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8" r:id="rId4"/>
  </p:sldMasterIdLst>
  <p:notesMasterIdLst>
    <p:notesMasterId r:id="rId14"/>
  </p:notesMasterIdLst>
  <p:handoutMasterIdLst>
    <p:handoutMasterId r:id="rId15"/>
  </p:handoutMasterIdLst>
  <p:sldIdLst>
    <p:sldId id="278" r:id="rId5"/>
    <p:sldId id="286" r:id="rId6"/>
    <p:sldId id="280" r:id="rId7"/>
    <p:sldId id="283" r:id="rId8"/>
    <p:sldId id="282" r:id="rId9"/>
    <p:sldId id="287" r:id="rId10"/>
    <p:sldId id="285" r:id="rId11"/>
    <p:sldId id="284" r:id="rId12"/>
    <p:sldId id="288" r:id="rId13"/>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3" pos="2880">
          <p15:clr>
            <a:srgbClr val="A4A3A4"/>
          </p15:clr>
        </p15:guide>
        <p15:guide id="4" orient="horz" pos="1848" userDrawn="1">
          <p15:clr>
            <a:srgbClr val="A4A3A4"/>
          </p15:clr>
        </p15:guide>
      </p15:sldGuideLst>
    </p:ext>
    <p:ext uri="{2D200454-40CA-4A62-9FC3-DE9A4176ACB9}">
      <p15:notesGuideLst xmlns:p15="http://schemas.microsoft.com/office/powerpoint/2012/main">
        <p15:guide id="1" orient="horz" pos="2232" userDrawn="1">
          <p15:clr>
            <a:srgbClr val="A4A3A4"/>
          </p15:clr>
        </p15:guide>
        <p15:guide id="2" pos="295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ABBD"/>
    <a:srgbClr val="7A6C8D"/>
    <a:srgbClr val="412D5D"/>
    <a:srgbClr val="393C43"/>
    <a:srgbClr val="060909"/>
    <a:srgbClr val="F1C911"/>
    <a:srgbClr val="D3E7F4"/>
    <a:srgbClr val="E3E4E4"/>
    <a:srgbClr val="A6A6A6"/>
    <a:srgbClr val="796B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1882" autoAdjust="0"/>
  </p:normalViewPr>
  <p:slideViewPr>
    <p:cSldViewPr snapToGrid="0">
      <p:cViewPr varScale="1">
        <p:scale>
          <a:sx n="111" d="100"/>
          <a:sy n="111" d="100"/>
        </p:scale>
        <p:origin x="732" y="96"/>
      </p:cViewPr>
      <p:guideLst>
        <p:guide pos="2880"/>
        <p:guide orient="horz" pos="1848"/>
      </p:guideLst>
    </p:cSldViewPr>
  </p:slideViewPr>
  <p:outlineViewPr>
    <p:cViewPr>
      <p:scale>
        <a:sx n="33" d="100"/>
        <a:sy n="33" d="100"/>
      </p:scale>
      <p:origin x="0" y="154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9" d="100"/>
          <a:sy n="109" d="100"/>
        </p:scale>
        <p:origin x="-1710" y="-96"/>
      </p:cViewPr>
      <p:guideLst>
        <p:guide orient="horz" pos="2232"/>
        <p:guide pos="295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62007" cy="355970"/>
          </a:xfrm>
          <a:prstGeom prst="rect">
            <a:avLst/>
          </a:prstGeom>
        </p:spPr>
        <p:txBody>
          <a:bodyPr vert="horz" lIns="92274" tIns="46138" rIns="92274" bIns="46138"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5308956" y="0"/>
            <a:ext cx="4062007" cy="355970"/>
          </a:xfrm>
          <a:prstGeom prst="rect">
            <a:avLst/>
          </a:prstGeom>
        </p:spPr>
        <p:txBody>
          <a:bodyPr vert="horz" lIns="92274" tIns="46138" rIns="92274" bIns="46138" rtlCol="0"/>
          <a:lstStyle>
            <a:lvl1pPr algn="r" fontAlgn="auto">
              <a:spcBef>
                <a:spcPts val="0"/>
              </a:spcBef>
              <a:spcAft>
                <a:spcPts val="0"/>
              </a:spcAft>
              <a:defRPr sz="1200">
                <a:latin typeface="+mn-lt"/>
              </a:defRPr>
            </a:lvl1pPr>
          </a:lstStyle>
          <a:p>
            <a:pPr>
              <a:defRPr/>
            </a:pPr>
            <a:fld id="{A8355D29-029C-4EB0-8703-9297B553A627}" type="datetimeFigureOut">
              <a:rPr lang="en-US"/>
              <a:pPr>
                <a:defRPr/>
              </a:pPr>
              <a:t>3/13/2018</a:t>
            </a:fld>
            <a:endParaRPr lang="en-US" dirty="0"/>
          </a:p>
        </p:txBody>
      </p:sp>
      <p:sp>
        <p:nvSpPr>
          <p:cNvPr id="4" name="Footer Placeholder 3"/>
          <p:cNvSpPr>
            <a:spLocks noGrp="1"/>
          </p:cNvSpPr>
          <p:nvPr>
            <p:ph type="ftr" sz="quarter" idx="2"/>
          </p:nvPr>
        </p:nvSpPr>
        <p:spPr>
          <a:xfrm>
            <a:off x="1" y="6728990"/>
            <a:ext cx="4062007" cy="355970"/>
          </a:xfrm>
          <a:prstGeom prst="rect">
            <a:avLst/>
          </a:prstGeom>
        </p:spPr>
        <p:txBody>
          <a:bodyPr vert="horz" lIns="92274" tIns="46138" rIns="92274" bIns="46138"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5308956" y="6728990"/>
            <a:ext cx="4062007" cy="355970"/>
          </a:xfrm>
          <a:prstGeom prst="rect">
            <a:avLst/>
          </a:prstGeom>
        </p:spPr>
        <p:txBody>
          <a:bodyPr vert="horz" lIns="92274" tIns="46138" rIns="92274" bIns="46138" rtlCol="0" anchor="b"/>
          <a:lstStyle>
            <a:lvl1pPr algn="r" fontAlgn="auto">
              <a:spcBef>
                <a:spcPts val="0"/>
              </a:spcBef>
              <a:spcAft>
                <a:spcPts val="0"/>
              </a:spcAft>
              <a:defRPr sz="1200">
                <a:latin typeface="+mn-lt"/>
              </a:defRPr>
            </a:lvl1pPr>
          </a:lstStyle>
          <a:p>
            <a:pPr>
              <a:defRPr/>
            </a:pPr>
            <a:fld id="{1E9E0EBA-BD92-49B2-884F-A2C8D9084CFF}" type="slidenum">
              <a:rPr lang="en-US"/>
              <a:pPr>
                <a:defRPr/>
              </a:pPr>
              <a:t>‹#›</a:t>
            </a:fld>
            <a:endParaRPr lang="en-US" dirty="0"/>
          </a:p>
        </p:txBody>
      </p:sp>
    </p:spTree>
    <p:extLst>
      <p:ext uri="{BB962C8B-B14F-4D97-AF65-F5344CB8AC3E}">
        <p14:creationId xmlns:p14="http://schemas.microsoft.com/office/powerpoint/2010/main" val="1313987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62007" cy="354330"/>
          </a:xfrm>
          <a:prstGeom prst="rect">
            <a:avLst/>
          </a:prstGeom>
        </p:spPr>
        <p:txBody>
          <a:bodyPr vert="horz" lIns="94021" tIns="47011" rIns="94021" bIns="47011"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5308956" y="0"/>
            <a:ext cx="4062007" cy="354330"/>
          </a:xfrm>
          <a:prstGeom prst="rect">
            <a:avLst/>
          </a:prstGeom>
        </p:spPr>
        <p:txBody>
          <a:bodyPr vert="horz" lIns="94021" tIns="47011" rIns="94021" bIns="47011" rtlCol="0"/>
          <a:lstStyle>
            <a:lvl1pPr algn="r" fontAlgn="auto">
              <a:spcBef>
                <a:spcPts val="0"/>
              </a:spcBef>
              <a:spcAft>
                <a:spcPts val="0"/>
              </a:spcAft>
              <a:defRPr sz="1200">
                <a:latin typeface="+mn-lt"/>
              </a:defRPr>
            </a:lvl1pPr>
          </a:lstStyle>
          <a:p>
            <a:pPr>
              <a:defRPr/>
            </a:pPr>
            <a:fld id="{34F76B1B-BA2A-418D-B7F8-92FC27D8A68B}" type="datetimeFigureOut">
              <a:rPr lang="en-US"/>
              <a:pPr>
                <a:defRPr/>
              </a:pPr>
              <a:t>3/13/2018</a:t>
            </a:fld>
            <a:endParaRPr lang="en-US" dirty="0"/>
          </a:p>
        </p:txBody>
      </p:sp>
      <p:sp>
        <p:nvSpPr>
          <p:cNvPr id="4" name="Slide Image Placeholder 3"/>
          <p:cNvSpPr>
            <a:spLocks noGrp="1" noRot="1" noChangeAspect="1"/>
          </p:cNvSpPr>
          <p:nvPr>
            <p:ph type="sldImg" idx="2"/>
          </p:nvPr>
        </p:nvSpPr>
        <p:spPr>
          <a:xfrm>
            <a:off x="2914650" y="530225"/>
            <a:ext cx="3543300" cy="2659063"/>
          </a:xfrm>
          <a:prstGeom prst="rect">
            <a:avLst/>
          </a:prstGeom>
          <a:noFill/>
          <a:ln w="12700">
            <a:solidFill>
              <a:prstClr val="black"/>
            </a:solidFill>
          </a:ln>
        </p:spPr>
        <p:txBody>
          <a:bodyPr vert="horz" lIns="94021" tIns="47011" rIns="94021" bIns="47011" rtlCol="0" anchor="ctr"/>
          <a:lstStyle/>
          <a:p>
            <a:pPr lvl="0"/>
            <a:endParaRPr lang="en-US" noProof="0" dirty="0"/>
          </a:p>
        </p:txBody>
      </p:sp>
      <p:sp>
        <p:nvSpPr>
          <p:cNvPr id="5" name="Notes Placeholder 4"/>
          <p:cNvSpPr>
            <a:spLocks noGrp="1"/>
          </p:cNvSpPr>
          <p:nvPr>
            <p:ph type="body" sz="quarter" idx="3"/>
          </p:nvPr>
        </p:nvSpPr>
        <p:spPr>
          <a:xfrm>
            <a:off x="937261" y="3366136"/>
            <a:ext cx="7498080" cy="3188970"/>
          </a:xfrm>
          <a:prstGeom prst="rect">
            <a:avLst/>
          </a:prstGeom>
        </p:spPr>
        <p:txBody>
          <a:bodyPr vert="horz" lIns="94021" tIns="47011" rIns="94021" bIns="4701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6730630"/>
            <a:ext cx="4062007" cy="354330"/>
          </a:xfrm>
          <a:prstGeom prst="rect">
            <a:avLst/>
          </a:prstGeom>
        </p:spPr>
        <p:txBody>
          <a:bodyPr vert="horz" lIns="94021" tIns="47011" rIns="94021" bIns="47011"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5308956" y="6730630"/>
            <a:ext cx="4062007" cy="354330"/>
          </a:xfrm>
          <a:prstGeom prst="rect">
            <a:avLst/>
          </a:prstGeom>
        </p:spPr>
        <p:txBody>
          <a:bodyPr vert="horz" lIns="94021" tIns="47011" rIns="94021" bIns="47011" rtlCol="0" anchor="b"/>
          <a:lstStyle>
            <a:lvl1pPr algn="r" fontAlgn="auto">
              <a:spcBef>
                <a:spcPts val="0"/>
              </a:spcBef>
              <a:spcAft>
                <a:spcPts val="0"/>
              </a:spcAft>
              <a:defRPr sz="1200">
                <a:latin typeface="+mn-lt"/>
              </a:defRPr>
            </a:lvl1pPr>
          </a:lstStyle>
          <a:p>
            <a:pPr>
              <a:defRPr/>
            </a:pPr>
            <a:fld id="{B2A9DA42-D387-494B-AF3F-EFC33C61B38A}" type="slidenum">
              <a:rPr lang="en-US"/>
              <a:pPr>
                <a:defRPr/>
              </a:pPr>
              <a:t>‹#›</a:t>
            </a:fld>
            <a:endParaRPr lang="en-US" dirty="0"/>
          </a:p>
        </p:txBody>
      </p:sp>
    </p:spTree>
    <p:extLst>
      <p:ext uri="{BB962C8B-B14F-4D97-AF65-F5344CB8AC3E}">
        <p14:creationId xmlns:p14="http://schemas.microsoft.com/office/powerpoint/2010/main" val="19486626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306" y="0"/>
            <a:ext cx="9144000" cy="6857999"/>
          </a:xfrm>
          <a:prstGeom prst="rect">
            <a:avLst/>
          </a:prstGeom>
        </p:spPr>
      </p:pic>
      <p:sp>
        <p:nvSpPr>
          <p:cNvPr id="9" name="TextBox 8"/>
          <p:cNvSpPr txBox="1"/>
          <p:nvPr userDrawn="1"/>
        </p:nvSpPr>
        <p:spPr>
          <a:xfrm>
            <a:off x="235907" y="6088807"/>
            <a:ext cx="8686799" cy="542200"/>
          </a:xfrm>
          <a:prstGeom prst="rect">
            <a:avLst/>
          </a:prstGeom>
          <a:noFill/>
        </p:spPr>
        <p:txBody>
          <a:bodyPr wrap="square" lIns="0" tIns="91440" rIns="91440" bIns="91440" anchor="b">
            <a:spAutoFit/>
          </a:bodyPr>
          <a:lstStyle/>
          <a:p>
            <a:pPr eaLnBrk="0" fontAlgn="auto" hangingPunct="0">
              <a:lnSpc>
                <a:spcPts val="700"/>
              </a:lnSpc>
              <a:spcBef>
                <a:spcPct val="15000"/>
              </a:spcBef>
              <a:spcAft>
                <a:spcPts val="0"/>
              </a:spcAft>
              <a:defRPr/>
            </a:pPr>
            <a:r>
              <a:rPr lang="en-US" sz="800" b="0" dirty="0">
                <a:solidFill>
                  <a:schemeClr val="bg1"/>
                </a:solidFill>
                <a:latin typeface="+mj-lt"/>
                <a:cs typeface="Arial" pitchFamily="34" charset="0"/>
              </a:rPr>
              <a:t>NOTICE:  PROPRIETARY AND CONFIDENTIAL</a:t>
            </a:r>
          </a:p>
          <a:p>
            <a:pPr eaLnBrk="0" fontAlgn="auto" hangingPunct="0">
              <a:lnSpc>
                <a:spcPts val="900"/>
              </a:lnSpc>
              <a:spcBef>
                <a:spcPct val="30000"/>
              </a:spcBef>
              <a:spcAft>
                <a:spcPts val="0"/>
              </a:spcAft>
              <a:defRPr/>
            </a:pPr>
            <a:r>
              <a:rPr lang="en-US" sz="800" b="0" dirty="0">
                <a:solidFill>
                  <a:schemeClr val="bg1"/>
                </a:solidFill>
                <a:latin typeface="+mj-lt"/>
                <a:cs typeface="Arial" pitchFamily="34" charset="0"/>
              </a:rPr>
              <a:t>This material is proprietary to and contains trade secrets and information which is solely the property of Centric Consulting, LLC. It is solely for the Client’s internal use and shall not be used, reproduced, copied, disclosed, transmitted, in whole or in part, without the express consent of Centric Consulting, LLC.  © 2016 Centric Consulting, LLC. All rights reserved</a:t>
            </a:r>
            <a:r>
              <a:rPr lang="en-US" sz="800" b="0" dirty="0" smtClean="0">
                <a:solidFill>
                  <a:schemeClr val="bg1"/>
                </a:solidFill>
                <a:latin typeface="+mj-lt"/>
                <a:cs typeface="Arial" pitchFamily="34" charset="0"/>
              </a:rPr>
              <a:t>.</a:t>
            </a:r>
            <a:endParaRPr lang="en-US" sz="1000" b="0" dirty="0">
              <a:solidFill>
                <a:schemeClr val="bg1"/>
              </a:solidFill>
              <a:latin typeface="+mj-lt"/>
            </a:endParaRPr>
          </a:p>
        </p:txBody>
      </p:sp>
      <p:sp>
        <p:nvSpPr>
          <p:cNvPr id="3" name="Rectangle 2"/>
          <p:cNvSpPr/>
          <p:nvPr userDrawn="1"/>
        </p:nvSpPr>
        <p:spPr>
          <a:xfrm>
            <a:off x="0" y="5003331"/>
            <a:ext cx="9144000" cy="672861"/>
          </a:xfrm>
          <a:prstGeom prst="rect">
            <a:avLst/>
          </a:prstGeom>
          <a:solidFill>
            <a:srgbClr val="2C1E4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b="0" dirty="0">
              <a:latin typeface="+mj-lt"/>
            </a:endParaRPr>
          </a:p>
        </p:txBody>
      </p:sp>
      <p:sp>
        <p:nvSpPr>
          <p:cNvPr id="11" name="Text Placeholder 10"/>
          <p:cNvSpPr>
            <a:spLocks noGrp="1"/>
          </p:cNvSpPr>
          <p:nvPr>
            <p:ph type="body" sz="quarter" idx="10" hasCustomPrompt="1"/>
          </p:nvPr>
        </p:nvSpPr>
        <p:spPr>
          <a:xfrm>
            <a:off x="146860" y="5167023"/>
            <a:ext cx="8841865" cy="345476"/>
          </a:xfrm>
          <a:prstGeom prst="rect">
            <a:avLst/>
          </a:prstGeom>
        </p:spPr>
        <p:txBody>
          <a:bodyPr lIns="0"/>
          <a:lstStyle>
            <a:lvl1pPr marL="54864" indent="0">
              <a:buNone/>
              <a:defRPr b="1">
                <a:solidFill>
                  <a:schemeClr val="bg1"/>
                </a:solidFill>
                <a:latin typeface="+mj-lt"/>
              </a:defRPr>
            </a:lvl1pPr>
          </a:lstStyle>
          <a:p>
            <a:pPr lvl="0"/>
            <a:r>
              <a:rPr lang="en-US" dirty="0" smtClean="0"/>
              <a:t>Title</a:t>
            </a:r>
            <a:endParaRPr lang="en-US" dirty="0"/>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64839" y="655872"/>
            <a:ext cx="2790805" cy="387964"/>
          </a:xfrm>
          <a:prstGeom prst="rect">
            <a:avLst/>
          </a:prstGeom>
        </p:spPr>
      </p:pic>
    </p:spTree>
    <p:extLst>
      <p:ext uri="{BB962C8B-B14F-4D97-AF65-F5344CB8AC3E}">
        <p14:creationId xmlns:p14="http://schemas.microsoft.com/office/powerpoint/2010/main" val="2902545920"/>
      </p:ext>
    </p:extLst>
  </p:cSld>
  <p:clrMapOvr>
    <a:masterClrMapping/>
  </p:clrMapOvr>
  <p:extLst mod="1">
    <p:ext uri="{DCECCB84-F9BA-43D5-87BE-67443E8EF086}">
      <p15:sldGuideLst xmlns:p15="http://schemas.microsoft.com/office/powerpoint/2012/main">
        <p15:guide id="1" pos="144">
          <p15:clr>
            <a:srgbClr val="FBAE40"/>
          </p15:clr>
        </p15:guide>
        <p15:guide id="2" orient="horz" pos="144">
          <p15:clr>
            <a:srgbClr val="FBAE40"/>
          </p15:clr>
        </p15:guide>
        <p15:guide id="3" orient="horz" pos="4176">
          <p15:clr>
            <a:srgbClr val="FBAE40"/>
          </p15:clr>
        </p15:guide>
        <p15:guide id="4" pos="5616">
          <p15:clr>
            <a:srgbClr val="FBAE40"/>
          </p15:clr>
        </p15:guide>
        <p15:guide id="5" pos="2880">
          <p15:clr>
            <a:srgbClr val="FBAE40"/>
          </p15:clr>
        </p15:guide>
        <p15:guide id="6" pos="3024">
          <p15:clr>
            <a:srgbClr val="FBAE40"/>
          </p15:clr>
        </p15:guide>
        <p15:guide id="7" pos="27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0" name="Rectangle 19"/>
          <p:cNvSpPr/>
          <p:nvPr userDrawn="1"/>
        </p:nvSpPr>
        <p:spPr>
          <a:xfrm>
            <a:off x="0" y="0"/>
            <a:ext cx="9144000" cy="6220047"/>
          </a:xfrm>
          <a:prstGeom prst="rect">
            <a:avLst/>
          </a:prstGeom>
          <a:solidFill>
            <a:srgbClr val="FFE0A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 name="Title 1"/>
          <p:cNvSpPr>
            <a:spLocks noGrp="1"/>
          </p:cNvSpPr>
          <p:nvPr>
            <p:ph type="ctrTitle" hasCustomPrompt="1"/>
          </p:nvPr>
        </p:nvSpPr>
        <p:spPr>
          <a:xfrm>
            <a:off x="227013" y="2898476"/>
            <a:ext cx="8688387" cy="1097280"/>
          </a:xfrm>
          <a:prstGeom prst="rect">
            <a:avLst/>
          </a:prstGeom>
        </p:spPr>
        <p:txBody>
          <a:bodyPr lIns="0" tIns="91440" rIns="91440" bIns="91440" anchor="b" anchorCtr="0">
            <a:noAutofit/>
          </a:bodyPr>
          <a:lstStyle>
            <a:lvl1pPr algn="l">
              <a:defRPr sz="6000" b="1">
                <a:latin typeface="+mj-lt"/>
                <a:cs typeface="Arial" panose="020B0604020202020204" pitchFamily="34" charset="0"/>
              </a:defRPr>
            </a:lvl1pPr>
          </a:lstStyle>
          <a:p>
            <a:r>
              <a:rPr lang="en-US" dirty="0" smtClean="0"/>
              <a:t>Section Header Gold</a:t>
            </a:r>
            <a:endParaRPr lang="en-US" dirty="0"/>
          </a:p>
        </p:txBody>
      </p:sp>
      <p:sp>
        <p:nvSpPr>
          <p:cNvPr id="5" name="Text Placeholder 2"/>
          <p:cNvSpPr>
            <a:spLocks noGrp="1"/>
          </p:cNvSpPr>
          <p:nvPr>
            <p:ph type="body" idx="10" hasCustomPrompt="1"/>
          </p:nvPr>
        </p:nvSpPr>
        <p:spPr>
          <a:xfrm>
            <a:off x="228600" y="4167433"/>
            <a:ext cx="8686800" cy="381122"/>
          </a:xfrm>
          <a:prstGeom prst="rect">
            <a:avLst/>
          </a:prstGeom>
        </p:spPr>
        <p:txBody>
          <a:bodyPr lIns="0" tIns="91440" rIns="91440" bIns="91440" anchor="ctr"/>
          <a:lstStyle>
            <a:lvl1pPr marL="0" indent="0" algn="l">
              <a:buNone/>
              <a:defRPr sz="2400">
                <a:solidFill>
                  <a:schemeClr val="tx1">
                    <a:lumMod val="65000"/>
                    <a:lumOff val="3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endParaRPr lang="en-US" dirty="0"/>
          </a:p>
        </p:txBody>
      </p:sp>
      <p:sp>
        <p:nvSpPr>
          <p:cNvPr id="6" name="Rectangle 5"/>
          <p:cNvSpPr/>
          <p:nvPr userDrawn="1"/>
        </p:nvSpPr>
        <p:spPr>
          <a:xfrm>
            <a:off x="0" y="6209731"/>
            <a:ext cx="9144000" cy="648269"/>
          </a:xfrm>
          <a:prstGeom prst="rect">
            <a:avLst/>
          </a:pr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6488" y="6373123"/>
            <a:ext cx="1047604" cy="145684"/>
          </a:xfrm>
          <a:prstGeom prst="rect">
            <a:avLst/>
          </a:prstGeom>
        </p:spPr>
      </p:pic>
      <p:sp>
        <p:nvSpPr>
          <p:cNvPr id="10" name="Rectangle 9"/>
          <p:cNvSpPr/>
          <p:nvPr userDrawn="1"/>
        </p:nvSpPr>
        <p:spPr>
          <a:xfrm flipV="1">
            <a:off x="5306648" y="6452015"/>
            <a:ext cx="3837352" cy="413799"/>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Rectangle 10"/>
          <p:cNvSpPr/>
          <p:nvPr userDrawn="1"/>
        </p:nvSpPr>
        <p:spPr>
          <a:xfrm flipV="1">
            <a:off x="1" y="6689921"/>
            <a:ext cx="3385828" cy="175893"/>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Rectangle 11"/>
          <p:cNvSpPr/>
          <p:nvPr userDrawn="1"/>
        </p:nvSpPr>
        <p:spPr>
          <a:xfrm flipV="1">
            <a:off x="3384173" y="6689921"/>
            <a:ext cx="2295867" cy="175893"/>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 name="Rectangle 12"/>
          <p:cNvSpPr/>
          <p:nvPr userDrawn="1"/>
        </p:nvSpPr>
        <p:spPr>
          <a:xfrm flipV="1">
            <a:off x="3393640" y="6370912"/>
            <a:ext cx="2295867" cy="164592"/>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ectangle 13"/>
          <p:cNvSpPr/>
          <p:nvPr userDrawn="1"/>
        </p:nvSpPr>
        <p:spPr>
          <a:xfrm flipV="1">
            <a:off x="5685221" y="6370912"/>
            <a:ext cx="2295867" cy="164592"/>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Rectangle 14"/>
          <p:cNvSpPr/>
          <p:nvPr userDrawn="1"/>
        </p:nvSpPr>
        <p:spPr>
          <a:xfrm flipV="1">
            <a:off x="7962941" y="6370912"/>
            <a:ext cx="1181060" cy="164592"/>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ectangle 15"/>
          <p:cNvSpPr/>
          <p:nvPr userDrawn="1"/>
        </p:nvSpPr>
        <p:spPr>
          <a:xfrm flipV="1">
            <a:off x="2258612" y="6525228"/>
            <a:ext cx="2295867" cy="164592"/>
          </a:xfrm>
          <a:prstGeom prst="rect">
            <a:avLst/>
          </a:prstGeom>
          <a:solidFill>
            <a:srgbClr val="B18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Rectangle 16"/>
          <p:cNvSpPr/>
          <p:nvPr userDrawn="1"/>
        </p:nvSpPr>
        <p:spPr>
          <a:xfrm flipV="1">
            <a:off x="4549203" y="6525228"/>
            <a:ext cx="2295867" cy="164592"/>
          </a:xfrm>
          <a:prstGeom prst="rect">
            <a:avLst/>
          </a:prstGeom>
          <a:solidFill>
            <a:srgbClr val="FFB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ectangle 17"/>
          <p:cNvSpPr/>
          <p:nvPr userDrawn="1"/>
        </p:nvSpPr>
        <p:spPr>
          <a:xfrm flipV="1">
            <a:off x="6844908" y="6525228"/>
            <a:ext cx="2295867" cy="164592"/>
          </a:xfrm>
          <a:prstGeom prst="rect">
            <a:avLst/>
          </a:prstGeom>
          <a:solidFill>
            <a:srgbClr val="FFE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Rectangle 20"/>
          <p:cNvSpPr/>
          <p:nvPr userDrawn="1"/>
        </p:nvSpPr>
        <p:spPr>
          <a:xfrm>
            <a:off x="0" y="6355179"/>
            <a:ext cx="545007" cy="335181"/>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Slide Number Placeholder 9"/>
          <p:cNvSpPr>
            <a:spLocks noGrp="1"/>
          </p:cNvSpPr>
          <p:nvPr>
            <p:ph type="sldNum" sz="quarter" idx="4"/>
          </p:nvPr>
        </p:nvSpPr>
        <p:spPr>
          <a:xfrm>
            <a:off x="71436" y="6452015"/>
            <a:ext cx="392113" cy="132935"/>
          </a:xfrm>
          <a:prstGeom prst="rect">
            <a:avLst/>
          </a:prstGeom>
        </p:spPr>
        <p:txBody>
          <a:bodyPr vert="horz" wrap="none" lIns="0" tIns="0" rIns="0" bIns="0" rtlCol="0" anchor="ctr"/>
          <a:lstStyle>
            <a:lvl1pPr algn="ctr">
              <a:defRPr sz="1000" b="1">
                <a:solidFill>
                  <a:schemeClr val="bg1"/>
                </a:solidFill>
                <a:latin typeface="+mj-lt"/>
              </a:defRPr>
            </a:lvl1pPr>
          </a:lstStyle>
          <a:p>
            <a:fld id="{EC4B8BAA-50E8-4473-B671-7206DE4BF961}" type="slidenum">
              <a:rPr lang="en-US" smtClean="0"/>
              <a:pPr/>
              <a:t>‹#›</a:t>
            </a:fld>
            <a:endParaRPr lang="en-US" dirty="0"/>
          </a:p>
        </p:txBody>
      </p:sp>
    </p:spTree>
    <p:extLst>
      <p:ext uri="{BB962C8B-B14F-4D97-AF65-F5344CB8AC3E}">
        <p14:creationId xmlns:p14="http://schemas.microsoft.com/office/powerpoint/2010/main" val="2548407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Rectangle 7"/>
          <p:cNvSpPr/>
          <p:nvPr userDrawn="1"/>
        </p:nvSpPr>
        <p:spPr>
          <a:xfrm>
            <a:off x="0" y="6209731"/>
            <a:ext cx="9144000" cy="648269"/>
          </a:xfrm>
          <a:prstGeom prst="rect">
            <a:avLst/>
          </a:pr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6488" y="6373123"/>
            <a:ext cx="1047604" cy="145684"/>
          </a:xfrm>
          <a:prstGeom prst="rect">
            <a:avLst/>
          </a:prstGeom>
        </p:spPr>
      </p:pic>
      <p:sp>
        <p:nvSpPr>
          <p:cNvPr id="16" name="Rectangle 15"/>
          <p:cNvSpPr/>
          <p:nvPr userDrawn="1"/>
        </p:nvSpPr>
        <p:spPr>
          <a:xfrm flipV="1">
            <a:off x="5306648" y="6452015"/>
            <a:ext cx="3837352" cy="413799"/>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Rectangle 16"/>
          <p:cNvSpPr/>
          <p:nvPr userDrawn="1"/>
        </p:nvSpPr>
        <p:spPr>
          <a:xfrm flipV="1">
            <a:off x="1" y="6689921"/>
            <a:ext cx="3385828" cy="175893"/>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ectangle 17"/>
          <p:cNvSpPr/>
          <p:nvPr userDrawn="1"/>
        </p:nvSpPr>
        <p:spPr>
          <a:xfrm flipV="1">
            <a:off x="3384173" y="6689921"/>
            <a:ext cx="2295867" cy="175893"/>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Rectangle 18"/>
          <p:cNvSpPr/>
          <p:nvPr userDrawn="1"/>
        </p:nvSpPr>
        <p:spPr>
          <a:xfrm flipV="1">
            <a:off x="3393640" y="6370912"/>
            <a:ext cx="2295867" cy="164592"/>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Rectangle 19"/>
          <p:cNvSpPr/>
          <p:nvPr userDrawn="1"/>
        </p:nvSpPr>
        <p:spPr>
          <a:xfrm flipV="1">
            <a:off x="5685221" y="6370912"/>
            <a:ext cx="2295867" cy="164592"/>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Rectangle 20"/>
          <p:cNvSpPr/>
          <p:nvPr userDrawn="1"/>
        </p:nvSpPr>
        <p:spPr>
          <a:xfrm flipV="1">
            <a:off x="7962941" y="6370912"/>
            <a:ext cx="1181060" cy="164592"/>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ectangle 21"/>
          <p:cNvSpPr/>
          <p:nvPr userDrawn="1"/>
        </p:nvSpPr>
        <p:spPr>
          <a:xfrm flipV="1">
            <a:off x="2258612" y="6525228"/>
            <a:ext cx="2295867" cy="164592"/>
          </a:xfrm>
          <a:prstGeom prst="rect">
            <a:avLst/>
          </a:prstGeom>
          <a:solidFill>
            <a:srgbClr val="B18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 name="Rectangle 22"/>
          <p:cNvSpPr/>
          <p:nvPr userDrawn="1"/>
        </p:nvSpPr>
        <p:spPr>
          <a:xfrm flipV="1">
            <a:off x="4549203" y="6525228"/>
            <a:ext cx="2295867" cy="164592"/>
          </a:xfrm>
          <a:prstGeom prst="rect">
            <a:avLst/>
          </a:prstGeom>
          <a:solidFill>
            <a:srgbClr val="FFB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ectangle 23"/>
          <p:cNvSpPr/>
          <p:nvPr userDrawn="1"/>
        </p:nvSpPr>
        <p:spPr>
          <a:xfrm flipV="1">
            <a:off x="6844908" y="6525228"/>
            <a:ext cx="2295867" cy="164592"/>
          </a:xfrm>
          <a:prstGeom prst="rect">
            <a:avLst/>
          </a:prstGeom>
          <a:solidFill>
            <a:srgbClr val="FFE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Rectangle 25"/>
          <p:cNvSpPr/>
          <p:nvPr userDrawn="1"/>
        </p:nvSpPr>
        <p:spPr>
          <a:xfrm>
            <a:off x="0" y="6355179"/>
            <a:ext cx="545007" cy="335181"/>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 name="Slide Number Placeholder 9"/>
          <p:cNvSpPr>
            <a:spLocks noGrp="1"/>
          </p:cNvSpPr>
          <p:nvPr>
            <p:ph type="sldNum" sz="quarter" idx="4"/>
          </p:nvPr>
        </p:nvSpPr>
        <p:spPr>
          <a:xfrm>
            <a:off x="71436" y="6452015"/>
            <a:ext cx="392113" cy="132935"/>
          </a:xfrm>
          <a:prstGeom prst="rect">
            <a:avLst/>
          </a:prstGeom>
        </p:spPr>
        <p:txBody>
          <a:bodyPr vert="horz" wrap="none" lIns="0" tIns="0" rIns="0" bIns="0" rtlCol="0" anchor="ctr"/>
          <a:lstStyle>
            <a:lvl1pPr algn="ctr">
              <a:defRPr sz="1000" b="1">
                <a:solidFill>
                  <a:schemeClr val="bg1"/>
                </a:solidFill>
                <a:latin typeface="+mj-lt"/>
              </a:defRPr>
            </a:lvl1pPr>
          </a:lstStyle>
          <a:p>
            <a:fld id="{EC4B8BAA-50E8-4473-B671-7206DE4BF961}" type="slidenum">
              <a:rPr lang="en-US" smtClean="0"/>
              <a:pPr/>
              <a:t>‹#›</a:t>
            </a:fld>
            <a:endParaRPr lang="en-US" dirty="0"/>
          </a:p>
        </p:txBody>
      </p:sp>
      <p:sp>
        <p:nvSpPr>
          <p:cNvPr id="28" name="Title Placeholder 1"/>
          <p:cNvSpPr>
            <a:spLocks noGrp="1"/>
          </p:cNvSpPr>
          <p:nvPr>
            <p:ph type="title" hasCustomPrompt="1"/>
          </p:nvPr>
        </p:nvSpPr>
        <p:spPr>
          <a:xfrm>
            <a:off x="227012" y="228600"/>
            <a:ext cx="8688387" cy="521677"/>
          </a:xfrm>
          <a:prstGeom prst="rect">
            <a:avLst/>
          </a:prstGeom>
        </p:spPr>
        <p:txBody>
          <a:bodyPr vert="horz" wrap="none" lIns="0" tIns="0" rIns="0" bIns="0" rtlCol="0" anchor="t">
            <a:noAutofit/>
          </a:bodyPr>
          <a:lstStyle>
            <a:lvl1pPr>
              <a:defRPr sz="4400" b="1" cap="none" baseline="0">
                <a:latin typeface="+mj-lt"/>
              </a:defRPr>
            </a:lvl1pPr>
          </a:lstStyle>
          <a:p>
            <a:r>
              <a:rPr lang="en-US" dirty="0" smtClean="0"/>
              <a:t>Slide Title</a:t>
            </a:r>
            <a:endParaRPr lang="en-US" dirty="0"/>
          </a:p>
        </p:txBody>
      </p:sp>
    </p:spTree>
    <p:extLst>
      <p:ext uri="{BB962C8B-B14F-4D97-AF65-F5344CB8AC3E}">
        <p14:creationId xmlns:p14="http://schemas.microsoft.com/office/powerpoint/2010/main" val="6642262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Summary">
    <p:spTree>
      <p:nvGrpSpPr>
        <p:cNvPr id="1" name=""/>
        <p:cNvGrpSpPr/>
        <p:nvPr/>
      </p:nvGrpSpPr>
      <p:grpSpPr>
        <a:xfrm>
          <a:off x="0" y="0"/>
          <a:ext cx="0" cy="0"/>
          <a:chOff x="0" y="0"/>
          <a:chExt cx="0" cy="0"/>
        </a:xfrm>
      </p:grpSpPr>
      <p:sp>
        <p:nvSpPr>
          <p:cNvPr id="8" name="Rectangle 7"/>
          <p:cNvSpPr/>
          <p:nvPr userDrawn="1"/>
        </p:nvSpPr>
        <p:spPr>
          <a:xfrm>
            <a:off x="0" y="6209731"/>
            <a:ext cx="9144000" cy="648269"/>
          </a:xfrm>
          <a:prstGeom prst="rect">
            <a:avLst/>
          </a:pr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6488" y="6373123"/>
            <a:ext cx="1047604" cy="145684"/>
          </a:xfrm>
          <a:prstGeom prst="rect">
            <a:avLst/>
          </a:prstGeom>
        </p:spPr>
      </p:pic>
      <p:sp>
        <p:nvSpPr>
          <p:cNvPr id="16" name="Rectangle 15"/>
          <p:cNvSpPr/>
          <p:nvPr userDrawn="1"/>
        </p:nvSpPr>
        <p:spPr>
          <a:xfrm flipV="1">
            <a:off x="5306648" y="6452015"/>
            <a:ext cx="3837352" cy="413799"/>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Rectangle 16"/>
          <p:cNvSpPr/>
          <p:nvPr userDrawn="1"/>
        </p:nvSpPr>
        <p:spPr>
          <a:xfrm flipV="1">
            <a:off x="1" y="6689921"/>
            <a:ext cx="3385828" cy="175893"/>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ectangle 17"/>
          <p:cNvSpPr/>
          <p:nvPr userDrawn="1"/>
        </p:nvSpPr>
        <p:spPr>
          <a:xfrm flipV="1">
            <a:off x="3384173" y="6689921"/>
            <a:ext cx="2295867" cy="175893"/>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Rectangle 18"/>
          <p:cNvSpPr/>
          <p:nvPr userDrawn="1"/>
        </p:nvSpPr>
        <p:spPr>
          <a:xfrm flipV="1">
            <a:off x="3393640" y="6370912"/>
            <a:ext cx="2295867" cy="164592"/>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Rectangle 19"/>
          <p:cNvSpPr/>
          <p:nvPr userDrawn="1"/>
        </p:nvSpPr>
        <p:spPr>
          <a:xfrm flipV="1">
            <a:off x="5685221" y="6370912"/>
            <a:ext cx="2295867" cy="164592"/>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Rectangle 20"/>
          <p:cNvSpPr/>
          <p:nvPr userDrawn="1"/>
        </p:nvSpPr>
        <p:spPr>
          <a:xfrm flipV="1">
            <a:off x="7962941" y="6370912"/>
            <a:ext cx="1181060" cy="164592"/>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ectangle 21"/>
          <p:cNvSpPr/>
          <p:nvPr userDrawn="1"/>
        </p:nvSpPr>
        <p:spPr>
          <a:xfrm flipV="1">
            <a:off x="2258612" y="6525228"/>
            <a:ext cx="2295867" cy="164592"/>
          </a:xfrm>
          <a:prstGeom prst="rect">
            <a:avLst/>
          </a:prstGeom>
          <a:solidFill>
            <a:srgbClr val="B18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 name="Rectangle 22"/>
          <p:cNvSpPr/>
          <p:nvPr userDrawn="1"/>
        </p:nvSpPr>
        <p:spPr>
          <a:xfrm flipV="1">
            <a:off x="4549203" y="6525228"/>
            <a:ext cx="2295867" cy="164592"/>
          </a:xfrm>
          <a:prstGeom prst="rect">
            <a:avLst/>
          </a:prstGeom>
          <a:solidFill>
            <a:srgbClr val="FFB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ectangle 23"/>
          <p:cNvSpPr/>
          <p:nvPr userDrawn="1"/>
        </p:nvSpPr>
        <p:spPr>
          <a:xfrm flipV="1">
            <a:off x="6844908" y="6525228"/>
            <a:ext cx="2295867" cy="164592"/>
          </a:xfrm>
          <a:prstGeom prst="rect">
            <a:avLst/>
          </a:prstGeom>
          <a:solidFill>
            <a:srgbClr val="FFE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Rectangle 25"/>
          <p:cNvSpPr/>
          <p:nvPr userDrawn="1"/>
        </p:nvSpPr>
        <p:spPr>
          <a:xfrm>
            <a:off x="0" y="6355179"/>
            <a:ext cx="545007" cy="335181"/>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 name="Slide Number Placeholder 9"/>
          <p:cNvSpPr>
            <a:spLocks noGrp="1"/>
          </p:cNvSpPr>
          <p:nvPr>
            <p:ph type="sldNum" sz="quarter" idx="4"/>
          </p:nvPr>
        </p:nvSpPr>
        <p:spPr>
          <a:xfrm>
            <a:off x="71436" y="6452015"/>
            <a:ext cx="392113" cy="132935"/>
          </a:xfrm>
          <a:prstGeom prst="rect">
            <a:avLst/>
          </a:prstGeom>
        </p:spPr>
        <p:txBody>
          <a:bodyPr vert="horz" wrap="none" lIns="0" tIns="0" rIns="0" bIns="0" rtlCol="0" anchor="ctr"/>
          <a:lstStyle>
            <a:lvl1pPr algn="ctr">
              <a:defRPr sz="1000" b="1">
                <a:solidFill>
                  <a:schemeClr val="bg1"/>
                </a:solidFill>
                <a:latin typeface="+mj-lt"/>
              </a:defRPr>
            </a:lvl1pPr>
          </a:lstStyle>
          <a:p>
            <a:fld id="{EC4B8BAA-50E8-4473-B671-7206DE4BF961}" type="slidenum">
              <a:rPr lang="en-US" smtClean="0"/>
              <a:pPr/>
              <a:t>‹#›</a:t>
            </a:fld>
            <a:endParaRPr lang="en-US" dirty="0"/>
          </a:p>
        </p:txBody>
      </p:sp>
      <p:sp>
        <p:nvSpPr>
          <p:cNvPr id="28" name="Title Placeholder 1"/>
          <p:cNvSpPr>
            <a:spLocks noGrp="1"/>
          </p:cNvSpPr>
          <p:nvPr>
            <p:ph type="title" hasCustomPrompt="1"/>
          </p:nvPr>
        </p:nvSpPr>
        <p:spPr>
          <a:xfrm>
            <a:off x="227012" y="228600"/>
            <a:ext cx="8688387" cy="521677"/>
          </a:xfrm>
          <a:prstGeom prst="rect">
            <a:avLst/>
          </a:prstGeom>
        </p:spPr>
        <p:txBody>
          <a:bodyPr vert="horz" wrap="none" lIns="0" tIns="0" rIns="0" bIns="0" rtlCol="0" anchor="t">
            <a:noAutofit/>
          </a:bodyPr>
          <a:lstStyle>
            <a:lvl1pPr>
              <a:defRPr sz="4400" b="1" cap="none" baseline="0">
                <a:latin typeface="+mj-lt"/>
              </a:defRPr>
            </a:lvl1pPr>
          </a:lstStyle>
          <a:p>
            <a:r>
              <a:rPr lang="en-US" dirty="0" smtClean="0"/>
              <a:t>Slide Title</a:t>
            </a:r>
            <a:endParaRPr lang="en-US" dirty="0"/>
          </a:p>
        </p:txBody>
      </p:sp>
      <p:sp>
        <p:nvSpPr>
          <p:cNvPr id="29" name="Text Placeholder 3"/>
          <p:cNvSpPr>
            <a:spLocks noGrp="1"/>
          </p:cNvSpPr>
          <p:nvPr>
            <p:ph type="body" sz="quarter" idx="11" hasCustomPrompt="1"/>
          </p:nvPr>
        </p:nvSpPr>
        <p:spPr>
          <a:xfrm>
            <a:off x="227012" y="823490"/>
            <a:ext cx="8686800" cy="548640"/>
          </a:xfrm>
          <a:prstGeom prst="rect">
            <a:avLst/>
          </a:prstGeom>
        </p:spPr>
        <p:txBody>
          <a:bodyPr lIns="0"/>
          <a:lstStyle>
            <a:lvl1pPr marL="54864" indent="0">
              <a:lnSpc>
                <a:spcPct val="100000"/>
              </a:lnSpc>
              <a:spcBef>
                <a:spcPts val="0"/>
              </a:spcBef>
              <a:buNone/>
              <a:defRPr sz="1400" baseline="0">
                <a:solidFill>
                  <a:schemeClr val="tx1">
                    <a:lumMod val="75000"/>
                    <a:lumOff val="25000"/>
                  </a:schemeClr>
                </a:solidFill>
                <a:latin typeface="+mn-lt"/>
              </a:defRPr>
            </a:lvl1pPr>
          </a:lstStyle>
          <a:p>
            <a:pPr lvl="0"/>
            <a:r>
              <a:rPr lang="en-US" sz="1000" dirty="0" smtClean="0"/>
              <a:t>Key Messages</a:t>
            </a:r>
          </a:p>
        </p:txBody>
      </p:sp>
    </p:spTree>
    <p:extLst>
      <p:ext uri="{BB962C8B-B14F-4D97-AF65-F5344CB8AC3E}">
        <p14:creationId xmlns:p14="http://schemas.microsoft.com/office/powerpoint/2010/main" val="9458315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mmary &amp; Text Block">
    <p:spTree>
      <p:nvGrpSpPr>
        <p:cNvPr id="1" name=""/>
        <p:cNvGrpSpPr/>
        <p:nvPr/>
      </p:nvGrpSpPr>
      <p:grpSpPr>
        <a:xfrm>
          <a:off x="0" y="0"/>
          <a:ext cx="0" cy="0"/>
          <a:chOff x="0" y="0"/>
          <a:chExt cx="0" cy="0"/>
        </a:xfrm>
      </p:grpSpPr>
      <p:sp>
        <p:nvSpPr>
          <p:cNvPr id="8" name="Rectangle 7"/>
          <p:cNvSpPr/>
          <p:nvPr userDrawn="1"/>
        </p:nvSpPr>
        <p:spPr>
          <a:xfrm>
            <a:off x="0" y="6209731"/>
            <a:ext cx="9144000" cy="648269"/>
          </a:xfrm>
          <a:prstGeom prst="rect">
            <a:avLst/>
          </a:pr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6488" y="6373123"/>
            <a:ext cx="1047604" cy="145684"/>
          </a:xfrm>
          <a:prstGeom prst="rect">
            <a:avLst/>
          </a:prstGeom>
        </p:spPr>
      </p:pic>
      <p:sp>
        <p:nvSpPr>
          <p:cNvPr id="16" name="Rectangle 15"/>
          <p:cNvSpPr/>
          <p:nvPr userDrawn="1"/>
        </p:nvSpPr>
        <p:spPr>
          <a:xfrm flipV="1">
            <a:off x="5306648" y="6452015"/>
            <a:ext cx="3837352" cy="413799"/>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Rectangle 16"/>
          <p:cNvSpPr/>
          <p:nvPr userDrawn="1"/>
        </p:nvSpPr>
        <p:spPr>
          <a:xfrm flipV="1">
            <a:off x="1" y="6689921"/>
            <a:ext cx="3385828" cy="175893"/>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ectangle 17"/>
          <p:cNvSpPr/>
          <p:nvPr userDrawn="1"/>
        </p:nvSpPr>
        <p:spPr>
          <a:xfrm flipV="1">
            <a:off x="3384173" y="6689921"/>
            <a:ext cx="2295867" cy="175893"/>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Rectangle 18"/>
          <p:cNvSpPr/>
          <p:nvPr userDrawn="1"/>
        </p:nvSpPr>
        <p:spPr>
          <a:xfrm flipV="1">
            <a:off x="3393640" y="6370912"/>
            <a:ext cx="2295867" cy="164592"/>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Rectangle 19"/>
          <p:cNvSpPr/>
          <p:nvPr userDrawn="1"/>
        </p:nvSpPr>
        <p:spPr>
          <a:xfrm flipV="1">
            <a:off x="5685221" y="6370912"/>
            <a:ext cx="2295867" cy="164592"/>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Rectangle 20"/>
          <p:cNvSpPr/>
          <p:nvPr userDrawn="1"/>
        </p:nvSpPr>
        <p:spPr>
          <a:xfrm flipV="1">
            <a:off x="7962941" y="6370912"/>
            <a:ext cx="1181060" cy="164592"/>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ectangle 21"/>
          <p:cNvSpPr/>
          <p:nvPr userDrawn="1"/>
        </p:nvSpPr>
        <p:spPr>
          <a:xfrm flipV="1">
            <a:off x="2258612" y="6525228"/>
            <a:ext cx="2295867" cy="164592"/>
          </a:xfrm>
          <a:prstGeom prst="rect">
            <a:avLst/>
          </a:prstGeom>
          <a:solidFill>
            <a:srgbClr val="B18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 name="Rectangle 22"/>
          <p:cNvSpPr/>
          <p:nvPr userDrawn="1"/>
        </p:nvSpPr>
        <p:spPr>
          <a:xfrm flipV="1">
            <a:off x="4549203" y="6525228"/>
            <a:ext cx="2295867" cy="164592"/>
          </a:xfrm>
          <a:prstGeom prst="rect">
            <a:avLst/>
          </a:prstGeom>
          <a:solidFill>
            <a:srgbClr val="FFB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ectangle 23"/>
          <p:cNvSpPr/>
          <p:nvPr userDrawn="1"/>
        </p:nvSpPr>
        <p:spPr>
          <a:xfrm flipV="1">
            <a:off x="6844908" y="6525228"/>
            <a:ext cx="2295867" cy="164592"/>
          </a:xfrm>
          <a:prstGeom prst="rect">
            <a:avLst/>
          </a:prstGeom>
          <a:solidFill>
            <a:srgbClr val="FFE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Rectangle 25"/>
          <p:cNvSpPr/>
          <p:nvPr userDrawn="1"/>
        </p:nvSpPr>
        <p:spPr>
          <a:xfrm>
            <a:off x="0" y="6355179"/>
            <a:ext cx="545007" cy="335181"/>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 name="Slide Number Placeholder 9"/>
          <p:cNvSpPr>
            <a:spLocks noGrp="1"/>
          </p:cNvSpPr>
          <p:nvPr>
            <p:ph type="sldNum" sz="quarter" idx="4"/>
          </p:nvPr>
        </p:nvSpPr>
        <p:spPr>
          <a:xfrm>
            <a:off x="71436" y="6452015"/>
            <a:ext cx="392113" cy="132935"/>
          </a:xfrm>
          <a:prstGeom prst="rect">
            <a:avLst/>
          </a:prstGeom>
        </p:spPr>
        <p:txBody>
          <a:bodyPr vert="horz" wrap="none" lIns="0" tIns="0" rIns="0" bIns="0" rtlCol="0" anchor="ctr"/>
          <a:lstStyle>
            <a:lvl1pPr algn="ctr">
              <a:defRPr sz="1000" b="1">
                <a:solidFill>
                  <a:schemeClr val="bg1"/>
                </a:solidFill>
                <a:latin typeface="+mj-lt"/>
              </a:defRPr>
            </a:lvl1pPr>
          </a:lstStyle>
          <a:p>
            <a:fld id="{EC4B8BAA-50E8-4473-B671-7206DE4BF961}" type="slidenum">
              <a:rPr lang="en-US" smtClean="0"/>
              <a:pPr/>
              <a:t>‹#›</a:t>
            </a:fld>
            <a:endParaRPr lang="en-US" dirty="0"/>
          </a:p>
        </p:txBody>
      </p:sp>
      <p:sp>
        <p:nvSpPr>
          <p:cNvPr id="28" name="Title Placeholder 1"/>
          <p:cNvSpPr>
            <a:spLocks noGrp="1"/>
          </p:cNvSpPr>
          <p:nvPr>
            <p:ph type="title" hasCustomPrompt="1"/>
          </p:nvPr>
        </p:nvSpPr>
        <p:spPr>
          <a:xfrm>
            <a:off x="227012" y="228600"/>
            <a:ext cx="8688387" cy="521677"/>
          </a:xfrm>
          <a:prstGeom prst="rect">
            <a:avLst/>
          </a:prstGeom>
        </p:spPr>
        <p:txBody>
          <a:bodyPr vert="horz" wrap="none" lIns="0" tIns="0" rIns="0" bIns="0" rtlCol="0" anchor="t">
            <a:noAutofit/>
          </a:bodyPr>
          <a:lstStyle>
            <a:lvl1pPr>
              <a:defRPr sz="4400" b="1" cap="none" baseline="0">
                <a:latin typeface="+mj-lt"/>
              </a:defRPr>
            </a:lvl1pPr>
          </a:lstStyle>
          <a:p>
            <a:r>
              <a:rPr lang="en-US" dirty="0" smtClean="0"/>
              <a:t>Slide Title</a:t>
            </a:r>
            <a:endParaRPr lang="en-US" dirty="0"/>
          </a:p>
        </p:txBody>
      </p:sp>
      <p:sp>
        <p:nvSpPr>
          <p:cNvPr id="29" name="Text Placeholder 3"/>
          <p:cNvSpPr>
            <a:spLocks noGrp="1"/>
          </p:cNvSpPr>
          <p:nvPr>
            <p:ph type="body" sz="quarter" idx="11" hasCustomPrompt="1"/>
          </p:nvPr>
        </p:nvSpPr>
        <p:spPr>
          <a:xfrm>
            <a:off x="227012" y="823490"/>
            <a:ext cx="8686800" cy="548640"/>
          </a:xfrm>
          <a:prstGeom prst="rect">
            <a:avLst/>
          </a:prstGeom>
        </p:spPr>
        <p:txBody>
          <a:bodyPr lIns="0"/>
          <a:lstStyle>
            <a:lvl1pPr marL="54864" indent="0">
              <a:lnSpc>
                <a:spcPct val="100000"/>
              </a:lnSpc>
              <a:spcBef>
                <a:spcPts val="0"/>
              </a:spcBef>
              <a:buNone/>
              <a:defRPr sz="1400" baseline="0">
                <a:solidFill>
                  <a:schemeClr val="tx1">
                    <a:lumMod val="75000"/>
                    <a:lumOff val="25000"/>
                  </a:schemeClr>
                </a:solidFill>
                <a:latin typeface="+mn-lt"/>
              </a:defRPr>
            </a:lvl1pPr>
          </a:lstStyle>
          <a:p>
            <a:pPr lvl="0"/>
            <a:r>
              <a:rPr lang="en-US" sz="1000" dirty="0" smtClean="0"/>
              <a:t>Key Messages</a:t>
            </a:r>
          </a:p>
        </p:txBody>
      </p:sp>
      <p:sp>
        <p:nvSpPr>
          <p:cNvPr id="3" name="Text Placeholder 2"/>
          <p:cNvSpPr>
            <a:spLocks noGrp="1"/>
          </p:cNvSpPr>
          <p:nvPr>
            <p:ph type="body" sz="quarter" idx="12"/>
          </p:nvPr>
        </p:nvSpPr>
        <p:spPr>
          <a:xfrm>
            <a:off x="227013" y="1477101"/>
            <a:ext cx="8686800" cy="4627659"/>
          </a:xfrm>
          <a:prstGeom prst="rect">
            <a:avLst/>
          </a:prstGeom>
        </p:spPr>
        <p:txBody>
          <a:bodyPr/>
          <a:lstStyle>
            <a:lvl1pPr marL="2841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1pPr>
            <a:lvl2pPr marL="7413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2pPr>
            <a:lvl3pPr marL="11985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3pPr>
            <a:lvl4pPr marL="1655763" indent="-230188">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4pPr>
            <a:lvl5pPr marL="21129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539997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Block">
    <p:spTree>
      <p:nvGrpSpPr>
        <p:cNvPr id="1" name=""/>
        <p:cNvGrpSpPr/>
        <p:nvPr/>
      </p:nvGrpSpPr>
      <p:grpSpPr>
        <a:xfrm>
          <a:off x="0" y="0"/>
          <a:ext cx="0" cy="0"/>
          <a:chOff x="0" y="0"/>
          <a:chExt cx="0" cy="0"/>
        </a:xfrm>
      </p:grpSpPr>
      <p:sp>
        <p:nvSpPr>
          <p:cNvPr id="8" name="Rectangle 7"/>
          <p:cNvSpPr/>
          <p:nvPr userDrawn="1"/>
        </p:nvSpPr>
        <p:spPr>
          <a:xfrm>
            <a:off x="0" y="6209731"/>
            <a:ext cx="9144000" cy="648269"/>
          </a:xfrm>
          <a:prstGeom prst="rect">
            <a:avLst/>
          </a:pr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6488" y="6373123"/>
            <a:ext cx="1047604" cy="145684"/>
          </a:xfrm>
          <a:prstGeom prst="rect">
            <a:avLst/>
          </a:prstGeom>
        </p:spPr>
      </p:pic>
      <p:sp>
        <p:nvSpPr>
          <p:cNvPr id="16" name="Rectangle 15"/>
          <p:cNvSpPr/>
          <p:nvPr userDrawn="1"/>
        </p:nvSpPr>
        <p:spPr>
          <a:xfrm flipV="1">
            <a:off x="5306648" y="6452015"/>
            <a:ext cx="3837352" cy="413799"/>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Rectangle 16"/>
          <p:cNvSpPr/>
          <p:nvPr userDrawn="1"/>
        </p:nvSpPr>
        <p:spPr>
          <a:xfrm flipV="1">
            <a:off x="1" y="6689921"/>
            <a:ext cx="3385828" cy="175893"/>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ectangle 17"/>
          <p:cNvSpPr/>
          <p:nvPr userDrawn="1"/>
        </p:nvSpPr>
        <p:spPr>
          <a:xfrm flipV="1">
            <a:off x="3384173" y="6689921"/>
            <a:ext cx="2295867" cy="175893"/>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Rectangle 18"/>
          <p:cNvSpPr/>
          <p:nvPr userDrawn="1"/>
        </p:nvSpPr>
        <p:spPr>
          <a:xfrm flipV="1">
            <a:off x="3393640" y="6370912"/>
            <a:ext cx="2295867" cy="164592"/>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Rectangle 19"/>
          <p:cNvSpPr/>
          <p:nvPr userDrawn="1"/>
        </p:nvSpPr>
        <p:spPr>
          <a:xfrm flipV="1">
            <a:off x="5685221" y="6370912"/>
            <a:ext cx="2295867" cy="164592"/>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Rectangle 20"/>
          <p:cNvSpPr/>
          <p:nvPr userDrawn="1"/>
        </p:nvSpPr>
        <p:spPr>
          <a:xfrm flipV="1">
            <a:off x="7962941" y="6370912"/>
            <a:ext cx="1181060" cy="164592"/>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ectangle 21"/>
          <p:cNvSpPr/>
          <p:nvPr userDrawn="1"/>
        </p:nvSpPr>
        <p:spPr>
          <a:xfrm flipV="1">
            <a:off x="2258612" y="6525228"/>
            <a:ext cx="2295867" cy="164592"/>
          </a:xfrm>
          <a:prstGeom prst="rect">
            <a:avLst/>
          </a:prstGeom>
          <a:solidFill>
            <a:srgbClr val="B18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 name="Rectangle 22"/>
          <p:cNvSpPr/>
          <p:nvPr userDrawn="1"/>
        </p:nvSpPr>
        <p:spPr>
          <a:xfrm flipV="1">
            <a:off x="4549203" y="6525228"/>
            <a:ext cx="2295867" cy="164592"/>
          </a:xfrm>
          <a:prstGeom prst="rect">
            <a:avLst/>
          </a:prstGeom>
          <a:solidFill>
            <a:srgbClr val="FFB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ectangle 23"/>
          <p:cNvSpPr/>
          <p:nvPr userDrawn="1"/>
        </p:nvSpPr>
        <p:spPr>
          <a:xfrm flipV="1">
            <a:off x="6844908" y="6525228"/>
            <a:ext cx="2295867" cy="164592"/>
          </a:xfrm>
          <a:prstGeom prst="rect">
            <a:avLst/>
          </a:prstGeom>
          <a:solidFill>
            <a:srgbClr val="FFE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Rectangle 25"/>
          <p:cNvSpPr/>
          <p:nvPr userDrawn="1"/>
        </p:nvSpPr>
        <p:spPr>
          <a:xfrm>
            <a:off x="0" y="6355179"/>
            <a:ext cx="545007" cy="335181"/>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 name="Slide Number Placeholder 9"/>
          <p:cNvSpPr>
            <a:spLocks noGrp="1"/>
          </p:cNvSpPr>
          <p:nvPr>
            <p:ph type="sldNum" sz="quarter" idx="4"/>
          </p:nvPr>
        </p:nvSpPr>
        <p:spPr>
          <a:xfrm>
            <a:off x="71436" y="6452015"/>
            <a:ext cx="392113" cy="132935"/>
          </a:xfrm>
          <a:prstGeom prst="rect">
            <a:avLst/>
          </a:prstGeom>
        </p:spPr>
        <p:txBody>
          <a:bodyPr vert="horz" wrap="none" lIns="0" tIns="0" rIns="0" bIns="0" rtlCol="0" anchor="ctr"/>
          <a:lstStyle>
            <a:lvl1pPr algn="ctr">
              <a:defRPr sz="1000" b="1">
                <a:solidFill>
                  <a:schemeClr val="bg1"/>
                </a:solidFill>
                <a:latin typeface="+mj-lt"/>
              </a:defRPr>
            </a:lvl1pPr>
          </a:lstStyle>
          <a:p>
            <a:fld id="{EC4B8BAA-50E8-4473-B671-7206DE4BF961}" type="slidenum">
              <a:rPr lang="en-US" smtClean="0"/>
              <a:pPr/>
              <a:t>‹#›</a:t>
            </a:fld>
            <a:endParaRPr lang="en-US" dirty="0"/>
          </a:p>
        </p:txBody>
      </p:sp>
      <p:sp>
        <p:nvSpPr>
          <p:cNvPr id="28" name="Title Placeholder 1"/>
          <p:cNvSpPr>
            <a:spLocks noGrp="1"/>
          </p:cNvSpPr>
          <p:nvPr>
            <p:ph type="title" hasCustomPrompt="1"/>
          </p:nvPr>
        </p:nvSpPr>
        <p:spPr>
          <a:xfrm>
            <a:off x="227012" y="228600"/>
            <a:ext cx="8688387" cy="521677"/>
          </a:xfrm>
          <a:prstGeom prst="rect">
            <a:avLst/>
          </a:prstGeom>
        </p:spPr>
        <p:txBody>
          <a:bodyPr vert="horz" wrap="none" lIns="0" tIns="0" rIns="0" bIns="0" rtlCol="0" anchor="t">
            <a:noAutofit/>
          </a:bodyPr>
          <a:lstStyle>
            <a:lvl1pPr>
              <a:defRPr sz="4400" b="1" cap="none" baseline="0">
                <a:latin typeface="+mj-lt"/>
              </a:defRPr>
            </a:lvl1pPr>
          </a:lstStyle>
          <a:p>
            <a:r>
              <a:rPr lang="en-US" dirty="0" smtClean="0"/>
              <a:t>Slide Title</a:t>
            </a:r>
            <a:endParaRPr lang="en-US" dirty="0"/>
          </a:p>
        </p:txBody>
      </p:sp>
      <p:sp>
        <p:nvSpPr>
          <p:cNvPr id="3" name="Text Placeholder 2"/>
          <p:cNvSpPr>
            <a:spLocks noGrp="1"/>
          </p:cNvSpPr>
          <p:nvPr>
            <p:ph type="body" sz="quarter" idx="12"/>
          </p:nvPr>
        </p:nvSpPr>
        <p:spPr>
          <a:xfrm>
            <a:off x="227013" y="855249"/>
            <a:ext cx="8686800" cy="5249512"/>
          </a:xfrm>
          <a:prstGeom prst="rect">
            <a:avLst/>
          </a:prstGeom>
        </p:spPr>
        <p:txBody>
          <a:bodyPr/>
          <a:lstStyle>
            <a:lvl1pPr marL="2841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1pPr>
            <a:lvl2pPr marL="7413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2pPr>
            <a:lvl3pPr marL="11985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3pPr>
            <a:lvl4pPr marL="1655763" indent="-230188">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4pPr>
            <a:lvl5pPr marL="21129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6236051"/>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05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32113"/>
      </p:ext>
    </p:extLst>
  </p:cSld>
  <p:clrMap bg1="lt1" tx1="dk1" bg2="lt2" tx2="dk2" accent1="accent1" accent2="accent2" accent3="accent3" accent4="accent4" accent5="accent5" accent6="accent6" hlink="hlink" folHlink="folHlink"/>
  <p:sldLayoutIdLst>
    <p:sldLayoutId id="2147484144" r:id="rId1"/>
    <p:sldLayoutId id="2147484134" r:id="rId2"/>
    <p:sldLayoutId id="2147484147" r:id="rId3"/>
    <p:sldLayoutId id="2147484119" r:id="rId4"/>
    <p:sldLayoutId id="2147484120" r:id="rId5"/>
    <p:sldLayoutId id="2147484148" r:id="rId6"/>
    <p:sldLayoutId id="2147484146" r:id="rId7"/>
  </p:sldLayoutIdLst>
  <p:hf hdr="0" ftr="0" dt="0"/>
  <p:txStyles>
    <p:titleStyle>
      <a:lvl1pPr algn="l" defTabSz="914400" rtl="0" eaLnBrk="1" latinLnBrk="0" hangingPunct="1">
        <a:lnSpc>
          <a:spcPct val="90000"/>
        </a:lnSpc>
        <a:spcBef>
          <a:spcPct val="0"/>
        </a:spcBef>
        <a:buNone/>
        <a:defRPr sz="4400" kern="1200">
          <a:solidFill>
            <a:srgbClr val="412D5D"/>
          </a:solidFill>
          <a:latin typeface="Arial" panose="020B0604020202020204" pitchFamily="34" charset="0"/>
          <a:ea typeface="+mj-ea"/>
          <a:cs typeface="Arial" panose="020B0604020202020204" pitchFamily="34" charset="0"/>
        </a:defRPr>
      </a:lvl1pPr>
    </p:titleStyle>
    <p:bodyStyle>
      <a:lvl1pPr marL="228600" indent="-173736" algn="l" defTabSz="914400" rtl="0" eaLnBrk="1" latinLnBrk="0" hangingPunct="1">
        <a:lnSpc>
          <a:spcPts val="2400"/>
        </a:lnSpc>
        <a:spcBef>
          <a:spcPts val="1000"/>
        </a:spcBef>
        <a:buClr>
          <a:srgbClr val="412D5D"/>
        </a:buClr>
        <a:buSzPct val="150000"/>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173736" algn="l" defTabSz="914400" rtl="0" eaLnBrk="1" latinLnBrk="0" hangingPunct="1">
        <a:lnSpc>
          <a:spcPts val="2400"/>
        </a:lnSpc>
        <a:spcBef>
          <a:spcPts val="500"/>
        </a:spcBef>
        <a:buClr>
          <a:srgbClr val="7A6C8D"/>
        </a:buClr>
        <a:buSzPct val="150000"/>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173736" algn="l" defTabSz="914400" rtl="0" eaLnBrk="1" latinLnBrk="0" hangingPunct="1">
        <a:lnSpc>
          <a:spcPts val="2400"/>
        </a:lnSpc>
        <a:spcBef>
          <a:spcPts val="500"/>
        </a:spcBef>
        <a:buClr>
          <a:srgbClr val="B3ABBD"/>
        </a:buClr>
        <a:buSzPct val="150000"/>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426464" indent="0" algn="l" defTabSz="914400" rtl="0" eaLnBrk="1" latinLnBrk="0" hangingPunct="1">
        <a:lnSpc>
          <a:spcPts val="2000"/>
        </a:lnSpc>
        <a:spcBef>
          <a:spcPts val="500"/>
        </a:spcBef>
        <a:buClr>
          <a:srgbClr val="7F7F7F"/>
        </a:buClr>
        <a:buSzPct val="150000"/>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4pPr>
      <a:lvl5pPr marL="2057400" indent="-173736" algn="l" defTabSz="914400" rtl="0" eaLnBrk="1" latinLnBrk="0" hangingPunct="1">
        <a:lnSpc>
          <a:spcPts val="2000"/>
        </a:lnSpc>
        <a:spcBef>
          <a:spcPts val="500"/>
        </a:spcBef>
        <a:buClr>
          <a:srgbClr val="412D5D"/>
        </a:buClr>
        <a:buSzPct val="15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143" userDrawn="1">
          <p15:clr>
            <a:srgbClr val="F26B43"/>
          </p15:clr>
        </p15:guide>
        <p15:guide id="3" orient="horz" pos="144" userDrawn="1">
          <p15:clr>
            <a:srgbClr val="F26B43"/>
          </p15:clr>
        </p15:guide>
        <p15:guide id="4" orient="horz" pos="4176" userDrawn="1">
          <p15:clr>
            <a:srgbClr val="F26B43"/>
          </p15:clr>
        </p15:guide>
        <p15:guide id="5" pos="5616" userDrawn="1">
          <p15:clr>
            <a:srgbClr val="F26B43"/>
          </p15:clr>
        </p15:guide>
        <p15:guide id="6" orient="horz" pos="840" userDrawn="1">
          <p15:clr>
            <a:srgbClr val="F26B43"/>
          </p15:clr>
        </p15:guide>
        <p15:guide id="7" pos="2880" userDrawn="1">
          <p15:clr>
            <a:srgbClr val="F26B43"/>
          </p15:clr>
        </p15:guide>
        <p15:guide id="8" pos="3024" userDrawn="1">
          <p15:clr>
            <a:srgbClr val="F26B43"/>
          </p15:clr>
        </p15:guide>
        <p15:guide id="9" pos="2736" userDrawn="1">
          <p15:clr>
            <a:srgbClr val="F26B43"/>
          </p15:clr>
        </p15:guide>
        <p15:guide id="10" pos="1968" userDrawn="1">
          <p15:clr>
            <a:srgbClr val="F26B43"/>
          </p15:clr>
        </p15:guide>
        <p15:guide id="11" pos="3792" userDrawn="1">
          <p15:clr>
            <a:srgbClr val="F26B43"/>
          </p15:clr>
        </p15:guide>
        <p15:guide id="12" pos="3936" userDrawn="1">
          <p15:clr>
            <a:srgbClr val="F26B43"/>
          </p15:clr>
        </p15:guide>
        <p15:guide id="13" pos="3648" userDrawn="1">
          <p15:clr>
            <a:srgbClr val="F26B43"/>
          </p15:clr>
        </p15:guide>
        <p15:guide id="14" pos="1824" userDrawn="1">
          <p15:clr>
            <a:srgbClr val="F26B43"/>
          </p15:clr>
        </p15:guide>
        <p15:guide id="15" pos="2112" userDrawn="1">
          <p15:clr>
            <a:srgbClr val="F26B43"/>
          </p15:clr>
        </p15:guide>
        <p15:guide id="16"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Centric EDW 2.0 Architecture</a:t>
            </a:r>
          </a:p>
        </p:txBody>
      </p:sp>
    </p:spTree>
    <p:extLst>
      <p:ext uri="{BB962C8B-B14F-4D97-AF65-F5344CB8AC3E}">
        <p14:creationId xmlns:p14="http://schemas.microsoft.com/office/powerpoint/2010/main" val="1179480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68437" y="1380228"/>
            <a:ext cx="2786332" cy="4554745"/>
          </a:xfrm>
          <a:prstGeom prst="roundRect">
            <a:avLst>
              <a:gd name="adj" fmla="val 55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p:txBody>
          <a:bodyPr/>
          <a:lstStyle/>
          <a:p>
            <a:fld id="{EC4B8BAA-50E8-4473-B671-7206DE4BF961}" type="slidenum">
              <a:rPr lang="en-US" smtClean="0"/>
              <a:pPr/>
              <a:t>2</a:t>
            </a:fld>
            <a:endParaRPr lang="en-US" dirty="0"/>
          </a:p>
        </p:txBody>
      </p:sp>
      <p:sp>
        <p:nvSpPr>
          <p:cNvPr id="3" name="Title 2"/>
          <p:cNvSpPr>
            <a:spLocks noGrp="1"/>
          </p:cNvSpPr>
          <p:nvPr>
            <p:ph type="title"/>
          </p:nvPr>
        </p:nvSpPr>
        <p:spPr/>
        <p:txBody>
          <a:bodyPr/>
          <a:lstStyle/>
          <a:p>
            <a:r>
              <a:rPr lang="en-US" dirty="0" smtClean="0"/>
              <a:t>Architecture</a:t>
            </a:r>
            <a:endParaRPr lang="en-US" dirty="0"/>
          </a:p>
        </p:txBody>
      </p:sp>
      <p:sp>
        <p:nvSpPr>
          <p:cNvPr id="4" name="Rounded Rectangle 3"/>
          <p:cNvSpPr/>
          <p:nvPr/>
        </p:nvSpPr>
        <p:spPr>
          <a:xfrm>
            <a:off x="1118008" y="3222935"/>
            <a:ext cx="1742315" cy="828135"/>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Source</a:t>
            </a:r>
            <a:br>
              <a:rPr lang="en-US" sz="1400" dirty="0" smtClean="0">
                <a:latin typeface="+mj-lt"/>
              </a:rPr>
            </a:br>
            <a:r>
              <a:rPr lang="en-US" sz="1400" dirty="0" smtClean="0">
                <a:latin typeface="+mj-lt"/>
              </a:rPr>
              <a:t>Staging</a:t>
            </a:r>
          </a:p>
          <a:p>
            <a:pPr algn="ctr"/>
            <a:r>
              <a:rPr lang="en-US" sz="1400" dirty="0" smtClean="0">
                <a:latin typeface="+mj-lt"/>
              </a:rPr>
              <a:t>Database</a:t>
            </a:r>
          </a:p>
        </p:txBody>
      </p:sp>
      <p:sp>
        <p:nvSpPr>
          <p:cNvPr id="6" name="Rounded Rectangle 5"/>
          <p:cNvSpPr/>
          <p:nvPr/>
        </p:nvSpPr>
        <p:spPr>
          <a:xfrm>
            <a:off x="1115904" y="4255139"/>
            <a:ext cx="1742315" cy="828135"/>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Source</a:t>
            </a:r>
            <a:br>
              <a:rPr lang="en-US" sz="1400" dirty="0" smtClean="0">
                <a:latin typeface="+mj-lt"/>
              </a:rPr>
            </a:br>
            <a:r>
              <a:rPr lang="en-US" sz="1400" dirty="0" smtClean="0">
                <a:latin typeface="+mj-lt"/>
              </a:rPr>
              <a:t>Staging</a:t>
            </a:r>
          </a:p>
          <a:p>
            <a:pPr algn="ctr"/>
            <a:r>
              <a:rPr lang="en-US" sz="1400" dirty="0" smtClean="0">
                <a:latin typeface="+mj-lt"/>
              </a:rPr>
              <a:t>Database</a:t>
            </a:r>
          </a:p>
        </p:txBody>
      </p:sp>
      <p:sp>
        <p:nvSpPr>
          <p:cNvPr id="7" name="TextBox 6"/>
          <p:cNvSpPr txBox="1"/>
          <p:nvPr/>
        </p:nvSpPr>
        <p:spPr>
          <a:xfrm>
            <a:off x="956171" y="990507"/>
            <a:ext cx="2112245" cy="369332"/>
          </a:xfrm>
          <a:prstGeom prst="rect">
            <a:avLst/>
          </a:prstGeom>
          <a:noFill/>
        </p:spPr>
        <p:txBody>
          <a:bodyPr wrap="none" rtlCol="0">
            <a:spAutoFit/>
          </a:bodyPr>
          <a:lstStyle/>
          <a:p>
            <a:r>
              <a:rPr lang="en-US" dirty="0" smtClean="0">
                <a:latin typeface="+mn-lt"/>
              </a:rPr>
              <a:t>Data Lake / Staging</a:t>
            </a:r>
            <a:endParaRPr lang="en-US" dirty="0">
              <a:latin typeface="+mn-lt"/>
            </a:endParaRPr>
          </a:p>
        </p:txBody>
      </p:sp>
      <p:sp>
        <p:nvSpPr>
          <p:cNvPr id="8" name="Rounded Rectangle 7"/>
          <p:cNvSpPr/>
          <p:nvPr/>
        </p:nvSpPr>
        <p:spPr>
          <a:xfrm>
            <a:off x="4198190" y="3758909"/>
            <a:ext cx="1742315" cy="724823"/>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Warehouse</a:t>
            </a:r>
          </a:p>
        </p:txBody>
      </p:sp>
      <p:sp>
        <p:nvSpPr>
          <p:cNvPr id="9" name="Rounded Rectangle 8"/>
          <p:cNvSpPr/>
          <p:nvPr/>
        </p:nvSpPr>
        <p:spPr>
          <a:xfrm>
            <a:off x="1147260" y="1780467"/>
            <a:ext cx="1742315" cy="641321"/>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Reference</a:t>
            </a:r>
          </a:p>
        </p:txBody>
      </p:sp>
      <p:sp>
        <p:nvSpPr>
          <p:cNvPr id="10" name="Rounded Rectangle 9"/>
          <p:cNvSpPr/>
          <p:nvPr/>
        </p:nvSpPr>
        <p:spPr>
          <a:xfrm>
            <a:off x="6878130" y="3758909"/>
            <a:ext cx="1742315" cy="724823"/>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Mart</a:t>
            </a:r>
          </a:p>
        </p:txBody>
      </p:sp>
      <p:sp>
        <p:nvSpPr>
          <p:cNvPr id="11" name="Right Arrow 10"/>
          <p:cNvSpPr/>
          <p:nvPr/>
        </p:nvSpPr>
        <p:spPr>
          <a:xfrm>
            <a:off x="3602857" y="3858119"/>
            <a:ext cx="414068" cy="500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202283" y="3810293"/>
            <a:ext cx="414068" cy="500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39618" y="4576125"/>
            <a:ext cx="1259457" cy="646331"/>
          </a:xfrm>
          <a:prstGeom prst="rect">
            <a:avLst/>
          </a:prstGeom>
          <a:noFill/>
        </p:spPr>
        <p:txBody>
          <a:bodyPr wrap="square" rtlCol="0">
            <a:spAutoFit/>
          </a:bodyPr>
          <a:lstStyle/>
          <a:p>
            <a:pPr algn="ctr"/>
            <a:r>
              <a:rPr lang="en-US" sz="1200" dirty="0" smtClean="0">
                <a:latin typeface="+mj-lt"/>
              </a:rPr>
              <a:t>Single Version of Operational Facts</a:t>
            </a:r>
            <a:endParaRPr lang="en-US" sz="1200" dirty="0">
              <a:latin typeface="+mj-lt"/>
            </a:endParaRPr>
          </a:p>
        </p:txBody>
      </p:sp>
      <p:sp>
        <p:nvSpPr>
          <p:cNvPr id="14" name="TextBox 13"/>
          <p:cNvSpPr txBox="1"/>
          <p:nvPr/>
        </p:nvSpPr>
        <p:spPr>
          <a:xfrm>
            <a:off x="7119558" y="4576125"/>
            <a:ext cx="1259457" cy="830997"/>
          </a:xfrm>
          <a:prstGeom prst="rect">
            <a:avLst/>
          </a:prstGeom>
          <a:noFill/>
        </p:spPr>
        <p:txBody>
          <a:bodyPr wrap="square" rtlCol="0">
            <a:spAutoFit/>
          </a:bodyPr>
          <a:lstStyle/>
          <a:p>
            <a:pPr algn="ctr"/>
            <a:r>
              <a:rPr lang="en-US" sz="1200" dirty="0" smtClean="0">
                <a:latin typeface="+mj-lt"/>
              </a:rPr>
              <a:t>Managed Versions of Analytics Structures</a:t>
            </a:r>
            <a:endParaRPr lang="en-US" sz="1200" dirty="0">
              <a:latin typeface="+mj-lt"/>
            </a:endParaRPr>
          </a:p>
        </p:txBody>
      </p:sp>
      <p:sp>
        <p:nvSpPr>
          <p:cNvPr id="15" name="Rectangle 14"/>
          <p:cNvSpPr/>
          <p:nvPr/>
        </p:nvSpPr>
        <p:spPr>
          <a:xfrm>
            <a:off x="4278702" y="3339299"/>
            <a:ext cx="439947"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mj-lt"/>
              </a:rPr>
              <a:t>VER</a:t>
            </a:r>
            <a:endParaRPr lang="en-US" sz="900" dirty="0">
              <a:latin typeface="+mj-lt"/>
            </a:endParaRPr>
          </a:p>
        </p:txBody>
      </p:sp>
      <p:sp>
        <p:nvSpPr>
          <p:cNvPr id="16" name="Rectangle 15"/>
          <p:cNvSpPr/>
          <p:nvPr/>
        </p:nvSpPr>
        <p:spPr>
          <a:xfrm>
            <a:off x="4847216" y="3339299"/>
            <a:ext cx="439947"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mj-lt"/>
              </a:rPr>
              <a:t>VEX</a:t>
            </a:r>
            <a:endParaRPr lang="en-US" sz="900" dirty="0">
              <a:latin typeface="+mj-lt"/>
            </a:endParaRPr>
          </a:p>
        </p:txBody>
      </p:sp>
      <p:sp>
        <p:nvSpPr>
          <p:cNvPr id="17" name="Rectangle 16"/>
          <p:cNvSpPr/>
          <p:nvPr/>
        </p:nvSpPr>
        <p:spPr>
          <a:xfrm>
            <a:off x="5372598" y="3339299"/>
            <a:ext cx="439947"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latin typeface="+mj-lt"/>
              </a:rPr>
              <a:t>DBO</a:t>
            </a:r>
            <a:endParaRPr lang="en-US" sz="900" b="1" dirty="0">
              <a:latin typeface="+mj-lt"/>
            </a:endParaRPr>
          </a:p>
        </p:txBody>
      </p:sp>
      <p:sp>
        <p:nvSpPr>
          <p:cNvPr id="18" name="Rectangle 17"/>
          <p:cNvSpPr/>
          <p:nvPr/>
        </p:nvSpPr>
        <p:spPr>
          <a:xfrm>
            <a:off x="7529312" y="3344646"/>
            <a:ext cx="777927"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mj-lt"/>
              </a:rPr>
              <a:t>MSTR</a:t>
            </a:r>
            <a:endParaRPr lang="en-US" sz="900" dirty="0">
              <a:latin typeface="+mj-lt"/>
            </a:endParaRPr>
          </a:p>
        </p:txBody>
      </p:sp>
      <p:sp>
        <p:nvSpPr>
          <p:cNvPr id="19" name="Rectangle 18"/>
          <p:cNvSpPr/>
          <p:nvPr/>
        </p:nvSpPr>
        <p:spPr>
          <a:xfrm>
            <a:off x="7008742" y="3339299"/>
            <a:ext cx="439947"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latin typeface="+mj-lt"/>
              </a:rPr>
              <a:t>DBO</a:t>
            </a:r>
            <a:endParaRPr lang="en-US" sz="900" b="1" dirty="0">
              <a:latin typeface="+mj-lt"/>
            </a:endParaRPr>
          </a:p>
        </p:txBody>
      </p:sp>
      <p:sp>
        <p:nvSpPr>
          <p:cNvPr id="20" name="Rectangle 19"/>
          <p:cNvSpPr/>
          <p:nvPr/>
        </p:nvSpPr>
        <p:spPr>
          <a:xfrm>
            <a:off x="7529310" y="3001438"/>
            <a:ext cx="777927"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mj-lt"/>
              </a:rPr>
              <a:t>TABLEAU</a:t>
            </a:r>
            <a:endParaRPr lang="en-US" sz="900" dirty="0">
              <a:latin typeface="+mj-lt"/>
            </a:endParaRPr>
          </a:p>
        </p:txBody>
      </p:sp>
      <p:sp>
        <p:nvSpPr>
          <p:cNvPr id="21" name="Rectangle 20"/>
          <p:cNvSpPr/>
          <p:nvPr/>
        </p:nvSpPr>
        <p:spPr>
          <a:xfrm>
            <a:off x="7529310" y="2658231"/>
            <a:ext cx="777927"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mj-lt"/>
              </a:rPr>
              <a:t>CUBE</a:t>
            </a:r>
            <a:endParaRPr lang="en-US" sz="900" dirty="0">
              <a:latin typeface="+mj-lt"/>
            </a:endParaRPr>
          </a:p>
        </p:txBody>
      </p:sp>
      <p:sp>
        <p:nvSpPr>
          <p:cNvPr id="22" name="Rounded Rectangle 21"/>
          <p:cNvSpPr/>
          <p:nvPr/>
        </p:nvSpPr>
        <p:spPr>
          <a:xfrm>
            <a:off x="4196031" y="1724375"/>
            <a:ext cx="1742315" cy="641321"/>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Audit</a:t>
            </a:r>
            <a:endParaRPr lang="en-US" sz="1400" dirty="0" smtClean="0">
              <a:latin typeface="+mj-lt"/>
            </a:endParaRPr>
          </a:p>
        </p:txBody>
      </p:sp>
      <p:sp>
        <p:nvSpPr>
          <p:cNvPr id="23" name="Rectangle 22"/>
          <p:cNvSpPr/>
          <p:nvPr/>
        </p:nvSpPr>
        <p:spPr>
          <a:xfrm>
            <a:off x="4278702" y="1351214"/>
            <a:ext cx="568514"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latin typeface="+mj-lt"/>
              </a:rPr>
              <a:t>CDM</a:t>
            </a:r>
            <a:endParaRPr lang="en-US" sz="900" b="1" dirty="0">
              <a:latin typeface="+mj-lt"/>
            </a:endParaRPr>
          </a:p>
        </p:txBody>
      </p:sp>
      <p:sp>
        <p:nvSpPr>
          <p:cNvPr id="24" name="TextBox 23"/>
          <p:cNvSpPr txBox="1"/>
          <p:nvPr/>
        </p:nvSpPr>
        <p:spPr>
          <a:xfrm>
            <a:off x="1252295" y="2453150"/>
            <a:ext cx="1469531" cy="461665"/>
          </a:xfrm>
          <a:prstGeom prst="rect">
            <a:avLst/>
          </a:prstGeom>
          <a:noFill/>
        </p:spPr>
        <p:txBody>
          <a:bodyPr wrap="square" rtlCol="0">
            <a:spAutoFit/>
          </a:bodyPr>
          <a:lstStyle/>
          <a:p>
            <a:pPr algn="ctr"/>
            <a:r>
              <a:rPr lang="en-US" sz="1200" dirty="0" smtClean="0">
                <a:latin typeface="+mj-lt"/>
              </a:rPr>
              <a:t>Master Data</a:t>
            </a:r>
            <a:br>
              <a:rPr lang="en-US" sz="1200" dirty="0" smtClean="0">
                <a:latin typeface="+mj-lt"/>
              </a:rPr>
            </a:br>
            <a:r>
              <a:rPr lang="en-US" sz="1200" dirty="0" smtClean="0">
                <a:latin typeface="+mj-lt"/>
              </a:rPr>
              <a:t>Without a Source</a:t>
            </a:r>
            <a:endParaRPr lang="en-US" sz="1200" dirty="0">
              <a:latin typeface="+mj-lt"/>
            </a:endParaRPr>
          </a:p>
        </p:txBody>
      </p:sp>
      <p:sp>
        <p:nvSpPr>
          <p:cNvPr id="27" name="TextBox 26"/>
          <p:cNvSpPr txBox="1"/>
          <p:nvPr/>
        </p:nvSpPr>
        <p:spPr>
          <a:xfrm>
            <a:off x="1388688" y="5142073"/>
            <a:ext cx="1259457" cy="646331"/>
          </a:xfrm>
          <a:prstGeom prst="rect">
            <a:avLst/>
          </a:prstGeom>
          <a:noFill/>
        </p:spPr>
        <p:txBody>
          <a:bodyPr wrap="square" rtlCol="0">
            <a:spAutoFit/>
          </a:bodyPr>
          <a:lstStyle/>
          <a:p>
            <a:pPr algn="ctr"/>
            <a:r>
              <a:rPr lang="en-US" sz="1200" dirty="0" smtClean="0">
                <a:latin typeface="+mj-lt"/>
              </a:rPr>
              <a:t>Source Data</a:t>
            </a:r>
          </a:p>
          <a:p>
            <a:pPr algn="ctr"/>
            <a:r>
              <a:rPr lang="en-US" sz="1200" dirty="0" smtClean="0">
                <a:latin typeface="+mj-lt"/>
              </a:rPr>
              <a:t>Structures + Augmentation</a:t>
            </a:r>
            <a:endParaRPr lang="en-US" sz="1200" dirty="0">
              <a:latin typeface="+mj-lt"/>
            </a:endParaRPr>
          </a:p>
        </p:txBody>
      </p:sp>
      <p:sp>
        <p:nvSpPr>
          <p:cNvPr id="28" name="TextBox 27"/>
          <p:cNvSpPr txBox="1"/>
          <p:nvPr/>
        </p:nvSpPr>
        <p:spPr>
          <a:xfrm>
            <a:off x="4343014" y="2365696"/>
            <a:ext cx="1469531" cy="461665"/>
          </a:xfrm>
          <a:prstGeom prst="rect">
            <a:avLst/>
          </a:prstGeom>
          <a:noFill/>
        </p:spPr>
        <p:txBody>
          <a:bodyPr wrap="square" rtlCol="0">
            <a:spAutoFit/>
          </a:bodyPr>
          <a:lstStyle/>
          <a:p>
            <a:pPr algn="ctr"/>
            <a:r>
              <a:rPr lang="en-US" sz="1200" dirty="0" smtClean="0">
                <a:latin typeface="+mj-lt"/>
              </a:rPr>
              <a:t>Managed of Load Processes</a:t>
            </a:r>
            <a:endParaRPr lang="en-US" sz="1200" dirty="0">
              <a:latin typeface="+mj-lt"/>
            </a:endParaRPr>
          </a:p>
        </p:txBody>
      </p:sp>
      <p:sp>
        <p:nvSpPr>
          <p:cNvPr id="29" name="Right Brace 28"/>
          <p:cNvSpPr/>
          <p:nvPr/>
        </p:nvSpPr>
        <p:spPr>
          <a:xfrm rot="16200000">
            <a:off x="7800068" y="2003023"/>
            <a:ext cx="236410" cy="1056958"/>
          </a:xfrm>
          <a:prstGeom prst="rightBrace">
            <a:avLst/>
          </a:prstGeom>
          <a:ln w="38100">
            <a:solidFill>
              <a:schemeClr val="accent4">
                <a:lumMod val="75000"/>
              </a:schemeClr>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30" name="TextBox 29"/>
          <p:cNvSpPr txBox="1"/>
          <p:nvPr/>
        </p:nvSpPr>
        <p:spPr>
          <a:xfrm>
            <a:off x="7183507" y="1830732"/>
            <a:ext cx="1469531" cy="461665"/>
          </a:xfrm>
          <a:prstGeom prst="rect">
            <a:avLst/>
          </a:prstGeom>
          <a:noFill/>
        </p:spPr>
        <p:txBody>
          <a:bodyPr wrap="square" rtlCol="0">
            <a:spAutoFit/>
          </a:bodyPr>
          <a:lstStyle/>
          <a:p>
            <a:pPr algn="ctr"/>
            <a:r>
              <a:rPr lang="en-US" sz="1200" dirty="0" smtClean="0">
                <a:latin typeface="+mj-lt"/>
              </a:rPr>
              <a:t>Dedicated Schema Per BI Tool</a:t>
            </a:r>
            <a:endParaRPr lang="en-US" sz="1200" dirty="0">
              <a:latin typeface="+mj-lt"/>
            </a:endParaRPr>
          </a:p>
        </p:txBody>
      </p:sp>
    </p:spTree>
    <p:extLst>
      <p:ext uri="{BB962C8B-B14F-4D97-AF65-F5344CB8AC3E}">
        <p14:creationId xmlns:p14="http://schemas.microsoft.com/office/powerpoint/2010/main" val="672592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C4B8BAA-50E8-4473-B671-7206DE4BF961}" type="slidenum">
              <a:rPr lang="en-US" smtClean="0"/>
              <a:pPr/>
              <a:t>3</a:t>
            </a:fld>
            <a:endParaRPr lang="en-US" dirty="0"/>
          </a:p>
        </p:txBody>
      </p:sp>
      <p:sp>
        <p:nvSpPr>
          <p:cNvPr id="2" name="Title 1"/>
          <p:cNvSpPr>
            <a:spLocks noGrp="1"/>
          </p:cNvSpPr>
          <p:nvPr>
            <p:ph type="title"/>
          </p:nvPr>
        </p:nvSpPr>
        <p:spPr/>
        <p:txBody>
          <a:bodyPr/>
          <a:lstStyle/>
          <a:p>
            <a:r>
              <a:rPr lang="en-US" dirty="0" smtClean="0"/>
              <a:t>Auditing</a:t>
            </a:r>
            <a:endParaRPr lang="en-US" dirty="0"/>
          </a:p>
        </p:txBody>
      </p:sp>
      <p:sp>
        <p:nvSpPr>
          <p:cNvPr id="23" name="TextBox 22"/>
          <p:cNvSpPr txBox="1"/>
          <p:nvPr/>
        </p:nvSpPr>
        <p:spPr>
          <a:xfrm>
            <a:off x="227012" y="1065676"/>
            <a:ext cx="4957464" cy="343170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400" dirty="0" smtClean="0">
                <a:latin typeface="+mn-lt"/>
              </a:rPr>
              <a:t>Maintained </a:t>
            </a:r>
            <a:r>
              <a:rPr lang="en-US" sz="2400" dirty="0" smtClean="0">
                <a:latin typeface="+mn-lt"/>
              </a:rPr>
              <a:t>in dedicated schema</a:t>
            </a:r>
          </a:p>
          <a:p>
            <a:pPr marL="285750" indent="-285750">
              <a:spcAft>
                <a:spcPts val="600"/>
              </a:spcAft>
              <a:buFont typeface="Arial" panose="020B0604020202020204" pitchFamily="34" charset="0"/>
              <a:buChar char="»"/>
            </a:pPr>
            <a:r>
              <a:rPr lang="en-US" sz="2400" dirty="0" smtClean="0">
                <a:latin typeface="+mn-lt"/>
              </a:rPr>
              <a:t>Integrated into ETL Event Handlers</a:t>
            </a:r>
          </a:p>
          <a:p>
            <a:pPr marL="285750" indent="-285750">
              <a:spcAft>
                <a:spcPts val="600"/>
              </a:spcAft>
              <a:buFont typeface="Arial" panose="020B0604020202020204" pitchFamily="34" charset="0"/>
              <a:buChar char="»"/>
            </a:pPr>
            <a:r>
              <a:rPr lang="en-US" sz="2400" dirty="0">
                <a:latin typeface="+mn-lt"/>
              </a:rPr>
              <a:t>Captures each package </a:t>
            </a:r>
            <a:r>
              <a:rPr lang="en-US" sz="2400" dirty="0" smtClean="0">
                <a:latin typeface="+mn-lt"/>
              </a:rPr>
              <a:t>execution</a:t>
            </a:r>
            <a:endParaRPr lang="en-US" sz="2400" dirty="0" smtClean="0">
              <a:latin typeface="+mn-lt"/>
            </a:endParaRPr>
          </a:p>
          <a:p>
            <a:pPr marL="285750" indent="-285750">
              <a:spcAft>
                <a:spcPts val="600"/>
              </a:spcAft>
              <a:buFont typeface="Arial" panose="020B0604020202020204" pitchFamily="34" charset="0"/>
              <a:buChar char="»"/>
            </a:pPr>
            <a:r>
              <a:rPr lang="en-US" sz="2400" dirty="0" smtClean="0">
                <a:latin typeface="+mn-lt"/>
              </a:rPr>
              <a:t>Manages </a:t>
            </a:r>
            <a:r>
              <a:rPr lang="en-US" sz="2400" dirty="0" smtClean="0">
                <a:latin typeface="+mn-lt"/>
              </a:rPr>
              <a:t>incremental load values</a:t>
            </a:r>
          </a:p>
          <a:p>
            <a:pPr marL="285750" indent="-285750">
              <a:spcAft>
                <a:spcPts val="600"/>
              </a:spcAft>
              <a:buFont typeface="Arial" panose="020B0604020202020204" pitchFamily="34" charset="0"/>
              <a:buChar char="»"/>
            </a:pPr>
            <a:r>
              <a:rPr lang="en-US" sz="2400" dirty="0" smtClean="0">
                <a:latin typeface="+mn-lt"/>
              </a:rPr>
              <a:t>Enables CDC capability through Batch Keys</a:t>
            </a:r>
          </a:p>
          <a:p>
            <a:pPr marL="285750" indent="-285750">
              <a:spcAft>
                <a:spcPts val="600"/>
              </a:spcAft>
              <a:buFont typeface="Arial" panose="020B0604020202020204" pitchFamily="34" charset="0"/>
              <a:buChar char="»"/>
            </a:pPr>
            <a:r>
              <a:rPr lang="en-US" sz="2400" dirty="0" smtClean="0">
                <a:latin typeface="+mn-lt"/>
              </a:rPr>
              <a:t>Tags </a:t>
            </a:r>
            <a:r>
              <a:rPr lang="en-US" sz="2400" dirty="0" smtClean="0">
                <a:latin typeface="+mn-lt"/>
              </a:rPr>
              <a:t>each record (Staging &gt; EDW)</a:t>
            </a:r>
          </a:p>
        </p:txBody>
      </p:sp>
      <p:pic>
        <p:nvPicPr>
          <p:cNvPr id="3" name="Picture 2"/>
          <p:cNvPicPr>
            <a:picLocks noChangeAspect="1"/>
          </p:cNvPicPr>
          <p:nvPr/>
        </p:nvPicPr>
        <p:blipFill>
          <a:blip r:embed="rId2"/>
          <a:stretch>
            <a:fillRect/>
          </a:stretch>
        </p:blipFill>
        <p:spPr>
          <a:xfrm>
            <a:off x="5434642" y="859226"/>
            <a:ext cx="3242094" cy="4073947"/>
          </a:xfrm>
          <a:prstGeom prst="rect">
            <a:avLst/>
          </a:prstGeom>
        </p:spPr>
      </p:pic>
    </p:spTree>
    <p:extLst>
      <p:ext uri="{BB962C8B-B14F-4D97-AF65-F5344CB8AC3E}">
        <p14:creationId xmlns:p14="http://schemas.microsoft.com/office/powerpoint/2010/main" val="175564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C4B8BAA-50E8-4473-B671-7206DE4BF961}" type="slidenum">
              <a:rPr lang="en-US" smtClean="0"/>
              <a:pPr/>
              <a:t>4</a:t>
            </a:fld>
            <a:endParaRPr lang="en-US" dirty="0"/>
          </a:p>
        </p:txBody>
      </p:sp>
      <p:sp>
        <p:nvSpPr>
          <p:cNvPr id="2" name="Title 1"/>
          <p:cNvSpPr>
            <a:spLocks noGrp="1"/>
          </p:cNvSpPr>
          <p:nvPr>
            <p:ph type="title"/>
          </p:nvPr>
        </p:nvSpPr>
        <p:spPr/>
        <p:txBody>
          <a:bodyPr/>
          <a:lstStyle/>
          <a:p>
            <a:r>
              <a:rPr lang="en-US" dirty="0" smtClean="0"/>
              <a:t>Staging</a:t>
            </a:r>
            <a:endParaRPr lang="en-US" dirty="0"/>
          </a:p>
        </p:txBody>
      </p:sp>
      <p:sp>
        <p:nvSpPr>
          <p:cNvPr id="8" name="Rounded Rectangle 7"/>
          <p:cNvSpPr/>
          <p:nvPr/>
        </p:nvSpPr>
        <p:spPr>
          <a:xfrm>
            <a:off x="1112812" y="1999039"/>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Truncate / Load</a:t>
            </a:r>
            <a:endParaRPr lang="en-US" dirty="0">
              <a:latin typeface="+mj-lt"/>
            </a:endParaRPr>
          </a:p>
        </p:txBody>
      </p:sp>
      <p:sp>
        <p:nvSpPr>
          <p:cNvPr id="9" name="Rounded Rectangle 8"/>
          <p:cNvSpPr/>
          <p:nvPr/>
        </p:nvSpPr>
        <p:spPr>
          <a:xfrm>
            <a:off x="1112812" y="3639204"/>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Streaming Log</a:t>
            </a:r>
            <a:endParaRPr lang="en-US" dirty="0">
              <a:latin typeface="+mj-lt"/>
            </a:endParaRPr>
          </a:p>
        </p:txBody>
      </p:sp>
      <p:sp>
        <p:nvSpPr>
          <p:cNvPr id="13" name="TextBox 12"/>
          <p:cNvSpPr txBox="1"/>
          <p:nvPr/>
        </p:nvSpPr>
        <p:spPr>
          <a:xfrm>
            <a:off x="1035397" y="1342345"/>
            <a:ext cx="1819730" cy="461665"/>
          </a:xfrm>
          <a:prstGeom prst="rect">
            <a:avLst/>
          </a:prstGeom>
          <a:noFill/>
        </p:spPr>
        <p:txBody>
          <a:bodyPr wrap="none" rtlCol="0">
            <a:spAutoFit/>
          </a:bodyPr>
          <a:lstStyle/>
          <a:p>
            <a:pPr algn="r"/>
            <a:r>
              <a:rPr lang="en-US" sz="2400" dirty="0" smtClean="0">
                <a:solidFill>
                  <a:schemeClr val="tx1">
                    <a:lumMod val="75000"/>
                    <a:lumOff val="25000"/>
                  </a:schemeClr>
                </a:solidFill>
                <a:latin typeface="+mj-lt"/>
              </a:rPr>
              <a:t>Data Model</a:t>
            </a:r>
            <a:endParaRPr lang="en-US" sz="2400" dirty="0">
              <a:solidFill>
                <a:schemeClr val="tx1">
                  <a:lumMod val="75000"/>
                  <a:lumOff val="25000"/>
                </a:schemeClr>
              </a:solidFill>
              <a:latin typeface="+mj-lt"/>
            </a:endParaRPr>
          </a:p>
        </p:txBody>
      </p:sp>
      <p:sp>
        <p:nvSpPr>
          <p:cNvPr id="14" name="TextBox 13"/>
          <p:cNvSpPr txBox="1"/>
          <p:nvPr/>
        </p:nvSpPr>
        <p:spPr>
          <a:xfrm>
            <a:off x="3326561" y="1342345"/>
            <a:ext cx="167917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Processing</a:t>
            </a:r>
            <a:endParaRPr lang="en-US" sz="2400" dirty="0">
              <a:solidFill>
                <a:schemeClr val="tx1">
                  <a:lumMod val="75000"/>
                  <a:lumOff val="25000"/>
                </a:schemeClr>
              </a:solidFill>
              <a:latin typeface="+mj-lt"/>
            </a:endParaRPr>
          </a:p>
        </p:txBody>
      </p:sp>
      <p:sp>
        <p:nvSpPr>
          <p:cNvPr id="15" name="TextBox 14"/>
          <p:cNvSpPr txBox="1"/>
          <p:nvPr/>
        </p:nvSpPr>
        <p:spPr>
          <a:xfrm rot="16200000">
            <a:off x="-932653" y="3171887"/>
            <a:ext cx="2726580" cy="461665"/>
          </a:xfrm>
          <a:prstGeom prst="rect">
            <a:avLst/>
          </a:prstGeom>
          <a:noFill/>
        </p:spPr>
        <p:txBody>
          <a:bodyPr wrap="none" rtlCol="0">
            <a:spAutoFit/>
          </a:bodyPr>
          <a:lstStyle/>
          <a:p>
            <a:r>
              <a:rPr lang="en-US" sz="2400" spc="200" dirty="0" smtClean="0">
                <a:solidFill>
                  <a:schemeClr val="tx1">
                    <a:lumMod val="75000"/>
                    <a:lumOff val="25000"/>
                  </a:schemeClr>
                </a:solidFill>
                <a:latin typeface="+mj-lt"/>
              </a:rPr>
              <a:t>TWO PATTERNS</a:t>
            </a:r>
            <a:endParaRPr lang="en-US" sz="2400" spc="200" dirty="0">
              <a:solidFill>
                <a:schemeClr val="tx1">
                  <a:lumMod val="75000"/>
                  <a:lumOff val="25000"/>
                </a:schemeClr>
              </a:solidFill>
              <a:latin typeface="+mj-lt"/>
            </a:endParaRPr>
          </a:p>
        </p:txBody>
      </p:sp>
      <p:cxnSp>
        <p:nvCxnSpPr>
          <p:cNvPr id="19" name="Straight Connector 18"/>
          <p:cNvCxnSpPr/>
          <p:nvPr/>
        </p:nvCxnSpPr>
        <p:spPr>
          <a:xfrm flipH="1">
            <a:off x="878514" y="1999039"/>
            <a:ext cx="10012" cy="2796104"/>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36521" y="1902441"/>
            <a:ext cx="3212258" cy="284693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latin typeface="+mn-lt"/>
              </a:rPr>
              <a:t>Dedicated staging database per source</a:t>
            </a:r>
          </a:p>
          <a:p>
            <a:pPr marL="285750" indent="-285750">
              <a:spcAft>
                <a:spcPts val="600"/>
              </a:spcAft>
              <a:buFont typeface="Arial" panose="020B0604020202020204" pitchFamily="34" charset="0"/>
              <a:buChar char="»"/>
            </a:pPr>
            <a:r>
              <a:rPr lang="en-US" sz="1400" dirty="0" smtClean="0">
                <a:latin typeface="+mn-lt"/>
              </a:rPr>
              <a:t>Replicate source structure and columns</a:t>
            </a:r>
          </a:p>
          <a:p>
            <a:pPr marL="285750" indent="-285750">
              <a:spcAft>
                <a:spcPts val="600"/>
              </a:spcAft>
              <a:buFont typeface="Arial" panose="020B0604020202020204" pitchFamily="34" charset="0"/>
              <a:buChar char="»"/>
            </a:pPr>
            <a:r>
              <a:rPr lang="en-US" sz="1400" dirty="0" smtClean="0">
                <a:latin typeface="+mn-lt"/>
              </a:rPr>
              <a:t>Replicate source schemas</a:t>
            </a:r>
          </a:p>
          <a:p>
            <a:pPr marL="285750" indent="-285750">
              <a:spcAft>
                <a:spcPts val="600"/>
              </a:spcAft>
              <a:buFont typeface="Arial" panose="020B0604020202020204" pitchFamily="34" charset="0"/>
              <a:buChar char="»"/>
            </a:pPr>
            <a:r>
              <a:rPr lang="en-US" sz="1400" dirty="0" smtClean="0">
                <a:latin typeface="+mn-lt"/>
              </a:rPr>
              <a:t>Multi-instance combined with added </a:t>
            </a:r>
            <a:r>
              <a:rPr lang="en-US" sz="1400" i="1" dirty="0" smtClean="0">
                <a:latin typeface="+mn-lt"/>
              </a:rPr>
              <a:t>instance </a:t>
            </a:r>
            <a:r>
              <a:rPr lang="en-US" sz="1400" dirty="0" smtClean="0">
                <a:latin typeface="+mn-lt"/>
              </a:rPr>
              <a:t>column</a:t>
            </a:r>
          </a:p>
          <a:p>
            <a:pPr marL="285750" indent="-285750">
              <a:spcAft>
                <a:spcPts val="600"/>
              </a:spcAft>
              <a:buFont typeface="Arial" panose="020B0604020202020204" pitchFamily="34" charset="0"/>
              <a:buChar char="»"/>
            </a:pPr>
            <a:r>
              <a:rPr lang="en-US" sz="1400" dirty="0" smtClean="0">
                <a:latin typeface="+mn-lt"/>
              </a:rPr>
              <a:t>Batch Key for </a:t>
            </a:r>
            <a:r>
              <a:rPr lang="en-US" sz="1400" dirty="0" smtClean="0">
                <a:latin typeface="+mn-lt"/>
              </a:rPr>
              <a:t>CDC</a:t>
            </a:r>
          </a:p>
          <a:p>
            <a:pPr marL="285750" indent="-285750">
              <a:spcAft>
                <a:spcPts val="600"/>
              </a:spcAft>
              <a:buFont typeface="Arial" panose="020B0604020202020204" pitchFamily="34" charset="0"/>
              <a:buChar char="»"/>
            </a:pPr>
            <a:r>
              <a:rPr lang="en-US" sz="1400" dirty="0" smtClean="0">
                <a:latin typeface="+mn-lt"/>
              </a:rPr>
              <a:t>May include custom tables augmenting translation of source data.</a:t>
            </a:r>
            <a:endParaRPr lang="en-US" sz="1400" dirty="0">
              <a:latin typeface="+mn-lt"/>
            </a:endParaRPr>
          </a:p>
        </p:txBody>
      </p:sp>
      <p:sp>
        <p:nvSpPr>
          <p:cNvPr id="24" name="TextBox 23"/>
          <p:cNvSpPr txBox="1"/>
          <p:nvPr/>
        </p:nvSpPr>
        <p:spPr>
          <a:xfrm>
            <a:off x="5336521" y="1342345"/>
            <a:ext cx="271580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Guiding Principles</a:t>
            </a:r>
            <a:endParaRPr lang="en-US" sz="2400" dirty="0">
              <a:solidFill>
                <a:schemeClr val="tx1">
                  <a:lumMod val="75000"/>
                  <a:lumOff val="25000"/>
                </a:schemeClr>
              </a:solidFill>
              <a:latin typeface="+mj-lt"/>
            </a:endParaRPr>
          </a:p>
        </p:txBody>
      </p:sp>
      <p:sp>
        <p:nvSpPr>
          <p:cNvPr id="25" name="Rounded Rectangle 24"/>
          <p:cNvSpPr/>
          <p:nvPr/>
        </p:nvSpPr>
        <p:spPr>
          <a:xfrm>
            <a:off x="3326561" y="1999039"/>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SSIS</a:t>
            </a:r>
            <a:br>
              <a:rPr lang="en-US" dirty="0" smtClean="0">
                <a:latin typeface="+mj-lt"/>
              </a:rPr>
            </a:br>
            <a:r>
              <a:rPr lang="en-US" dirty="0" smtClean="0">
                <a:latin typeface="+mj-lt"/>
              </a:rPr>
              <a:t>Package</a:t>
            </a:r>
            <a:br>
              <a:rPr lang="en-US" dirty="0" smtClean="0">
                <a:latin typeface="+mj-lt"/>
              </a:rPr>
            </a:br>
            <a:r>
              <a:rPr lang="en-US" dirty="0" smtClean="0">
                <a:latin typeface="+mj-lt"/>
              </a:rPr>
              <a:t>Template</a:t>
            </a:r>
            <a:endParaRPr lang="en-US" dirty="0">
              <a:latin typeface="+mj-lt"/>
            </a:endParaRPr>
          </a:p>
        </p:txBody>
      </p:sp>
      <p:sp>
        <p:nvSpPr>
          <p:cNvPr id="26" name="Rounded Rectangle 25"/>
          <p:cNvSpPr/>
          <p:nvPr/>
        </p:nvSpPr>
        <p:spPr>
          <a:xfrm>
            <a:off x="3326561" y="3639204"/>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SSIS</a:t>
            </a:r>
            <a:br>
              <a:rPr lang="en-US" dirty="0" smtClean="0">
                <a:latin typeface="+mj-lt"/>
              </a:rPr>
            </a:br>
            <a:r>
              <a:rPr lang="en-US" dirty="0" smtClean="0">
                <a:latin typeface="+mj-lt"/>
              </a:rPr>
              <a:t>Package</a:t>
            </a:r>
          </a:p>
          <a:p>
            <a:pPr algn="ctr"/>
            <a:r>
              <a:rPr lang="en-US" dirty="0" smtClean="0">
                <a:latin typeface="+mj-lt"/>
              </a:rPr>
              <a:t>Template</a:t>
            </a:r>
            <a:endParaRPr lang="en-US" dirty="0">
              <a:latin typeface="+mj-lt"/>
            </a:endParaRPr>
          </a:p>
        </p:txBody>
      </p:sp>
      <p:cxnSp>
        <p:nvCxnSpPr>
          <p:cNvPr id="27" name="Straight Connector 26"/>
          <p:cNvCxnSpPr/>
          <p:nvPr/>
        </p:nvCxnSpPr>
        <p:spPr>
          <a:xfrm flipH="1">
            <a:off x="884726" y="3383859"/>
            <a:ext cx="4147104" cy="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79637" y="1037250"/>
            <a:ext cx="0" cy="4764803"/>
          </a:xfrm>
          <a:prstGeom prst="line">
            <a:avLst/>
          </a:prstGeom>
          <a:ln w="762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144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079637" y="1037250"/>
            <a:ext cx="0" cy="4764803"/>
          </a:xfrm>
          <a:prstGeom prst="line">
            <a:avLst/>
          </a:prstGeom>
          <a:ln w="762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4"/>
          </p:nvPr>
        </p:nvSpPr>
        <p:spPr/>
        <p:txBody>
          <a:bodyPr/>
          <a:lstStyle/>
          <a:p>
            <a:fld id="{EC4B8BAA-50E8-4473-B671-7206DE4BF961}" type="slidenum">
              <a:rPr lang="en-US" smtClean="0"/>
              <a:pPr/>
              <a:t>5</a:t>
            </a:fld>
            <a:endParaRPr lang="en-US" dirty="0"/>
          </a:p>
        </p:txBody>
      </p:sp>
      <p:sp>
        <p:nvSpPr>
          <p:cNvPr id="2" name="Title 1"/>
          <p:cNvSpPr>
            <a:spLocks noGrp="1"/>
          </p:cNvSpPr>
          <p:nvPr>
            <p:ph type="title"/>
          </p:nvPr>
        </p:nvSpPr>
        <p:spPr/>
        <p:txBody>
          <a:bodyPr/>
          <a:lstStyle/>
          <a:p>
            <a:r>
              <a:rPr lang="en-US" dirty="0" smtClean="0"/>
              <a:t>EDW</a:t>
            </a:r>
            <a:endParaRPr lang="en-US" dirty="0"/>
          </a:p>
        </p:txBody>
      </p:sp>
      <p:sp>
        <p:nvSpPr>
          <p:cNvPr id="8" name="Rounded Rectangle 7"/>
          <p:cNvSpPr/>
          <p:nvPr/>
        </p:nvSpPr>
        <p:spPr>
          <a:xfrm>
            <a:off x="1190452" y="1888973"/>
            <a:ext cx="1664899" cy="1155939"/>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VER</a:t>
            </a:r>
            <a:br>
              <a:rPr lang="en-US" dirty="0" smtClean="0">
                <a:latin typeface="+mj-lt"/>
              </a:rPr>
            </a:br>
            <a:r>
              <a:rPr lang="en-US" dirty="0" smtClean="0">
                <a:latin typeface="+mj-lt"/>
              </a:rPr>
              <a:t>Version</a:t>
            </a:r>
            <a:endParaRPr lang="en-US" dirty="0">
              <a:latin typeface="+mj-lt"/>
            </a:endParaRPr>
          </a:p>
        </p:txBody>
      </p:sp>
      <p:sp>
        <p:nvSpPr>
          <p:cNvPr id="9" name="Rounded Rectangle 8"/>
          <p:cNvSpPr/>
          <p:nvPr/>
        </p:nvSpPr>
        <p:spPr>
          <a:xfrm>
            <a:off x="1190452" y="3239941"/>
            <a:ext cx="1664899" cy="1155939"/>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VEX</a:t>
            </a:r>
          </a:p>
          <a:p>
            <a:pPr algn="ctr"/>
            <a:r>
              <a:rPr lang="en-US" dirty="0" smtClean="0">
                <a:latin typeface="+mj-lt"/>
              </a:rPr>
              <a:t>Version</a:t>
            </a:r>
            <a:br>
              <a:rPr lang="en-US" dirty="0" smtClean="0">
                <a:latin typeface="+mj-lt"/>
              </a:rPr>
            </a:br>
            <a:r>
              <a:rPr lang="en-US" dirty="0" smtClean="0">
                <a:latin typeface="+mj-lt"/>
              </a:rPr>
              <a:t>Management</a:t>
            </a:r>
            <a:endParaRPr lang="en-US" dirty="0">
              <a:latin typeface="+mj-lt"/>
            </a:endParaRPr>
          </a:p>
        </p:txBody>
      </p:sp>
      <p:sp>
        <p:nvSpPr>
          <p:cNvPr id="13" name="TextBox 12"/>
          <p:cNvSpPr txBox="1"/>
          <p:nvPr/>
        </p:nvSpPr>
        <p:spPr>
          <a:xfrm>
            <a:off x="1113037" y="1263405"/>
            <a:ext cx="1819730" cy="461665"/>
          </a:xfrm>
          <a:prstGeom prst="rect">
            <a:avLst/>
          </a:prstGeom>
          <a:noFill/>
        </p:spPr>
        <p:txBody>
          <a:bodyPr wrap="none" rtlCol="0">
            <a:spAutoFit/>
          </a:bodyPr>
          <a:lstStyle/>
          <a:p>
            <a:pPr algn="r"/>
            <a:r>
              <a:rPr lang="en-US" sz="2400" dirty="0" smtClean="0">
                <a:solidFill>
                  <a:schemeClr val="tx1">
                    <a:lumMod val="75000"/>
                    <a:lumOff val="25000"/>
                  </a:schemeClr>
                </a:solidFill>
                <a:latin typeface="+mj-lt"/>
              </a:rPr>
              <a:t>Data Model</a:t>
            </a:r>
            <a:endParaRPr lang="en-US" sz="2400" dirty="0">
              <a:solidFill>
                <a:schemeClr val="tx1">
                  <a:lumMod val="75000"/>
                  <a:lumOff val="25000"/>
                </a:schemeClr>
              </a:solidFill>
              <a:latin typeface="+mj-lt"/>
            </a:endParaRPr>
          </a:p>
        </p:txBody>
      </p:sp>
      <p:sp>
        <p:nvSpPr>
          <p:cNvPr id="14" name="TextBox 13"/>
          <p:cNvSpPr txBox="1"/>
          <p:nvPr/>
        </p:nvSpPr>
        <p:spPr>
          <a:xfrm>
            <a:off x="3447343" y="1263405"/>
            <a:ext cx="167917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Processing</a:t>
            </a:r>
            <a:endParaRPr lang="en-US" sz="2400" dirty="0">
              <a:solidFill>
                <a:schemeClr val="tx1">
                  <a:lumMod val="75000"/>
                  <a:lumOff val="25000"/>
                </a:schemeClr>
              </a:solidFill>
              <a:latin typeface="+mj-lt"/>
            </a:endParaRPr>
          </a:p>
        </p:txBody>
      </p:sp>
      <p:sp>
        <p:nvSpPr>
          <p:cNvPr id="23" name="TextBox 22"/>
          <p:cNvSpPr txBox="1"/>
          <p:nvPr/>
        </p:nvSpPr>
        <p:spPr>
          <a:xfrm>
            <a:off x="5346838" y="1728481"/>
            <a:ext cx="3695337" cy="380104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latin typeface="+mn-lt"/>
              </a:rPr>
              <a:t>Schema denotes versioning function</a:t>
            </a:r>
          </a:p>
          <a:p>
            <a:pPr marL="285750" indent="-285750">
              <a:spcAft>
                <a:spcPts val="600"/>
              </a:spcAft>
              <a:buFont typeface="Arial" panose="020B0604020202020204" pitchFamily="34" charset="0"/>
              <a:buChar char="»"/>
            </a:pPr>
            <a:r>
              <a:rPr lang="en-US" sz="1400" dirty="0" smtClean="0">
                <a:latin typeface="+mn-lt"/>
              </a:rPr>
              <a:t>Database objects all generated from metadata</a:t>
            </a:r>
          </a:p>
          <a:p>
            <a:pPr marL="285750" indent="-285750">
              <a:spcAft>
                <a:spcPts val="600"/>
              </a:spcAft>
              <a:buFont typeface="Arial" panose="020B0604020202020204" pitchFamily="34" charset="0"/>
              <a:buChar char="»"/>
            </a:pPr>
            <a:r>
              <a:rPr lang="en-US" sz="1400" dirty="0" smtClean="0">
                <a:latin typeface="+mn-lt"/>
              </a:rPr>
              <a:t>Column names carry classes and standard data types</a:t>
            </a:r>
          </a:p>
          <a:p>
            <a:pPr marL="285750" indent="-285750">
              <a:spcAft>
                <a:spcPts val="600"/>
              </a:spcAft>
              <a:buFont typeface="Arial" panose="020B0604020202020204" pitchFamily="34" charset="0"/>
              <a:buChar char="»"/>
            </a:pPr>
            <a:r>
              <a:rPr lang="en-US" sz="1400" dirty="0" smtClean="0">
                <a:latin typeface="+mn-lt"/>
              </a:rPr>
              <a:t>Boilerplate columns (Source and Version)</a:t>
            </a:r>
          </a:p>
          <a:p>
            <a:pPr marL="285750" indent="-285750">
              <a:spcAft>
                <a:spcPts val="600"/>
              </a:spcAft>
              <a:buFont typeface="Arial" panose="020B0604020202020204" pitchFamily="34" charset="0"/>
              <a:buChar char="»"/>
            </a:pPr>
            <a:r>
              <a:rPr lang="en-US" sz="1400" dirty="0" smtClean="0">
                <a:latin typeface="+mn-lt"/>
              </a:rPr>
              <a:t>VER tables clustered on grain columns.</a:t>
            </a:r>
          </a:p>
          <a:p>
            <a:pPr marL="285750" indent="-285750">
              <a:spcAft>
                <a:spcPts val="600"/>
              </a:spcAft>
              <a:buFont typeface="Arial" panose="020B0604020202020204" pitchFamily="34" charset="0"/>
              <a:buChar char="»"/>
            </a:pPr>
            <a:r>
              <a:rPr lang="en-US" sz="1400" dirty="0" smtClean="0">
                <a:latin typeface="+mn-lt"/>
              </a:rPr>
              <a:t>VEX tables joined 1:1 on version key</a:t>
            </a:r>
          </a:p>
          <a:p>
            <a:pPr marL="285750" indent="-285750">
              <a:spcAft>
                <a:spcPts val="600"/>
              </a:spcAft>
              <a:buFont typeface="Arial" panose="020B0604020202020204" pitchFamily="34" charset="0"/>
              <a:buChar char="»"/>
            </a:pPr>
            <a:r>
              <a:rPr lang="en-US" sz="1400" dirty="0" smtClean="0">
                <a:latin typeface="+mn-lt"/>
              </a:rPr>
              <a:t>VEX tables carry filtered index on VERSION_LATEST_IND</a:t>
            </a:r>
          </a:p>
          <a:p>
            <a:pPr marL="285750" indent="-285750">
              <a:spcAft>
                <a:spcPts val="600"/>
              </a:spcAft>
              <a:buFont typeface="Arial" panose="020B0604020202020204" pitchFamily="34" charset="0"/>
              <a:buChar char="»"/>
            </a:pPr>
            <a:r>
              <a:rPr lang="en-US" sz="1400" dirty="0" smtClean="0">
                <a:latin typeface="+mn-lt"/>
              </a:rPr>
              <a:t>DBO Views are pattern-based, simple and highly efficient. Follow VER structure.</a:t>
            </a:r>
          </a:p>
          <a:p>
            <a:pPr marL="285750" indent="-285750">
              <a:spcAft>
                <a:spcPts val="600"/>
              </a:spcAft>
              <a:buFont typeface="Arial" panose="020B0604020202020204" pitchFamily="34" charset="0"/>
              <a:buChar char="»"/>
            </a:pPr>
            <a:endParaRPr lang="en-US" sz="1400" dirty="0" smtClean="0">
              <a:latin typeface="+mn-lt"/>
            </a:endParaRPr>
          </a:p>
          <a:p>
            <a:pPr marL="285750" indent="-285750">
              <a:spcAft>
                <a:spcPts val="600"/>
              </a:spcAft>
              <a:buFont typeface="Arial" panose="020B0604020202020204" pitchFamily="34" charset="0"/>
              <a:buChar char="»"/>
            </a:pPr>
            <a:endParaRPr lang="en-US" sz="1400" dirty="0">
              <a:latin typeface="+mn-lt"/>
            </a:endParaRPr>
          </a:p>
        </p:txBody>
      </p:sp>
      <p:sp>
        <p:nvSpPr>
          <p:cNvPr id="24" name="TextBox 23"/>
          <p:cNvSpPr txBox="1"/>
          <p:nvPr/>
        </p:nvSpPr>
        <p:spPr>
          <a:xfrm>
            <a:off x="5336527" y="1263405"/>
            <a:ext cx="271580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Guiding Principles</a:t>
            </a:r>
            <a:endParaRPr lang="en-US" sz="2400" dirty="0">
              <a:solidFill>
                <a:schemeClr val="tx1">
                  <a:lumMod val="75000"/>
                  <a:lumOff val="25000"/>
                </a:schemeClr>
              </a:solidFill>
              <a:latin typeface="+mj-lt"/>
            </a:endParaRPr>
          </a:p>
        </p:txBody>
      </p:sp>
      <p:sp>
        <p:nvSpPr>
          <p:cNvPr id="16" name="Rounded Rectangle 15"/>
          <p:cNvSpPr/>
          <p:nvPr/>
        </p:nvSpPr>
        <p:spPr>
          <a:xfrm>
            <a:off x="3303924" y="1868280"/>
            <a:ext cx="1664899"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SSIS</a:t>
            </a:r>
            <a:br>
              <a:rPr lang="en-US" dirty="0" smtClean="0">
                <a:latin typeface="+mj-lt"/>
              </a:rPr>
            </a:br>
            <a:r>
              <a:rPr lang="en-US" dirty="0" smtClean="0">
                <a:latin typeface="+mj-lt"/>
              </a:rPr>
              <a:t>Package</a:t>
            </a:r>
            <a:br>
              <a:rPr lang="en-US" dirty="0" smtClean="0">
                <a:latin typeface="+mj-lt"/>
              </a:rPr>
            </a:br>
            <a:r>
              <a:rPr lang="en-US" dirty="0" smtClean="0">
                <a:latin typeface="+mj-lt"/>
              </a:rPr>
              <a:t>Template</a:t>
            </a:r>
            <a:endParaRPr lang="en-US" dirty="0">
              <a:latin typeface="+mj-lt"/>
            </a:endParaRPr>
          </a:p>
        </p:txBody>
      </p:sp>
      <p:sp>
        <p:nvSpPr>
          <p:cNvPr id="17" name="TextBox 16"/>
          <p:cNvSpPr txBox="1"/>
          <p:nvPr/>
        </p:nvSpPr>
        <p:spPr>
          <a:xfrm rot="16200000">
            <a:off x="-936454" y="3155210"/>
            <a:ext cx="2922531" cy="461665"/>
          </a:xfrm>
          <a:prstGeom prst="rect">
            <a:avLst/>
          </a:prstGeom>
          <a:noFill/>
        </p:spPr>
        <p:txBody>
          <a:bodyPr wrap="none" rtlCol="0">
            <a:spAutoFit/>
          </a:bodyPr>
          <a:lstStyle/>
          <a:p>
            <a:r>
              <a:rPr lang="en-US" sz="2400" spc="200" dirty="0" smtClean="0">
                <a:solidFill>
                  <a:schemeClr val="tx1">
                    <a:lumMod val="75000"/>
                    <a:lumOff val="25000"/>
                  </a:schemeClr>
                </a:solidFill>
                <a:latin typeface="+mj-lt"/>
              </a:rPr>
              <a:t>SINGLE PATTERN</a:t>
            </a:r>
            <a:endParaRPr lang="en-US" sz="2400" spc="200" dirty="0">
              <a:solidFill>
                <a:schemeClr val="tx1">
                  <a:lumMod val="75000"/>
                  <a:lumOff val="25000"/>
                </a:schemeClr>
              </a:solidFill>
              <a:latin typeface="+mj-lt"/>
            </a:endParaRPr>
          </a:p>
        </p:txBody>
      </p:sp>
      <p:sp>
        <p:nvSpPr>
          <p:cNvPr id="18" name="Rounded Rectangle 17"/>
          <p:cNvSpPr/>
          <p:nvPr/>
        </p:nvSpPr>
        <p:spPr>
          <a:xfrm>
            <a:off x="3290159" y="3239941"/>
            <a:ext cx="1664899" cy="1155939"/>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Incremental</a:t>
            </a:r>
            <a:br>
              <a:rPr lang="en-US" dirty="0" smtClean="0">
                <a:latin typeface="+mj-lt"/>
              </a:rPr>
            </a:br>
            <a:r>
              <a:rPr lang="en-US" dirty="0" smtClean="0">
                <a:latin typeface="+mj-lt"/>
              </a:rPr>
              <a:t>Settlement</a:t>
            </a:r>
            <a:br>
              <a:rPr lang="en-US" dirty="0" smtClean="0">
                <a:latin typeface="+mj-lt"/>
              </a:rPr>
            </a:br>
            <a:r>
              <a:rPr lang="en-US" dirty="0" smtClean="0">
                <a:latin typeface="+mj-lt"/>
              </a:rPr>
              <a:t>Procedure</a:t>
            </a:r>
          </a:p>
        </p:txBody>
      </p:sp>
      <p:sp>
        <p:nvSpPr>
          <p:cNvPr id="20" name="Rounded Rectangle 19"/>
          <p:cNvSpPr/>
          <p:nvPr/>
        </p:nvSpPr>
        <p:spPr>
          <a:xfrm>
            <a:off x="1180141" y="4646114"/>
            <a:ext cx="1664899" cy="1155939"/>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DBO</a:t>
            </a:r>
            <a:br>
              <a:rPr lang="en-US" dirty="0" smtClean="0">
                <a:latin typeface="+mj-lt"/>
              </a:rPr>
            </a:br>
            <a:r>
              <a:rPr lang="en-US" dirty="0" smtClean="0">
                <a:latin typeface="+mj-lt"/>
              </a:rPr>
              <a:t>Current</a:t>
            </a:r>
            <a:br>
              <a:rPr lang="en-US" dirty="0" smtClean="0">
                <a:latin typeface="+mj-lt"/>
              </a:rPr>
            </a:br>
            <a:r>
              <a:rPr lang="en-US" dirty="0" smtClean="0">
                <a:latin typeface="+mj-lt"/>
              </a:rPr>
              <a:t>Views</a:t>
            </a:r>
            <a:endParaRPr lang="en-US" dirty="0">
              <a:latin typeface="+mj-lt"/>
            </a:endParaRPr>
          </a:p>
        </p:txBody>
      </p:sp>
      <p:sp>
        <p:nvSpPr>
          <p:cNvPr id="21" name="Rounded Rectangle 20"/>
          <p:cNvSpPr/>
          <p:nvPr/>
        </p:nvSpPr>
        <p:spPr>
          <a:xfrm>
            <a:off x="5440045" y="587470"/>
            <a:ext cx="368239" cy="402691"/>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5" name="TextBox 4"/>
          <p:cNvSpPr txBox="1"/>
          <p:nvPr/>
        </p:nvSpPr>
        <p:spPr>
          <a:xfrm>
            <a:off x="5931250" y="620829"/>
            <a:ext cx="2755883" cy="369332"/>
          </a:xfrm>
          <a:prstGeom prst="rect">
            <a:avLst/>
          </a:prstGeom>
          <a:noFill/>
        </p:spPr>
        <p:txBody>
          <a:bodyPr wrap="none" rtlCol="0">
            <a:spAutoFit/>
          </a:bodyPr>
          <a:lstStyle/>
          <a:p>
            <a:r>
              <a:rPr lang="en-US" dirty="0" smtClean="0">
                <a:latin typeface="+mn-lt"/>
              </a:rPr>
              <a:t>Generated from metadata</a:t>
            </a:r>
            <a:endParaRPr lang="en-US" dirty="0">
              <a:latin typeface="+mn-lt"/>
            </a:endParaRPr>
          </a:p>
        </p:txBody>
      </p:sp>
    </p:spTree>
    <p:extLst>
      <p:ext uri="{BB962C8B-B14F-4D97-AF65-F5344CB8AC3E}">
        <p14:creationId xmlns:p14="http://schemas.microsoft.com/office/powerpoint/2010/main" val="410894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C4B8BAA-50E8-4473-B671-7206DE4BF961}" type="slidenum">
              <a:rPr lang="en-US" smtClean="0"/>
              <a:pPr/>
              <a:t>6</a:t>
            </a:fld>
            <a:endParaRPr lang="en-US" dirty="0"/>
          </a:p>
        </p:txBody>
      </p:sp>
      <p:sp>
        <p:nvSpPr>
          <p:cNvPr id="2" name="Title 1"/>
          <p:cNvSpPr>
            <a:spLocks noGrp="1"/>
          </p:cNvSpPr>
          <p:nvPr>
            <p:ph type="title"/>
          </p:nvPr>
        </p:nvSpPr>
        <p:spPr/>
        <p:txBody>
          <a:bodyPr/>
          <a:lstStyle/>
          <a:p>
            <a:r>
              <a:rPr lang="en-US" dirty="0" smtClean="0"/>
              <a:t>Settlement</a:t>
            </a:r>
            <a:endParaRPr lang="en-US" dirty="0"/>
          </a:p>
        </p:txBody>
      </p:sp>
      <p:sp>
        <p:nvSpPr>
          <p:cNvPr id="39" name="TextBox 38"/>
          <p:cNvSpPr txBox="1"/>
          <p:nvPr/>
        </p:nvSpPr>
        <p:spPr>
          <a:xfrm rot="16200000">
            <a:off x="-932653" y="3171887"/>
            <a:ext cx="2726580" cy="461665"/>
          </a:xfrm>
          <a:prstGeom prst="rect">
            <a:avLst/>
          </a:prstGeom>
          <a:noFill/>
        </p:spPr>
        <p:txBody>
          <a:bodyPr wrap="none" rtlCol="0">
            <a:spAutoFit/>
          </a:bodyPr>
          <a:lstStyle/>
          <a:p>
            <a:r>
              <a:rPr lang="en-US" sz="2400" spc="200" dirty="0" smtClean="0">
                <a:solidFill>
                  <a:schemeClr val="tx1">
                    <a:lumMod val="75000"/>
                    <a:lumOff val="25000"/>
                  </a:schemeClr>
                </a:solidFill>
                <a:latin typeface="+mj-lt"/>
              </a:rPr>
              <a:t>TWO PATTERNS</a:t>
            </a:r>
            <a:endParaRPr lang="en-US" sz="2400" spc="200" dirty="0">
              <a:solidFill>
                <a:schemeClr val="tx1">
                  <a:lumMod val="75000"/>
                  <a:lumOff val="25000"/>
                </a:schemeClr>
              </a:solidFill>
              <a:latin typeface="+mj-lt"/>
            </a:endParaRPr>
          </a:p>
        </p:txBody>
      </p:sp>
      <p:cxnSp>
        <p:nvCxnSpPr>
          <p:cNvPr id="40" name="Straight Connector 39"/>
          <p:cNvCxnSpPr/>
          <p:nvPr/>
        </p:nvCxnSpPr>
        <p:spPr>
          <a:xfrm flipH="1">
            <a:off x="878514" y="1999039"/>
            <a:ext cx="10012" cy="2796104"/>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036006" y="2598319"/>
            <a:ext cx="3212258" cy="600164"/>
          </a:xfrm>
          <a:prstGeom prst="rect">
            <a:avLst/>
          </a:prstGeom>
          <a:noFill/>
        </p:spPr>
        <p:txBody>
          <a:bodyPr wrap="square" rtlCol="0">
            <a:spAutoFit/>
          </a:bodyPr>
          <a:lstStyle/>
          <a:p>
            <a:pPr>
              <a:spcAft>
                <a:spcPts val="600"/>
              </a:spcAft>
            </a:pPr>
            <a:r>
              <a:rPr lang="en-US" sz="1400" dirty="0" smtClean="0">
                <a:latin typeface="+mj-lt"/>
              </a:rPr>
              <a:t>ACTION</a:t>
            </a:r>
          </a:p>
          <a:p>
            <a:pPr marL="285750" indent="-285750">
              <a:spcAft>
                <a:spcPts val="600"/>
              </a:spcAft>
              <a:buFont typeface="Arial" panose="020B0604020202020204" pitchFamily="34" charset="0"/>
              <a:buChar char="»"/>
            </a:pPr>
            <a:r>
              <a:rPr lang="en-US" sz="1400" dirty="0" smtClean="0">
                <a:latin typeface="+mn-lt"/>
              </a:rPr>
              <a:t>Truncate/Load VEX table</a:t>
            </a:r>
            <a:endParaRPr lang="en-US" sz="1400" dirty="0">
              <a:latin typeface="+mn-lt"/>
            </a:endParaRPr>
          </a:p>
        </p:txBody>
      </p:sp>
      <p:sp>
        <p:nvSpPr>
          <p:cNvPr id="42" name="TextBox 41"/>
          <p:cNvSpPr txBox="1"/>
          <p:nvPr/>
        </p:nvSpPr>
        <p:spPr>
          <a:xfrm>
            <a:off x="3956295" y="750277"/>
            <a:ext cx="271580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Guiding Principles</a:t>
            </a:r>
            <a:endParaRPr lang="en-US" sz="2400" dirty="0">
              <a:solidFill>
                <a:schemeClr val="tx1">
                  <a:lumMod val="75000"/>
                  <a:lumOff val="25000"/>
                </a:schemeClr>
              </a:solidFill>
              <a:latin typeface="+mj-lt"/>
            </a:endParaRPr>
          </a:p>
        </p:txBody>
      </p:sp>
      <p:sp>
        <p:nvSpPr>
          <p:cNvPr id="43" name="Rounded Rectangle 42"/>
          <p:cNvSpPr/>
          <p:nvPr/>
        </p:nvSpPr>
        <p:spPr>
          <a:xfrm>
            <a:off x="1155583" y="1999039"/>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Settle</a:t>
            </a:r>
            <a:br>
              <a:rPr lang="en-US" dirty="0" smtClean="0">
                <a:latin typeface="+mj-lt"/>
              </a:rPr>
            </a:br>
            <a:r>
              <a:rPr lang="en-US" dirty="0" smtClean="0">
                <a:latin typeface="+mj-lt"/>
              </a:rPr>
              <a:t>Procedure</a:t>
            </a:r>
            <a:endParaRPr lang="en-US" dirty="0">
              <a:latin typeface="+mj-lt"/>
            </a:endParaRPr>
          </a:p>
        </p:txBody>
      </p:sp>
      <p:sp>
        <p:nvSpPr>
          <p:cNvPr id="44" name="Rounded Rectangle 43"/>
          <p:cNvSpPr/>
          <p:nvPr/>
        </p:nvSpPr>
        <p:spPr>
          <a:xfrm>
            <a:off x="1155583" y="3639204"/>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Settle Merge Procedure</a:t>
            </a:r>
            <a:endParaRPr lang="en-US" dirty="0">
              <a:latin typeface="+mj-lt"/>
            </a:endParaRPr>
          </a:p>
        </p:txBody>
      </p:sp>
      <p:sp>
        <p:nvSpPr>
          <p:cNvPr id="47" name="Rounded Rectangle 46"/>
          <p:cNvSpPr/>
          <p:nvPr/>
        </p:nvSpPr>
        <p:spPr>
          <a:xfrm>
            <a:off x="6920720" y="1337631"/>
            <a:ext cx="1664899" cy="482544"/>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VEX</a:t>
            </a:r>
            <a:endParaRPr lang="en-US" dirty="0">
              <a:latin typeface="+mj-lt"/>
            </a:endParaRPr>
          </a:p>
        </p:txBody>
      </p:sp>
      <p:sp>
        <p:nvSpPr>
          <p:cNvPr id="48" name="Rounded Rectangle 47"/>
          <p:cNvSpPr/>
          <p:nvPr/>
        </p:nvSpPr>
        <p:spPr>
          <a:xfrm>
            <a:off x="4105682" y="1337631"/>
            <a:ext cx="1664899" cy="482544"/>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VER</a:t>
            </a:r>
            <a:endParaRPr lang="en-US" dirty="0">
              <a:latin typeface="+mj-lt"/>
            </a:endParaRPr>
          </a:p>
        </p:txBody>
      </p:sp>
      <p:sp>
        <p:nvSpPr>
          <p:cNvPr id="49" name="TextBox 48"/>
          <p:cNvSpPr txBox="1"/>
          <p:nvPr/>
        </p:nvSpPr>
        <p:spPr>
          <a:xfrm>
            <a:off x="1276365" y="1263405"/>
            <a:ext cx="167917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Processing</a:t>
            </a:r>
            <a:endParaRPr lang="en-US" sz="2400" dirty="0">
              <a:solidFill>
                <a:schemeClr val="tx1">
                  <a:lumMod val="75000"/>
                  <a:lumOff val="25000"/>
                </a:schemeClr>
              </a:solidFill>
              <a:latin typeface="+mj-lt"/>
            </a:endParaRPr>
          </a:p>
        </p:txBody>
      </p:sp>
      <p:sp>
        <p:nvSpPr>
          <p:cNvPr id="50" name="Right Arrow 49"/>
          <p:cNvSpPr/>
          <p:nvPr/>
        </p:nvSpPr>
        <p:spPr>
          <a:xfrm>
            <a:off x="6172605" y="1408757"/>
            <a:ext cx="346090" cy="353613"/>
          </a:xfrm>
          <a:prstGeom prst="rightArrow">
            <a:avLst>
              <a:gd name="adj1" fmla="val 50000"/>
              <a:gd name="adj2" fmla="val 63043"/>
            </a:avLst>
          </a:prstGeom>
          <a:solidFill>
            <a:schemeClr val="tx2">
              <a:lumMod val="25000"/>
              <a:lumOff val="7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036006" y="3668217"/>
            <a:ext cx="5642167" cy="1246495"/>
          </a:xfrm>
          <a:prstGeom prst="rect">
            <a:avLst/>
          </a:prstGeom>
          <a:noFill/>
        </p:spPr>
        <p:txBody>
          <a:bodyPr wrap="square" rtlCol="0">
            <a:spAutoFit/>
          </a:bodyPr>
          <a:lstStyle/>
          <a:p>
            <a:pPr>
              <a:spcAft>
                <a:spcPts val="600"/>
              </a:spcAft>
            </a:pPr>
            <a:r>
              <a:rPr lang="en-US" sz="1400" dirty="0" smtClean="0">
                <a:latin typeface="+mj-lt"/>
              </a:rPr>
              <a:t>ACTION</a:t>
            </a:r>
          </a:p>
          <a:p>
            <a:pPr marL="285750" indent="-285750">
              <a:spcAft>
                <a:spcPts val="0"/>
              </a:spcAft>
              <a:buFont typeface="Arial" panose="020B0604020202020204" pitchFamily="34" charset="0"/>
              <a:buChar char="»"/>
            </a:pPr>
            <a:r>
              <a:rPr lang="en-US" sz="1400" dirty="0" smtClean="0">
                <a:latin typeface="+mn-lt"/>
              </a:rPr>
              <a:t>For each grain that changes in VER</a:t>
            </a:r>
          </a:p>
          <a:p>
            <a:pPr marL="285750" indent="-285750">
              <a:spcAft>
                <a:spcPts val="0"/>
              </a:spcAft>
              <a:buFont typeface="Arial" panose="020B0604020202020204" pitchFamily="34" charset="0"/>
              <a:buChar char="»"/>
            </a:pPr>
            <a:r>
              <a:rPr lang="en-US" sz="1400" dirty="0" smtClean="0">
                <a:latin typeface="+mn-lt"/>
              </a:rPr>
              <a:t>…Consider all version records having that grain</a:t>
            </a:r>
          </a:p>
          <a:p>
            <a:pPr marL="285750" indent="-285750">
              <a:spcAft>
                <a:spcPts val="0"/>
              </a:spcAft>
              <a:buFont typeface="Arial" panose="020B0604020202020204" pitchFamily="34" charset="0"/>
              <a:buChar char="»"/>
            </a:pPr>
            <a:r>
              <a:rPr lang="en-US" sz="1400" dirty="0" smtClean="0">
                <a:latin typeface="+mn-lt"/>
              </a:rPr>
              <a:t>Insert new version records in VEX</a:t>
            </a:r>
          </a:p>
          <a:p>
            <a:pPr marL="285750" indent="-285750">
              <a:spcAft>
                <a:spcPts val="0"/>
              </a:spcAft>
              <a:buFont typeface="Arial" panose="020B0604020202020204" pitchFamily="34" charset="0"/>
              <a:buChar char="»"/>
            </a:pPr>
            <a:r>
              <a:rPr lang="en-US" sz="1400" dirty="0" smtClean="0">
                <a:latin typeface="+mn-lt"/>
              </a:rPr>
              <a:t>Update restated version records in VEX using MERGE statement </a:t>
            </a:r>
            <a:endParaRPr lang="en-US" sz="1400" dirty="0">
              <a:latin typeface="+mn-lt"/>
            </a:endParaRPr>
          </a:p>
        </p:txBody>
      </p:sp>
      <p:sp>
        <p:nvSpPr>
          <p:cNvPr id="52" name="TextBox 51"/>
          <p:cNvSpPr txBox="1"/>
          <p:nvPr/>
        </p:nvSpPr>
        <p:spPr>
          <a:xfrm>
            <a:off x="3987966" y="1866975"/>
            <a:ext cx="4369278" cy="523220"/>
          </a:xfrm>
          <a:prstGeom prst="rect">
            <a:avLst/>
          </a:prstGeom>
          <a:noFill/>
        </p:spPr>
        <p:txBody>
          <a:bodyPr wrap="square" rtlCol="0">
            <a:spAutoFit/>
          </a:bodyPr>
          <a:lstStyle/>
          <a:p>
            <a:pPr>
              <a:spcAft>
                <a:spcPts val="600"/>
              </a:spcAft>
            </a:pPr>
            <a:r>
              <a:rPr lang="en-US" sz="1400" dirty="0" smtClean="0">
                <a:latin typeface="+mn-lt"/>
              </a:rPr>
              <a:t>For each grain value(s), need to revaluate VEX version order, identify current and latest records</a:t>
            </a:r>
            <a:endParaRPr lang="en-US" sz="1400" dirty="0">
              <a:latin typeface="+mn-lt"/>
            </a:endParaRPr>
          </a:p>
        </p:txBody>
      </p:sp>
    </p:spTree>
    <p:extLst>
      <p:ext uri="{BB962C8B-B14F-4D97-AF65-F5344CB8AC3E}">
        <p14:creationId xmlns:p14="http://schemas.microsoft.com/office/powerpoint/2010/main" val="129131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C4B8BAA-50E8-4473-B671-7206DE4BF961}" type="slidenum">
              <a:rPr lang="en-US" smtClean="0"/>
              <a:pPr/>
              <a:t>7</a:t>
            </a:fld>
            <a:endParaRPr lang="en-US" dirty="0"/>
          </a:p>
        </p:txBody>
      </p:sp>
      <p:sp>
        <p:nvSpPr>
          <p:cNvPr id="3" name="Title 2"/>
          <p:cNvSpPr>
            <a:spLocks noGrp="1"/>
          </p:cNvSpPr>
          <p:nvPr>
            <p:ph type="title"/>
          </p:nvPr>
        </p:nvSpPr>
        <p:spPr/>
        <p:txBody>
          <a:bodyPr/>
          <a:lstStyle/>
          <a:p>
            <a:r>
              <a:rPr lang="en-US" dirty="0" smtClean="0"/>
              <a:t>EDW Object Generation</a:t>
            </a:r>
            <a:endParaRPr lang="en-US" dirty="0"/>
          </a:p>
        </p:txBody>
      </p:sp>
      <p:sp>
        <p:nvSpPr>
          <p:cNvPr id="4" name="Rounded Rectangle 3"/>
          <p:cNvSpPr/>
          <p:nvPr/>
        </p:nvSpPr>
        <p:spPr>
          <a:xfrm>
            <a:off x="463549" y="1979380"/>
            <a:ext cx="1664899"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XML</a:t>
            </a:r>
            <a:br>
              <a:rPr lang="en-US" dirty="0" smtClean="0">
                <a:latin typeface="+mj-lt"/>
              </a:rPr>
            </a:br>
            <a:r>
              <a:rPr lang="en-US" dirty="0" smtClean="0">
                <a:latin typeface="+mj-lt"/>
              </a:rPr>
              <a:t>Metadata</a:t>
            </a:r>
            <a:endParaRPr lang="en-US" dirty="0">
              <a:latin typeface="+mj-lt"/>
            </a:endParaRPr>
          </a:p>
        </p:txBody>
      </p:sp>
      <p:sp>
        <p:nvSpPr>
          <p:cNvPr id="5" name="Right Arrow 4"/>
          <p:cNvSpPr/>
          <p:nvPr/>
        </p:nvSpPr>
        <p:spPr>
          <a:xfrm>
            <a:off x="2508002" y="3062377"/>
            <a:ext cx="793631" cy="810883"/>
          </a:xfrm>
          <a:prstGeom prst="rightArrow">
            <a:avLst>
              <a:gd name="adj1" fmla="val 50000"/>
              <a:gd name="adj2" fmla="val 63043"/>
            </a:avLst>
          </a:prstGeom>
          <a:solidFill>
            <a:schemeClr val="tx2">
              <a:lumMod val="25000"/>
              <a:lumOff val="7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3549" y="3849480"/>
            <a:ext cx="1664899"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XSLT</a:t>
            </a:r>
            <a:br>
              <a:rPr lang="en-US" dirty="0" smtClean="0">
                <a:latin typeface="+mj-lt"/>
              </a:rPr>
            </a:br>
            <a:r>
              <a:rPr lang="en-US" dirty="0" smtClean="0">
                <a:latin typeface="+mj-lt"/>
              </a:rPr>
              <a:t>Transform</a:t>
            </a:r>
            <a:endParaRPr lang="en-US" dirty="0">
              <a:latin typeface="+mj-lt"/>
            </a:endParaRPr>
          </a:p>
        </p:txBody>
      </p:sp>
      <p:sp>
        <p:nvSpPr>
          <p:cNvPr id="7" name="Rounded Rectangle 6"/>
          <p:cNvSpPr/>
          <p:nvPr/>
        </p:nvSpPr>
        <p:spPr>
          <a:xfrm>
            <a:off x="3681187" y="2889848"/>
            <a:ext cx="1664899" cy="1155939"/>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EDW Database Objects</a:t>
            </a:r>
            <a:endParaRPr lang="en-US" dirty="0">
              <a:latin typeface="+mj-lt"/>
            </a:endParaRPr>
          </a:p>
        </p:txBody>
      </p:sp>
      <p:sp>
        <p:nvSpPr>
          <p:cNvPr id="8" name="TextBox 7"/>
          <p:cNvSpPr txBox="1"/>
          <p:nvPr/>
        </p:nvSpPr>
        <p:spPr>
          <a:xfrm>
            <a:off x="1008098" y="3080039"/>
            <a:ext cx="575799" cy="769441"/>
          </a:xfrm>
          <a:prstGeom prst="rect">
            <a:avLst/>
          </a:prstGeom>
          <a:noFill/>
        </p:spPr>
        <p:txBody>
          <a:bodyPr wrap="none" rtlCol="0">
            <a:spAutoFit/>
          </a:bodyPr>
          <a:lstStyle/>
          <a:p>
            <a:r>
              <a:rPr lang="en-US" sz="4400" dirty="0" smtClean="0">
                <a:solidFill>
                  <a:schemeClr val="tx1">
                    <a:lumMod val="75000"/>
                    <a:lumOff val="25000"/>
                  </a:schemeClr>
                </a:solidFill>
                <a:latin typeface="+mj-lt"/>
              </a:rPr>
              <a:t>+</a:t>
            </a:r>
            <a:endParaRPr lang="en-US" sz="4400" dirty="0">
              <a:solidFill>
                <a:schemeClr val="tx1">
                  <a:lumMod val="75000"/>
                  <a:lumOff val="25000"/>
                </a:schemeClr>
              </a:solidFill>
              <a:latin typeface="+mj-lt"/>
            </a:endParaRPr>
          </a:p>
        </p:txBody>
      </p:sp>
      <p:sp>
        <p:nvSpPr>
          <p:cNvPr id="10" name="TextBox 9"/>
          <p:cNvSpPr txBox="1"/>
          <p:nvPr/>
        </p:nvSpPr>
        <p:spPr>
          <a:xfrm>
            <a:off x="5703141" y="1902441"/>
            <a:ext cx="3212258" cy="140038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latin typeface="+mn-lt"/>
              </a:rPr>
              <a:t>Xml holds entities and attributes</a:t>
            </a:r>
          </a:p>
          <a:p>
            <a:pPr marL="285750" indent="-285750">
              <a:spcAft>
                <a:spcPts val="600"/>
              </a:spcAft>
              <a:buFont typeface="Arial" panose="020B0604020202020204" pitchFamily="34" charset="0"/>
              <a:buChar char="»"/>
            </a:pPr>
            <a:r>
              <a:rPr lang="en-US" sz="1400" dirty="0" smtClean="0">
                <a:latin typeface="+mn-lt"/>
              </a:rPr>
              <a:t>Specify classes for each column</a:t>
            </a:r>
          </a:p>
          <a:p>
            <a:pPr marL="285750" indent="-285750">
              <a:spcAft>
                <a:spcPts val="600"/>
              </a:spcAft>
              <a:buFont typeface="Arial" panose="020B0604020202020204" pitchFamily="34" charset="0"/>
              <a:buChar char="»"/>
            </a:pPr>
            <a:r>
              <a:rPr lang="en-US" sz="1400" dirty="0" smtClean="0">
                <a:latin typeface="+mn-lt"/>
              </a:rPr>
              <a:t>Enforces consistency in data model</a:t>
            </a:r>
          </a:p>
          <a:p>
            <a:pPr marL="285750" indent="-285750">
              <a:spcAft>
                <a:spcPts val="600"/>
              </a:spcAft>
              <a:buFont typeface="Arial" panose="020B0604020202020204" pitchFamily="34" charset="0"/>
              <a:buChar char="»"/>
            </a:pPr>
            <a:r>
              <a:rPr lang="en-US" sz="1400" dirty="0" smtClean="0">
                <a:latin typeface="+mn-lt"/>
              </a:rPr>
              <a:t>Ensures consistency in pattern-based procedures and views</a:t>
            </a:r>
            <a:endParaRPr lang="en-US" sz="1400" dirty="0">
              <a:latin typeface="+mn-lt"/>
            </a:endParaRPr>
          </a:p>
        </p:txBody>
      </p:sp>
      <p:sp>
        <p:nvSpPr>
          <p:cNvPr id="11" name="TextBox 10"/>
          <p:cNvSpPr txBox="1"/>
          <p:nvPr/>
        </p:nvSpPr>
        <p:spPr>
          <a:xfrm>
            <a:off x="5703141" y="1342345"/>
            <a:ext cx="271580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Guiding Principles</a:t>
            </a:r>
            <a:endParaRPr lang="en-US" sz="2400" dirty="0">
              <a:solidFill>
                <a:schemeClr val="tx1">
                  <a:lumMod val="75000"/>
                  <a:lumOff val="25000"/>
                </a:schemeClr>
              </a:solidFill>
              <a:latin typeface="+mj-lt"/>
            </a:endParaRPr>
          </a:p>
        </p:txBody>
      </p:sp>
    </p:spTree>
    <p:extLst>
      <p:ext uri="{BB962C8B-B14F-4D97-AF65-F5344CB8AC3E}">
        <p14:creationId xmlns:p14="http://schemas.microsoft.com/office/powerpoint/2010/main" val="3982840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C4B8BAA-50E8-4473-B671-7206DE4BF961}" type="slidenum">
              <a:rPr lang="en-US" smtClean="0"/>
              <a:pPr/>
              <a:t>8</a:t>
            </a:fld>
            <a:endParaRPr lang="en-US" dirty="0"/>
          </a:p>
        </p:txBody>
      </p:sp>
      <p:sp>
        <p:nvSpPr>
          <p:cNvPr id="2" name="Title 1"/>
          <p:cNvSpPr>
            <a:spLocks noGrp="1"/>
          </p:cNvSpPr>
          <p:nvPr>
            <p:ph type="title"/>
          </p:nvPr>
        </p:nvSpPr>
        <p:spPr/>
        <p:txBody>
          <a:bodyPr/>
          <a:lstStyle/>
          <a:p>
            <a:r>
              <a:rPr lang="en-US" dirty="0" smtClean="0"/>
              <a:t>Mart</a:t>
            </a:r>
            <a:endParaRPr lang="en-US" dirty="0"/>
          </a:p>
        </p:txBody>
      </p:sp>
      <p:sp>
        <p:nvSpPr>
          <p:cNvPr id="8" name="Rounded Rectangle 7"/>
          <p:cNvSpPr/>
          <p:nvPr/>
        </p:nvSpPr>
        <p:spPr>
          <a:xfrm>
            <a:off x="1130064" y="1999039"/>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DBO</a:t>
            </a:r>
            <a:br>
              <a:rPr lang="en-US" dirty="0" smtClean="0">
                <a:latin typeface="+mj-lt"/>
              </a:rPr>
            </a:br>
            <a:r>
              <a:rPr lang="en-US" dirty="0" smtClean="0">
                <a:latin typeface="+mj-lt"/>
              </a:rPr>
              <a:t>Schema</a:t>
            </a:r>
          </a:p>
          <a:p>
            <a:pPr algn="ctr"/>
            <a:r>
              <a:rPr lang="en-US" dirty="0" smtClean="0">
                <a:latin typeface="+mj-lt"/>
              </a:rPr>
              <a:t>Tables</a:t>
            </a:r>
            <a:endParaRPr lang="en-US" dirty="0">
              <a:latin typeface="+mj-lt"/>
            </a:endParaRPr>
          </a:p>
        </p:txBody>
      </p:sp>
      <p:sp>
        <p:nvSpPr>
          <p:cNvPr id="9" name="Rounded Rectangle 8"/>
          <p:cNvSpPr/>
          <p:nvPr/>
        </p:nvSpPr>
        <p:spPr>
          <a:xfrm>
            <a:off x="1130064" y="3639204"/>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{BI Tool}</a:t>
            </a:r>
            <a:r>
              <a:rPr lang="en-US" dirty="0" smtClean="0">
                <a:latin typeface="+mj-lt"/>
              </a:rPr>
              <a:t/>
            </a:r>
            <a:br>
              <a:rPr lang="en-US" dirty="0" smtClean="0">
                <a:latin typeface="+mj-lt"/>
              </a:rPr>
            </a:br>
            <a:r>
              <a:rPr lang="en-US" dirty="0" smtClean="0">
                <a:latin typeface="+mj-lt"/>
              </a:rPr>
              <a:t>Schema</a:t>
            </a:r>
          </a:p>
          <a:p>
            <a:pPr algn="ctr"/>
            <a:r>
              <a:rPr lang="en-US" dirty="0" smtClean="0">
                <a:latin typeface="+mj-lt"/>
              </a:rPr>
              <a:t>Views</a:t>
            </a:r>
            <a:endParaRPr lang="en-US" dirty="0">
              <a:latin typeface="+mj-lt"/>
            </a:endParaRPr>
          </a:p>
        </p:txBody>
      </p:sp>
      <p:sp>
        <p:nvSpPr>
          <p:cNvPr id="13" name="TextBox 12"/>
          <p:cNvSpPr txBox="1"/>
          <p:nvPr/>
        </p:nvSpPr>
        <p:spPr>
          <a:xfrm>
            <a:off x="1052649" y="1342345"/>
            <a:ext cx="1819730" cy="461665"/>
          </a:xfrm>
          <a:prstGeom prst="rect">
            <a:avLst/>
          </a:prstGeom>
          <a:noFill/>
        </p:spPr>
        <p:txBody>
          <a:bodyPr wrap="none" rtlCol="0">
            <a:spAutoFit/>
          </a:bodyPr>
          <a:lstStyle/>
          <a:p>
            <a:pPr algn="r"/>
            <a:r>
              <a:rPr lang="en-US" sz="2400" dirty="0" smtClean="0">
                <a:solidFill>
                  <a:schemeClr val="tx1">
                    <a:lumMod val="75000"/>
                    <a:lumOff val="25000"/>
                  </a:schemeClr>
                </a:solidFill>
                <a:latin typeface="+mj-lt"/>
              </a:rPr>
              <a:t>Data Model</a:t>
            </a:r>
            <a:endParaRPr lang="en-US" sz="2400" dirty="0">
              <a:solidFill>
                <a:schemeClr val="tx1">
                  <a:lumMod val="75000"/>
                  <a:lumOff val="25000"/>
                </a:schemeClr>
              </a:solidFill>
              <a:latin typeface="+mj-lt"/>
            </a:endParaRPr>
          </a:p>
        </p:txBody>
      </p:sp>
      <p:sp>
        <p:nvSpPr>
          <p:cNvPr id="14" name="TextBox 13"/>
          <p:cNvSpPr txBox="1"/>
          <p:nvPr/>
        </p:nvSpPr>
        <p:spPr>
          <a:xfrm>
            <a:off x="3286896" y="1342344"/>
            <a:ext cx="167917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Processing</a:t>
            </a:r>
            <a:endParaRPr lang="en-US" sz="2400" dirty="0">
              <a:solidFill>
                <a:schemeClr val="tx1">
                  <a:lumMod val="75000"/>
                  <a:lumOff val="25000"/>
                </a:schemeClr>
              </a:solidFill>
              <a:latin typeface="+mj-lt"/>
            </a:endParaRPr>
          </a:p>
        </p:txBody>
      </p:sp>
      <p:sp>
        <p:nvSpPr>
          <p:cNvPr id="15" name="TextBox 14"/>
          <p:cNvSpPr txBox="1"/>
          <p:nvPr/>
        </p:nvSpPr>
        <p:spPr>
          <a:xfrm rot="16200000">
            <a:off x="-915401" y="3171887"/>
            <a:ext cx="2726580" cy="461665"/>
          </a:xfrm>
          <a:prstGeom prst="rect">
            <a:avLst/>
          </a:prstGeom>
          <a:noFill/>
        </p:spPr>
        <p:txBody>
          <a:bodyPr wrap="none" rtlCol="0">
            <a:spAutoFit/>
          </a:bodyPr>
          <a:lstStyle/>
          <a:p>
            <a:r>
              <a:rPr lang="en-US" sz="2400" spc="200" dirty="0" smtClean="0">
                <a:solidFill>
                  <a:schemeClr val="tx1">
                    <a:lumMod val="75000"/>
                    <a:lumOff val="25000"/>
                  </a:schemeClr>
                </a:solidFill>
                <a:latin typeface="+mj-lt"/>
              </a:rPr>
              <a:t>TWO PATTERNS</a:t>
            </a:r>
            <a:endParaRPr lang="en-US" sz="2400" spc="200" dirty="0">
              <a:solidFill>
                <a:schemeClr val="tx1">
                  <a:lumMod val="75000"/>
                  <a:lumOff val="25000"/>
                </a:schemeClr>
              </a:solidFill>
              <a:latin typeface="+mj-lt"/>
            </a:endParaRPr>
          </a:p>
        </p:txBody>
      </p:sp>
      <p:cxnSp>
        <p:nvCxnSpPr>
          <p:cNvPr id="19" name="Straight Connector 18"/>
          <p:cNvCxnSpPr/>
          <p:nvPr/>
        </p:nvCxnSpPr>
        <p:spPr>
          <a:xfrm flipH="1">
            <a:off x="895766" y="1999039"/>
            <a:ext cx="10012" cy="2796104"/>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36521" y="1902441"/>
            <a:ext cx="3212258" cy="306237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latin typeface="+mn-lt"/>
              </a:rPr>
              <a:t>Views against Warehouse </a:t>
            </a:r>
            <a:r>
              <a:rPr lang="en-US" sz="1400" dirty="0" smtClean="0">
                <a:latin typeface="+mn-lt"/>
              </a:rPr>
              <a:t>are still highly efficient due to pattern-based approach</a:t>
            </a:r>
          </a:p>
          <a:p>
            <a:pPr marL="285750" indent="-285750">
              <a:spcAft>
                <a:spcPts val="600"/>
              </a:spcAft>
              <a:buFont typeface="Arial" panose="020B0604020202020204" pitchFamily="34" charset="0"/>
              <a:buChar char="»"/>
            </a:pPr>
            <a:r>
              <a:rPr lang="en-US" sz="1400" dirty="0" smtClean="0">
                <a:latin typeface="+mn-lt"/>
              </a:rPr>
              <a:t>Schemas denote BI function / tool.</a:t>
            </a:r>
          </a:p>
          <a:p>
            <a:pPr marL="742950" lvl="1" indent="-285750">
              <a:spcAft>
                <a:spcPts val="600"/>
              </a:spcAft>
              <a:buFont typeface="Wingdings" panose="05000000000000000000" pitchFamily="2" charset="2"/>
              <a:buChar char="§"/>
            </a:pPr>
            <a:r>
              <a:rPr lang="en-US" sz="1400" dirty="0" smtClean="0">
                <a:latin typeface="+mn-lt"/>
              </a:rPr>
              <a:t>DBO Schema supports general query needs, contains all data.</a:t>
            </a:r>
          </a:p>
          <a:p>
            <a:pPr marL="742950" lvl="1" indent="-285750">
              <a:spcAft>
                <a:spcPts val="600"/>
              </a:spcAft>
              <a:buFont typeface="Wingdings" panose="05000000000000000000" pitchFamily="2" charset="2"/>
              <a:buChar char="§"/>
            </a:pPr>
            <a:r>
              <a:rPr lang="en-US" sz="1400" dirty="0" smtClean="0">
                <a:latin typeface="+mn-lt"/>
              </a:rPr>
              <a:t>{BI Tool} </a:t>
            </a:r>
            <a:r>
              <a:rPr lang="en-US" sz="1400" dirty="0" smtClean="0">
                <a:latin typeface="+mn-lt"/>
              </a:rPr>
              <a:t>Schema supports </a:t>
            </a:r>
            <a:r>
              <a:rPr lang="en-US" sz="1400" dirty="0" smtClean="0">
                <a:latin typeface="+mn-lt"/>
              </a:rPr>
              <a:t>a specific tool and reads from the Mart DBO schema</a:t>
            </a:r>
            <a:endParaRPr lang="en-US" sz="1400" dirty="0" smtClean="0">
              <a:latin typeface="+mn-lt"/>
            </a:endParaRPr>
          </a:p>
          <a:p>
            <a:pPr marL="285750" indent="-285750">
              <a:spcAft>
                <a:spcPts val="600"/>
              </a:spcAft>
              <a:buFont typeface="Arial" panose="020B0604020202020204" pitchFamily="34" charset="0"/>
              <a:buChar char="»"/>
            </a:pPr>
            <a:endParaRPr lang="en-US" sz="1400" dirty="0" smtClean="0">
              <a:latin typeface="+mn-lt"/>
            </a:endParaRPr>
          </a:p>
          <a:p>
            <a:pPr marL="285750" indent="-285750">
              <a:spcAft>
                <a:spcPts val="600"/>
              </a:spcAft>
              <a:buFont typeface="Arial" panose="020B0604020202020204" pitchFamily="34" charset="0"/>
              <a:buChar char="»"/>
            </a:pPr>
            <a:endParaRPr lang="en-US" sz="1400" dirty="0">
              <a:latin typeface="+mn-lt"/>
            </a:endParaRPr>
          </a:p>
        </p:txBody>
      </p:sp>
      <p:sp>
        <p:nvSpPr>
          <p:cNvPr id="24" name="TextBox 23"/>
          <p:cNvSpPr txBox="1"/>
          <p:nvPr/>
        </p:nvSpPr>
        <p:spPr>
          <a:xfrm>
            <a:off x="5336521" y="1342345"/>
            <a:ext cx="271580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Guiding Principles</a:t>
            </a:r>
            <a:endParaRPr lang="en-US" sz="2400" dirty="0">
              <a:solidFill>
                <a:schemeClr val="tx1">
                  <a:lumMod val="75000"/>
                  <a:lumOff val="25000"/>
                </a:schemeClr>
              </a:solidFill>
              <a:latin typeface="+mj-lt"/>
            </a:endParaRPr>
          </a:p>
        </p:txBody>
      </p:sp>
      <p:sp>
        <p:nvSpPr>
          <p:cNvPr id="26" name="Rounded Rectangle 25"/>
          <p:cNvSpPr/>
          <p:nvPr/>
        </p:nvSpPr>
        <p:spPr>
          <a:xfrm>
            <a:off x="3343813" y="3612741"/>
            <a:ext cx="1742315" cy="1155939"/>
          </a:xfrm>
          <a:prstGeom prst="roundRect">
            <a:avLst>
              <a:gd name="adj" fmla="val 11443"/>
            </a:avLst>
          </a:prstGeom>
          <a:solidFill>
            <a:schemeClr val="bg1">
              <a:lumMod val="9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mj-lt"/>
              </a:rPr>
              <a:t>N/A</a:t>
            </a:r>
            <a:endParaRPr lang="en-US" dirty="0">
              <a:solidFill>
                <a:sysClr val="windowText" lastClr="000000"/>
              </a:solidFill>
              <a:latin typeface="+mj-lt"/>
            </a:endParaRPr>
          </a:p>
        </p:txBody>
      </p:sp>
      <p:cxnSp>
        <p:nvCxnSpPr>
          <p:cNvPr id="27" name="Straight Connector 26"/>
          <p:cNvCxnSpPr/>
          <p:nvPr/>
        </p:nvCxnSpPr>
        <p:spPr>
          <a:xfrm flipH="1">
            <a:off x="901978" y="3383859"/>
            <a:ext cx="4147104" cy="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343813" y="1999039"/>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SSIS</a:t>
            </a:r>
            <a:br>
              <a:rPr lang="en-US" dirty="0" smtClean="0">
                <a:latin typeface="+mj-lt"/>
              </a:rPr>
            </a:br>
            <a:r>
              <a:rPr lang="en-US" dirty="0" smtClean="0">
                <a:latin typeface="+mj-lt"/>
              </a:rPr>
              <a:t>Package</a:t>
            </a:r>
            <a:br>
              <a:rPr lang="en-US" dirty="0" smtClean="0">
                <a:latin typeface="+mj-lt"/>
              </a:rPr>
            </a:br>
            <a:r>
              <a:rPr lang="en-US" dirty="0" smtClean="0">
                <a:latin typeface="+mj-lt"/>
              </a:rPr>
              <a:t>Template</a:t>
            </a:r>
            <a:endParaRPr lang="en-US" dirty="0">
              <a:latin typeface="+mj-lt"/>
            </a:endParaRPr>
          </a:p>
        </p:txBody>
      </p:sp>
      <p:cxnSp>
        <p:nvCxnSpPr>
          <p:cNvPr id="18" name="Straight Connector 17"/>
          <p:cNvCxnSpPr/>
          <p:nvPr/>
        </p:nvCxnSpPr>
        <p:spPr>
          <a:xfrm>
            <a:off x="3079637" y="1037250"/>
            <a:ext cx="0" cy="4764803"/>
          </a:xfrm>
          <a:prstGeom prst="line">
            <a:avLst/>
          </a:prstGeom>
          <a:ln w="762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189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C4B8BAA-50E8-4473-B671-7206DE4BF961}" type="slidenum">
              <a:rPr lang="en-US" smtClean="0"/>
              <a:pPr/>
              <a:t>9</a:t>
            </a:fld>
            <a:endParaRPr lang="en-US" dirty="0"/>
          </a:p>
        </p:txBody>
      </p:sp>
      <p:sp>
        <p:nvSpPr>
          <p:cNvPr id="2" name="Title 1"/>
          <p:cNvSpPr>
            <a:spLocks noGrp="1"/>
          </p:cNvSpPr>
          <p:nvPr>
            <p:ph type="title"/>
          </p:nvPr>
        </p:nvSpPr>
        <p:spPr/>
        <p:txBody>
          <a:bodyPr/>
          <a:lstStyle/>
          <a:p>
            <a:r>
              <a:rPr lang="en-US" dirty="0" smtClean="0"/>
              <a:t>Next Steps</a:t>
            </a:r>
            <a:endParaRPr lang="en-US" dirty="0"/>
          </a:p>
        </p:txBody>
      </p:sp>
      <p:sp>
        <p:nvSpPr>
          <p:cNvPr id="23" name="TextBox 22"/>
          <p:cNvSpPr txBox="1"/>
          <p:nvPr/>
        </p:nvSpPr>
        <p:spPr>
          <a:xfrm>
            <a:off x="438056" y="1333097"/>
            <a:ext cx="8477343" cy="609397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3200" dirty="0">
                <a:latin typeface="+mj-lt"/>
              </a:rPr>
              <a:t>Questions?  </a:t>
            </a:r>
            <a:r>
              <a:rPr lang="en-US" sz="3200" dirty="0">
                <a:latin typeface="+mn-lt"/>
              </a:rPr>
              <a:t>Ask D&amp;A architecture team.</a:t>
            </a:r>
          </a:p>
          <a:p>
            <a:pPr marL="285750" indent="-285750">
              <a:spcAft>
                <a:spcPts val="1200"/>
              </a:spcAft>
              <a:buFont typeface="Arial" panose="020B0604020202020204" pitchFamily="34" charset="0"/>
              <a:buChar char="»"/>
            </a:pPr>
            <a:r>
              <a:rPr lang="en-US" sz="3200" dirty="0" smtClean="0">
                <a:latin typeface="+mj-lt"/>
              </a:rPr>
              <a:t>Find bugs?  </a:t>
            </a:r>
            <a:r>
              <a:rPr lang="en-US" sz="3200" dirty="0" smtClean="0">
                <a:latin typeface="+mn-lt"/>
              </a:rPr>
              <a:t>Let us know so we can fix them in the Master solution</a:t>
            </a:r>
          </a:p>
          <a:p>
            <a:pPr marL="285750" indent="-285750">
              <a:spcAft>
                <a:spcPts val="1200"/>
              </a:spcAft>
              <a:buFont typeface="Arial" panose="020B0604020202020204" pitchFamily="34" charset="0"/>
              <a:buChar char="»"/>
            </a:pPr>
            <a:r>
              <a:rPr lang="en-US" sz="3200" dirty="0" smtClean="0">
                <a:latin typeface="+mj-lt"/>
              </a:rPr>
              <a:t>New idea?  </a:t>
            </a:r>
            <a:r>
              <a:rPr lang="en-US" sz="3200" dirty="0" smtClean="0">
                <a:latin typeface="+mn-lt"/>
              </a:rPr>
              <a:t>Share with the D&amp;A Community.</a:t>
            </a:r>
          </a:p>
          <a:p>
            <a:pPr marL="285750" indent="-285750">
              <a:spcAft>
                <a:spcPts val="1200"/>
              </a:spcAft>
              <a:buFont typeface="Arial" panose="020B0604020202020204" pitchFamily="34" charset="0"/>
              <a:buChar char="»"/>
            </a:pPr>
            <a:r>
              <a:rPr lang="en-US" sz="3200" dirty="0" smtClean="0">
                <a:latin typeface="+mj-lt"/>
              </a:rPr>
              <a:t>Replatform</a:t>
            </a:r>
            <a:r>
              <a:rPr lang="en-US" sz="3200" dirty="0" smtClean="0">
                <a:latin typeface="+mn-lt"/>
              </a:rPr>
              <a:t> </a:t>
            </a:r>
            <a:r>
              <a:rPr lang="en-US" sz="3200" dirty="0" err="1">
                <a:latin typeface="+mn-lt"/>
              </a:rPr>
              <a:t>Xslt</a:t>
            </a:r>
            <a:r>
              <a:rPr lang="en-US" sz="3200" dirty="0">
                <a:latin typeface="+mn-lt"/>
              </a:rPr>
              <a:t> &amp; ETL </a:t>
            </a:r>
            <a:r>
              <a:rPr lang="en-US" sz="3200" dirty="0" smtClean="0">
                <a:latin typeface="+mn-lt"/>
              </a:rPr>
              <a:t>patterns on Oracle, MySQL, DB2, PostgreSQL, etc.   Send your code!</a:t>
            </a:r>
          </a:p>
          <a:p>
            <a:pPr marL="742950" lvl="1" indent="-285750">
              <a:spcAft>
                <a:spcPts val="1200"/>
              </a:spcAft>
              <a:buFont typeface="Arial" panose="020B0604020202020204" pitchFamily="34" charset="0"/>
              <a:buChar char="»"/>
            </a:pPr>
            <a:endParaRPr lang="en-US" sz="2400" dirty="0" smtClean="0">
              <a:latin typeface="+mn-lt"/>
            </a:endParaRPr>
          </a:p>
          <a:p>
            <a:pPr marL="285750" indent="-285750">
              <a:spcAft>
                <a:spcPts val="1200"/>
              </a:spcAft>
              <a:buFont typeface="Arial" panose="020B0604020202020204" pitchFamily="34" charset="0"/>
              <a:buChar char="»"/>
            </a:pPr>
            <a:endParaRPr lang="en-US" sz="2400" dirty="0" smtClean="0">
              <a:latin typeface="+mn-lt"/>
            </a:endParaRPr>
          </a:p>
          <a:p>
            <a:pPr marL="285750" indent="-285750">
              <a:spcAft>
                <a:spcPts val="1200"/>
              </a:spcAft>
              <a:buFont typeface="Arial" panose="020B0604020202020204" pitchFamily="34" charset="0"/>
              <a:buChar char="»"/>
            </a:pPr>
            <a:endParaRPr lang="en-US" sz="2400" dirty="0" smtClean="0">
              <a:latin typeface="+mn-lt"/>
            </a:endParaRPr>
          </a:p>
          <a:p>
            <a:pPr marL="285750" indent="-285750">
              <a:spcAft>
                <a:spcPts val="1200"/>
              </a:spcAft>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3795806664"/>
      </p:ext>
    </p:extLst>
  </p:cSld>
  <p:clrMapOvr>
    <a:masterClrMapping/>
  </p:clrMapOvr>
</p:sld>
</file>

<file path=ppt/theme/theme1.xml><?xml version="1.0" encoding="utf-8"?>
<a:theme xmlns:a="http://schemas.openxmlformats.org/drawingml/2006/main" name="Centric Template">
  <a:themeElements>
    <a:clrScheme name="Centric Theme Colors">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ric Data Analytics">
      <a:majorFont>
        <a:latin typeface="Segoe UI Semibold"/>
        <a:ea typeface=""/>
        <a:cs typeface=""/>
      </a:majorFont>
      <a:minorFont>
        <a:latin typeface="Segoe UI Semi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9113D52-F3C3-4740-B464-E53A551FCC7A}" vid="{F111D779-2689-4538-908E-0EEDDB812D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9264d6d-7bd7-40c1-b549-15a4f0f62687">
      <Terms xmlns="http://schemas.microsoft.com/office/infopath/2007/PartnerControls">
        <TermInfo xmlns="http://schemas.microsoft.com/office/infopath/2007/PartnerControls">
          <TermName xmlns="http://schemas.microsoft.com/office/infopath/2007/PartnerControls">communications</TermName>
          <TermId xmlns="http://schemas.microsoft.com/office/infopath/2007/PartnerControls">00000000-0000-0000-0000-000000000000</TermId>
        </TermInfo>
        <TermInfo xmlns="http://schemas.microsoft.com/office/infopath/2007/PartnerControls">
          <TermName xmlns="http://schemas.microsoft.com/office/infopath/2007/PartnerControls">In balance presentation</TermName>
          <TermId xmlns="http://schemas.microsoft.com/office/infopath/2007/PartnerControls">00000000-0000-0000-0000-000000000000</TermId>
        </TermInfo>
        <TermInfo xmlns="http://schemas.microsoft.com/office/infopath/2007/PartnerControls">
          <TermName xmlns="http://schemas.microsoft.com/office/infopath/2007/PartnerControls">Messaging presentation</TermName>
          <TermId xmlns="http://schemas.microsoft.com/office/infopath/2007/PartnerControls">00000000-0000-0000-0000-000000000000</TermId>
        </TermInfo>
        <TermInfo xmlns="http://schemas.microsoft.com/office/infopath/2007/PartnerControls">
          <TermName xmlns="http://schemas.microsoft.com/office/infopath/2007/PartnerControls">in balance</TermName>
          <TermId xmlns="http://schemas.microsoft.com/office/infopath/2007/PartnerControls">00000000-0000-0000-0000-000000000000</TermId>
        </TermInfo>
        <TermInfo xmlns="http://schemas.microsoft.com/office/infopath/2007/PartnerControls">
          <TermName xmlns="http://schemas.microsoft.com/office/infopath/2007/PartnerControls">Marketing</TermName>
          <TermId xmlns="http://schemas.microsoft.com/office/infopath/2007/PartnerControls">00000000-0000-0000-0000-000000000000</TermId>
        </TermInfo>
      </Terms>
    </TaxKeywordTaxHTField>
    <TaxCatchAll xmlns="29264d6d-7bd7-40c1-b549-15a4f0f62687">
      <Value>1418</Value>
      <Value>219</Value>
      <Value>1483</Value>
      <Value>1409</Value>
      <Value>350</Value>
      <Value>1407</Value>
      <Value>209</Value>
    </TaxCatchAll>
    <IconOverlay xmlns="http://schemas.microsoft.com/sharepoint/v4" xsi:nil="true"/>
    <Document_x0020_TypeTaxHTField1 xmlns="29264d6d-7bd7-40c1-b549-15a4f0f62687">
      <Terms xmlns="http://schemas.microsoft.com/office/infopath/2007/PartnerControls">
        <TermInfo xmlns="http://schemas.microsoft.com/office/infopath/2007/PartnerControls">
          <TermName xmlns="http://schemas.microsoft.com/office/infopath/2007/PartnerControls">Branding - Logos, Guides, etc</TermName>
          <TermId xmlns="http://schemas.microsoft.com/office/infopath/2007/PartnerControls">3ccd4be5-7b25-443e-bc11-dd1b2c66ae8d</TermId>
        </TermInfo>
      </Terms>
    </Document_x0020_TypeTaxHTField1>
    <Marketing_x0020_Focus xmlns="55e605e8-b8a6-49ec-a4d2-1dfc21784e69">
      <Value>Messaging &amp; Brand Guidelines</Value>
      <Value>Presentations &amp; RFP Material</Value>
    </Marketing_x0020_Focus>
    <Document_x0020_CategoryTaxHTField1 xmlns="29264d6d-7bd7-40c1-b549-15a4f0f62687">
      <Terms xmlns="http://schemas.microsoft.com/office/infopath/2007/PartnerControls">
        <TermInfo xmlns="http://schemas.microsoft.com/office/infopath/2007/PartnerControls">
          <TermName xmlns="http://schemas.microsoft.com/office/infopath/2007/PartnerControls">Marketing</TermName>
          <TermId xmlns="http://schemas.microsoft.com/office/infopath/2007/PartnerControls">e672946e-6fe5-422c-9acc-229d1bc3d257</TermId>
        </TermInfo>
      </Terms>
    </Document_x0020_CategoryTaxHTField1>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7E6B23D4B6CA40A1460258AC150E9E" ma:contentTypeVersion="14" ma:contentTypeDescription="Create a new document." ma:contentTypeScope="" ma:versionID="1ccdf4873041b3daeecfa816f1d4e199">
  <xsd:schema xmlns:xsd="http://www.w3.org/2001/XMLSchema" xmlns:xs="http://www.w3.org/2001/XMLSchema" xmlns:p="http://schemas.microsoft.com/office/2006/metadata/properties" xmlns:ns1="http://schemas.microsoft.com/sharepoint/v3" xmlns:ns2="29264d6d-7bd7-40c1-b549-15a4f0f62687" xmlns:ns3="55e605e8-b8a6-49ec-a4d2-1dfc21784e69" xmlns:ns4="http://schemas.microsoft.com/sharepoint/v4" targetNamespace="http://schemas.microsoft.com/office/2006/metadata/properties" ma:root="true" ma:fieldsID="60b858a33545d4319814e1658c521a2c" ns1:_="" ns2:_="" ns3:_="" ns4:_="">
    <xsd:import namespace="http://schemas.microsoft.com/sharepoint/v3"/>
    <xsd:import namespace="29264d6d-7bd7-40c1-b549-15a4f0f62687"/>
    <xsd:import namespace="55e605e8-b8a6-49ec-a4d2-1dfc21784e69"/>
    <xsd:import namespace="http://schemas.microsoft.com/sharepoint/v4"/>
    <xsd:element name="properties">
      <xsd:complexType>
        <xsd:sequence>
          <xsd:element name="documentManagement">
            <xsd:complexType>
              <xsd:all>
                <xsd:element ref="ns3:Marketing_x0020_Focus" minOccurs="0"/>
                <xsd:element ref="ns1:AverageRating" minOccurs="0"/>
                <xsd:element ref="ns1:RatingCount" minOccurs="0"/>
                <xsd:element ref="ns2:Document_x0020_CategoryTaxHTField1" minOccurs="0"/>
                <xsd:element ref="ns2:TaxCatchAll" minOccurs="0"/>
                <xsd:element ref="ns2:Document_x0020_TypeTaxHTField1" minOccurs="0"/>
                <xsd:element ref="ns2:TaxKeywordTaxHTField"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5" nillable="true" ma:displayName="Rating (0-5)" ma:decimals="2" ma:description="Average value of all the ratings that have been submitted" ma:internalName="AverageRating" ma:readOnly="true">
      <xsd:simpleType>
        <xsd:restriction base="dms:Number"/>
      </xsd:simpleType>
    </xsd:element>
    <xsd:element name="RatingCount" ma:index="6"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9264d6d-7bd7-40c1-b549-15a4f0f62687" elementFormDefault="qualified">
    <xsd:import namespace="http://schemas.microsoft.com/office/2006/documentManagement/types"/>
    <xsd:import namespace="http://schemas.microsoft.com/office/infopath/2007/PartnerControls"/>
    <xsd:element name="Document_x0020_CategoryTaxHTField1" ma:index="10" ma:taxonomy="true" ma:internalName="Document_x0020_CategoryTaxHTField0" ma:taxonomyFieldName="Document_x0020_Category" ma:displayName="Document Category" ma:readOnly="false" ma:default="219;#Marketing|e672946e-6fe5-422c-9acc-229d1bc3d257" ma:fieldId="{4b91dfee-aadd-4b49-a501-01d8e3e6c9a0}" ma:sspId="1098d41b-5930-4114-ab82-528197a298f0" ma:termSetId="ae7b40bc-7abf-4d24-b4b9-8f398d052cfb" ma:anchorId="00000000-0000-0000-0000-000000000000" ma:open="false" ma:isKeyword="false">
      <xsd:complexType>
        <xsd:sequence>
          <xsd:element ref="pc:Terms" minOccurs="0" maxOccurs="1"/>
        </xsd:sequence>
      </xsd:complexType>
    </xsd:element>
    <xsd:element name="TaxCatchAll" ma:index="11" nillable="true" ma:displayName="Taxonomy Catch All Column" ma:hidden="true" ma:list="{77fbf21a-d9ad-4aad-911b-319620009289}" ma:internalName="TaxCatchAll" ma:showField="CatchAllData" ma:web="29264d6d-7bd7-40c1-b549-15a4f0f62687">
      <xsd:complexType>
        <xsd:complexContent>
          <xsd:extension base="dms:MultiChoiceLookup">
            <xsd:sequence>
              <xsd:element name="Value" type="dms:Lookup" maxOccurs="unbounded" minOccurs="0" nillable="true"/>
            </xsd:sequence>
          </xsd:extension>
        </xsd:complexContent>
      </xsd:complexType>
    </xsd:element>
    <xsd:element name="Document_x0020_TypeTaxHTField1" ma:index="12" ma:taxonomy="true" ma:internalName="Document_x0020_TypeTaxHTField0" ma:taxonomyFieldName="Document_x0020_Type" ma:displayName="Document Type" ma:default="" ma:fieldId="{c7b9903f-28da-4297-8f85-92da934f260b}" ma:sspId="1098d41b-5930-4114-ab82-528197a298f0" ma:termSetId="c1f7300f-07f9-4e63-bf25-d1383e0fb85a" ma:anchorId="00000000-0000-0000-0000-000000000000" ma:open="false" ma:isKeyword="false">
      <xsd:complexType>
        <xsd:sequence>
          <xsd:element ref="pc:Terms" minOccurs="0" maxOccurs="1"/>
        </xsd:sequence>
      </xsd:complexType>
    </xsd:element>
    <xsd:element name="TaxKeywordTaxHTField" ma:index="13" nillable="true" ma:taxonomy="true" ma:internalName="TaxKeywordTaxHTField" ma:taxonomyFieldName="TaxKeyword" ma:displayName="Enterprise Keywords" ma:fieldId="{23f27201-bee3-471e-b2e7-b64fd8b7ca38}" ma:taxonomyMulti="true" ma:sspId="1098d41b-5930-4114-ab82-528197a298f0"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5e605e8-b8a6-49ec-a4d2-1dfc21784e69" elementFormDefault="qualified">
    <xsd:import namespace="http://schemas.microsoft.com/office/2006/documentManagement/types"/>
    <xsd:import namespace="http://schemas.microsoft.com/office/infopath/2007/PartnerControls"/>
    <xsd:element name="Marketing_x0020_Focus" ma:index="4" nillable="true" ma:displayName="Marketing Focus" ma:internalName="Marketing_x0020_Focus" ma:requiredMultiChoice="true">
      <xsd:complexType>
        <xsd:complexContent>
          <xsd:extension base="dms:MultiChoice">
            <xsd:sequence>
              <xsd:element name="Value" maxOccurs="unbounded" minOccurs="0" nillable="true">
                <xsd:simpleType>
                  <xsd:restriction base="dms:Choice">
                    <xsd:enumeration value="Advertising"/>
                    <xsd:enumeration value="Editorial Calendars"/>
                    <xsd:enumeration value="Email Marketing"/>
                    <xsd:enumeration value="Employee Profile Pics"/>
                    <xsd:enumeration value="Logos"/>
                    <xsd:enumeration value="Marketing Collateral"/>
                    <xsd:enumeration value="Marketing Metric Reports"/>
                    <xsd:enumeration value="Messaging &amp; Brand Guidelines"/>
                    <xsd:enumeration value="New Hires"/>
                    <xsd:enumeration value="Presentations &amp; RFP Material"/>
                    <xsd:enumeration value="Social Media"/>
                    <xsd:enumeration value="Trade Show &amp; Booth Material"/>
                    <xsd:enumeration value="Website Resources"/>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016624-10FF-4AB4-98DB-6106AB2CE1C9}">
  <ds:schemaRefs>
    <ds:schemaRef ds:uri="http://purl.org/dc/elements/1.1/"/>
    <ds:schemaRef ds:uri="http://schemas.microsoft.com/office/2006/metadata/properties"/>
    <ds:schemaRef ds:uri="29264d6d-7bd7-40c1-b549-15a4f0f62687"/>
    <ds:schemaRef ds:uri="http://schemas.microsoft.com/office/2006/documentManagement/types"/>
    <ds:schemaRef ds:uri="http://purl.org/dc/terms/"/>
    <ds:schemaRef ds:uri="http://purl.org/dc/dcmitype/"/>
    <ds:schemaRef ds:uri="http://schemas.microsoft.com/office/infopath/2007/PartnerControls"/>
    <ds:schemaRef ds:uri="55e605e8-b8a6-49ec-a4d2-1dfc21784e69"/>
    <ds:schemaRef ds:uri="http://schemas.openxmlformats.org/package/2006/metadata/core-properties"/>
    <ds:schemaRef ds:uri="http://schemas.microsoft.com/sharepoint/v4"/>
    <ds:schemaRef ds:uri="http://schemas.microsoft.com/sharepoint/v3"/>
    <ds:schemaRef ds:uri="http://www.w3.org/XML/1998/namespace"/>
  </ds:schemaRefs>
</ds:datastoreItem>
</file>

<file path=customXml/itemProps2.xml><?xml version="1.0" encoding="utf-8"?>
<ds:datastoreItem xmlns:ds="http://schemas.openxmlformats.org/officeDocument/2006/customXml" ds:itemID="{ECF167E6-8B54-487F-AF33-2A0FA452A6AB}">
  <ds:schemaRefs>
    <ds:schemaRef ds:uri="http://schemas.microsoft.com/sharepoint/v3/contenttype/forms"/>
  </ds:schemaRefs>
</ds:datastoreItem>
</file>

<file path=customXml/itemProps3.xml><?xml version="1.0" encoding="utf-8"?>
<ds:datastoreItem xmlns:ds="http://schemas.openxmlformats.org/officeDocument/2006/customXml" ds:itemID="{F2F818CD-C383-4A5B-8694-3D8F49EB78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264d6d-7bd7-40c1-b549-15a4f0f62687"/>
    <ds:schemaRef ds:uri="55e605e8-b8a6-49ec-a4d2-1dfc21784e69"/>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Centric Template 2018</Template>
  <TotalTime>123</TotalTime>
  <Words>424</Words>
  <Application>Microsoft Office PowerPoint</Application>
  <PresentationFormat>On-screen Show (4:3)</PresentationFormat>
  <Paragraphs>125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 Semibold</vt:lpstr>
      <vt:lpstr>Segoe UI Semilight</vt:lpstr>
      <vt:lpstr>Wingdings</vt:lpstr>
      <vt:lpstr>Centric Template</vt:lpstr>
      <vt:lpstr>PowerPoint Presentation</vt:lpstr>
      <vt:lpstr>Architecture</vt:lpstr>
      <vt:lpstr>Auditing</vt:lpstr>
      <vt:lpstr>Staging</vt:lpstr>
      <vt:lpstr>EDW</vt:lpstr>
      <vt:lpstr>Settlement</vt:lpstr>
      <vt:lpstr>EDW Object Generation</vt:lpstr>
      <vt:lpstr>Mart</vt:lpstr>
      <vt:lpstr>Next Steps</vt:lpstr>
    </vt:vector>
  </TitlesOfParts>
  <Company>Centric Consulting,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Kanel</dc:creator>
  <cp:keywords>communications; In balance presentation; Messaging presentation; Marketing; in balance</cp:keywords>
  <cp:lastModifiedBy>Jeff Kanel</cp:lastModifiedBy>
  <cp:revision>36</cp:revision>
  <cp:lastPrinted>2012-04-23T10:00:33Z</cp:lastPrinted>
  <dcterms:created xsi:type="dcterms:W3CDTF">2018-03-03T00:10:41Z</dcterms:created>
  <dcterms:modified xsi:type="dcterms:W3CDTF">2018-03-14T02:06:32Z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usiness Unit">
    <vt:lpwstr>Centric</vt:lpwstr>
  </property>
  <property fmtid="{D5CDD505-2E9C-101B-9397-08002B2CF9AE}" pid="3" name="Service Line">
    <vt:lpwstr>Technology</vt:lpwstr>
  </property>
  <property fmtid="{D5CDD505-2E9C-101B-9397-08002B2CF9AE}" pid="4" name="Description0">
    <vt:lpwstr>Centric Overview slides - describes who we are, what we do and our unique position in the marketplace</vt:lpwstr>
  </property>
  <property fmtid="{D5CDD505-2E9C-101B-9397-08002B2CF9AE}" pid="5" name="Industry">
    <vt:lpwstr>All</vt:lpwstr>
  </property>
  <property fmtid="{D5CDD505-2E9C-101B-9397-08002B2CF9AE}" pid="6" name="Document Type">
    <vt:lpwstr>209;#Branding - Logos, Guides, etc|3ccd4be5-7b25-443e-bc11-dd1b2c66ae8d</vt:lpwstr>
  </property>
  <property fmtid="{D5CDD505-2E9C-101B-9397-08002B2CF9AE}" pid="7" name="ContentTypeId">
    <vt:lpwstr>0x010100467E6B23D4B6CA40A1460258AC150E9E</vt:lpwstr>
  </property>
  <property fmtid="{D5CDD505-2E9C-101B-9397-08002B2CF9AE}" pid="8" name="TaxKeyword">
    <vt:lpwstr>1407;#communications|4911f224-ad0b-4a2a-adfd-fd1a13233124;#1483;#In balance presentation|a291a633-a506-4b7b-af4b-0adc928e2ce9;#1418;#Messaging presentation|c88039cb-5da9-48c8-8230-97eebf6c3867;#1409;#in balance|9e29796c-fe09-4b70-b0a2-f65fbca2df4d;#350;#M</vt:lpwstr>
  </property>
  <property fmtid="{D5CDD505-2E9C-101B-9397-08002B2CF9AE}" pid="9" name="Document Category">
    <vt:lpwstr>219;#Marketing|e672946e-6fe5-422c-9acc-229d1bc3d257</vt:lpwstr>
  </property>
  <property fmtid="{D5CDD505-2E9C-101B-9397-08002B2CF9AE}" pid="10" name="HeaderStyleDefinitions">
    <vt:lpwstr/>
  </property>
</Properties>
</file>