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80" r:id="rId5"/>
    <p:sldId id="260" r:id="rId6"/>
    <p:sldId id="265" r:id="rId7"/>
    <p:sldId id="266" r:id="rId8"/>
    <p:sldId id="262" r:id="rId9"/>
    <p:sldId id="263" r:id="rId10"/>
    <p:sldId id="264" r:id="rId11"/>
    <p:sldId id="261" r:id="rId12"/>
    <p:sldId id="284" r:id="rId13"/>
    <p:sldId id="267" r:id="rId14"/>
    <p:sldId id="268" r:id="rId15"/>
    <p:sldId id="283" r:id="rId16"/>
    <p:sldId id="271" r:id="rId17"/>
    <p:sldId id="270" r:id="rId18"/>
    <p:sldId id="285" r:id="rId19"/>
    <p:sldId id="272" r:id="rId20"/>
    <p:sldId id="269" r:id="rId21"/>
    <p:sldId id="286" r:id="rId22"/>
    <p:sldId id="273" r:id="rId23"/>
    <p:sldId id="259" r:id="rId24"/>
    <p:sldId id="281" r:id="rId25"/>
    <p:sldId id="282" r:id="rId26"/>
    <p:sldId id="275" r:id="rId27"/>
    <p:sldId id="276" r:id="rId28"/>
    <p:sldId id="287" r:id="rId29"/>
    <p:sldId id="293" r:id="rId30"/>
    <p:sldId id="288" r:id="rId31"/>
    <p:sldId id="279" r:id="rId32"/>
    <p:sldId id="290" r:id="rId33"/>
    <p:sldId id="289" r:id="rId34"/>
    <p:sldId id="292" r:id="rId35"/>
    <p:sldId id="291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14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C367489-0BAB-44D8-8DE4-B957D76735BE}" type="datetimeFigureOut">
              <a:rPr lang="ru-RU" smtClean="0"/>
              <a:t>14.08.2012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14BC3D0-A5CA-414D-B866-ED81DBFFD55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microsoft.com/developer/msbuild/200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 smtClean="0"/>
              <a:t>MSBuild</a:t>
            </a:r>
            <a:r>
              <a:rPr lang="en-US" smtClean="0"/>
              <a:t> 101 </a:t>
            </a:r>
            <a:r>
              <a:rPr lang="ru-RU" smtClean="0"/>
              <a:t>В</a:t>
            </a:r>
            <a:r>
              <a:rPr lang="en-US" smtClean="0"/>
              <a:t> </a:t>
            </a:r>
            <a:r>
              <a:rPr lang="ru-RU" smtClean="0"/>
              <a:t>картиНКАХ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578992" y="2680311"/>
            <a:ext cx="6848678" cy="68047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Как при помощи простых </a:t>
            </a:r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ru-RU" dirty="0" smtClean="0"/>
              <a:t>скриптов делать непростые вещи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5373216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Докладчик: Щербак 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Алексей</a:t>
            </a:r>
          </a:p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Aleksey_sh@abbyy.com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Аттрибут </a:t>
            </a:r>
            <a:r>
              <a:rPr lang="en-US" smtClean="0"/>
              <a:t>Condition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00628"/>
            <a:ext cx="8568952" cy="391254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Есть на всех элементах скрипта, кроме </a:t>
            </a:r>
            <a:r>
              <a:rPr lang="en-US" dirty="0" smtClean="0">
                <a:solidFill>
                  <a:srgbClr val="C00000"/>
                </a:solidFill>
              </a:rPr>
              <a:t>Choose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Otherwise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 </a:t>
            </a:r>
            <a:r>
              <a:rPr lang="en-US" dirty="0" smtClean="0">
                <a:solidFill>
                  <a:srgbClr val="C00000"/>
                </a:solidFill>
              </a:rPr>
              <a:t>Project</a:t>
            </a:r>
            <a:r>
              <a:rPr lang="ru-RU" dirty="0" smtClean="0"/>
              <a:t>. Определяет условие срабатывания элемента.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Операторы  </a:t>
            </a:r>
            <a:r>
              <a:rPr lang="ru-RU" dirty="0" smtClean="0">
                <a:solidFill>
                  <a:srgbClr val="C00000"/>
                </a:solidFill>
              </a:rPr>
              <a:t>== , !=</a:t>
            </a:r>
            <a:r>
              <a:rPr lang="en-US" dirty="0" smtClean="0">
                <a:solidFill>
                  <a:srgbClr val="C00000"/>
                </a:solidFill>
              </a:rPr>
              <a:t>,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&lt;, &gt;, &lt;=, =&gt;, And, Or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Функции</a:t>
            </a:r>
            <a:r>
              <a:rPr lang="ru-RU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Exists('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File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Or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FolderName</a:t>
            </a: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')</a:t>
            </a:r>
            <a:r>
              <a:rPr lang="ru-RU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HasTrailingSlash</a:t>
            </a: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CC"/>
                </a:solidFill>
                <a:latin typeface="Consolas" pitchFamily="49" charset="0"/>
                <a:cs typeface="Consolas" pitchFamily="49" charset="0"/>
              </a:rPr>
              <a:t>')</a:t>
            </a:r>
            <a:endParaRPr lang="en-US" sz="1400" dirty="0" smtClean="0">
              <a:solidFill>
                <a:srgbClr val="0000CC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400"/>
              </a:spcBef>
            </a:pPr>
            <a:endParaRPr lang="ru-RU" sz="13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400"/>
              </a:spcBef>
            </a:pPr>
            <a:endParaRPr lang="ru-RU" sz="13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4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&lt;Import Project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="$(SomeProp)\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AbyTargets.targets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="Exists('$(SomeProp)\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AbyTargets.targets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')"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/&gt;</a:t>
            </a: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400"/>
              </a:spcBef>
            </a:pP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4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PropertyGroup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 '$(Configuration)|$(Platform)' == '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Debug|AnyCPU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ru-RU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400"/>
              </a:spcBef>
            </a:pP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VisualStudioVersion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="'$(Version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)' == ''"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&gt;10.0&lt;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VisualStudioVersion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ru-RU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4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PropertyGroup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spcBef>
                <a:spcPts val="400"/>
              </a:spcBef>
            </a:pPr>
            <a:endParaRPr lang="en-US" sz="14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400"/>
              </a:spcBef>
            </a:pP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CallTarget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 Targets="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PerformStandardBuild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="$(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IsStandardBuild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)" 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(</a:t>
            </a:r>
            <a:r>
              <a:rPr lang="en-US" dirty="0" smtClean="0"/>
              <a:t>Property)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568952" cy="3624516"/>
          </a:xfrm>
        </p:spPr>
        <p:txBody>
          <a:bodyPr>
            <a:normAutofit/>
          </a:bodyPr>
          <a:lstStyle/>
          <a:p>
            <a:pPr marL="342900" lvl="2" indent="-342900">
              <a:spcBef>
                <a:spcPts val="800"/>
              </a:spcBef>
              <a:buClrTx/>
              <a:buFont typeface="Arial" pitchFamily="34" charset="0"/>
              <a:buChar char="•"/>
            </a:pPr>
            <a:r>
              <a:rPr lang="ru-RU" b="1" dirty="0" smtClean="0"/>
              <a:t>К</a:t>
            </a:r>
            <a:r>
              <a:rPr lang="en-US" b="1" dirty="0" err="1" smtClean="0"/>
              <a:t>ey</a:t>
            </a:r>
            <a:r>
              <a:rPr lang="en-US" b="1" dirty="0" smtClean="0"/>
              <a:t>\value </a:t>
            </a:r>
            <a:r>
              <a:rPr lang="ru-RU" b="1" dirty="0" smtClean="0"/>
              <a:t>переменные. Задаются внутри тегов </a:t>
            </a:r>
          </a:p>
          <a:p>
            <a:pPr marL="228600" lvl="3" indent="0">
              <a:spcBef>
                <a:spcPts val="800"/>
              </a:spcBef>
              <a:buClrTx/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Переменные окружения становятся свойствами и доступны в скрипте.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При изменении значения можно ссылаться на предыдущее </a:t>
            </a:r>
            <a:r>
              <a:rPr lang="ru-RU" dirty="0" smtClean="0"/>
              <a:t>значение</a:t>
            </a:r>
            <a:r>
              <a:rPr lang="en-US" dirty="0" smtClean="0"/>
              <a:t> </a:t>
            </a:r>
            <a:r>
              <a:rPr lang="ru-RU" dirty="0" smtClean="0"/>
              <a:t>свойства</a:t>
            </a:r>
            <a:endParaRPr lang="ru-RU" dirty="0" smtClean="0"/>
          </a:p>
          <a:p>
            <a:pPr marL="237744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 marL="237744" lvl="2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MainTargetDependsOn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 marL="237744" lvl="2" indent="0">
              <a:buNone/>
            </a:pP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$(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MainTargetDependsOn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237744" lvl="2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InternalDependsTarget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;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37744" lvl="2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&lt;/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MainTargetDependsOn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 marL="237744" lvl="2" indent="0">
              <a:buNone/>
            </a:pP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PropertyGroup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ru-RU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 marL="0" indent="0"/>
            <a:endParaRPr lang="ru-RU" b="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7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(</a:t>
            </a:r>
            <a:r>
              <a:rPr lang="en-US" dirty="0"/>
              <a:t>Property)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020372" cy="35798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Доступны значения из реестра</a:t>
            </a:r>
            <a:endParaRPr lang="ru-RU" dirty="0"/>
          </a:p>
          <a:p>
            <a:pPr lvl="2">
              <a:buFont typeface="Arial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registry:Hive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MyKey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MySubKey@Value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1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$([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MSBuild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]::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GetRegistryValueFromView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('Hive\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MyKey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\</a:t>
            </a:r>
            <a:r>
              <a:rPr lang="en-US" sz="140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MySubKey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', 'Value', 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null, RegistryView.Registry64, RegistryView.Registry32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))</a:t>
            </a:r>
            <a:endParaRPr lang="ru-RU" sz="1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•"/>
            </a:pPr>
            <a:endParaRPr lang="ru-RU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 </a:t>
            </a:r>
            <a:r>
              <a:rPr lang="ru-RU" dirty="0"/>
              <a:t>версии 4.0 можно вызывать </a:t>
            </a:r>
            <a:r>
              <a:rPr lang="ru-RU" dirty="0" smtClean="0"/>
              <a:t>строковые функции, статические функции некоторого количества </a:t>
            </a:r>
            <a:r>
              <a:rPr lang="en-US" dirty="0" smtClean="0"/>
              <a:t>.NET </a:t>
            </a:r>
            <a:r>
              <a:rPr lang="ru-RU" dirty="0" smtClean="0"/>
              <a:t>классов и набор встроенных </a:t>
            </a:r>
            <a:r>
              <a:rPr lang="ru-RU" dirty="0" smtClean="0"/>
              <a:t>функций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ProjectOutputFolder.</a:t>
            </a:r>
            <a:r>
              <a:rPr lang="en-US" sz="14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14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(0,3</a:t>
            </a:r>
            <a:r>
              <a:rPr lang="en-US" sz="14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2">
              <a:buFont typeface="Arial" pitchFamily="34" charset="0"/>
              <a:buChar char="•"/>
            </a:pPr>
            <a:endParaRPr lang="ru-RU" sz="1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Today&gt;$(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System.DateTime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]::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Now.ToString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("yyyy.MM.dd")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)&lt;/Today&gt;</a:t>
            </a:r>
            <a:r>
              <a:rPr lang="ru-RU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•"/>
            </a:pPr>
            <a:endParaRPr lang="ru-RU" sz="140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MSBuild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]::</a:t>
            </a:r>
            <a:r>
              <a:rPr lang="en-US" sz="14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MakeRelative</a:t>
            </a:r>
            <a:r>
              <a:rPr lang="en-US" sz="14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($(FileOrFolderPath1), $(FileOrFolderPath2</a:t>
            </a:r>
            <a:r>
              <a:rPr lang="en-US" sz="14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))</a:t>
            </a:r>
            <a:r>
              <a:rPr lang="ru-RU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179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</a:t>
            </a:r>
            <a:r>
              <a:rPr lang="en-US" dirty="0" err="1"/>
              <a:t>PropEval.proj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80728"/>
            <a:ext cx="7520940" cy="396044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buAutoNum type="arabicPeriod"/>
            </a:pPr>
            <a:r>
              <a:rPr lang="ru-RU" dirty="0" smtClean="0"/>
              <a:t>Все свойства переданные как </a:t>
            </a:r>
            <a:r>
              <a:rPr lang="ru-RU" dirty="0" smtClean="0">
                <a:solidFill>
                  <a:srgbClr val="FFFF00"/>
                </a:solidFill>
              </a:rPr>
              <a:t>параметры командной строки – становятся глобальными </a:t>
            </a:r>
            <a:r>
              <a:rPr lang="ru-RU" dirty="0" smtClean="0"/>
              <a:t>и имеют наивысший приоритет, а также наследуются всеми остальными вызовами (п.5)</a:t>
            </a:r>
          </a:p>
          <a:p>
            <a:pPr>
              <a:buAutoNum type="arabicPeriod"/>
            </a:pPr>
            <a:r>
              <a:rPr lang="ru-RU" dirty="0" smtClean="0"/>
              <a:t> </a:t>
            </a:r>
            <a:r>
              <a:rPr lang="ru-RU" dirty="0">
                <a:solidFill>
                  <a:srgbClr val="FFFF00"/>
                </a:solidFill>
              </a:rPr>
              <a:t>П</a:t>
            </a:r>
            <a:r>
              <a:rPr lang="ru-RU" dirty="0" smtClean="0">
                <a:solidFill>
                  <a:srgbClr val="FFFF00"/>
                </a:solidFill>
              </a:rPr>
              <a:t>еременные </a:t>
            </a:r>
            <a:r>
              <a:rPr lang="ru-RU" dirty="0">
                <a:solidFill>
                  <a:srgbClr val="FFFF00"/>
                </a:solidFill>
              </a:rPr>
              <a:t>окружения становятся свойствами</a:t>
            </a:r>
            <a:r>
              <a:rPr lang="ru-RU" dirty="0"/>
              <a:t> (если не определено такое же глобальное свойство)</a:t>
            </a:r>
          </a:p>
          <a:p>
            <a:pPr>
              <a:buAutoNum type="arabicPeriod"/>
            </a:pPr>
            <a:r>
              <a:rPr lang="ru-RU" dirty="0" smtClean="0"/>
              <a:t>Обработка скрипта в </a:t>
            </a:r>
            <a:r>
              <a:rPr lang="en-US" dirty="0" smtClean="0"/>
              <a:t>evaluation phase</a:t>
            </a:r>
            <a:r>
              <a:rPr lang="ru-RU" dirty="0" smtClean="0"/>
              <a:t> происходит сверху вниз и все объявленные свойства вычисляются, </a:t>
            </a:r>
            <a:r>
              <a:rPr lang="ru-RU" dirty="0" smtClean="0">
                <a:solidFill>
                  <a:srgbClr val="FFFF00"/>
                </a:solidFill>
              </a:rPr>
              <a:t>последующие значения затирают предыдущие</a:t>
            </a:r>
          </a:p>
          <a:p>
            <a:pPr>
              <a:buAutoNum type="arabicPeriod"/>
            </a:pPr>
            <a:r>
              <a:rPr lang="ru-RU" dirty="0" smtClean="0"/>
              <a:t>В </a:t>
            </a:r>
            <a:r>
              <a:rPr lang="en-US" dirty="0" smtClean="0"/>
              <a:t>Execution phase</a:t>
            </a:r>
            <a:r>
              <a:rPr lang="ru-RU" dirty="0" smtClean="0"/>
              <a:t>, при выполнении целей,  </a:t>
            </a:r>
            <a:r>
              <a:rPr lang="ru-RU" dirty="0" smtClean="0">
                <a:solidFill>
                  <a:srgbClr val="FFFF00"/>
                </a:solidFill>
              </a:rPr>
              <a:t>вычисленные значения </a:t>
            </a:r>
            <a:r>
              <a:rPr lang="ru-RU" dirty="0"/>
              <a:t>свойств </a:t>
            </a:r>
            <a:r>
              <a:rPr lang="ru-RU" dirty="0" smtClean="0">
                <a:solidFill>
                  <a:srgbClr val="FFFF00"/>
                </a:solidFill>
              </a:rPr>
              <a:t>затирают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существующие </a:t>
            </a:r>
            <a:r>
              <a:rPr lang="ru-RU" dirty="0"/>
              <a:t>значения </a:t>
            </a:r>
            <a:r>
              <a:rPr lang="ru-RU" dirty="0" smtClean="0">
                <a:solidFill>
                  <a:srgbClr val="FFFF00"/>
                </a:solidFill>
              </a:rPr>
              <a:t>в текущем контексте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0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Элементов </a:t>
            </a:r>
            <a:r>
              <a:rPr lang="en-US" dirty="0" smtClean="0"/>
              <a:t>(Items)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496944" cy="391254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Коллекции элементов – эквивалентны масивам. Задаются внутри тегов </a:t>
            </a:r>
            <a:r>
              <a:rPr lang="en-US" dirty="0" err="1" smtClean="0">
                <a:solidFill>
                  <a:srgbClr val="C00000"/>
                </a:solidFill>
              </a:rPr>
              <a:t>ItemGroup</a:t>
            </a:r>
            <a:endParaRPr lang="en-US" dirty="0" smtClean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</a:pPr>
            <a:endParaRPr lang="ru-RU" sz="1400" b="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ItemGroup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spcBef>
                <a:spcPts val="0"/>
              </a:spcBef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"*.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cs"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Exclude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noBld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*.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cs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="$(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IsIncludeCSharp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)=''" /&gt;</a:t>
            </a:r>
          </a:p>
          <a:p>
            <a:pPr marL="0" indent="0">
              <a:spcBef>
                <a:spcPts val="0"/>
              </a:spcBef>
            </a:pPr>
            <a:r>
              <a:rPr lang="ru-RU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file2.vb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indent="0">
              <a:spcBef>
                <a:spcPts val="0"/>
              </a:spcBef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IsVBFile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true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IsVBFile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indent="0">
              <a:spcBef>
                <a:spcPts val="0"/>
              </a:spcBef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4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400" b="0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0"/>
              </a:spcBef>
            </a:pP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4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ItemGroup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400" b="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Основная функция –</a:t>
            </a:r>
            <a:r>
              <a:rPr lang="en-US" dirty="0" smtClean="0"/>
              <a:t> </a:t>
            </a:r>
            <a:r>
              <a:rPr lang="ru-RU" dirty="0" smtClean="0"/>
              <a:t>списки значений или файлов\директорий для обработки в заданиях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У элементов есть </a:t>
            </a:r>
            <a:r>
              <a:rPr lang="en-US" dirty="0"/>
              <a:t>"</a:t>
            </a:r>
            <a:r>
              <a:rPr lang="en-US" b="0" dirty="0" smtClean="0"/>
              <a:t>Well-known" </a:t>
            </a:r>
            <a:r>
              <a:rPr lang="ru-RU" dirty="0" smtClean="0"/>
              <a:t>метаданные и можно задавать свои собственные метаданные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Элементов </a:t>
            </a:r>
            <a:r>
              <a:rPr lang="en-US" dirty="0"/>
              <a:t>(Items)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020372" cy="37685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С </a:t>
            </a:r>
            <a:r>
              <a:rPr lang="ru-RU" dirty="0"/>
              <a:t>версии 3.5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C00000"/>
                </a:solidFill>
              </a:rPr>
              <a:t>ItemGroup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допускается внутри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Target</a:t>
            </a:r>
            <a:r>
              <a:rPr lang="en-US" dirty="0">
                <a:solidFill>
                  <a:srgbClr val="0070C0"/>
                </a:solidFill>
              </a:rPr>
              <a:t>&gt;</a:t>
            </a:r>
            <a:r>
              <a:rPr lang="ru-RU" dirty="0"/>
              <a:t>  и можно изменять </a:t>
            </a:r>
            <a:r>
              <a:rPr lang="ru-RU" dirty="0" smtClean="0"/>
              <a:t>коллекции или их метаданные</a:t>
            </a:r>
            <a:r>
              <a:rPr lang="en-US" dirty="0" smtClean="0"/>
              <a:t>:</a:t>
            </a:r>
            <a:endParaRPr lang="ru-RU" dirty="0"/>
          </a:p>
          <a:p>
            <a:pPr lvl="2">
              <a:buFont typeface="Arial" pitchFamily="34" charset="0"/>
              <a:buChar char="•"/>
            </a:pPr>
            <a:r>
              <a:rPr lang="ru-RU" dirty="0"/>
              <a:t>Дополнять при </a:t>
            </a:r>
            <a:r>
              <a:rPr lang="ru-RU" dirty="0" smtClean="0"/>
              <a:t>помощи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Include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"./**/*.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cs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ru-RU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ru-RU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 typeface="Arial" pitchFamily="34" charset="0"/>
              <a:buChar char="•"/>
            </a:pPr>
            <a:r>
              <a:rPr lang="ru-RU" dirty="0"/>
              <a:t>Удалять при помощи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i="1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Compile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NoBuild.cs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"/&gt;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Есть </a:t>
            </a:r>
            <a:r>
              <a:rPr lang="ru-RU" dirty="0"/>
              <a:t>механизм трансформирования коллекций на основе метаданных</a:t>
            </a:r>
            <a:endParaRPr lang="ru-RU" b="0" dirty="0"/>
          </a:p>
          <a:p>
            <a:pPr marL="0" indent="0"/>
            <a:r>
              <a:rPr lang="en-US" sz="1400" b="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@(</a:t>
            </a:r>
            <a:r>
              <a:rPr lang="en-US" sz="1400" b="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RESXFile</a:t>
            </a:r>
            <a:r>
              <a:rPr lang="en-US" sz="1400" b="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-&gt;'Toolset\%(filename)%(extension)')</a:t>
            </a:r>
            <a:endParaRPr lang="ru-RU" sz="1400" b="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 </a:t>
            </a:r>
            <a:r>
              <a:rPr lang="ru-RU" dirty="0"/>
              <a:t>версии 4.0 появились дополнительные функции при вызове в </a:t>
            </a:r>
            <a:r>
              <a:rPr lang="ru-RU" dirty="0" smtClean="0"/>
              <a:t>виде </a:t>
            </a:r>
          </a:p>
          <a:p>
            <a:pPr marL="0" indent="0"/>
            <a:r>
              <a:rPr lang="en-US" sz="1400" b="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@(</a:t>
            </a:r>
            <a:r>
              <a:rPr lang="en-US" sz="1400" b="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MyItem</a:t>
            </a:r>
            <a:r>
              <a:rPr lang="en-US" sz="1400" b="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-&gt;Metadata("</a:t>
            </a:r>
            <a:r>
              <a:rPr lang="en-US" sz="1400" b="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MetadataName</a:t>
            </a:r>
            <a:r>
              <a:rPr lang="en-US" sz="1400" b="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"))</a:t>
            </a:r>
            <a:endParaRPr lang="ru-RU" sz="1400" b="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/>
            <a:r>
              <a:rPr lang="en-US" sz="1400" b="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@(</a:t>
            </a:r>
            <a:r>
              <a:rPr lang="en-US" sz="1400" b="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AllRows</a:t>
            </a:r>
            <a:r>
              <a:rPr lang="en-US" sz="1400" b="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-&gt;Distinct())</a:t>
            </a:r>
            <a:endParaRPr lang="en-US" sz="1400" b="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b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9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DEMO </a:t>
            </a:r>
            <a:r>
              <a:rPr lang="en-US" sz="2800" dirty="0" err="1" smtClean="0"/>
              <a:t>ItemsMeta.proj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8023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r>
              <a:rPr lang="en-US" dirty="0" smtClean="0"/>
              <a:t> (Tasks)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496944" cy="384054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Конкретные  задачи, которые вызываются в процессе сборки</a:t>
            </a:r>
            <a:r>
              <a:rPr lang="en-US" dirty="0" smtClean="0"/>
              <a:t>. </a:t>
            </a:r>
            <a:r>
              <a:rPr lang="ru-RU" dirty="0" smtClean="0"/>
              <a:t>Перечень огромен.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Можно использовать сторонние задачи и подключать их в скрипт.</a:t>
            </a:r>
            <a:endParaRPr lang="en-US" dirty="0" smtClean="0"/>
          </a:p>
          <a:p>
            <a:pPr marL="0" indent="0"/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400" b="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UsingTask</a:t>
            </a:r>
            <a:r>
              <a:rPr lang="en-US" sz="1400" b="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TaskName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TrickyTask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AssemblyFile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="c:\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Abbyy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\AbbyyTasks.dll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/>
              <a:t>Поиск задачи</a:t>
            </a:r>
            <a:r>
              <a:rPr lang="en-US" dirty="0" smtClean="0"/>
              <a:t> </a:t>
            </a:r>
            <a:r>
              <a:rPr lang="ru-RU" dirty="0" smtClean="0"/>
              <a:t>для вызова</a:t>
            </a:r>
          </a:p>
          <a:p>
            <a:pPr lvl="3" indent="-342900">
              <a:buFont typeface="+mj-lt"/>
              <a:buAutoNum type="arabicPeriod"/>
            </a:pPr>
            <a:r>
              <a:rPr lang="en-US" dirty="0" smtClean="0"/>
              <a:t>Framework/&lt;version&gt;/*.</a:t>
            </a:r>
            <a:r>
              <a:rPr lang="en-US" dirty="0" err="1" smtClean="0"/>
              <a:t>OverrideTasks</a:t>
            </a:r>
            <a:endParaRPr lang="en-US" dirty="0" smtClean="0"/>
          </a:p>
          <a:p>
            <a:pPr lvl="3" indent="-342900">
              <a:buFont typeface="+mj-lt"/>
              <a:buAutoNum type="arabicPeriod"/>
            </a:pPr>
            <a:r>
              <a:rPr lang="en-US" dirty="0"/>
              <a:t>Framework </a:t>
            </a:r>
            <a:r>
              <a:rPr lang="en-US" dirty="0" smtClean="0"/>
              <a:t>/</a:t>
            </a:r>
            <a:r>
              <a:rPr lang="en-US" dirty="0"/>
              <a:t>&lt;version&gt;</a:t>
            </a:r>
            <a:r>
              <a:rPr lang="en-US" dirty="0" smtClean="0"/>
              <a:t>/*.Tasks</a:t>
            </a:r>
          </a:p>
          <a:p>
            <a:pPr lvl="3" indent="-342900">
              <a:buFont typeface="+mj-lt"/>
              <a:buAutoNum type="arabicPeriod"/>
            </a:pPr>
            <a:r>
              <a:rPr lang="ru-RU" dirty="0" smtClean="0"/>
              <a:t>Если не найдены – используется </a:t>
            </a:r>
            <a:r>
              <a:rPr lang="en-US" dirty="0" smtClean="0"/>
              <a:t>Task</a:t>
            </a:r>
            <a:r>
              <a:rPr lang="ru-RU" dirty="0" smtClean="0"/>
              <a:t> определенный в скрипте\проекте</a:t>
            </a:r>
            <a:endParaRPr lang="en-US" dirty="0" smtClean="0"/>
          </a:p>
          <a:p>
            <a:pPr marL="345186" lvl="2" indent="-285750">
              <a:buFont typeface="Arial" pitchFamily="34" charset="0"/>
              <a:buChar char="•"/>
            </a:pPr>
            <a:endParaRPr lang="en-US" dirty="0"/>
          </a:p>
          <a:p>
            <a:pPr marL="0" indent="0"/>
            <a:endParaRPr lang="ru-RU" b="0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639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r>
              <a:rPr lang="en-US" dirty="0"/>
              <a:t> (Tasks)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00628"/>
            <a:ext cx="8496944" cy="35798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ru-RU" dirty="0"/>
              <a:t> версии </a:t>
            </a:r>
            <a:r>
              <a:rPr lang="en-US" dirty="0"/>
              <a:t>4.0  </a:t>
            </a:r>
            <a:r>
              <a:rPr lang="ru-RU" dirty="0"/>
              <a:t>можно писать </a:t>
            </a:r>
            <a:r>
              <a:rPr lang="en-US" dirty="0"/>
              <a:t>Inline</a:t>
            </a:r>
            <a:r>
              <a:rPr lang="ru-RU" dirty="0"/>
              <a:t> </a:t>
            </a:r>
            <a:r>
              <a:rPr lang="en-US" dirty="0"/>
              <a:t>task </a:t>
            </a:r>
            <a:r>
              <a:rPr lang="ru-RU" dirty="0"/>
              <a:t>на любом языке, который поддерживает </a:t>
            </a:r>
            <a:r>
              <a:rPr lang="en-US" dirty="0"/>
              <a:t>.NET </a:t>
            </a:r>
            <a:r>
              <a:rPr lang="en-US" dirty="0" err="1"/>
              <a:t>CodeDOM</a:t>
            </a:r>
            <a:r>
              <a:rPr lang="en-US" dirty="0"/>
              <a:t> -</a:t>
            </a:r>
            <a:r>
              <a:rPr lang="ru-RU" dirty="0"/>
              <a:t> прямо в теле скрипта,</a:t>
            </a:r>
            <a:r>
              <a:rPr lang="en-US" dirty="0"/>
              <a:t> </a:t>
            </a:r>
            <a:r>
              <a:rPr lang="ru-RU" dirty="0"/>
              <a:t>используя ту же конструкцию </a:t>
            </a:r>
            <a:r>
              <a:rPr lang="ru-RU" dirty="0" smtClean="0"/>
              <a:t>как  и при </a:t>
            </a:r>
            <a:r>
              <a:rPr lang="ru-RU" dirty="0" smtClean="0"/>
              <a:t>подключении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 marL="0" indent="0">
              <a:spcBef>
                <a:spcPts val="400"/>
              </a:spcBef>
            </a:pP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en-US" sz="14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UsingTask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TaskName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AbyTask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b="0" dirty="0">
                <a:latin typeface="Consolas" pitchFamily="49" charset="0"/>
                <a:cs typeface="Consolas" pitchFamily="49" charset="0"/>
              </a:rPr>
              <a:t> </a:t>
            </a:r>
            <a:endParaRPr lang="en-US" sz="1400" b="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400"/>
              </a:spcBef>
            </a:pPr>
            <a:r>
              <a:rPr lang="en-US" sz="1400" b="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TaskFactory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400" b="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CodeTaskFactory</a:t>
            </a:r>
            <a:r>
              <a:rPr lang="en-US" sz="14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“ 	</a:t>
            </a:r>
            <a:r>
              <a:rPr lang="en-US" sz="1400" b="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AssemblyFile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="$(</a:t>
            </a:r>
            <a:r>
              <a:rPr lang="en-US" sz="14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MSBuildToolsPath</a:t>
            </a:r>
            <a:r>
              <a:rPr lang="en-US" sz="14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)\Microsoft.Build.Tasks.v4.0.dll"&gt;</a:t>
            </a:r>
            <a:endParaRPr lang="en-US" sz="1400" b="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408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DEMO </a:t>
            </a:r>
            <a:r>
              <a:rPr lang="en-US" sz="2800" dirty="0" err="1" smtClean="0"/>
              <a:t>InlineTask.proj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47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Nant</a:t>
            </a:r>
            <a:r>
              <a:rPr lang="en-US" dirty="0" smtClean="0"/>
              <a:t> </a:t>
            </a:r>
            <a:r>
              <a:rPr lang="en-US" sz="1800" dirty="0" err="1" smtClean="0"/>
              <a:t>vs</a:t>
            </a:r>
            <a:r>
              <a:rPr lang="en-US" dirty="0" smtClean="0"/>
              <a:t> </a:t>
            </a:r>
            <a:r>
              <a:rPr lang="en-US" dirty="0" err="1"/>
              <a:t>MSBuild</a:t>
            </a:r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43310"/>
              </p:ext>
            </p:extLst>
          </p:nvPr>
        </p:nvGraphicFramePr>
        <p:xfrm>
          <a:off x="467544" y="1268762"/>
          <a:ext cx="8136904" cy="3540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96067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 anchor="b"/>
                </a:tc>
              </a:tr>
              <a:tr h="70838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target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name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="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"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depends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="compile"&gt;</a:t>
                      </a:r>
                      <a:endParaRPr lang="ru-RU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Target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Name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="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dist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DependsOnTargets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="compile"&gt;</a:t>
                      </a:r>
                      <a:endParaRPr lang="ru-RU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  <a:tr h="6238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600" dirty="0" smtClean="0"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call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target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="configure"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/&gt;</a:t>
                      </a:r>
                      <a:endParaRPr lang="ru-RU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600" dirty="0" err="1" smtClean="0"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CallTarget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Targets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="configure"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/&gt;</a:t>
                      </a:r>
                      <a:endParaRPr lang="ru-RU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  <a:tr h="6238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${connection}</a:t>
                      </a:r>
                      <a:endParaRPr lang="ru-RU" sz="1600" dirty="0">
                        <a:solidFill>
                          <a:srgbClr val="0000CC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$(connection)</a:t>
                      </a:r>
                      <a:endParaRPr lang="ru-RU" sz="1600" dirty="0" smtClean="0">
                        <a:solidFill>
                          <a:srgbClr val="0000CC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  <a:tr h="6238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600" dirty="0" err="1" smtClean="0"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loadtasks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assembly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="NantContrib.dll"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/&gt;</a:t>
                      </a:r>
                      <a:endParaRPr lang="ru-RU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n-US" sz="1600" dirty="0" err="1" smtClean="0">
                          <a:solidFill>
                            <a:srgbClr val="A3151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UsingTask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TaskName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="</a:t>
                      </a:r>
                      <a:r>
                        <a:rPr lang="en-US" sz="1600" dirty="0" err="1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MyTask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"</a:t>
                      </a:r>
                      <a:r>
                        <a:rPr lang="en-US" sz="1600" dirty="0" smtClean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AssemblyName</a:t>
                      </a:r>
                      <a:r>
                        <a:rPr lang="en-US" sz="1600" dirty="0" smtClean="0">
                          <a:solidFill>
                            <a:srgbClr val="0000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="My.dll"&gt;</a:t>
                      </a:r>
                      <a:endParaRPr lang="ru-RU" sz="1600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b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252933"/>
            <a:ext cx="1429417" cy="917448"/>
          </a:xfrm>
          <a:prstGeom prst="rect">
            <a:avLst/>
          </a:prstGeom>
        </p:spPr>
      </p:pic>
      <p:pic>
        <p:nvPicPr>
          <p:cNvPr id="1026" name="Picture 2" descr="D:\Users.Data\Alexey\Abbyy-Docs\MSBuild\Images\Gnu GP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1341"/>
            <a:ext cx="626111" cy="61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Users.Data\Alexey\Abbyy-Docs\MSBuild\Images\Na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91341"/>
            <a:ext cx="2011362" cy="87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9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(</a:t>
            </a:r>
            <a:r>
              <a:rPr lang="en-US" dirty="0" smtClean="0"/>
              <a:t>Targets)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020372" cy="384054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Цели – основная конструкция при построении скрипта для сборки проекта. В общих чертах – как методы у класса 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Любую цель можно вызывать </a:t>
            </a:r>
            <a:r>
              <a:rPr lang="ru-RU" dirty="0"/>
              <a:t>внутри другой цели через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CallTarget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Targets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OtherTarget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/>
              <a:t>в </a:t>
            </a:r>
            <a:r>
              <a:rPr lang="ru-RU" dirty="0" smtClean="0"/>
              <a:t>текущем контексте</a:t>
            </a:r>
            <a:endParaRPr lang="en-US" b="0" dirty="0" smtClean="0">
              <a:solidFill>
                <a:srgbClr val="C0000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MSBuild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Targets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OtherTarget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Projects</a:t>
            </a:r>
            <a:r>
              <a:rPr lang="en-US" sz="15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="$(</a:t>
            </a:r>
            <a:r>
              <a:rPr lang="en-US" sz="15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MSBuildThisFile</a:t>
            </a:r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)"/&gt;</a:t>
            </a:r>
            <a:r>
              <a:rPr lang="ru-RU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/>
              <a:t>в </a:t>
            </a:r>
            <a:r>
              <a:rPr lang="ru-RU" dirty="0" smtClean="0"/>
              <a:t>новом контексте</a:t>
            </a:r>
            <a:endParaRPr lang="ru-RU" dirty="0" smtClean="0">
              <a:solidFill>
                <a:srgbClr val="0000FF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ru-RU" dirty="0" smtClean="0"/>
              <a:t>Зависимости</a:t>
            </a:r>
            <a:r>
              <a:rPr lang="en-US" dirty="0" smtClean="0"/>
              <a:t> </a:t>
            </a:r>
            <a:r>
              <a:rPr lang="ru-RU" dirty="0" smtClean="0"/>
              <a:t>в аттрибутах</a:t>
            </a:r>
            <a:r>
              <a:rPr lang="en-US" dirty="0" smtClean="0"/>
              <a:t> (</a:t>
            </a:r>
            <a:r>
              <a:rPr lang="ru-RU" dirty="0" smtClean="0"/>
              <a:t>подробности далее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Ошибки можно обработать при помощи элемента </a:t>
            </a:r>
            <a:r>
              <a:rPr lang="en-US" b="0" dirty="0" err="1">
                <a:solidFill>
                  <a:srgbClr val="A31515"/>
                </a:solidFill>
              </a:rPr>
              <a:t>OnError</a:t>
            </a:r>
            <a:r>
              <a:rPr lang="en-US" b="0" dirty="0"/>
              <a:t> </a:t>
            </a:r>
            <a:endParaRPr lang="en-US" dirty="0" smtClean="0"/>
          </a:p>
          <a:p>
            <a:pPr marL="0" indent="0"/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500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15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5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SubTarget</a:t>
            </a: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"&gt;</a:t>
            </a:r>
            <a:r>
              <a:rPr lang="en-US" sz="1500" b="0" dirty="0">
                <a:latin typeface="Consolas" pitchFamily="49" charset="0"/>
                <a:cs typeface="Consolas" pitchFamily="49" charset="0"/>
              </a:rPr>
              <a:t> </a:t>
            </a:r>
            <a:endParaRPr lang="ru-RU" sz="1500" b="0" dirty="0" smtClean="0">
              <a:latin typeface="Consolas" pitchFamily="49" charset="0"/>
              <a:cs typeface="Consolas" pitchFamily="49" charset="0"/>
            </a:endParaRPr>
          </a:p>
          <a:p>
            <a:pPr marL="0" indent="0"/>
            <a:r>
              <a:rPr lang="en-US" sz="15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Error Text="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Artifical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Error" </a:t>
            </a:r>
            <a:r>
              <a:rPr lang="en-US" sz="15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ContinueOnError</a:t>
            </a:r>
            <a:r>
              <a:rPr lang="en-US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="false" /&gt; </a:t>
            </a:r>
            <a:endParaRPr lang="ru-RU" sz="1500" b="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/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500" b="0" dirty="0" err="1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OnError</a:t>
            </a:r>
            <a:r>
              <a:rPr lang="en-US" sz="1500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b="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ExecuteTargets</a:t>
            </a:r>
            <a:r>
              <a:rPr lang="en-US" sz="1500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500" b="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CleanUpOnError</a:t>
            </a:r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"/&gt;</a:t>
            </a:r>
            <a:endParaRPr lang="ru-RU" sz="1500" b="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marL="0" indent="0"/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500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US" sz="1500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ru-RU" sz="1500" b="0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7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(</a:t>
            </a:r>
            <a:r>
              <a:rPr lang="en-US" dirty="0"/>
              <a:t>Targets)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020372" cy="35798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Старый способ построения цепочки целей – аттрибут </a:t>
            </a:r>
            <a:r>
              <a:rPr lang="en-US" b="0" dirty="0" err="1" smtClean="0">
                <a:solidFill>
                  <a:srgbClr val="C00000"/>
                </a:solidFill>
              </a:rPr>
              <a:t>DependsOnTargets</a:t>
            </a:r>
            <a:endParaRPr lang="ru-RU" b="0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en-US" dirty="0" err="1" smtClean="0"/>
              <a:t>Msbuild</a:t>
            </a:r>
            <a:r>
              <a:rPr lang="en-US" dirty="0" smtClean="0"/>
              <a:t> 4.0</a:t>
            </a:r>
            <a:r>
              <a:rPr lang="ru-RU" dirty="0" smtClean="0"/>
              <a:t> рекомендуется использовать аттрибуты </a:t>
            </a:r>
            <a:r>
              <a:rPr lang="en-US" b="0" dirty="0" err="1" smtClean="0">
                <a:solidFill>
                  <a:srgbClr val="C00000"/>
                </a:solidFill>
              </a:rPr>
              <a:t>BeforeTargets</a:t>
            </a:r>
            <a:r>
              <a:rPr lang="ru-RU" b="0" dirty="0">
                <a:solidFill>
                  <a:srgbClr val="C00000"/>
                </a:solidFill>
              </a:rPr>
              <a:t>, </a:t>
            </a:r>
            <a:r>
              <a:rPr lang="en-US" b="0" dirty="0" err="1">
                <a:solidFill>
                  <a:srgbClr val="C00000"/>
                </a:solidFill>
              </a:rPr>
              <a:t>AfterTargets</a:t>
            </a:r>
            <a:endParaRPr lang="en-US" b="0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Вызываемая </a:t>
            </a:r>
            <a:r>
              <a:rPr lang="ru-RU" dirty="0"/>
              <a:t>цель выполняется один раз и потом </a:t>
            </a:r>
            <a:r>
              <a:rPr lang="ru-RU" dirty="0" smtClean="0"/>
              <a:t>кэшируется. </a:t>
            </a:r>
            <a:r>
              <a:rPr lang="ru-RU" dirty="0"/>
              <a:t>Чтобы вызвать цель повторно – можно сделать вот так</a:t>
            </a:r>
            <a:r>
              <a:rPr lang="en-US" dirty="0"/>
              <a:t>:</a:t>
            </a:r>
            <a:endParaRPr lang="ru-RU" dirty="0"/>
          </a:p>
          <a:p>
            <a:pPr marL="237744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&lt;Target Name="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SomeTarget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"&gt; 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7744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MSBuild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Projects="$(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MSBuildProjectFile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)" 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Targets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400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RepeatTarget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DummyProp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=one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  <a:p>
            <a:pPr marL="237744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MSBuild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Projects="$(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MSBuildProjectFile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)" 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Targets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RepeatTarget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			</a:t>
            </a:r>
            <a:r>
              <a:rPr lang="en-US" sz="1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Properties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</a:t>
            </a:r>
            <a:r>
              <a:rPr lang="en-US" sz="14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DummyProp</a:t>
            </a:r>
            <a:r>
              <a:rPr lang="en-US" sz="14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=two"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/&gt;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  <a:p>
            <a:pPr marL="237744" lvl="2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&lt;/Target&gt;</a:t>
            </a:r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29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</a:t>
            </a:r>
            <a:r>
              <a:rPr lang="en-US" dirty="0" err="1" smtClean="0"/>
              <a:t>Targets.proj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054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ru-RU" dirty="0" smtClean="0"/>
              <a:t>Вызываются </a:t>
            </a:r>
            <a:r>
              <a:rPr lang="ru-RU" dirty="0"/>
              <a:t>цели из </a:t>
            </a:r>
            <a:r>
              <a:rPr lang="en-US" dirty="0" err="1" smtClean="0">
                <a:solidFill>
                  <a:srgbClr val="FFFF00"/>
                </a:solidFill>
              </a:rPr>
              <a:t>InitialTargets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Выполняется </a:t>
            </a:r>
            <a:r>
              <a:rPr lang="ru-RU" dirty="0" smtClean="0"/>
              <a:t>цель, </a:t>
            </a:r>
            <a:r>
              <a:rPr lang="ru-RU" dirty="0" smtClean="0">
                <a:solidFill>
                  <a:srgbClr val="FFFF00"/>
                </a:solidFill>
              </a:rPr>
              <a:t>переданная через ключ </a:t>
            </a:r>
            <a:r>
              <a:rPr lang="en-US" dirty="0" smtClean="0">
                <a:solidFill>
                  <a:srgbClr val="FFFF00"/>
                </a:solidFill>
              </a:rPr>
              <a:t>/target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Е</a:t>
            </a:r>
            <a:r>
              <a:rPr lang="ru-RU" dirty="0" smtClean="0"/>
              <a:t>сли такой нет - </a:t>
            </a:r>
            <a:r>
              <a:rPr lang="en-US" dirty="0" err="1" smtClean="0">
                <a:solidFill>
                  <a:srgbClr val="FFFF00"/>
                </a:solidFill>
              </a:rPr>
              <a:t>DefaultTargets</a:t>
            </a:r>
            <a:r>
              <a:rPr lang="ru-RU" dirty="0" smtClean="0"/>
              <a:t>. Если и </a:t>
            </a:r>
            <a:r>
              <a:rPr lang="en-US" dirty="0" err="1"/>
              <a:t>DefaultTargets</a:t>
            </a:r>
            <a:r>
              <a:rPr lang="en-US" dirty="0"/>
              <a:t> </a:t>
            </a:r>
            <a:r>
              <a:rPr lang="ru-RU" dirty="0" smtClean="0"/>
              <a:t>нет – вызывается </a:t>
            </a:r>
            <a:r>
              <a:rPr lang="ru-RU" dirty="0" smtClean="0">
                <a:solidFill>
                  <a:srgbClr val="FFFF00"/>
                </a:solidFill>
              </a:rPr>
              <a:t>первая найденная </a:t>
            </a:r>
            <a:r>
              <a:rPr lang="ru-RU" dirty="0" smtClean="0"/>
              <a:t>в файле.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Вычисляется аттрибут </a:t>
            </a:r>
            <a:r>
              <a:rPr lang="en-US" dirty="0" smtClean="0"/>
              <a:t>Condition</a:t>
            </a:r>
            <a:r>
              <a:rPr lang="ru-RU" dirty="0" smtClean="0"/>
              <a:t> на цели. Если </a:t>
            </a:r>
            <a:r>
              <a:rPr lang="ru-RU" dirty="0" smtClean="0"/>
              <a:t>результат вычисления </a:t>
            </a:r>
            <a:r>
              <a:rPr lang="en-US" dirty="0" smtClean="0"/>
              <a:t>false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 smtClean="0"/>
              <a:t>далее ничего не происходит.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Выполняются все цели из </a:t>
            </a:r>
            <a:r>
              <a:rPr lang="en-US" dirty="0" err="1" smtClean="0">
                <a:solidFill>
                  <a:srgbClr val="FFFF00"/>
                </a:solidFill>
              </a:rPr>
              <a:t>DependOnTargets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Выполняются все цели, которые указывают на текущую в аттрибуте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BeforeTargets</a:t>
            </a:r>
            <a:endParaRPr lang="en-US" dirty="0" smtClean="0">
              <a:solidFill>
                <a:srgbClr val="FFFF00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 smtClean="0"/>
              <a:t>Проверяются файлы из </a:t>
            </a:r>
            <a:r>
              <a:rPr lang="en-US" dirty="0" smtClean="0"/>
              <a:t> Inputs </a:t>
            </a:r>
            <a:r>
              <a:rPr lang="ru-RU" dirty="0" smtClean="0"/>
              <a:t>и </a:t>
            </a:r>
            <a:r>
              <a:rPr lang="en-US" dirty="0" smtClean="0"/>
              <a:t>Outputs</a:t>
            </a:r>
            <a:r>
              <a:rPr lang="ru-RU" dirty="0" smtClean="0"/>
              <a:t> аттрибутов цели. </a:t>
            </a:r>
            <a:r>
              <a:rPr lang="ru-RU" dirty="0"/>
              <a:t>Если соответствующие</a:t>
            </a:r>
            <a:r>
              <a:rPr lang="ru-RU" dirty="0" smtClean="0">
                <a:solidFill>
                  <a:srgbClr val="FFFF00"/>
                </a:solidFill>
              </a:rPr>
              <a:t> файлы</a:t>
            </a:r>
            <a:r>
              <a:rPr lang="ru-RU" dirty="0" smtClean="0"/>
              <a:t> </a:t>
            </a:r>
            <a:r>
              <a:rPr lang="ru-RU" dirty="0" smtClean="0">
                <a:solidFill>
                  <a:srgbClr val="FFFF00"/>
                </a:solidFill>
              </a:rPr>
              <a:t>устарели или изменились – цель выполняется</a:t>
            </a:r>
            <a:r>
              <a:rPr lang="en-US" dirty="0" smtClean="0"/>
              <a:t>. </a:t>
            </a:r>
            <a:r>
              <a:rPr lang="ru-RU" dirty="0" smtClean="0"/>
              <a:t>Если файлы актуальны – цель пропускается.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Выполняются все цели, </a:t>
            </a:r>
            <a:r>
              <a:rPr lang="ru-RU" dirty="0"/>
              <a:t>которые указывают на текущую в аттрибуте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FF00"/>
                </a:solidFill>
              </a:rPr>
              <a:t>AfterTargets</a:t>
            </a:r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MSBuild.exe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424936" cy="376853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С </a:t>
            </a:r>
            <a:r>
              <a:rPr lang="ru-RU" dirty="0" smtClean="0"/>
              <a:t>версии 4.0  появился ключ </a:t>
            </a:r>
            <a:r>
              <a:rPr lang="en-US" dirty="0" smtClean="0">
                <a:solidFill>
                  <a:srgbClr val="C00000"/>
                </a:solidFill>
              </a:rPr>
              <a:t>/preprocess</a:t>
            </a:r>
            <a:r>
              <a:rPr lang="en-US" dirty="0" smtClean="0"/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pp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собирает единый файл из всех </a:t>
            </a:r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ru-RU" dirty="0" smtClean="0"/>
              <a:t>файлов, участвующих в процессе сборки. Используя этот ключ стало гораздо легче отлаживать и понимать, откуда берутся различные таргеты и значения свойств.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С версии 4.0 появился ключ 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err="1" smtClean="0">
                <a:solidFill>
                  <a:srgbClr val="C00000"/>
                </a:solidFill>
              </a:rPr>
              <a:t>detailedsummary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или </a:t>
            </a:r>
            <a:r>
              <a:rPr lang="en-US" dirty="0" smtClean="0">
                <a:solidFill>
                  <a:srgbClr val="C00000"/>
                </a:solidFill>
              </a:rPr>
              <a:t>/ds</a:t>
            </a:r>
            <a:r>
              <a:rPr lang="ru-RU" dirty="0" smtClean="0">
                <a:solidFill>
                  <a:srgbClr val="C00000"/>
                </a:solidFill>
              </a:rPr>
              <a:t>  </a:t>
            </a:r>
            <a:r>
              <a:rPr lang="ru-RU" dirty="0" smtClean="0"/>
              <a:t>- подробно показывает время проведенное интерпретатором </a:t>
            </a:r>
            <a:r>
              <a:rPr lang="ru-RU" dirty="0"/>
              <a:t>в каждом </a:t>
            </a:r>
            <a:r>
              <a:rPr lang="ru-RU" dirty="0" smtClean="0"/>
              <a:t>элементе скрипта, включая </a:t>
            </a:r>
            <a:r>
              <a:rPr lang="en-US" dirty="0" smtClean="0"/>
              <a:t>multithreaded </a:t>
            </a:r>
            <a:r>
              <a:rPr lang="ru-RU" dirty="0" smtClean="0"/>
              <a:t>билды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ru-RU" dirty="0"/>
              <a:t>Переменная окружения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MSBuildEmitSolution =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– </a:t>
            </a:r>
            <a:r>
              <a:rPr lang="ru-RU" dirty="0"/>
              <a:t>сохраняет скрипт сгенеренный по </a:t>
            </a:r>
            <a:r>
              <a:rPr lang="en-US" dirty="0"/>
              <a:t>Solution </a:t>
            </a:r>
            <a:r>
              <a:rPr lang="ru-RU" dirty="0"/>
              <a:t>файлу</a:t>
            </a: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25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Фазы обработки Скрипта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Evaluation</a:t>
            </a:r>
          </a:p>
          <a:p>
            <a:pPr lvl="2">
              <a:buFont typeface="Arial" pitchFamily="34" charset="0"/>
              <a:buChar char="•"/>
            </a:pPr>
            <a:r>
              <a:rPr lang="ru-RU" dirty="0" smtClean="0"/>
              <a:t>Загрузка всех глобальных свойств и переменных окружения в</a:t>
            </a:r>
            <a:r>
              <a:rPr lang="en-US" dirty="0" smtClean="0"/>
              <a:t> </a:t>
            </a:r>
            <a:r>
              <a:rPr lang="ru-RU" dirty="0" smtClean="0"/>
              <a:t>виде свойств </a:t>
            </a:r>
          </a:p>
          <a:p>
            <a:pPr lvl="2">
              <a:buFont typeface="Arial" pitchFamily="34" charset="0"/>
              <a:buChar char="•"/>
            </a:pPr>
            <a:r>
              <a:rPr lang="ru-RU" dirty="0" smtClean="0"/>
              <a:t>Вычисление значений </a:t>
            </a:r>
            <a:r>
              <a:rPr lang="en-US" dirty="0" smtClean="0"/>
              <a:t>Property</a:t>
            </a:r>
            <a:r>
              <a:rPr lang="ru-RU" dirty="0" smtClean="0"/>
              <a:t> и загрузка файлов, подключенных инструкцией </a:t>
            </a:r>
            <a:r>
              <a:rPr lang="en-US" dirty="0" smtClean="0"/>
              <a:t>Import</a:t>
            </a:r>
            <a:r>
              <a:rPr lang="ru-RU" dirty="0" smtClean="0"/>
              <a:t> (</a:t>
            </a:r>
            <a:r>
              <a:rPr lang="en-US" dirty="0"/>
              <a:t>Property</a:t>
            </a:r>
            <a:r>
              <a:rPr lang="ru-RU" dirty="0" smtClean="0"/>
              <a:t>, из которых тоже обрабатываются)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ru-RU" dirty="0" smtClean="0"/>
              <a:t>Вычисление всех </a:t>
            </a:r>
            <a:r>
              <a:rPr lang="en-US" dirty="0" err="1" smtClean="0"/>
              <a:t>ItemDefinition</a:t>
            </a:r>
            <a:r>
              <a:rPr lang="ru-RU" dirty="0" smtClean="0"/>
              <a:t> элементов</a:t>
            </a:r>
          </a:p>
          <a:p>
            <a:pPr lvl="2">
              <a:buFont typeface="Arial" pitchFamily="34" charset="0"/>
              <a:buChar char="•"/>
            </a:pPr>
            <a:r>
              <a:rPr lang="ru-RU" dirty="0" smtClean="0"/>
              <a:t>Вычисление значений всех </a:t>
            </a:r>
            <a:r>
              <a:rPr lang="en-US" dirty="0" smtClean="0"/>
              <a:t>Items</a:t>
            </a:r>
            <a:endParaRPr lang="ru-RU" dirty="0" smtClean="0"/>
          </a:p>
          <a:p>
            <a:pPr lvl="2">
              <a:buFont typeface="Arial" pitchFamily="34" charset="0"/>
              <a:buChar char="•"/>
            </a:pPr>
            <a:r>
              <a:rPr lang="ru-RU" dirty="0" smtClean="0"/>
              <a:t>Загрузка всех задач, подключенных инструкцией </a:t>
            </a:r>
            <a:r>
              <a:rPr lang="en-US" dirty="0" err="1" smtClean="0"/>
              <a:t>UsingTask</a:t>
            </a:r>
            <a:r>
              <a:rPr lang="ru-RU" dirty="0" smtClean="0"/>
              <a:t>, компиляция и загрузка </a:t>
            </a:r>
            <a:r>
              <a:rPr lang="en-US" dirty="0" smtClean="0"/>
              <a:t>Inline</a:t>
            </a:r>
            <a:r>
              <a:rPr lang="ru-RU" dirty="0" smtClean="0"/>
              <a:t> задач.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Execution</a:t>
            </a:r>
            <a:endParaRPr lang="ru-RU" dirty="0" smtClean="0"/>
          </a:p>
          <a:p>
            <a:pPr lvl="2">
              <a:buFont typeface="Arial" pitchFamily="34" charset="0"/>
              <a:buChar char="•"/>
            </a:pPr>
            <a:r>
              <a:rPr lang="ru-RU" dirty="0" smtClean="0"/>
              <a:t>Непосредственное выполнение определенного </a:t>
            </a:r>
            <a:r>
              <a:rPr lang="en-US" dirty="0" smtClean="0"/>
              <a:t>target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25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Visual Studio </a:t>
            </a:r>
            <a:r>
              <a:rPr lang="ru-RU" strike="sngStrike" dirty="0" smtClean="0"/>
              <a:t>как надстройка над </a:t>
            </a:r>
            <a:r>
              <a:rPr lang="en-US" strike="sngStrike" dirty="0" err="1" smtClean="0"/>
              <a:t>msbuild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Visual Studio 2010</a:t>
            </a:r>
            <a:r>
              <a:rPr lang="ru-RU" dirty="0" smtClean="0"/>
              <a:t> </a:t>
            </a:r>
            <a:r>
              <a:rPr lang="ru-RU" dirty="0" smtClean="0"/>
              <a:t>не </a:t>
            </a:r>
            <a:r>
              <a:rPr lang="ru-RU" dirty="0"/>
              <a:t>вызывает </a:t>
            </a:r>
            <a:r>
              <a:rPr lang="en-US" dirty="0"/>
              <a:t>Msbuild.exe</a:t>
            </a:r>
            <a:r>
              <a:rPr lang="ru-RU" dirty="0"/>
              <a:t>, а просто загружает </a:t>
            </a:r>
            <a:r>
              <a:rPr lang="ru-RU" dirty="0" smtClean="0"/>
              <a:t>весь необходимый код в </a:t>
            </a:r>
            <a:r>
              <a:rPr lang="ru-RU" dirty="0" smtClean="0"/>
              <a:t>собственный процесс.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Visual </a:t>
            </a:r>
            <a:r>
              <a:rPr lang="en-US" dirty="0"/>
              <a:t>S</a:t>
            </a:r>
            <a:r>
              <a:rPr lang="en-US" dirty="0" smtClean="0"/>
              <a:t>tudio 2012</a:t>
            </a:r>
            <a:r>
              <a:rPr lang="ru-RU" dirty="0" smtClean="0"/>
              <a:t> </a:t>
            </a:r>
            <a:r>
              <a:rPr lang="ru-RU" dirty="0" smtClean="0"/>
              <a:t>вызывает </a:t>
            </a:r>
            <a:r>
              <a:rPr lang="en-US" dirty="0" smtClean="0"/>
              <a:t>Msbuild.exe</a:t>
            </a:r>
            <a:r>
              <a:rPr lang="ru-RU" dirty="0" smtClean="0"/>
              <a:t> как отдельный процесс для выполнения сборки проекта.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36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где лежит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00628"/>
            <a:ext cx="8352928" cy="35798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rgbClr val="C00000"/>
                </a:solidFill>
              </a:rPr>
              <a:t>Проекты в студии </a:t>
            </a:r>
            <a:r>
              <a:rPr lang="ru-RU" dirty="0" smtClean="0"/>
              <a:t>– это скрипты, содержащие информацию о том </a:t>
            </a:r>
            <a:r>
              <a:rPr lang="ru-RU" dirty="0" smtClean="0">
                <a:solidFill>
                  <a:srgbClr val="C00000"/>
                </a:solidFill>
              </a:rPr>
              <a:t>«Что собираем»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Импортируемые </a:t>
            </a:r>
            <a:r>
              <a:rPr lang="ru-RU" dirty="0" smtClean="0">
                <a:solidFill>
                  <a:srgbClr val="C00000"/>
                </a:solidFill>
              </a:rPr>
              <a:t>файлы </a:t>
            </a:r>
            <a:r>
              <a:rPr lang="en-US" dirty="0" smtClean="0">
                <a:solidFill>
                  <a:srgbClr val="C00000"/>
                </a:solidFill>
              </a:rPr>
              <a:t>*.targets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 smtClean="0"/>
              <a:t>скрипты, содержащие цели, </a:t>
            </a:r>
            <a:r>
              <a:rPr lang="ru-RU" dirty="0" smtClean="0">
                <a:solidFill>
                  <a:srgbClr val="C00000"/>
                </a:solidFill>
              </a:rPr>
              <a:t>«Как </a:t>
            </a:r>
            <a:r>
              <a:rPr lang="ru-RU" dirty="0" smtClean="0">
                <a:solidFill>
                  <a:srgbClr val="C00000"/>
                </a:solidFill>
              </a:rPr>
              <a:t>собираем</a:t>
            </a:r>
            <a:r>
              <a:rPr lang="ru-RU" dirty="0" smtClean="0">
                <a:solidFill>
                  <a:srgbClr val="C00000"/>
                </a:solidFill>
              </a:rPr>
              <a:t>»</a:t>
            </a: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>
                <a:solidFill>
                  <a:srgbClr val="C00000"/>
                </a:solidFill>
              </a:rPr>
              <a:t>Файлы</a:t>
            </a:r>
            <a:r>
              <a:rPr lang="en-US" dirty="0" smtClean="0">
                <a:solidFill>
                  <a:srgbClr val="C00000"/>
                </a:solidFill>
              </a:rPr>
              <a:t> *.Tasks</a:t>
            </a:r>
            <a:r>
              <a:rPr lang="ru-RU" dirty="0" smtClean="0"/>
              <a:t> – скрипты,</a:t>
            </a:r>
            <a:r>
              <a:rPr lang="en-US" dirty="0" smtClean="0"/>
              <a:t> </a:t>
            </a:r>
            <a:r>
              <a:rPr lang="ru-RU" dirty="0" smtClean="0"/>
              <a:t>описывающие</a:t>
            </a:r>
            <a:r>
              <a:rPr lang="en-US" dirty="0" smtClean="0"/>
              <a:t> </a:t>
            </a:r>
            <a:r>
              <a:rPr lang="ru-RU" dirty="0" smtClean="0"/>
              <a:t>подключенные задачи,</a:t>
            </a:r>
            <a:r>
              <a:rPr lang="ru-RU" dirty="0" smtClean="0">
                <a:solidFill>
                  <a:srgbClr val="C00000"/>
                </a:solidFill>
              </a:rPr>
              <a:t> «Чем собираем»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12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повлиять на стандартный процесС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Можно подменить значение </a:t>
            </a:r>
            <a:r>
              <a:rPr lang="en-US" dirty="0" err="1" smtClean="0">
                <a:solidFill>
                  <a:srgbClr val="C00000"/>
                </a:solidFill>
              </a:rPr>
              <a:t>DependsOnTarget</a:t>
            </a:r>
            <a:r>
              <a:rPr lang="en-US" dirty="0" smtClean="0"/>
              <a:t> </a:t>
            </a:r>
            <a:r>
              <a:rPr lang="ru-RU" dirty="0" smtClean="0"/>
              <a:t>н</a:t>
            </a:r>
            <a:r>
              <a:rPr lang="ru-RU" dirty="0" smtClean="0"/>
              <a:t>о для этого надо редактировать </a:t>
            </a:r>
            <a:r>
              <a:rPr lang="en-US" dirty="0" err="1" smtClean="0"/>
              <a:t>proj</a:t>
            </a:r>
            <a:r>
              <a:rPr lang="ru-RU" dirty="0" smtClean="0"/>
              <a:t> файл проекта</a:t>
            </a:r>
            <a:endParaRPr lang="ru-RU" dirty="0" smtClean="0"/>
          </a:p>
          <a:p>
            <a:pPr marL="237744" lvl="2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237744" lvl="2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PropertyGroup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 </a:t>
            </a:r>
            <a:endParaRPr lang="ru-RU" dirty="0"/>
          </a:p>
          <a:p>
            <a:pPr marL="237744" lvl="2" indent="0">
              <a:buNone/>
            </a:pPr>
            <a:r>
              <a:rPr lang="en-US" dirty="0">
                <a:solidFill>
                  <a:srgbClr val="0000FF"/>
                </a:solidFill>
              </a:rPr>
              <a:t>    &lt;</a:t>
            </a:r>
            <a:r>
              <a:rPr lang="en-US" dirty="0" err="1">
                <a:solidFill>
                  <a:srgbClr val="A31515"/>
                </a:solidFill>
              </a:rPr>
              <a:t>MainTargetDependsOn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 </a:t>
            </a:r>
            <a:endParaRPr lang="ru-RU" dirty="0"/>
          </a:p>
          <a:p>
            <a:pPr marL="237744" lvl="2" indent="0">
              <a:buNone/>
            </a:pPr>
            <a:r>
              <a:rPr lang="en-US" dirty="0">
                <a:solidFill>
                  <a:srgbClr val="0070C0"/>
                </a:solidFill>
              </a:rPr>
              <a:t>        $(</a:t>
            </a:r>
            <a:r>
              <a:rPr lang="en-US" dirty="0" err="1">
                <a:solidFill>
                  <a:srgbClr val="0070C0"/>
                </a:solidFill>
              </a:rPr>
              <a:t>MainTargetDependsOn</a:t>
            </a:r>
            <a:r>
              <a:rPr lang="en-US" dirty="0">
                <a:solidFill>
                  <a:srgbClr val="0070C0"/>
                </a:solidFill>
              </a:rPr>
              <a:t>) </a:t>
            </a:r>
            <a:r>
              <a:rPr lang="en-US" dirty="0"/>
              <a:t>;</a:t>
            </a:r>
          </a:p>
          <a:p>
            <a:pPr marL="237744" lvl="2" indent="0">
              <a:buNone/>
            </a:pPr>
            <a:r>
              <a:rPr lang="en-US" dirty="0"/>
              <a:t>        </a:t>
            </a:r>
            <a:r>
              <a:rPr lang="en-US" dirty="0" err="1"/>
              <a:t>InternalDependsTarget</a:t>
            </a:r>
            <a:r>
              <a:rPr lang="en-US" dirty="0"/>
              <a:t>; </a:t>
            </a:r>
          </a:p>
          <a:p>
            <a:pPr marL="237744" lvl="2" indent="0">
              <a:buNone/>
            </a:pPr>
            <a:r>
              <a:rPr lang="en-US" dirty="0">
                <a:solidFill>
                  <a:srgbClr val="0000FF"/>
                </a:solidFill>
              </a:rPr>
              <a:t>    &lt;/</a:t>
            </a:r>
            <a:r>
              <a:rPr lang="en-US" dirty="0" err="1">
                <a:solidFill>
                  <a:srgbClr val="A31515"/>
                </a:solidFill>
              </a:rPr>
              <a:t>MainTargetDependsOn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r>
              <a:rPr lang="en-US" dirty="0"/>
              <a:t> </a:t>
            </a:r>
          </a:p>
          <a:p>
            <a:pPr marL="237744" lvl="2" indent="0">
              <a:buNone/>
            </a:pP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 err="1">
                <a:solidFill>
                  <a:srgbClr val="A31515"/>
                </a:solidFill>
              </a:rPr>
              <a:t>PropertyGroup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ru-RU" dirty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b="0" dirty="0" smtClean="0"/>
          </a:p>
          <a:p>
            <a:pPr>
              <a:buFont typeface="Arial" pitchFamily="34" charset="0"/>
              <a:buChar char="•"/>
            </a:pPr>
            <a:endParaRPr lang="ru-RU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1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повлиять на стандартный процесС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 версии 4.0 можно добавить зависимость через атрибуты </a:t>
            </a:r>
            <a:r>
              <a:rPr lang="en-US" dirty="0" err="1">
                <a:solidFill>
                  <a:srgbClr val="C00000"/>
                </a:solidFill>
              </a:rPr>
              <a:t>BeforeTargets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ru-RU" dirty="0"/>
              <a:t>или </a:t>
            </a:r>
            <a:r>
              <a:rPr lang="en-US" dirty="0" err="1">
                <a:solidFill>
                  <a:srgbClr val="C00000"/>
                </a:solidFill>
              </a:rPr>
              <a:t>AfterTargets</a:t>
            </a:r>
            <a:endParaRPr lang="en-US" dirty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Использовать </a:t>
            </a:r>
            <a:r>
              <a:rPr lang="ru-RU" dirty="0"/>
              <a:t>свойства </a:t>
            </a:r>
            <a:r>
              <a:rPr lang="en-US" b="0" dirty="0" smtClean="0">
                <a:solidFill>
                  <a:srgbClr val="0070C0"/>
                </a:solidFill>
              </a:rPr>
              <a:t>$(</a:t>
            </a:r>
            <a:r>
              <a:rPr lang="en-US" b="0" dirty="0" err="1" smtClean="0">
                <a:solidFill>
                  <a:srgbClr val="0070C0"/>
                </a:solidFill>
              </a:rPr>
              <a:t>ImportByWildcardBefore</a:t>
            </a:r>
            <a:r>
              <a:rPr lang="en-US" b="0" dirty="0" smtClean="0">
                <a:solidFill>
                  <a:srgbClr val="0070C0"/>
                </a:solidFill>
              </a:rPr>
              <a:t>&lt;&gt;)</a:t>
            </a:r>
            <a:r>
              <a:rPr lang="ru-RU" dirty="0" smtClean="0"/>
              <a:t> и </a:t>
            </a:r>
            <a:r>
              <a:rPr lang="en-US" dirty="0" smtClean="0"/>
              <a:t> </a:t>
            </a:r>
            <a:r>
              <a:rPr lang="en-US" b="0" dirty="0">
                <a:solidFill>
                  <a:srgbClr val="0070C0"/>
                </a:solidFill>
              </a:rPr>
              <a:t>$</a:t>
            </a:r>
            <a:r>
              <a:rPr lang="ru-RU" b="0" dirty="0" smtClean="0">
                <a:solidFill>
                  <a:srgbClr val="0070C0"/>
                </a:solidFill>
              </a:rPr>
              <a:t>(</a:t>
            </a:r>
            <a:r>
              <a:rPr lang="en-US" b="0" dirty="0" err="1" smtClean="0">
                <a:solidFill>
                  <a:srgbClr val="0070C0"/>
                </a:solidFill>
              </a:rPr>
              <a:t>ImportByWildcardAfter</a:t>
            </a:r>
            <a:r>
              <a:rPr lang="en-US" b="0" dirty="0" smtClean="0">
                <a:solidFill>
                  <a:srgbClr val="0070C0"/>
                </a:solidFill>
              </a:rPr>
              <a:t>&lt;&gt;)</a:t>
            </a:r>
            <a:r>
              <a:rPr lang="ru-RU" dirty="0"/>
              <a:t> </a:t>
            </a:r>
            <a:r>
              <a:rPr lang="ru-RU" dirty="0" smtClean="0"/>
              <a:t>для загрузки файлов из «известной» директории</a:t>
            </a:r>
            <a:endParaRPr lang="en-US" b="0" dirty="0" smtClean="0">
              <a:solidFill>
                <a:srgbClr val="0070C0"/>
              </a:solidFill>
            </a:endParaRPr>
          </a:p>
          <a:p>
            <a:pPr>
              <a:buFont typeface="+mj-lt"/>
              <a:buAutoNum type="arabicPeriod"/>
            </a:pPr>
            <a:endParaRPr lang="ru-RU" b="0" dirty="0" smtClean="0">
              <a:solidFill>
                <a:srgbClr val="0070C0"/>
              </a:solidFill>
            </a:endParaRPr>
          </a:p>
          <a:p>
            <a:pPr>
              <a:buFont typeface="+mj-lt"/>
              <a:buAutoNum type="arabicPeriod"/>
            </a:pPr>
            <a:r>
              <a:rPr lang="ru-RU" dirty="0"/>
              <a:t>Использовать свойства </a:t>
            </a:r>
            <a:r>
              <a:rPr lang="en-US" b="0" dirty="0">
                <a:solidFill>
                  <a:srgbClr val="0070C0"/>
                </a:solidFill>
              </a:rPr>
              <a:t>$(</a:t>
            </a:r>
            <a:r>
              <a:rPr lang="en-US" b="0" dirty="0" err="1">
                <a:solidFill>
                  <a:srgbClr val="0070C0"/>
                </a:solidFill>
              </a:rPr>
              <a:t>CustomBeforeMicrosoftCommonTargets</a:t>
            </a:r>
            <a:r>
              <a:rPr lang="en-US" b="0" dirty="0">
                <a:solidFill>
                  <a:srgbClr val="0070C0"/>
                </a:solidFill>
              </a:rPr>
              <a:t>)</a:t>
            </a:r>
            <a:r>
              <a:rPr lang="en-US" dirty="0" smtClean="0"/>
              <a:t> </a:t>
            </a:r>
            <a:r>
              <a:rPr lang="ru-RU" dirty="0"/>
              <a:t>и </a:t>
            </a:r>
            <a:r>
              <a:rPr lang="en-US" b="0" dirty="0">
                <a:solidFill>
                  <a:srgbClr val="0070C0"/>
                </a:solidFill>
              </a:rPr>
              <a:t>$(</a:t>
            </a:r>
            <a:r>
              <a:rPr lang="en-US" b="0" dirty="0" err="1" smtClean="0">
                <a:solidFill>
                  <a:srgbClr val="0070C0"/>
                </a:solidFill>
              </a:rPr>
              <a:t>CustomAfterMicrosoftCommonTargets</a:t>
            </a:r>
            <a:r>
              <a:rPr lang="en-US" b="0" dirty="0">
                <a:solidFill>
                  <a:srgbClr val="0070C0"/>
                </a:solidFill>
              </a:rPr>
              <a:t>)</a:t>
            </a:r>
            <a:r>
              <a:rPr lang="en-US" dirty="0" smtClean="0"/>
              <a:t> </a:t>
            </a:r>
            <a:r>
              <a:rPr lang="ru-RU" dirty="0"/>
              <a:t>для </a:t>
            </a:r>
            <a:r>
              <a:rPr lang="ru-RU" dirty="0" smtClean="0"/>
              <a:t> загрузки своих </a:t>
            </a:r>
            <a:r>
              <a:rPr lang="en-US" dirty="0" smtClean="0"/>
              <a:t>targets</a:t>
            </a:r>
            <a:r>
              <a:rPr lang="ru-RU" dirty="0" smtClean="0"/>
              <a:t>  до или после системных файлов</a:t>
            </a:r>
            <a:endParaRPr lang="en-US" b="0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328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800" dirty="0" smtClean="0"/>
              <a:t>Demo </a:t>
            </a:r>
            <a:r>
              <a:rPr lang="en-US" sz="2800" dirty="0" err="1" smtClean="0"/>
              <a:t>BuildHooks.proj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205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Итак, что же такое </a:t>
            </a:r>
            <a:r>
              <a:rPr lang="en-US" dirty="0" err="1" smtClean="0"/>
              <a:t>MSBuild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Платформа для сборки проектов, разрабатываемая </a:t>
            </a:r>
            <a:r>
              <a:rPr lang="en-US" dirty="0" smtClean="0"/>
              <a:t>Microsoft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Использует скрипты на основе </a:t>
            </a:r>
            <a:r>
              <a:rPr lang="en-US" dirty="0" smtClean="0"/>
              <a:t>XML.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Поставляется вместе с </a:t>
            </a:r>
            <a:r>
              <a:rPr lang="en-US" dirty="0" smtClean="0"/>
              <a:t>.NET Framework</a:t>
            </a:r>
            <a:r>
              <a:rPr lang="ru-RU" dirty="0" smtClean="0"/>
              <a:t> (с версии </a:t>
            </a:r>
            <a:r>
              <a:rPr lang="en-US" dirty="0" smtClean="0"/>
              <a:t>2.0</a:t>
            </a:r>
            <a:r>
              <a:rPr lang="ru-RU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Используется как основной инструмент при сборке проектов в </a:t>
            </a:r>
            <a:r>
              <a:rPr lang="en-US" dirty="0" smtClean="0"/>
              <a:t>Visual Studio</a:t>
            </a:r>
            <a:r>
              <a:rPr lang="ru-RU" dirty="0" smtClean="0"/>
              <a:t>:</a:t>
            </a:r>
          </a:p>
          <a:p>
            <a:pPr lvl="3">
              <a:buFont typeface="Arial" pitchFamily="34" charset="0"/>
              <a:buChar char="•"/>
            </a:pPr>
            <a:r>
              <a:rPr lang="ru-RU" dirty="0"/>
              <a:t>Ф</a:t>
            </a:r>
            <a:r>
              <a:rPr lang="ru-RU" dirty="0" smtClean="0"/>
              <a:t>айлы проектов – скрипты формата </a:t>
            </a:r>
            <a:r>
              <a:rPr lang="en-US" dirty="0" err="1" smtClean="0"/>
              <a:t>msbuild</a:t>
            </a:r>
            <a:endParaRPr lang="en-U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3">
              <a:buFont typeface="Arial" pitchFamily="34" charset="0"/>
              <a:buChar char="•"/>
            </a:pPr>
            <a:r>
              <a:rPr lang="en-US" dirty="0" err="1" smtClean="0"/>
              <a:t>Sln</a:t>
            </a:r>
            <a:r>
              <a:rPr lang="en-US" dirty="0" smtClean="0"/>
              <a:t> </a:t>
            </a:r>
            <a:r>
              <a:rPr lang="ru-RU" dirty="0" smtClean="0"/>
              <a:t>файл при сборке трансформируется в </a:t>
            </a:r>
            <a:r>
              <a:rPr lang="en-US" dirty="0" err="1" smtClean="0"/>
              <a:t>msbuild</a:t>
            </a:r>
            <a:r>
              <a:rPr lang="ru-RU" dirty="0" smtClean="0"/>
              <a:t> скрипт</a:t>
            </a:r>
            <a:endParaRPr lang="ru-RU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ru-RU" dirty="0" smtClean="0"/>
          </a:p>
          <a:p>
            <a:pPr marL="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3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 </a:t>
            </a:r>
            <a:r>
              <a:rPr lang="en-US" dirty="0" err="1"/>
              <a:t>MSBuild</a:t>
            </a:r>
            <a:r>
              <a:rPr lang="en-US" dirty="0"/>
              <a:t> </a:t>
            </a:r>
            <a:r>
              <a:rPr lang="ru-RU" dirty="0"/>
              <a:t>скрипта в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052736"/>
            <a:ext cx="7520940" cy="3627741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Самая востребованная фича по результатам голосования разработчиков</a:t>
            </a:r>
            <a:endParaRPr lang="ru-RU" dirty="0"/>
          </a:p>
        </p:txBody>
      </p:sp>
      <p:pic>
        <p:nvPicPr>
          <p:cNvPr id="2050" name="Picture 2" descr="D:\Users.Data\Alexey\Abbyy-Docs\MSBuild\Images\MSBuildBe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1" y="1412776"/>
            <a:ext cx="5904656" cy="356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420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 </a:t>
            </a:r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ru-RU" dirty="0" smtClean="0"/>
              <a:t>скрипта в </a:t>
            </a:r>
            <a:r>
              <a:rPr lang="en-US" dirty="0" smtClean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424936" cy="3888432"/>
          </a:xfrm>
        </p:spPr>
        <p:txBody>
          <a:bodyPr>
            <a:normAutofit/>
          </a:bodyPr>
          <a:lstStyle/>
          <a:p>
            <a:pPr marL="0" indent="0"/>
            <a:r>
              <a:rPr lang="ru-RU" dirty="0" smtClean="0"/>
              <a:t>С версии 4.0 появилась отладка, но пока официально </a:t>
            </a:r>
            <a:r>
              <a:rPr lang="en-US" dirty="0" smtClean="0"/>
              <a:t>not supported. </a:t>
            </a:r>
            <a:r>
              <a:rPr lang="ru-RU" dirty="0" smtClean="0"/>
              <a:t>Как ее включить:</a:t>
            </a:r>
          </a:p>
          <a:p>
            <a:pPr marL="0" indent="0"/>
            <a:r>
              <a:rPr lang="ru-RU" dirty="0" smtClean="0"/>
              <a:t>1.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 marL="0" indent="0"/>
            <a:endParaRPr lang="ru-RU" dirty="0" smtClean="0"/>
          </a:p>
        </p:txBody>
      </p:sp>
      <p:pic>
        <p:nvPicPr>
          <p:cNvPr id="3074" name="Picture 2" descr="D:\Users.Data\Alexey\Abbyy-Docs\MSBuild\Images\vsDebug.JustMy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976" y="1461822"/>
            <a:ext cx="5881490" cy="339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1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  </a:t>
            </a:r>
            <a:r>
              <a:rPr lang="en-US" dirty="0" err="1"/>
              <a:t>MSBuild</a:t>
            </a:r>
            <a:r>
              <a:rPr lang="en-US" dirty="0"/>
              <a:t> </a:t>
            </a:r>
            <a:r>
              <a:rPr lang="ru-RU" dirty="0"/>
              <a:t>скрипта в </a:t>
            </a:r>
            <a:r>
              <a:rPr lang="en-US" dirty="0"/>
              <a:t>Visual Studio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00628"/>
            <a:ext cx="8092380" cy="3840540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2. </a:t>
            </a:r>
            <a:r>
              <a:rPr lang="ru-RU" dirty="0" smtClean="0"/>
              <a:t>Установить в реестре ключик </a:t>
            </a:r>
            <a:r>
              <a:rPr lang="en-US" dirty="0" err="1" smtClean="0">
                <a:solidFill>
                  <a:srgbClr val="C00000"/>
                </a:solidFill>
              </a:rPr>
              <a:t>DebuggerEnabled</a:t>
            </a:r>
            <a:r>
              <a:rPr lang="en-US" dirty="0" smtClean="0">
                <a:solidFill>
                  <a:srgbClr val="C00000"/>
                </a:solidFill>
              </a:rPr>
              <a:t>=true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HKLM:</a:t>
            </a:r>
            <a:r>
              <a:rPr lang="en-US" dirty="0" smtClean="0">
                <a:solidFill>
                  <a:srgbClr val="C00000"/>
                </a:solidFill>
              </a:rPr>
              <a:t>\SOFTWARE\Microsoft\</a:t>
            </a:r>
            <a:r>
              <a:rPr lang="en-US" dirty="0" err="1" smtClean="0">
                <a:solidFill>
                  <a:srgbClr val="C00000"/>
                </a:solidFill>
              </a:rPr>
              <a:t>MSBuild</a:t>
            </a:r>
            <a:r>
              <a:rPr lang="en-US" dirty="0" smtClean="0">
                <a:solidFill>
                  <a:srgbClr val="C00000"/>
                </a:solidFill>
              </a:rPr>
              <a:t>\4.0\</a:t>
            </a:r>
            <a:r>
              <a:rPr lang="en-US" dirty="0" err="1" smtClean="0">
                <a:solidFill>
                  <a:srgbClr val="C00000"/>
                </a:solidFill>
              </a:rPr>
              <a:t>DebuggerEnabled</a:t>
            </a:r>
            <a:r>
              <a:rPr lang="en-US" dirty="0" smtClean="0">
                <a:solidFill>
                  <a:srgbClr val="C00000"/>
                </a:solidFill>
              </a:rPr>
              <a:t>=true</a:t>
            </a:r>
            <a:endParaRPr lang="ru-RU" dirty="0">
              <a:solidFill>
                <a:srgbClr val="C00000"/>
              </a:solidFill>
            </a:endParaRPr>
          </a:p>
          <a:p>
            <a:pPr marL="0" indent="0"/>
            <a:endParaRPr lang="ru-RU" dirty="0" smtClean="0">
              <a:solidFill>
                <a:srgbClr val="C00000"/>
              </a:solidFill>
            </a:endParaRPr>
          </a:p>
          <a:p>
            <a:pPr marL="0" indent="0"/>
            <a:r>
              <a:rPr lang="ru-RU" dirty="0" smtClean="0"/>
              <a:t>Для того чтобы переключить 32-битный </a:t>
            </a:r>
            <a:r>
              <a:rPr lang="en-US" dirty="0" err="1" smtClean="0"/>
              <a:t>MSBuild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Win x64</a:t>
            </a:r>
            <a:r>
              <a:rPr lang="ru-RU" dirty="0" smtClean="0"/>
              <a:t> ключик должен быть</a:t>
            </a:r>
            <a:r>
              <a:rPr lang="ru-RU" dirty="0"/>
              <a:t>:</a:t>
            </a:r>
          </a:p>
          <a:p>
            <a:pPr marL="0" indent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HKLM:\SOFTWARE\</a:t>
            </a:r>
            <a:r>
              <a:rPr lang="en-US" dirty="0" smtClean="0">
                <a:solidFill>
                  <a:srgbClr val="C00000"/>
                </a:solidFill>
              </a:rPr>
              <a:t>Wow6432Node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\Microsoft\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MSBuild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\4.0\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DebuggerEnabled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ru-RU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/>
            <a:endParaRPr lang="en-US" dirty="0" smtClean="0"/>
          </a:p>
          <a:p>
            <a:pPr marL="0" indent="0"/>
            <a:endParaRPr lang="ru-RU" dirty="0" smtClean="0"/>
          </a:p>
          <a:p>
            <a:pPr marL="0" indent="0"/>
            <a:r>
              <a:rPr lang="en-US" sz="1500" b="0" dirty="0" smtClean="0"/>
              <a:t>Powershell.exe</a:t>
            </a:r>
            <a:endParaRPr lang="ru-RU" sz="1500" b="0" dirty="0"/>
          </a:p>
          <a:p>
            <a:pPr marL="0" indent="0"/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New-</a:t>
            </a:r>
            <a:r>
              <a:rPr lang="en-US" sz="15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ItemProperty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"HKLM:\SOFTWARE\Wow6432Node\Microsoft\</a:t>
            </a:r>
            <a:r>
              <a:rPr lang="en-US" sz="1500" dirty="0" err="1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MSBuild</a:t>
            </a:r>
            <a:r>
              <a:rPr lang="en-US" sz="1500" dirty="0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\4.0"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pPr marL="0" indent="0"/>
            <a:r>
              <a:rPr lang="en-US" sz="1500" dirty="0" smtClean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      -</a:t>
            </a:r>
            <a:r>
              <a:rPr lang="en-US" sz="15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500" dirty="0" err="1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DebuggerEnabled</a:t>
            </a:r>
            <a:r>
              <a:rPr lang="en-US" sz="1500" dirty="0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-Value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'true'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15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PropertyType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"String"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1500" dirty="0">
                <a:latin typeface="Consolas" pitchFamily="49" charset="0"/>
                <a:cs typeface="Consolas" pitchFamily="49" charset="0"/>
              </a:rPr>
            </a:br>
            <a:r>
              <a:rPr lang="en-US" b="0" dirty="0" smtClean="0"/>
              <a:t>cmd.exe</a:t>
            </a:r>
            <a:endParaRPr lang="ru-RU" sz="1500" b="0" dirty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5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reg</a:t>
            </a:r>
            <a:r>
              <a:rPr lang="en-US" sz="15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8D2BE2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"HKEY_LOCAL_MACHINE\SOFTWARE\Microsoft\</a:t>
            </a:r>
            <a:r>
              <a:rPr lang="en-US" sz="1500" dirty="0" err="1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MSBuild</a:t>
            </a:r>
            <a:r>
              <a:rPr lang="en-US" sz="1500" dirty="0">
                <a:solidFill>
                  <a:srgbClr val="8B0000"/>
                </a:solidFill>
                <a:latin typeface="Consolas" pitchFamily="49" charset="0"/>
                <a:cs typeface="Consolas" pitchFamily="49" charset="0"/>
              </a:rPr>
              <a:t>\4.0"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endParaRPr lang="en-US" sz="15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500" dirty="0">
                <a:solidFill>
                  <a:srgbClr val="8D2BE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500" dirty="0" smtClean="0">
                <a:solidFill>
                  <a:srgbClr val="8D2BE2"/>
                </a:solidFill>
                <a:latin typeface="Consolas" pitchFamily="49" charset="0"/>
                <a:cs typeface="Consolas" pitchFamily="49" charset="0"/>
              </a:rPr>
              <a:t>	/</a:t>
            </a:r>
            <a:r>
              <a:rPr lang="en-US" sz="1500" dirty="0">
                <a:solidFill>
                  <a:srgbClr val="8D2BE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err="1">
                <a:solidFill>
                  <a:srgbClr val="8D2BE2"/>
                </a:solidFill>
                <a:latin typeface="Consolas" pitchFamily="49" charset="0"/>
                <a:cs typeface="Consolas" pitchFamily="49" charset="0"/>
              </a:rPr>
              <a:t>DebuggerEnabled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8D2BE2"/>
                </a:solidFill>
                <a:latin typeface="Consolas" pitchFamily="49" charset="0"/>
                <a:cs typeface="Consolas" pitchFamily="49" charset="0"/>
              </a:rPr>
              <a:t>/d</a:t>
            </a:r>
            <a:r>
              <a:rPr lang="en-US" sz="15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 smtClean="0">
                <a:solidFill>
                  <a:srgbClr val="8D2BE2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84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</a:t>
            </a:r>
            <a:r>
              <a:rPr lang="en-US" dirty="0" smtClean="0"/>
              <a:t>Debugging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925504" cy="3579849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ru-RU" dirty="0" smtClean="0"/>
              <a:t>Запускаем сборку проекта </a:t>
            </a:r>
            <a:r>
              <a:rPr lang="ru-RU" dirty="0" smtClean="0">
                <a:solidFill>
                  <a:srgbClr val="FFFF00"/>
                </a:solidFill>
              </a:rPr>
              <a:t>с ключом </a:t>
            </a:r>
            <a:r>
              <a:rPr lang="en-US" dirty="0" smtClean="0">
                <a:solidFill>
                  <a:srgbClr val="FFFF00"/>
                </a:solidFill>
              </a:rPr>
              <a:t>/debug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Manually choose the debugging engines </a:t>
            </a:r>
            <a:r>
              <a:rPr lang="en-US" dirty="0"/>
              <a:t>-&gt; </a:t>
            </a:r>
            <a:r>
              <a:rPr lang="en-US" dirty="0" smtClean="0">
                <a:solidFill>
                  <a:srgbClr val="FFFF00"/>
                </a:solidFill>
              </a:rPr>
              <a:t>Managed</a:t>
            </a:r>
            <a:r>
              <a:rPr lang="ru-RU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(v4.0)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Happy Debugging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Работает </a:t>
            </a:r>
            <a:r>
              <a:rPr lang="en-US" dirty="0" smtClean="0">
                <a:solidFill>
                  <a:srgbClr val="FFFF00"/>
                </a:solidFill>
              </a:rPr>
              <a:t>Immediate Window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err="1">
                <a:latin typeface="Consolas" pitchFamily="49" charset="0"/>
                <a:cs typeface="Consolas" pitchFamily="49" charset="0"/>
              </a:rPr>
              <a:t>EvaluateCondition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("'$(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SchemaVersion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)' != '3.0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'")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Project.SetProperty</a:t>
            </a:r>
            <a:r>
              <a:rPr lang="en-US" dirty="0"/>
              <a:t>("Platform", "</a:t>
            </a:r>
            <a:r>
              <a:rPr lang="en-US" dirty="0" err="1"/>
              <a:t>AnyCPU</a:t>
            </a:r>
            <a:r>
              <a:rPr lang="en-US" dirty="0"/>
              <a:t>")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EvaluateExpression</a:t>
            </a:r>
            <a:r>
              <a:rPr lang="en-US" dirty="0"/>
              <a:t>("@(Compile)").Split(';')</a:t>
            </a:r>
          </a:p>
          <a:p>
            <a:pPr marL="0" indent="0"/>
            <a:r>
              <a:rPr lang="ru-RU" sz="1400" b="0" dirty="0">
                <a:solidFill>
                  <a:schemeClr val="bg1"/>
                </a:solidFill>
              </a:rPr>
              <a:t>Для </a:t>
            </a:r>
            <a:r>
              <a:rPr lang="ru-RU" sz="1400" b="0" dirty="0" smtClean="0">
                <a:solidFill>
                  <a:schemeClr val="bg1"/>
                </a:solidFill>
              </a:rPr>
              <a:t>отладки </a:t>
            </a:r>
            <a:r>
              <a:rPr lang="ru-RU" sz="1400" b="0" dirty="0" smtClean="0">
                <a:solidFill>
                  <a:srgbClr val="FFFF00"/>
                </a:solidFill>
              </a:rPr>
              <a:t>многопроцессорной </a:t>
            </a:r>
            <a:r>
              <a:rPr lang="ru-RU" sz="1400" b="0" dirty="0">
                <a:solidFill>
                  <a:srgbClr val="FFFF00"/>
                </a:solidFill>
              </a:rPr>
              <a:t>сборки</a:t>
            </a:r>
            <a:r>
              <a:rPr lang="ru-RU" sz="1400" b="0" dirty="0"/>
              <a:t> </a:t>
            </a:r>
            <a:r>
              <a:rPr lang="ru-RU" sz="1400" b="0" dirty="0" smtClean="0"/>
              <a:t>– добавить переменную окружения</a:t>
            </a:r>
            <a:r>
              <a:rPr lang="en-US" sz="1400" b="0" dirty="0" smtClean="0"/>
              <a:t> </a:t>
            </a:r>
            <a:r>
              <a:rPr lang="en-US" sz="1400" b="0" dirty="0" err="1">
                <a:solidFill>
                  <a:srgbClr val="FFFF00"/>
                </a:solidFill>
              </a:rPr>
              <a:t>MSBuildDebugging</a:t>
            </a:r>
            <a:r>
              <a:rPr lang="en-US" sz="1400" b="0" dirty="0">
                <a:solidFill>
                  <a:srgbClr val="FFFF00"/>
                </a:solidFill>
              </a:rPr>
              <a:t>=1</a:t>
            </a:r>
          </a:p>
          <a:p>
            <a:pPr marL="0" indent="0"/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15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Источники Информации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00628"/>
            <a:ext cx="8352928" cy="3840540"/>
          </a:xfrm>
        </p:spPr>
        <p:txBody>
          <a:bodyPr>
            <a:normAutofit/>
          </a:bodyPr>
          <a:lstStyle/>
          <a:p>
            <a:pPr marL="0" indent="0"/>
            <a:r>
              <a:rPr lang="ru-RU" sz="2000" b="0" dirty="0" smtClean="0"/>
              <a:t>1.   Книга </a:t>
            </a:r>
            <a:r>
              <a:rPr lang="en-US" sz="2000" b="0" dirty="0" err="1"/>
              <a:t>Sayed</a:t>
            </a:r>
            <a:r>
              <a:rPr lang="en-US" sz="2000" b="0" dirty="0"/>
              <a:t> Ibrahim </a:t>
            </a:r>
            <a:r>
              <a:rPr lang="en-US" sz="2000" b="0" dirty="0" err="1"/>
              <a:t>Hashimi</a:t>
            </a:r>
            <a:r>
              <a:rPr lang="en-US" sz="2000" b="0" dirty="0"/>
              <a:t> </a:t>
            </a:r>
            <a:r>
              <a:rPr lang="ru-RU" sz="2000" b="0" dirty="0"/>
              <a:t>и </a:t>
            </a:r>
            <a:r>
              <a:rPr lang="en-US" sz="2000" b="0" dirty="0"/>
              <a:t>William Bartholomew</a:t>
            </a:r>
            <a:endParaRPr lang="ru-RU" sz="2000" b="0" dirty="0" smtClean="0"/>
          </a:p>
          <a:p>
            <a:pPr marL="0" indent="0"/>
            <a:r>
              <a:rPr lang="en-US" sz="2000" dirty="0" smtClean="0">
                <a:solidFill>
                  <a:srgbClr val="C00000"/>
                </a:solidFill>
              </a:rPr>
              <a:t>Inside </a:t>
            </a:r>
            <a:r>
              <a:rPr lang="en-US" sz="2000" dirty="0">
                <a:solidFill>
                  <a:srgbClr val="C00000"/>
                </a:solidFill>
              </a:rPr>
              <a:t>the Microsoft Build Engine: Using </a:t>
            </a:r>
            <a:r>
              <a:rPr lang="en-US" sz="2000" dirty="0" err="1">
                <a:solidFill>
                  <a:srgbClr val="C00000"/>
                </a:solidFill>
              </a:rPr>
              <a:t>MSBuild</a:t>
            </a:r>
            <a:r>
              <a:rPr lang="en-US" sz="2000" dirty="0">
                <a:solidFill>
                  <a:srgbClr val="C00000"/>
                </a:solidFill>
              </a:rPr>
              <a:t> and Team Foundation </a:t>
            </a:r>
            <a:r>
              <a:rPr lang="en-US" sz="2000" dirty="0" smtClean="0">
                <a:solidFill>
                  <a:srgbClr val="C00000"/>
                </a:solidFill>
              </a:rPr>
              <a:t>Build</a:t>
            </a:r>
            <a:endParaRPr lang="ru-RU" sz="2000" b="0" dirty="0" smtClean="0"/>
          </a:p>
          <a:p>
            <a:pPr marL="0" indent="0"/>
            <a:r>
              <a:rPr lang="ru-RU" sz="2000" b="0" dirty="0" smtClean="0"/>
              <a:t>2.   Блог </a:t>
            </a:r>
            <a:r>
              <a:rPr lang="en-US" sz="2000" b="0" dirty="0" err="1" smtClean="0"/>
              <a:t>Sayed</a:t>
            </a:r>
            <a:r>
              <a:rPr lang="en-US" sz="2000" b="0" dirty="0" smtClean="0"/>
              <a:t> Ibrahim </a:t>
            </a:r>
            <a:r>
              <a:rPr lang="en-US" sz="2000" b="0" dirty="0" err="1" smtClean="0"/>
              <a:t>Hashimi</a:t>
            </a:r>
            <a:r>
              <a:rPr lang="ru-RU" sz="2000" b="0" dirty="0" smtClean="0"/>
              <a:t> </a:t>
            </a:r>
            <a:r>
              <a:rPr lang="en-US" sz="2000" u="sng" dirty="0" smtClean="0">
                <a:solidFill>
                  <a:srgbClr val="C00000"/>
                </a:solidFill>
              </a:rPr>
              <a:t>http://</a:t>
            </a:r>
            <a:r>
              <a:rPr lang="en-US" sz="2000" u="sng" dirty="0" smtClean="0">
                <a:solidFill>
                  <a:srgbClr val="C00000"/>
                </a:solidFill>
              </a:rPr>
              <a:t>sedodream.com</a:t>
            </a:r>
            <a:r>
              <a:rPr lang="en-US" b="0" dirty="0"/>
              <a:t> </a:t>
            </a:r>
            <a:r>
              <a:rPr lang="ru-RU" b="0" dirty="0" smtClean="0"/>
              <a:t>или </a:t>
            </a:r>
            <a:r>
              <a:rPr lang="en-US" sz="2000" dirty="0" smtClean="0">
                <a:solidFill>
                  <a:srgbClr val="C00000"/>
                </a:solidFill>
              </a:rPr>
              <a:t>@</a:t>
            </a:r>
            <a:r>
              <a:rPr lang="en-US" sz="2000" dirty="0" err="1" smtClean="0">
                <a:solidFill>
                  <a:srgbClr val="C00000"/>
                </a:solidFill>
              </a:rPr>
              <a:t>SayediHashimi</a:t>
            </a:r>
            <a:endParaRPr lang="ru-RU" sz="2000" b="0" u="sng" dirty="0" smtClean="0">
              <a:solidFill>
                <a:srgbClr val="C00000"/>
              </a:solidFill>
            </a:endParaRPr>
          </a:p>
          <a:p>
            <a:pPr marL="0" indent="0"/>
            <a:r>
              <a:rPr lang="ru-RU" sz="2000" b="0" dirty="0" smtClean="0"/>
              <a:t>3.   Блог команды </a:t>
            </a:r>
            <a:r>
              <a:rPr lang="en-US" sz="2000" b="0" dirty="0" err="1" smtClean="0"/>
              <a:t>MSBuild</a:t>
            </a:r>
            <a:r>
              <a:rPr lang="en-US" sz="2000" b="0" dirty="0" smtClean="0"/>
              <a:t> </a:t>
            </a:r>
            <a:endParaRPr lang="ru-RU" sz="2000" b="0" dirty="0" smtClean="0"/>
          </a:p>
          <a:p>
            <a:pPr marL="0" indent="0"/>
            <a:r>
              <a:rPr lang="ru-RU" dirty="0"/>
              <a:t>	</a:t>
            </a:r>
            <a:r>
              <a:rPr lang="en-US" sz="2000" u="sng" dirty="0" smtClean="0">
                <a:solidFill>
                  <a:srgbClr val="C00000"/>
                </a:solidFill>
              </a:rPr>
              <a:t>http</a:t>
            </a:r>
            <a:r>
              <a:rPr lang="en-US" sz="2000" u="sng" dirty="0">
                <a:solidFill>
                  <a:srgbClr val="C00000"/>
                </a:solidFill>
              </a:rPr>
              <a:t>://blogs.msdn.com/b/msbuild</a:t>
            </a:r>
            <a:r>
              <a:rPr lang="en-US" sz="2000" u="sng" dirty="0" smtClean="0">
                <a:solidFill>
                  <a:srgbClr val="C00000"/>
                </a:solidFill>
              </a:rPr>
              <a:t>/</a:t>
            </a:r>
            <a:r>
              <a:rPr lang="en-US" sz="2000" b="0" dirty="0"/>
              <a:t> </a:t>
            </a:r>
            <a:r>
              <a:rPr lang="ru-RU" sz="2000" b="0" dirty="0" smtClean="0"/>
              <a:t> </a:t>
            </a:r>
            <a:r>
              <a:rPr lang="ru-RU" sz="2000" b="0" i="1" dirty="0" smtClean="0"/>
              <a:t>давно </a:t>
            </a:r>
            <a:r>
              <a:rPr lang="ru-RU" sz="2000" b="0" i="1" dirty="0"/>
              <a:t>не </a:t>
            </a:r>
            <a:r>
              <a:rPr lang="ru-RU" sz="2000" b="0" i="1" dirty="0" smtClean="0"/>
              <a:t>обновляется</a:t>
            </a:r>
            <a:r>
              <a:rPr lang="ru-RU" sz="2000" b="0" dirty="0" smtClean="0"/>
              <a:t>.</a:t>
            </a:r>
          </a:p>
          <a:p>
            <a:pPr marL="0" indent="0"/>
            <a:r>
              <a:rPr lang="ru-RU" sz="2000" b="0" dirty="0" smtClean="0"/>
              <a:t>4.   Блог </a:t>
            </a:r>
            <a:r>
              <a:rPr lang="ru-RU" sz="2000" b="0" dirty="0"/>
              <a:t>команды </a:t>
            </a:r>
            <a:r>
              <a:rPr lang="en-US" sz="2000" b="0" dirty="0"/>
              <a:t>Visual Studio</a:t>
            </a:r>
            <a:r>
              <a:rPr lang="ru-RU" sz="2000" b="0" dirty="0"/>
              <a:t> </a:t>
            </a:r>
          </a:p>
          <a:p>
            <a:pPr marL="0" indent="0"/>
            <a:r>
              <a:rPr lang="ru-RU" dirty="0"/>
              <a:t>	</a:t>
            </a:r>
            <a:r>
              <a:rPr lang="en-US" sz="2000" u="sng" dirty="0" smtClean="0">
                <a:solidFill>
                  <a:srgbClr val="C00000"/>
                </a:solidFill>
              </a:rPr>
              <a:t>http</a:t>
            </a:r>
            <a:r>
              <a:rPr lang="en-US" sz="2000" u="sng" dirty="0">
                <a:solidFill>
                  <a:srgbClr val="C00000"/>
                </a:solidFill>
              </a:rPr>
              <a:t>://blogs.msdn.com/b/visualstudio/</a:t>
            </a:r>
            <a:endParaRPr lang="ru-RU" sz="2000" b="0" u="sng" dirty="0">
              <a:solidFill>
                <a:srgbClr val="C00000"/>
              </a:solidFill>
            </a:endParaRPr>
          </a:p>
          <a:p>
            <a:pPr marL="0" indent="0"/>
            <a:r>
              <a:rPr lang="ru-RU" sz="2000" b="0" dirty="0" smtClean="0"/>
              <a:t>5.   </a:t>
            </a:r>
            <a:r>
              <a:rPr lang="en-US" sz="2000" b="0" dirty="0" smtClean="0"/>
              <a:t>MSDN </a:t>
            </a:r>
            <a:r>
              <a:rPr lang="ru-RU" sz="2000" b="0" dirty="0" smtClean="0"/>
              <a:t>раздел по </a:t>
            </a:r>
            <a:r>
              <a:rPr lang="en-US" sz="2000" b="0" dirty="0" err="1" smtClean="0"/>
              <a:t>MSBuild</a:t>
            </a:r>
            <a:r>
              <a:rPr lang="ru-RU" sz="2000" b="0" dirty="0" smtClean="0"/>
              <a:t> </a:t>
            </a:r>
          </a:p>
          <a:p>
            <a:pPr marL="0" indent="0"/>
            <a:r>
              <a:rPr lang="ru-RU" dirty="0"/>
              <a:t>	</a:t>
            </a:r>
            <a:r>
              <a:rPr lang="en-US" sz="2000" u="sng" dirty="0" smtClean="0">
                <a:solidFill>
                  <a:srgbClr val="C00000"/>
                </a:solidFill>
              </a:rPr>
              <a:t>http</a:t>
            </a:r>
            <a:r>
              <a:rPr lang="en-US" sz="2000" u="sng" dirty="0">
                <a:solidFill>
                  <a:srgbClr val="C00000"/>
                </a:solidFill>
              </a:rPr>
              <a:t>://</a:t>
            </a:r>
            <a:r>
              <a:rPr lang="en-US" sz="2000" u="sng" dirty="0" smtClean="0">
                <a:solidFill>
                  <a:srgbClr val="C00000"/>
                </a:solidFill>
              </a:rPr>
              <a:t>msdn.microsoft.com/en-us/library/dd393574</a:t>
            </a:r>
          </a:p>
        </p:txBody>
      </p:sp>
    </p:spTree>
    <p:extLst>
      <p:ext uri="{BB962C8B-B14F-4D97-AF65-F5344CB8AC3E}">
        <p14:creationId xmlns:p14="http://schemas.microsoft.com/office/powerpoint/2010/main" val="3983443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algn="ctr"/>
            <a:endParaRPr lang="ru-RU" dirty="0" smtClean="0"/>
          </a:p>
          <a:p>
            <a:pPr algn="ctr"/>
            <a:r>
              <a:rPr lang="ru-RU" sz="2800" dirty="0" smtClean="0"/>
              <a:t>Спасибо за внимание!</a:t>
            </a:r>
          </a:p>
          <a:p>
            <a:pPr algn="ctr"/>
            <a:r>
              <a:rPr lang="ru-RU" sz="2800" dirty="0" smtClean="0"/>
              <a:t>Задавайте вопросы</a:t>
            </a:r>
            <a:endParaRPr lang="ru-RU" sz="2800" dirty="0"/>
          </a:p>
          <a:p>
            <a:pPr algn="ctr"/>
            <a:endParaRPr lang="ru-RU" dirty="0" smtClean="0"/>
          </a:p>
          <a:p>
            <a:pPr algn="ctr"/>
            <a:endParaRPr lang="ru-RU" dirty="0"/>
          </a:p>
        </p:txBody>
      </p:sp>
      <p:pic>
        <p:nvPicPr>
          <p:cNvPr id="4098" name="Picture 2" descr="D:\Users.Data\Alexey\Abbyy-Docs\MSBuild\Images\simons-cat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62" y="1124744"/>
            <a:ext cx="2743200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8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MSBuild</a:t>
            </a:r>
            <a:r>
              <a:rPr lang="ru-RU" dirty="0" smtClean="0"/>
              <a:t> скрипт,</a:t>
            </a:r>
            <a:r>
              <a:rPr lang="en-US" dirty="0" smtClean="0"/>
              <a:t> </a:t>
            </a:r>
            <a:r>
              <a:rPr lang="ru-RU" dirty="0" smtClean="0"/>
              <a:t>фото в профиль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08720"/>
            <a:ext cx="7520940" cy="4032448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99592" y="1196752"/>
            <a:ext cx="5040560" cy="35283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FF00"/>
                </a:solidFill>
              </a:rPr>
              <a:t>&lt;Project&gt;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3608" y="1706072"/>
            <a:ext cx="4032448" cy="6428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 err="1" smtClean="0">
                <a:solidFill>
                  <a:srgbClr val="FFFF00"/>
                </a:solidFill>
              </a:rPr>
              <a:t>PropertyGroup</a:t>
            </a:r>
            <a:r>
              <a:rPr lang="en-US" dirty="0" smtClean="0">
                <a:solidFill>
                  <a:srgbClr val="FFFF00"/>
                </a:solidFill>
              </a:rPr>
              <a:t>&gt;… …&lt;/</a:t>
            </a:r>
            <a:r>
              <a:rPr lang="en-US" dirty="0" err="1" smtClean="0">
                <a:solidFill>
                  <a:srgbClr val="FFFF00"/>
                </a:solidFill>
              </a:rPr>
              <a:t>PropertyGroup</a:t>
            </a:r>
            <a:r>
              <a:rPr lang="en-US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en-US" dirty="0">
                <a:solidFill>
                  <a:srgbClr val="FFFF00"/>
                </a:solidFill>
              </a:rPr>
              <a:t>&lt;</a:t>
            </a:r>
            <a:r>
              <a:rPr lang="en-US" dirty="0" err="1">
                <a:solidFill>
                  <a:srgbClr val="FFFF00"/>
                </a:solidFill>
              </a:rPr>
              <a:t>ItemGroup</a:t>
            </a:r>
            <a:r>
              <a:rPr lang="en-US" dirty="0">
                <a:solidFill>
                  <a:srgbClr val="FFFF00"/>
                </a:solidFill>
              </a:rPr>
              <a:t>&gt;… …&lt;/ </a:t>
            </a:r>
            <a:r>
              <a:rPr lang="en-US" dirty="0" err="1">
                <a:solidFill>
                  <a:srgbClr val="FFFF00"/>
                </a:solidFill>
              </a:rPr>
              <a:t>ItemGroup</a:t>
            </a:r>
            <a:r>
              <a:rPr lang="en-US" dirty="0">
                <a:solidFill>
                  <a:srgbClr val="FFFF00"/>
                </a:solidFill>
              </a:rPr>
              <a:t> &gt;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43608" y="2492896"/>
            <a:ext cx="4032448" cy="20882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FF00"/>
                </a:solidFill>
              </a:rPr>
              <a:t>&lt;Target&gt;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…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&lt;/Target&gt;…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3648" y="2960948"/>
            <a:ext cx="3528392" cy="900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FFFF00"/>
                </a:solidFill>
              </a:rPr>
              <a:t>&lt;Task&gt;</a:t>
            </a:r>
          </a:p>
          <a:p>
            <a:endParaRPr lang="ru-RU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&lt;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smtClean="0">
                <a:solidFill>
                  <a:srgbClr val="FFFF00"/>
                </a:solidFill>
              </a:rPr>
              <a:t>Task</a:t>
            </a:r>
            <a:r>
              <a:rPr lang="en-US" dirty="0">
                <a:solidFill>
                  <a:srgbClr val="FFFF00"/>
                </a:solidFill>
              </a:rPr>
              <a:t>&gt;</a:t>
            </a:r>
          </a:p>
          <a:p>
            <a:endParaRPr lang="ru-R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78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</a:t>
            </a:r>
            <a:r>
              <a:rPr lang="en-US" dirty="0" err="1" smtClean="0"/>
              <a:t>MSBuild</a:t>
            </a:r>
            <a:r>
              <a:rPr lang="ru-RU" dirty="0" smtClean="0"/>
              <a:t> скрипта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96752"/>
            <a:ext cx="8064896" cy="34837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>
                <a:solidFill>
                  <a:srgbClr val="C00000"/>
                </a:solidFill>
              </a:rPr>
              <a:t>Project </a:t>
            </a:r>
            <a:r>
              <a:rPr lang="en-US" dirty="0" err="1" smtClean="0">
                <a:solidFill>
                  <a:srgbClr val="FF0000"/>
                </a:solidFill>
              </a:rPr>
              <a:t>xmlns</a:t>
            </a:r>
            <a:r>
              <a:rPr lang="en-US" dirty="0" smtClean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"</a:t>
            </a:r>
            <a:r>
              <a:rPr lang="en-US" dirty="0" smtClean="0">
                <a:solidFill>
                  <a:srgbClr val="0000FF"/>
                </a:solidFill>
                <a:hlinkClick r:id="rId2"/>
              </a:rPr>
              <a:t>http</a:t>
            </a:r>
            <a:r>
              <a:rPr lang="en-US" dirty="0">
                <a:solidFill>
                  <a:srgbClr val="0000FF"/>
                </a:solidFill>
                <a:hlinkClick r:id="rId2"/>
              </a:rPr>
              <a:t>://</a:t>
            </a:r>
            <a:r>
              <a:rPr lang="en-US" dirty="0" smtClean="0">
                <a:solidFill>
                  <a:srgbClr val="0000FF"/>
                </a:solidFill>
                <a:hlinkClick r:id="rId2"/>
              </a:rPr>
              <a:t>schemas.microsoft.com/developer/</a:t>
            </a:r>
            <a:r>
              <a:rPr lang="en-US" dirty="0" err="1" smtClean="0">
                <a:solidFill>
                  <a:srgbClr val="0000FF"/>
                </a:solidFill>
                <a:hlinkClick r:id="rId2"/>
              </a:rPr>
              <a:t>msbuild</a:t>
            </a:r>
            <a:r>
              <a:rPr lang="en-US" dirty="0" smtClean="0">
                <a:solidFill>
                  <a:srgbClr val="0000FF"/>
                </a:solidFill>
                <a:hlinkClick r:id="rId2"/>
              </a:rPr>
              <a:t>/2003</a:t>
            </a:r>
            <a:r>
              <a:rPr lang="en-US" dirty="0" smtClean="0">
                <a:solidFill>
                  <a:srgbClr val="0000FF"/>
                </a:solidFill>
              </a:rPr>
              <a:t>"&gt;</a:t>
            </a:r>
          </a:p>
          <a:p>
            <a:pPr marL="0" indent="0"/>
            <a:endParaRPr lang="en-US" dirty="0" smtClean="0">
              <a:solidFill>
                <a:srgbClr val="0000FF"/>
              </a:solidFill>
            </a:endParaRPr>
          </a:p>
          <a:p>
            <a:pPr lvl="2">
              <a:buClr>
                <a:schemeClr val="tx1"/>
              </a:buClr>
              <a:buFont typeface="+mj-lt"/>
              <a:buAutoNum type="arabicPeriod"/>
            </a:pPr>
            <a:r>
              <a:rPr lang="ru-RU" b="1" dirty="0" smtClean="0"/>
              <a:t> Элементы  синтаксиса - </a:t>
            </a:r>
            <a:r>
              <a:rPr lang="en-US" b="1" dirty="0" smtClean="0">
                <a:solidFill>
                  <a:srgbClr val="0070C0"/>
                </a:solidFill>
              </a:rPr>
              <a:t>$ , @ , %</a:t>
            </a:r>
            <a:endParaRPr lang="ru-RU" b="1" dirty="0" smtClean="0">
              <a:solidFill>
                <a:srgbClr val="0070C0"/>
              </a:solidFill>
            </a:endParaRPr>
          </a:p>
          <a:p>
            <a:pPr lvl="2">
              <a:buClr>
                <a:schemeClr val="tx1"/>
              </a:buClr>
              <a:buFont typeface="+mj-lt"/>
              <a:buAutoNum type="arabicPeriod"/>
            </a:pPr>
            <a:r>
              <a:rPr lang="ru-RU" b="1" dirty="0" smtClean="0"/>
              <a:t> Управляющие конструкции </a:t>
            </a:r>
            <a:r>
              <a:rPr lang="en-US" b="1" dirty="0" smtClean="0">
                <a:solidFill>
                  <a:srgbClr val="C00000"/>
                </a:solidFill>
              </a:rPr>
              <a:t>Import, Choose</a:t>
            </a:r>
            <a:r>
              <a:rPr lang="ru-RU" b="1" dirty="0" smtClean="0"/>
              <a:t>. Аттрибут </a:t>
            </a:r>
            <a:r>
              <a:rPr lang="en-US" b="1" dirty="0" smtClean="0">
                <a:solidFill>
                  <a:srgbClr val="C00000"/>
                </a:solidFill>
              </a:rPr>
              <a:t>Condition</a:t>
            </a:r>
            <a:endParaRPr lang="ru-RU" b="1" dirty="0" smtClean="0">
              <a:solidFill>
                <a:srgbClr val="C00000"/>
              </a:solidFill>
            </a:endParaRPr>
          </a:p>
          <a:p>
            <a:pPr lvl="2">
              <a:buClr>
                <a:schemeClr val="tx1"/>
              </a:buClr>
              <a:buFont typeface="+mj-lt"/>
              <a:buAutoNum type="arabicPeriod"/>
            </a:pPr>
            <a:r>
              <a:rPr lang="ru-RU" b="1" dirty="0"/>
              <a:t> </a:t>
            </a:r>
            <a:r>
              <a:rPr lang="ru-RU" b="1" dirty="0" smtClean="0"/>
              <a:t>Свойства (</a:t>
            </a:r>
            <a:r>
              <a:rPr lang="en-US" b="1" dirty="0" smtClean="0">
                <a:solidFill>
                  <a:srgbClr val="C00000"/>
                </a:solidFill>
              </a:rPr>
              <a:t>Property</a:t>
            </a:r>
            <a:r>
              <a:rPr lang="en-US" b="1" dirty="0" smtClean="0"/>
              <a:t>)</a:t>
            </a:r>
            <a:endParaRPr lang="ru-RU" b="1" dirty="0" smtClean="0"/>
          </a:p>
          <a:p>
            <a:pPr lvl="2">
              <a:buClr>
                <a:schemeClr val="tx1"/>
              </a:buClr>
              <a:buFont typeface="+mj-lt"/>
              <a:buAutoNum type="arabicPeriod"/>
            </a:pPr>
            <a:r>
              <a:rPr lang="ru-RU" b="1" dirty="0"/>
              <a:t> </a:t>
            </a:r>
            <a:r>
              <a:rPr lang="ru-RU" b="1" dirty="0" smtClean="0"/>
              <a:t>Элементы коллекции (</a:t>
            </a:r>
            <a:r>
              <a:rPr lang="en-US" b="1" dirty="0" smtClean="0">
                <a:solidFill>
                  <a:srgbClr val="C00000"/>
                </a:solidFill>
              </a:rPr>
              <a:t>Item</a:t>
            </a:r>
            <a:r>
              <a:rPr lang="en-US" b="1" dirty="0" smtClean="0"/>
              <a:t>)</a:t>
            </a:r>
            <a:endParaRPr lang="ru-RU" b="1" dirty="0" smtClean="0"/>
          </a:p>
          <a:p>
            <a:pPr lvl="2">
              <a:buClr>
                <a:schemeClr val="tx1"/>
              </a:buClr>
              <a:buFont typeface="+mj-lt"/>
              <a:buAutoNum type="arabicPeriod"/>
            </a:pPr>
            <a:r>
              <a:rPr lang="ru-RU" b="1" dirty="0"/>
              <a:t> </a:t>
            </a:r>
            <a:r>
              <a:rPr lang="ru-RU" b="1" dirty="0" smtClean="0"/>
              <a:t>Задачи (</a:t>
            </a:r>
            <a:r>
              <a:rPr lang="en-US" b="1" dirty="0" smtClean="0">
                <a:solidFill>
                  <a:srgbClr val="C00000"/>
                </a:solidFill>
              </a:rPr>
              <a:t>Task</a:t>
            </a:r>
            <a:r>
              <a:rPr lang="en-US" b="1" dirty="0" smtClean="0"/>
              <a:t>)</a:t>
            </a:r>
            <a:endParaRPr lang="ru-RU" b="1" dirty="0"/>
          </a:p>
          <a:p>
            <a:pPr lvl="2">
              <a:buClr>
                <a:schemeClr val="tx1"/>
              </a:buClr>
              <a:buFont typeface="+mj-lt"/>
              <a:buAutoNum type="arabicPeriod"/>
            </a:pPr>
            <a:r>
              <a:rPr lang="ru-RU" b="1" dirty="0" smtClean="0"/>
              <a:t> Цели\задания 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Targets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&lt;/</a:t>
            </a:r>
            <a:r>
              <a:rPr lang="en-US" dirty="0">
                <a:solidFill>
                  <a:srgbClr val="C00000"/>
                </a:solidFill>
              </a:rPr>
              <a:t>Project</a:t>
            </a:r>
            <a:r>
              <a:rPr lang="en-US" dirty="0">
                <a:solidFill>
                  <a:srgbClr val="0000FF"/>
                </a:solidFill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4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Конструкции </a:t>
            </a:r>
            <a:r>
              <a:rPr lang="en-US" dirty="0" smtClean="0"/>
              <a:t>$, @, %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$(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PropertyName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/>
              <a:t>– Получить значение свойства </a:t>
            </a:r>
            <a:r>
              <a:rPr lang="en-US" b="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PropertyName</a:t>
            </a:r>
            <a:endParaRPr lang="en-US" b="0" dirty="0" smtClean="0">
              <a:solidFill>
                <a:srgbClr val="0070C0"/>
              </a:solidFill>
            </a:endParaRPr>
          </a:p>
          <a:p>
            <a:pPr>
              <a:buFont typeface="+mj-lt"/>
              <a:buAutoNum type="arabicPeriod"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@(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ItemName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 smtClean="0"/>
              <a:t>– </a:t>
            </a:r>
            <a:r>
              <a:rPr lang="ru-RU" dirty="0"/>
              <a:t>Получить значение коллекции</a:t>
            </a:r>
            <a:r>
              <a:rPr lang="en-US" dirty="0"/>
              <a:t> </a:t>
            </a:r>
            <a:r>
              <a:rPr lang="en-US" b="0" dirty="0" err="1">
                <a:solidFill>
                  <a:srgbClr val="0070C0"/>
                </a:solidFill>
              </a:rPr>
              <a:t>ItemName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как </a:t>
            </a:r>
            <a:r>
              <a:rPr lang="ru-RU" dirty="0" smtClean="0"/>
              <a:t>список</a:t>
            </a:r>
            <a:r>
              <a:rPr lang="en-US" dirty="0" smtClean="0"/>
              <a:t>.</a:t>
            </a:r>
            <a:r>
              <a:rPr lang="ru-RU" dirty="0" smtClean="0"/>
              <a:t>   </a:t>
            </a:r>
            <a:r>
              <a:rPr lang="en-US" dirty="0" smtClean="0"/>
              <a:t> </a:t>
            </a:r>
            <a:r>
              <a:rPr lang="ru-RU" dirty="0" smtClean="0"/>
              <a:t>Вторым </a:t>
            </a:r>
            <a:r>
              <a:rPr lang="ru-RU" dirty="0" smtClean="0"/>
              <a:t>параметром можно </a:t>
            </a:r>
            <a:r>
              <a:rPr lang="ru-RU" dirty="0"/>
              <a:t>задать </a:t>
            </a:r>
            <a:r>
              <a:rPr lang="ru-RU" dirty="0" smtClean="0"/>
              <a:t>разделитель</a:t>
            </a:r>
            <a:r>
              <a:rPr lang="en-US" dirty="0" smtClean="0"/>
              <a:t>:</a:t>
            </a:r>
            <a:r>
              <a:rPr lang="ru-RU" dirty="0" smtClean="0"/>
              <a:t>  </a:t>
            </a:r>
            <a:r>
              <a:rPr lang="en-US" b="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@(</a:t>
            </a:r>
            <a:r>
              <a:rPr lang="en-US" b="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ItemName</a:t>
            </a:r>
            <a:r>
              <a:rPr lang="ru-RU" b="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'#')</a:t>
            </a:r>
            <a:endParaRPr lang="ru-RU" b="0" dirty="0"/>
          </a:p>
          <a:p>
            <a:pPr>
              <a:buFont typeface="+mj-lt"/>
              <a:buAutoNum type="arabicPeriod"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+mj-lt"/>
              <a:buAutoNum type="arabicPeriod"/>
            </a:pP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%(</a:t>
            </a:r>
            <a:r>
              <a:rPr lang="en-US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OtherItem</a:t>
            </a:r>
            <a:r>
              <a:rPr lang="ru-RU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Доступ к метаданным элементов коллекции</a:t>
            </a:r>
            <a:r>
              <a:rPr lang="en-US" dirty="0" smtClean="0"/>
              <a:t> </a:t>
            </a:r>
            <a:r>
              <a:rPr lang="en-US" b="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OtherItem</a:t>
            </a:r>
            <a:r>
              <a:rPr lang="ru-RU" dirty="0" smtClean="0"/>
              <a:t>.</a:t>
            </a:r>
          </a:p>
          <a:p>
            <a:pPr marL="0" indent="0"/>
            <a:r>
              <a:rPr lang="ru-RU" dirty="0" smtClean="0"/>
              <a:t>По умолчанию доступ к элементу</a:t>
            </a:r>
            <a:r>
              <a:rPr lang="en-US" dirty="0"/>
              <a:t> Identity</a:t>
            </a:r>
            <a:r>
              <a:rPr lang="ru-RU" dirty="0" smtClean="0"/>
              <a:t>, формат </a:t>
            </a:r>
            <a:r>
              <a:rPr lang="ru-RU" b="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%(</a:t>
            </a:r>
            <a:r>
              <a:rPr lang="en-US" b="0" dirty="0" err="1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OtherItem.MetaName</a:t>
            </a:r>
            <a:r>
              <a:rPr lang="ru-RU" b="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ru-RU" b="0" dirty="0" smtClean="0">
              <a:solidFill>
                <a:srgbClr val="0070C0"/>
              </a:solidFill>
            </a:endParaRP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US" sz="2800" dirty="0"/>
              <a:t>DEMO </a:t>
            </a:r>
            <a:r>
              <a:rPr lang="en-US" sz="2800" dirty="0" err="1" smtClean="0"/>
              <a:t>Syntax.proj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3728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Конструкция </a:t>
            </a:r>
            <a:r>
              <a:rPr lang="en-US" dirty="0" smtClean="0"/>
              <a:t>Import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00628"/>
            <a:ext cx="7876356" cy="3408492"/>
          </a:xfrm>
        </p:spPr>
        <p:txBody>
          <a:bodyPr>
            <a:normAutofit/>
          </a:bodyPr>
          <a:lstStyle/>
          <a:p>
            <a:pPr marL="0" lvl="2" indent="0">
              <a:spcBef>
                <a:spcPts val="800"/>
              </a:spcBef>
              <a:buClrTx/>
              <a:buNone/>
            </a:pPr>
            <a:r>
              <a:rPr lang="en-US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dirty="0" smtClean="0"/>
              <a:t>– </a:t>
            </a:r>
            <a:r>
              <a:rPr lang="ru-RU" dirty="0" smtClean="0"/>
              <a:t>эквивалент директивы </a:t>
            </a:r>
            <a:r>
              <a:rPr lang="en-US" dirty="0">
                <a:solidFill>
                  <a:srgbClr val="C00000"/>
                </a:solidFill>
              </a:rPr>
              <a:t>#</a:t>
            </a:r>
            <a:r>
              <a:rPr lang="en-US" dirty="0" smtClean="0">
                <a:solidFill>
                  <a:srgbClr val="C00000"/>
                </a:solidFill>
              </a:rPr>
              <a:t>Include</a:t>
            </a:r>
            <a:endParaRPr lang="en-US" dirty="0" smtClean="0">
              <a:solidFill>
                <a:srgbClr val="C00000"/>
              </a:solidFill>
            </a:endParaRPr>
          </a:p>
          <a:p>
            <a:pPr lvl="2">
              <a:buFont typeface="Arial" pitchFamily="34" charset="0"/>
              <a:buChar char="•"/>
            </a:pPr>
            <a:r>
              <a:rPr lang="ru-RU" dirty="0" smtClean="0"/>
              <a:t>Аттрибут </a:t>
            </a:r>
            <a:r>
              <a:rPr lang="en-US" b="1" dirty="0" smtClean="0">
                <a:solidFill>
                  <a:srgbClr val="C00000"/>
                </a:solidFill>
              </a:rPr>
              <a:t>Project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</a:t>
            </a:r>
            <a:r>
              <a:rPr lang="ru-RU" dirty="0" smtClean="0"/>
              <a:t>что импортируем в данный скрипт</a:t>
            </a:r>
          </a:p>
          <a:p>
            <a:pPr lvl="2">
              <a:buFont typeface="Arial" pitchFamily="34" charset="0"/>
              <a:buChar char="•"/>
            </a:pPr>
            <a:r>
              <a:rPr lang="ru-RU" dirty="0" smtClean="0"/>
              <a:t>Аттрибут </a:t>
            </a:r>
            <a:r>
              <a:rPr lang="en-US" b="1" dirty="0" smtClean="0">
                <a:solidFill>
                  <a:srgbClr val="C00000"/>
                </a:solidFill>
              </a:rPr>
              <a:t>Condition</a:t>
            </a:r>
            <a:r>
              <a:rPr lang="ru-RU" dirty="0" smtClean="0">
                <a:solidFill>
                  <a:srgbClr val="C00000"/>
                </a:solidFill>
              </a:rPr>
              <a:t> </a:t>
            </a:r>
            <a:r>
              <a:rPr lang="ru-RU" dirty="0" smtClean="0"/>
              <a:t>– при выполнении каких условий, произойдет </a:t>
            </a:r>
            <a:r>
              <a:rPr lang="en-US" dirty="0" smtClean="0"/>
              <a:t>Import</a:t>
            </a:r>
            <a:r>
              <a:rPr lang="ru-RU" dirty="0" smtClean="0"/>
              <a:t>.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endParaRPr lang="en-US" dirty="0" smtClean="0">
              <a:solidFill>
                <a:srgbClr val="0070C0"/>
              </a:solidFill>
            </a:endParaRPr>
          </a:p>
          <a:p>
            <a:pPr marL="237744" lvl="2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="$(SomeProp)\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AbyTargets.targets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			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="Exists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('</a:t>
            </a:r>
            <a:r>
              <a:rPr lang="en-US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$(SomeProp)\</a:t>
            </a:r>
            <a:r>
              <a:rPr lang="en-US" dirty="0" err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AbyTargets.targets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')"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marL="0" indent="0"/>
            <a:endParaRPr lang="en-US" dirty="0" smtClean="0"/>
          </a:p>
          <a:p>
            <a:pPr marL="237744" lvl="2" indent="0">
              <a:buNone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28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Конструкция </a:t>
            </a:r>
            <a:r>
              <a:rPr lang="en-US" smtClean="0"/>
              <a:t>Choose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00628"/>
            <a:ext cx="7948364" cy="3912548"/>
          </a:xfrm>
        </p:spPr>
        <p:txBody>
          <a:bodyPr>
            <a:normAutofit/>
          </a:bodyPr>
          <a:lstStyle/>
          <a:p>
            <a:r>
              <a:rPr lang="ru-RU" dirty="0" smtClean="0"/>
              <a:t>Эквивалент </a:t>
            </a:r>
            <a:r>
              <a:rPr lang="en-US" dirty="0" smtClean="0"/>
              <a:t>switch-case</a:t>
            </a:r>
          </a:p>
          <a:p>
            <a:pPr>
              <a:spcBef>
                <a:spcPts val="400"/>
              </a:spcBef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Choose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 '$(Configuration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)'=='Debug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 "&gt;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PropertyGroup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en-US" b="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DebugType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&gt;full&lt;/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DebugType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en-US" b="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&lt;/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PropertyGroup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en-US" b="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ItemGroup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en-US" b="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	&lt;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Compile Include="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UnitTesting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\*.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cs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" /&gt; </a:t>
            </a:r>
            <a:endParaRPr lang="en-US" b="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	&lt;/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ItemGroup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itchFamily="49" charset="0"/>
                <a:cs typeface="Consolas" pitchFamily="49" charset="0"/>
              </a:rPr>
              <a:t>&gt; </a:t>
            </a:r>
            <a:endParaRPr lang="en-US" b="0" dirty="0" smtClean="0">
              <a:solidFill>
                <a:schemeClr val="tx1">
                  <a:lumMod val="65000"/>
                  <a:lumOff val="3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&lt;/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&lt;</a:t>
            </a:r>
            <a:r>
              <a:rPr lang="en-US" b="0" dirty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b="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endParaRPr lang="en-US" b="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</a:pP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Otherwise</a:t>
            </a: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b="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b="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Choose</a:t>
            </a:r>
            <a:r>
              <a:rPr lang="en-US" b="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b="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4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2161</TotalTime>
  <Words>1573</Words>
  <Application>Microsoft Office PowerPoint</Application>
  <PresentationFormat>On-screen Show (4:3)</PresentationFormat>
  <Paragraphs>277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Angles</vt:lpstr>
      <vt:lpstr>MSBuild 101 В картиНКАХ</vt:lpstr>
      <vt:lpstr>Nant vs MSBuild </vt:lpstr>
      <vt:lpstr>Итак, что же такое MSBuild</vt:lpstr>
      <vt:lpstr>MSBuild скрипт, фото в профиль</vt:lpstr>
      <vt:lpstr>элементы MSBuild скрипта</vt:lpstr>
      <vt:lpstr>Конструкции $, @, %</vt:lpstr>
      <vt:lpstr> </vt:lpstr>
      <vt:lpstr>Конструкция Import</vt:lpstr>
      <vt:lpstr>Конструкция Choose</vt:lpstr>
      <vt:lpstr>Аттрибут Condition</vt:lpstr>
      <vt:lpstr>Свойства (Property)</vt:lpstr>
      <vt:lpstr>Свойства (Property)</vt:lpstr>
      <vt:lpstr>DEMO PropEval.proj</vt:lpstr>
      <vt:lpstr>Коллекции Элементов (Items)</vt:lpstr>
      <vt:lpstr>Коллекции Элементов (Items)</vt:lpstr>
      <vt:lpstr>PowerPoint Presentation</vt:lpstr>
      <vt:lpstr>Задачи (Tasks)</vt:lpstr>
      <vt:lpstr>Задачи (Tasks)</vt:lpstr>
      <vt:lpstr>PowerPoint Presentation</vt:lpstr>
      <vt:lpstr>Цели (Targets)</vt:lpstr>
      <vt:lpstr>Цели (Targets)</vt:lpstr>
      <vt:lpstr>DEMO Targets.proj</vt:lpstr>
      <vt:lpstr>MSBuild.exe</vt:lpstr>
      <vt:lpstr>Фазы обработки Скрипта</vt:lpstr>
      <vt:lpstr>Visual Studio как надстройка над msbuild</vt:lpstr>
      <vt:lpstr>Что где лежит</vt:lpstr>
      <vt:lpstr>Как повлиять на стандартный процесС</vt:lpstr>
      <vt:lpstr>Как повлиять на стандартный процесС</vt:lpstr>
      <vt:lpstr> </vt:lpstr>
      <vt:lpstr>Отладка  MSBuild скрипта в Visual Studio</vt:lpstr>
      <vt:lpstr>Отладка  MSBuild скрипта в Visual Studio</vt:lpstr>
      <vt:lpstr>Отладка  MSBuild скрипта в Visual Studio</vt:lpstr>
      <vt:lpstr>Demo Debugging</vt:lpstr>
      <vt:lpstr>Источники Информации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MSBuild 101 В картиНКАХ</dc:title>
  <dc:creator>Alexey</dc:creator>
  <cp:lastModifiedBy>Aleksey Shcherbak</cp:lastModifiedBy>
  <cp:revision>476</cp:revision>
  <dcterms:created xsi:type="dcterms:W3CDTF">2012-08-11T10:08:53Z</dcterms:created>
  <dcterms:modified xsi:type="dcterms:W3CDTF">2012-08-14T08:45:15Z</dcterms:modified>
</cp:coreProperties>
</file>