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9" r:id="rId3"/>
    <p:sldId id="260" r:id="rId4"/>
    <p:sldId id="262" r:id="rId5"/>
    <p:sldId id="263" r:id="rId6"/>
    <p:sldId id="281" r:id="rId7"/>
    <p:sldId id="264" r:id="rId8"/>
    <p:sldId id="282" r:id="rId9"/>
    <p:sldId id="266" r:id="rId10"/>
    <p:sldId id="283" r:id="rId11"/>
    <p:sldId id="267" r:id="rId12"/>
    <p:sldId id="284" r:id="rId13"/>
    <p:sldId id="268" r:id="rId14"/>
    <p:sldId id="269" r:id="rId15"/>
    <p:sldId id="285" r:id="rId16"/>
    <p:sldId id="270" r:id="rId17"/>
    <p:sldId id="286" r:id="rId18"/>
    <p:sldId id="271" r:id="rId19"/>
    <p:sldId id="287" r:id="rId20"/>
    <p:sldId id="272" r:id="rId21"/>
    <p:sldId id="288" r:id="rId22"/>
    <p:sldId id="289" r:id="rId23"/>
    <p:sldId id="273" r:id="rId24"/>
    <p:sldId id="290" r:id="rId25"/>
    <p:sldId id="274" r:id="rId26"/>
    <p:sldId id="291" r:id="rId27"/>
    <p:sldId id="275" r:id="rId28"/>
    <p:sldId id="292" r:id="rId29"/>
    <p:sldId id="276" r:id="rId30"/>
    <p:sldId id="293" r:id="rId31"/>
    <p:sldId id="277" r:id="rId32"/>
    <p:sldId id="278" r:id="rId33"/>
    <p:sldId id="279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B6B4-3E64-4B07-BE32-CA28A48B845A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7BB-0F61-43D7-9F77-B0641758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6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B6B4-3E64-4B07-BE32-CA28A48B845A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7BB-0F61-43D7-9F77-B0641758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27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B6B4-3E64-4B07-BE32-CA28A48B845A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7BB-0F61-43D7-9F77-B0641758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150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>
          <a:xfrm>
            <a:off x="6248400" y="57340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8207375" y="6381750"/>
            <a:ext cx="936625" cy="476250"/>
          </a:xfrm>
        </p:spPr>
        <p:txBody>
          <a:bodyPr/>
          <a:lstStyle>
            <a:lvl1pPr>
              <a:defRPr/>
            </a:lvl1pPr>
          </a:lstStyle>
          <a:p>
            <a:fld id="{0FAB4858-4124-451B-B4A6-34DEAF36BE7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644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B6B4-3E64-4B07-BE32-CA28A48B845A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7BB-0F61-43D7-9F77-B0641758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48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B6B4-3E64-4B07-BE32-CA28A48B845A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7BB-0F61-43D7-9F77-B0641758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5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B6B4-3E64-4B07-BE32-CA28A48B845A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7BB-0F61-43D7-9F77-B0641758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71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B6B4-3E64-4B07-BE32-CA28A48B845A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7BB-0F61-43D7-9F77-B0641758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79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B6B4-3E64-4B07-BE32-CA28A48B845A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7BB-0F61-43D7-9F77-B0641758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43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B6B4-3E64-4B07-BE32-CA28A48B845A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7BB-0F61-43D7-9F77-B0641758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16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B6B4-3E64-4B07-BE32-CA28A48B845A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7BB-0F61-43D7-9F77-B0641758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4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B6B4-3E64-4B07-BE32-CA28A48B845A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7BB-0F61-43D7-9F77-B0641758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17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EB6B4-3E64-4B07-BE32-CA28A48B845A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AB7BB-0F61-43D7-9F77-B0641758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09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7.png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0.png"/><Relationship Id="rId4" Type="http://schemas.openxmlformats.org/officeDocument/2006/relationships/image" Target="../media/image29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1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3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7.png"/><Relationship Id="rId4" Type="http://schemas.openxmlformats.org/officeDocument/2006/relationships/image" Target="../media/image36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9.png"/><Relationship Id="rId4" Type="http://schemas.openxmlformats.org/officeDocument/2006/relationships/image" Target="../media/image38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1.png"/><Relationship Id="rId4" Type="http://schemas.openxmlformats.org/officeDocument/2006/relationships/image" Target="../media/image4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9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.wmf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image" Target="../media/image8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1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3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实验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连续时间信号在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MATLAB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中的表示</a:t>
            </a:r>
            <a:b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617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476672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clear all</a:t>
            </a:r>
          </a:p>
          <a:p>
            <a:r>
              <a:rPr lang="en-US" altLang="zh-CN" sz="2400" dirty="0"/>
              <a:t>t1 = - 1:0.01:1 ;</a:t>
            </a:r>
          </a:p>
          <a:p>
            <a:r>
              <a:rPr lang="en-US" altLang="zh-CN" sz="2400" dirty="0"/>
              <a:t>t = </a:t>
            </a:r>
            <a:r>
              <a:rPr lang="en-US" altLang="zh-CN" sz="2400" dirty="0" err="1"/>
              <a:t>sym</a:t>
            </a:r>
            <a:r>
              <a:rPr lang="en-US" altLang="zh-CN" sz="2400" dirty="0"/>
              <a:t>('t') ;</a:t>
            </a:r>
          </a:p>
          <a:p>
            <a:r>
              <a:rPr lang="en-US" altLang="zh-CN" sz="2400" dirty="0"/>
              <a:t>y = </a:t>
            </a:r>
            <a:r>
              <a:rPr lang="en-US" altLang="zh-CN" sz="2400" dirty="0" err="1"/>
              <a:t>sym</a:t>
            </a:r>
            <a:r>
              <a:rPr lang="en-US" altLang="zh-CN" sz="2400" dirty="0"/>
              <a:t>('sign(t)') ;</a:t>
            </a:r>
          </a:p>
          <a:p>
            <a:r>
              <a:rPr lang="en-US" altLang="zh-CN" sz="2400" dirty="0" err="1"/>
              <a:t>ezplot</a:t>
            </a:r>
            <a:r>
              <a:rPr lang="en-US" altLang="zh-CN" sz="2400" dirty="0"/>
              <a:t>(y,t1) ;</a:t>
            </a:r>
          </a:p>
          <a:p>
            <a:r>
              <a:rPr lang="en-US" altLang="zh-CN" sz="2400" dirty="0"/>
              <a:t>grid on ;</a:t>
            </a:r>
          </a:p>
          <a:p>
            <a:r>
              <a:rPr lang="en-US" altLang="zh-CN" sz="2400" dirty="0"/>
              <a:t>axis([-1 1 -1.1 1.1]) ;</a:t>
            </a:r>
          </a:p>
          <a:p>
            <a:r>
              <a:rPr lang="en-US" altLang="zh-CN" sz="2400" dirty="0"/>
              <a:t>title('</a:t>
            </a:r>
            <a:r>
              <a:rPr lang="zh-CN" altLang="en-US" sz="2400" dirty="0"/>
              <a:t>单位冲激信号</a:t>
            </a:r>
            <a:r>
              <a:rPr lang="en-US" altLang="zh-CN" sz="2400" dirty="0"/>
              <a:t>') ; </a:t>
            </a:r>
            <a:endParaRPr lang="zh-CN" altLang="en-US" sz="24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74" y="270892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042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281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常用连续信号的</a:t>
            </a:r>
            <a:r>
              <a:rPr lang="en-US" altLang="zh-CN" sz="4400" b="1">
                <a:latin typeface="Times New Roman" pitchFamily="18" charset="0"/>
                <a:ea typeface="楷体_GB2312" pitchFamily="49" charset="-122"/>
              </a:rPr>
              <a:t>MATLAB</a:t>
            </a: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表示</a:t>
            </a: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250825" y="938213"/>
            <a:ext cx="8569325" cy="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、取样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信号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67940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82931851"/>
              </p:ext>
            </p:extLst>
          </p:nvPr>
        </p:nvGraphicFramePr>
        <p:xfrm>
          <a:off x="2555776" y="1052736"/>
          <a:ext cx="9509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3" imgW="355320" imgH="203040" progId="Equation.DSMT4">
                  <p:embed/>
                </p:oleObj>
              </mc:Choice>
              <mc:Fallback>
                <p:oleObj name="Equation" r:id="rId3" imgW="35532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052736"/>
                        <a:ext cx="9509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76001266"/>
              </p:ext>
            </p:extLst>
          </p:nvPr>
        </p:nvGraphicFramePr>
        <p:xfrm>
          <a:off x="1475656" y="1484784"/>
          <a:ext cx="4589462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5" imgW="2616120" imgH="393480" progId="Equation.DSMT4">
                  <p:embed/>
                </p:oleObj>
              </mc:Choice>
              <mc:Fallback>
                <p:oleObj name="Equation" r:id="rId5" imgW="2616120" imgH="3934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484784"/>
                        <a:ext cx="4589462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95536" y="2276872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clear all</a:t>
            </a:r>
          </a:p>
          <a:p>
            <a:r>
              <a:rPr lang="en-US" altLang="zh-CN" sz="2800" dirty="0"/>
              <a:t>t = -6*</a:t>
            </a:r>
            <a:r>
              <a:rPr lang="en-US" altLang="zh-CN" sz="2800" dirty="0" err="1"/>
              <a:t>pi:pi</a:t>
            </a:r>
            <a:r>
              <a:rPr lang="en-US" altLang="zh-CN" sz="2800" dirty="0"/>
              <a:t>/100:6*pi ;</a:t>
            </a:r>
          </a:p>
          <a:p>
            <a:r>
              <a:rPr lang="en-US" altLang="zh-CN" sz="2800" dirty="0" err="1"/>
              <a:t>ft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sinc</a:t>
            </a:r>
            <a:r>
              <a:rPr lang="en-US" altLang="zh-CN" sz="2800" dirty="0"/>
              <a:t>(t/pi) ;</a:t>
            </a:r>
          </a:p>
          <a:p>
            <a:r>
              <a:rPr lang="en-US" altLang="zh-CN" sz="2800" dirty="0"/>
              <a:t>plot(</a:t>
            </a:r>
            <a:r>
              <a:rPr lang="en-US" altLang="zh-CN" sz="2800" dirty="0" err="1"/>
              <a:t>t,ft</a:t>
            </a:r>
            <a:r>
              <a:rPr lang="en-US" altLang="zh-CN" sz="2800" dirty="0"/>
              <a:t>) ;</a:t>
            </a:r>
          </a:p>
          <a:p>
            <a:r>
              <a:rPr lang="en-US" altLang="zh-CN" sz="2800" dirty="0"/>
              <a:t>grid on ;</a:t>
            </a:r>
          </a:p>
          <a:p>
            <a:r>
              <a:rPr lang="en-US" altLang="zh-CN" sz="2800" dirty="0"/>
              <a:t>axis([-20 20 -0.5 1.2]) ;</a:t>
            </a:r>
          </a:p>
          <a:p>
            <a:r>
              <a:rPr lang="en-US" altLang="zh-CN" sz="2800" dirty="0"/>
              <a:t>title('</a:t>
            </a:r>
            <a:r>
              <a:rPr lang="zh-CN" altLang="en-US" sz="2800" dirty="0"/>
              <a:t>抽样信号</a:t>
            </a:r>
            <a:r>
              <a:rPr lang="en-US" altLang="zh-CN" sz="2800" dirty="0"/>
              <a:t>') ;</a:t>
            </a:r>
            <a:endParaRPr lang="zh-CN" altLang="en-US" sz="2800" dirty="0"/>
          </a:p>
        </p:txBody>
      </p:sp>
      <p:pic>
        <p:nvPicPr>
          <p:cNvPr id="7192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575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4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332656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clear all</a:t>
            </a:r>
          </a:p>
          <a:p>
            <a:r>
              <a:rPr lang="en-US" altLang="zh-CN" sz="2400" dirty="0"/>
              <a:t>t1 = - 20:0.015:20 ;</a:t>
            </a:r>
          </a:p>
          <a:p>
            <a:r>
              <a:rPr lang="en-US" altLang="zh-CN" sz="2400" dirty="0"/>
              <a:t>t = </a:t>
            </a:r>
            <a:r>
              <a:rPr lang="en-US" altLang="zh-CN" sz="2400" dirty="0" err="1"/>
              <a:t>sym</a:t>
            </a:r>
            <a:r>
              <a:rPr lang="en-US" altLang="zh-CN" sz="2400" dirty="0"/>
              <a:t>('t') ;</a:t>
            </a:r>
          </a:p>
          <a:p>
            <a:r>
              <a:rPr lang="en-US" altLang="zh-CN" sz="2400" dirty="0"/>
              <a:t>y = </a:t>
            </a:r>
            <a:r>
              <a:rPr lang="en-US" altLang="zh-CN" sz="2400" dirty="0" err="1"/>
              <a:t>sym</a:t>
            </a:r>
            <a:r>
              <a:rPr lang="en-US" altLang="zh-CN" sz="2400" dirty="0"/>
              <a:t>('sin(t)/t') ;</a:t>
            </a:r>
          </a:p>
          <a:p>
            <a:r>
              <a:rPr lang="en-US" altLang="zh-CN" sz="2400" dirty="0" err="1"/>
              <a:t>ezplot</a:t>
            </a:r>
            <a:r>
              <a:rPr lang="en-US" altLang="zh-CN" sz="2400" dirty="0"/>
              <a:t>(y,t1) ;</a:t>
            </a:r>
          </a:p>
          <a:p>
            <a:r>
              <a:rPr lang="en-US" altLang="zh-CN" sz="2400" dirty="0"/>
              <a:t>grid on ;</a:t>
            </a:r>
          </a:p>
          <a:p>
            <a:r>
              <a:rPr lang="en-US" altLang="zh-CN" sz="2400" dirty="0"/>
              <a:t>axis([-20 20 -1 1.2]) ;</a:t>
            </a:r>
          </a:p>
          <a:p>
            <a:r>
              <a:rPr lang="en-US" altLang="zh-CN" sz="2400" dirty="0"/>
              <a:t>title('</a:t>
            </a:r>
            <a:r>
              <a:rPr lang="zh-CN" altLang="en-US" sz="2400" dirty="0"/>
              <a:t>抽样信号</a:t>
            </a:r>
            <a:r>
              <a:rPr lang="en-US" altLang="zh-CN" sz="2400" dirty="0"/>
              <a:t>') ;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654" y="28575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572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281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常用连续信号的</a:t>
            </a:r>
            <a:r>
              <a:rPr lang="en-US" altLang="zh-CN" sz="4400" b="1">
                <a:latin typeface="Times New Roman" pitchFamily="18" charset="0"/>
                <a:ea typeface="楷体_GB2312" pitchFamily="49" charset="-122"/>
              </a:rPr>
              <a:t>MATLAB</a:t>
            </a: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表示</a:t>
            </a: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250825" y="980728"/>
            <a:ext cx="8569325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、门函数 </a:t>
            </a:r>
          </a:p>
        </p:txBody>
      </p:sp>
      <p:graphicFrame>
        <p:nvGraphicFramePr>
          <p:cNvPr id="172036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827088" y="1989138"/>
          <a:ext cx="22320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Equation" r:id="rId3" imgW="939600" imgH="203040" progId="Equation.DSMT4">
                  <p:embed/>
                </p:oleObj>
              </mc:Choice>
              <mc:Fallback>
                <p:oleObj name="Equation" r:id="rId3" imgW="93960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89138"/>
                        <a:ext cx="22320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9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27088" y="3040063"/>
          <a:ext cx="24495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Equation" r:id="rId5" imgW="1091880" imgH="203040" progId="Equation.DSMT4">
                  <p:embed/>
                </p:oleObj>
              </mc:Choice>
              <mc:Fallback>
                <p:oleObj name="Equation" r:id="rId5" imgW="109188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040063"/>
                        <a:ext cx="244951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476022"/>
              </p:ext>
            </p:extLst>
          </p:nvPr>
        </p:nvGraphicFramePr>
        <p:xfrm>
          <a:off x="2339752" y="1149375"/>
          <a:ext cx="7461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Equation" r:id="rId7" imgW="355320" imgH="228600" progId="Equation.DSMT4">
                  <p:embed/>
                </p:oleObj>
              </mc:Choice>
              <mc:Fallback>
                <p:oleObj name="Equation" r:id="rId7" imgW="355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149375"/>
                        <a:ext cx="7461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6" name="Text Box 14"/>
          <p:cNvSpPr txBox="1">
            <a:spLocks noChangeArrowheads="1"/>
          </p:cNvSpPr>
          <p:nvPr/>
        </p:nvSpPr>
        <p:spPr bwMode="auto">
          <a:xfrm>
            <a:off x="1763713" y="2492375"/>
            <a:ext cx="6948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产生幅度为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，门宽为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，对称中心在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t=0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的门函数</a:t>
            </a:r>
          </a:p>
        </p:txBody>
      </p:sp>
      <p:sp>
        <p:nvSpPr>
          <p:cNvPr id="172047" name="Text Box 15"/>
          <p:cNvSpPr txBox="1">
            <a:spLocks noChangeArrowheads="1"/>
          </p:cNvSpPr>
          <p:nvPr/>
        </p:nvSpPr>
        <p:spPr bwMode="auto">
          <a:xfrm>
            <a:off x="1692275" y="3548063"/>
            <a:ext cx="6948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产生幅度为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，门宽为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，对称中心在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t=0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的门函数</a:t>
            </a:r>
          </a:p>
        </p:txBody>
      </p:sp>
    </p:spTree>
    <p:extLst>
      <p:ext uri="{BB962C8B-B14F-4D97-AF65-F5344CB8AC3E}">
        <p14:creationId xmlns:p14="http://schemas.microsoft.com/office/powerpoint/2010/main" val="297958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260648"/>
            <a:ext cx="74168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clear all</a:t>
            </a:r>
          </a:p>
          <a:p>
            <a:r>
              <a:rPr lang="en-US" altLang="zh-CN" sz="2400" dirty="0"/>
              <a:t>t = -3:0.01:3 ;</a:t>
            </a:r>
          </a:p>
          <a:p>
            <a:r>
              <a:rPr lang="en-US" altLang="zh-CN" sz="2400" dirty="0" err="1"/>
              <a:t>ft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rectpuls</a:t>
            </a:r>
            <a:r>
              <a:rPr lang="en-US" altLang="zh-CN" sz="2400" dirty="0"/>
              <a:t>(t-0.5,1) ;</a:t>
            </a:r>
          </a:p>
          <a:p>
            <a:r>
              <a:rPr lang="en-US" altLang="zh-CN" sz="2400" dirty="0"/>
              <a:t>plot(</a:t>
            </a:r>
            <a:r>
              <a:rPr lang="en-US" altLang="zh-CN" sz="2400" dirty="0" err="1"/>
              <a:t>t,ft</a:t>
            </a:r>
            <a:r>
              <a:rPr lang="en-US" altLang="zh-CN" sz="2400" dirty="0"/>
              <a:t>) ;</a:t>
            </a:r>
          </a:p>
          <a:p>
            <a:r>
              <a:rPr lang="en-US" altLang="zh-CN" sz="2400" dirty="0"/>
              <a:t>grid on ;</a:t>
            </a:r>
          </a:p>
          <a:p>
            <a:r>
              <a:rPr lang="en-US" altLang="zh-CN" sz="2400" dirty="0"/>
              <a:t>axis([-3 3 -0.1 1.1]) ;</a:t>
            </a:r>
          </a:p>
          <a:p>
            <a:r>
              <a:rPr lang="en-US" altLang="zh-CN" sz="2400" dirty="0"/>
              <a:t>title('</a:t>
            </a:r>
            <a:r>
              <a:rPr lang="zh-CN" altLang="en-US" sz="2400" dirty="0"/>
              <a:t>幅度为</a:t>
            </a:r>
            <a:r>
              <a:rPr lang="en-US" altLang="zh-CN" sz="2400" dirty="0"/>
              <a:t>1</a:t>
            </a:r>
            <a:r>
              <a:rPr lang="zh-CN" altLang="en-US" sz="2400" dirty="0"/>
              <a:t>，门宽为</a:t>
            </a:r>
            <a:r>
              <a:rPr lang="en-US" altLang="zh-CN" sz="2400" dirty="0"/>
              <a:t>1</a:t>
            </a:r>
            <a:r>
              <a:rPr lang="zh-CN" altLang="en-US" sz="2400" dirty="0"/>
              <a:t>，对称中心在</a:t>
            </a:r>
            <a:r>
              <a:rPr lang="en-US" altLang="zh-CN" sz="2400" dirty="0"/>
              <a:t>t=0.5</a:t>
            </a:r>
            <a:r>
              <a:rPr lang="zh-CN" altLang="en-US" sz="2400" dirty="0"/>
              <a:t>的门函数</a:t>
            </a:r>
            <a:r>
              <a:rPr lang="en-US" altLang="zh-CN" sz="2400" dirty="0"/>
              <a:t>') ;</a:t>
            </a:r>
            <a:endParaRPr lang="zh-CN" altLang="en-US" sz="24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28575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68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575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51520" y="272177"/>
            <a:ext cx="66247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clear all</a:t>
            </a:r>
          </a:p>
          <a:p>
            <a:r>
              <a:rPr lang="en-US" altLang="zh-CN" sz="2000" dirty="0"/>
              <a:t>t1 = -3:0.01:3 ;</a:t>
            </a:r>
          </a:p>
          <a:p>
            <a:r>
              <a:rPr lang="en-US" altLang="zh-CN" sz="2000" dirty="0"/>
              <a:t>t = </a:t>
            </a:r>
            <a:r>
              <a:rPr lang="en-US" altLang="zh-CN" sz="2000" dirty="0" err="1"/>
              <a:t>sym</a:t>
            </a:r>
            <a:r>
              <a:rPr lang="en-US" altLang="zh-CN" sz="2000" dirty="0"/>
              <a:t>('t') ;</a:t>
            </a:r>
          </a:p>
          <a:p>
            <a:r>
              <a:rPr lang="en-US" altLang="zh-CN" sz="2000" dirty="0"/>
              <a:t>y = </a:t>
            </a:r>
            <a:r>
              <a:rPr lang="en-US" altLang="zh-CN" sz="2000" dirty="0" err="1"/>
              <a:t>sym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rectpuls</a:t>
            </a:r>
            <a:r>
              <a:rPr lang="en-US" altLang="zh-CN" sz="2000" dirty="0"/>
              <a:t>(t-0.5,1)') ;</a:t>
            </a:r>
          </a:p>
          <a:p>
            <a:r>
              <a:rPr lang="en-US" altLang="zh-CN" sz="2000" dirty="0" err="1"/>
              <a:t>ezplot</a:t>
            </a:r>
            <a:r>
              <a:rPr lang="en-US" altLang="zh-CN" sz="2000" dirty="0"/>
              <a:t>(y,t1) ;</a:t>
            </a:r>
          </a:p>
          <a:p>
            <a:r>
              <a:rPr lang="en-US" altLang="zh-CN" sz="2000" dirty="0"/>
              <a:t>grid on ;</a:t>
            </a:r>
          </a:p>
          <a:p>
            <a:r>
              <a:rPr lang="en-US" altLang="zh-CN" sz="2000" dirty="0"/>
              <a:t>axis([-3 3 -0.1 1.1]) ;</a:t>
            </a:r>
          </a:p>
          <a:p>
            <a:r>
              <a:rPr lang="en-US" altLang="zh-CN" sz="2000" dirty="0"/>
              <a:t>title('</a:t>
            </a:r>
            <a:r>
              <a:rPr lang="zh-CN" altLang="en-US" sz="2000" dirty="0"/>
              <a:t>幅度为</a:t>
            </a:r>
            <a:r>
              <a:rPr lang="en-US" altLang="zh-CN" sz="2000" dirty="0"/>
              <a:t>1</a:t>
            </a:r>
            <a:r>
              <a:rPr lang="zh-CN" altLang="en-US" sz="2000" dirty="0"/>
              <a:t>，门宽为</a:t>
            </a:r>
            <a:r>
              <a:rPr lang="en-US" altLang="zh-CN" sz="2000" dirty="0"/>
              <a:t>1</a:t>
            </a:r>
            <a:r>
              <a:rPr lang="zh-CN" altLang="en-US" sz="2000" dirty="0"/>
              <a:t>，对称中心在</a:t>
            </a:r>
            <a:r>
              <a:rPr lang="en-US" altLang="zh-CN" sz="2000" dirty="0"/>
              <a:t>t=0.5</a:t>
            </a:r>
            <a:r>
              <a:rPr lang="zh-CN" altLang="en-US" sz="2000" dirty="0"/>
              <a:t>的门函数</a:t>
            </a:r>
            <a:r>
              <a:rPr lang="en-US" altLang="zh-CN" sz="2000" dirty="0"/>
              <a:t>') 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42108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281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常用连续信号的</a:t>
            </a:r>
            <a:r>
              <a:rPr lang="en-US" altLang="zh-CN" sz="4400" b="1">
                <a:latin typeface="Times New Roman" pitchFamily="18" charset="0"/>
                <a:ea typeface="楷体_GB2312" pitchFamily="49" charset="-122"/>
              </a:rPr>
              <a:t>MATLAB</a:t>
            </a: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表示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250825" y="938213"/>
            <a:ext cx="8569325" cy="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、单位斜坡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信号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77156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63109010"/>
              </p:ext>
            </p:extLst>
          </p:nvPr>
        </p:nvGraphicFramePr>
        <p:xfrm>
          <a:off x="3203848" y="940286"/>
          <a:ext cx="18002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3" imgW="901440" imgH="457200" progId="Equation.DSMT4">
                  <p:embed/>
                </p:oleObj>
              </mc:Choice>
              <mc:Fallback>
                <p:oleObj name="Equation" r:id="rId3" imgW="901440" imgH="4572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940286"/>
                        <a:ext cx="180022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67544" y="1844824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/>
              <a:t>clear all;</a:t>
            </a:r>
          </a:p>
          <a:p>
            <a:r>
              <a:rPr lang="en-US" altLang="zh-CN" sz="3200" dirty="0"/>
              <a:t>t=-3:0.01:3;</a:t>
            </a:r>
          </a:p>
          <a:p>
            <a:r>
              <a:rPr lang="en-US" altLang="zh-CN" sz="3200" dirty="0" err="1"/>
              <a:t>ft</a:t>
            </a:r>
            <a:r>
              <a:rPr lang="en-US" altLang="zh-CN" sz="3200" dirty="0"/>
              <a:t>=t</a:t>
            </a:r>
            <a:r>
              <a:rPr lang="en-US" altLang="zh-CN" sz="3200" dirty="0" smtClean="0"/>
              <a:t>.*</a:t>
            </a:r>
            <a:r>
              <a:rPr lang="en-US" altLang="zh-CN" sz="3200" dirty="0" err="1"/>
              <a:t>h</a:t>
            </a:r>
            <a:r>
              <a:rPr lang="en-US" altLang="zh-CN" sz="3200" dirty="0" err="1" smtClean="0"/>
              <a:t>eaviside</a:t>
            </a:r>
            <a:r>
              <a:rPr lang="en-US" altLang="zh-CN" sz="3200" dirty="0" smtClean="0"/>
              <a:t>(t</a:t>
            </a:r>
            <a:r>
              <a:rPr lang="en-US" altLang="zh-CN" sz="3200" dirty="0"/>
              <a:t>);</a:t>
            </a:r>
          </a:p>
          <a:p>
            <a:r>
              <a:rPr lang="en-US" altLang="zh-CN" sz="3200" dirty="0"/>
              <a:t>plot(</a:t>
            </a:r>
            <a:r>
              <a:rPr lang="en-US" altLang="zh-CN" sz="3200" dirty="0" err="1"/>
              <a:t>t,ft</a:t>
            </a:r>
            <a:r>
              <a:rPr lang="en-US" altLang="zh-CN" sz="3200" dirty="0"/>
              <a:t>);</a:t>
            </a:r>
          </a:p>
          <a:p>
            <a:r>
              <a:rPr lang="en-US" altLang="zh-CN" sz="3200" dirty="0"/>
              <a:t>grid on;</a:t>
            </a:r>
          </a:p>
          <a:p>
            <a:r>
              <a:rPr lang="en-US" altLang="zh-CN" sz="3200" dirty="0"/>
              <a:t>axis([-3 3 -0.1 3.1]);</a:t>
            </a: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675" y="28575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7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88640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clear all</a:t>
            </a:r>
          </a:p>
          <a:p>
            <a:r>
              <a:rPr lang="en-US" altLang="zh-CN" sz="2800" dirty="0"/>
              <a:t>t1 = -3:0.01:3 ;</a:t>
            </a:r>
          </a:p>
          <a:p>
            <a:r>
              <a:rPr lang="en-US" altLang="zh-CN" sz="2800" dirty="0"/>
              <a:t>t = </a:t>
            </a:r>
            <a:r>
              <a:rPr lang="en-US" altLang="zh-CN" sz="2800" dirty="0" err="1"/>
              <a:t>sym</a:t>
            </a:r>
            <a:r>
              <a:rPr lang="en-US" altLang="zh-CN" sz="2800" dirty="0"/>
              <a:t>('t') ;</a:t>
            </a:r>
          </a:p>
          <a:p>
            <a:r>
              <a:rPr lang="en-US" altLang="zh-CN" sz="2800" dirty="0"/>
              <a:t>y = </a:t>
            </a:r>
            <a:r>
              <a:rPr lang="en-US" altLang="zh-CN" sz="2800" dirty="0" err="1"/>
              <a:t>sym</a:t>
            </a:r>
            <a:r>
              <a:rPr lang="en-US" altLang="zh-CN" sz="2800" dirty="0"/>
              <a:t>(</a:t>
            </a:r>
            <a:r>
              <a:rPr lang="en-US" altLang="zh-CN" sz="2800" dirty="0" smtClean="0"/>
              <a:t>'t*</a:t>
            </a:r>
            <a:r>
              <a:rPr lang="en-US" altLang="zh-CN" sz="2800" dirty="0" err="1" smtClean="0"/>
              <a:t>heaviside</a:t>
            </a:r>
            <a:r>
              <a:rPr lang="en-US" altLang="zh-CN" sz="2800" dirty="0" smtClean="0"/>
              <a:t>(t</a:t>
            </a:r>
            <a:r>
              <a:rPr lang="en-US" altLang="zh-CN" sz="2800" dirty="0"/>
              <a:t>)') ;</a:t>
            </a:r>
          </a:p>
          <a:p>
            <a:r>
              <a:rPr lang="en-US" altLang="zh-CN" sz="2800" dirty="0" err="1"/>
              <a:t>ezplot</a:t>
            </a:r>
            <a:r>
              <a:rPr lang="en-US" altLang="zh-CN" sz="2800" dirty="0"/>
              <a:t>(y,t1) ;</a:t>
            </a:r>
          </a:p>
          <a:p>
            <a:r>
              <a:rPr lang="en-US" altLang="zh-CN" sz="2800" dirty="0"/>
              <a:t>grid on ;</a:t>
            </a:r>
          </a:p>
          <a:p>
            <a:r>
              <a:rPr lang="en-US" altLang="zh-CN" sz="2800" dirty="0"/>
              <a:t>axis([-3 3 -0.1 3.1]) ;</a:t>
            </a:r>
          </a:p>
          <a:p>
            <a:r>
              <a:rPr lang="en-US" altLang="zh-CN" sz="2800" dirty="0"/>
              <a:t>title('</a:t>
            </a:r>
            <a:r>
              <a:rPr lang="zh-CN" altLang="en-US" sz="2800" dirty="0"/>
              <a:t>单位斜坡信号</a:t>
            </a:r>
            <a:r>
              <a:rPr lang="en-US" altLang="zh-CN" sz="2800" dirty="0"/>
              <a:t>') ;</a:t>
            </a:r>
            <a:endParaRPr lang="zh-CN" altLang="en-US" sz="28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575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385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281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常用连续信号的</a:t>
            </a:r>
            <a:r>
              <a:rPr lang="en-US" altLang="zh-CN" sz="4400" b="1">
                <a:latin typeface="Times New Roman" pitchFamily="18" charset="0"/>
                <a:ea typeface="楷体_GB2312" pitchFamily="49" charset="-122"/>
              </a:rPr>
              <a:t>MATLAB</a:t>
            </a: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表示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250825" y="938213"/>
            <a:ext cx="8569325" cy="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实指数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信号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80228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1465309"/>
              </p:ext>
            </p:extLst>
          </p:nvPr>
        </p:nvGraphicFramePr>
        <p:xfrm>
          <a:off x="2704972" y="1016477"/>
          <a:ext cx="18002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3" imgW="723600" imgH="228600" progId="Equation.DSMT4">
                  <p:embed/>
                </p:oleObj>
              </mc:Choice>
              <mc:Fallback>
                <p:oleObj name="Equation" r:id="rId3" imgW="72360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4972" y="1016477"/>
                        <a:ext cx="18002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50825" y="163378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clear all</a:t>
            </a:r>
          </a:p>
          <a:p>
            <a:r>
              <a:rPr lang="en-US" altLang="zh-CN" sz="2800" dirty="0"/>
              <a:t>t = -3:0.01:3 ;</a:t>
            </a:r>
          </a:p>
          <a:p>
            <a:r>
              <a:rPr lang="en-US" altLang="zh-CN" sz="2800" dirty="0"/>
              <a:t>A = 2 ;</a:t>
            </a:r>
          </a:p>
          <a:p>
            <a:r>
              <a:rPr lang="en-US" altLang="zh-CN" sz="2800" dirty="0"/>
              <a:t>a = -0.5 ;</a:t>
            </a:r>
          </a:p>
          <a:p>
            <a:r>
              <a:rPr lang="en-US" altLang="zh-CN" sz="2800" dirty="0"/>
              <a:t>f = A.*</a:t>
            </a:r>
            <a:r>
              <a:rPr lang="en-US" altLang="zh-CN" sz="2800" dirty="0" err="1"/>
              <a:t>exp</a:t>
            </a:r>
            <a:r>
              <a:rPr lang="en-US" altLang="zh-CN" sz="2800" dirty="0"/>
              <a:t>(a*t) ;</a:t>
            </a:r>
          </a:p>
          <a:p>
            <a:r>
              <a:rPr lang="en-US" altLang="zh-CN" sz="2800" dirty="0"/>
              <a:t>plot(</a:t>
            </a:r>
            <a:r>
              <a:rPr lang="en-US" altLang="zh-CN" sz="2800" dirty="0" err="1"/>
              <a:t>t,f</a:t>
            </a:r>
            <a:r>
              <a:rPr lang="en-US" altLang="zh-CN" sz="2800" dirty="0"/>
              <a:t>) ;</a:t>
            </a:r>
          </a:p>
          <a:p>
            <a:r>
              <a:rPr lang="en-US" altLang="zh-CN" sz="2800" dirty="0"/>
              <a:t>grid on ;</a:t>
            </a:r>
          </a:p>
          <a:p>
            <a:r>
              <a:rPr lang="en-US" altLang="zh-CN" sz="2800" dirty="0"/>
              <a:t>axis([-3 3 0 9]) ;</a:t>
            </a:r>
          </a:p>
          <a:p>
            <a:r>
              <a:rPr lang="en-US" altLang="zh-CN" sz="2800" dirty="0"/>
              <a:t>title('</a:t>
            </a:r>
            <a:r>
              <a:rPr lang="zh-CN" altLang="en-US" sz="2800" dirty="0"/>
              <a:t>实指数信号</a:t>
            </a:r>
            <a:r>
              <a:rPr lang="en-US" altLang="zh-CN" sz="2800" dirty="0"/>
              <a:t>') ;</a:t>
            </a:r>
          </a:p>
        </p:txBody>
      </p:sp>
      <p:pic>
        <p:nvPicPr>
          <p:cNvPr id="11280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907" y="28575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76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48733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79512" y="116632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clear all</a:t>
            </a:r>
          </a:p>
          <a:p>
            <a:r>
              <a:rPr lang="en-US" altLang="zh-CN" sz="2800" dirty="0"/>
              <a:t>t1 = -3:0.01:3 ;</a:t>
            </a:r>
          </a:p>
          <a:p>
            <a:r>
              <a:rPr lang="en-US" altLang="zh-CN" sz="2800" dirty="0"/>
              <a:t>t = </a:t>
            </a:r>
            <a:r>
              <a:rPr lang="en-US" altLang="zh-CN" sz="2800" dirty="0" err="1"/>
              <a:t>sym</a:t>
            </a:r>
            <a:r>
              <a:rPr lang="en-US" altLang="zh-CN" sz="2800" dirty="0"/>
              <a:t>('t') ;</a:t>
            </a:r>
          </a:p>
          <a:p>
            <a:r>
              <a:rPr lang="en-US" altLang="zh-CN" sz="2800" dirty="0"/>
              <a:t>y = </a:t>
            </a:r>
            <a:r>
              <a:rPr lang="en-US" altLang="zh-CN" sz="2800" dirty="0" err="1"/>
              <a:t>sym</a:t>
            </a:r>
            <a:r>
              <a:rPr lang="en-US" altLang="zh-CN" sz="2800" dirty="0"/>
              <a:t>(</a:t>
            </a:r>
            <a:r>
              <a:rPr lang="en-US" altLang="zh-CN" sz="2800" dirty="0" smtClean="0"/>
              <a:t>'2*</a:t>
            </a:r>
            <a:r>
              <a:rPr lang="en-US" altLang="zh-CN" sz="2800" dirty="0" err="1" smtClean="0"/>
              <a:t>exp</a:t>
            </a:r>
            <a:r>
              <a:rPr lang="en-US" altLang="zh-CN" sz="2800" dirty="0"/>
              <a:t>(-0.5*t)') ;</a:t>
            </a:r>
          </a:p>
          <a:p>
            <a:r>
              <a:rPr lang="en-US" altLang="zh-CN" sz="2800" dirty="0" err="1"/>
              <a:t>ezplot</a:t>
            </a:r>
            <a:r>
              <a:rPr lang="en-US" altLang="zh-CN" sz="2800" dirty="0"/>
              <a:t>(y,t1) ;</a:t>
            </a:r>
          </a:p>
          <a:p>
            <a:r>
              <a:rPr lang="en-US" altLang="zh-CN" sz="2800" dirty="0"/>
              <a:t>grid on ;</a:t>
            </a:r>
          </a:p>
          <a:p>
            <a:r>
              <a:rPr lang="en-US" altLang="zh-CN" sz="2800" dirty="0"/>
              <a:t>axis([-3 3 0 9]) ;</a:t>
            </a:r>
          </a:p>
          <a:p>
            <a:r>
              <a:rPr lang="en-US" altLang="zh-CN" sz="2800" dirty="0"/>
              <a:t>title('</a:t>
            </a:r>
            <a:r>
              <a:rPr lang="zh-CN" altLang="en-US" sz="2800" dirty="0"/>
              <a:t>实指数信号</a:t>
            </a:r>
            <a:r>
              <a:rPr lang="en-US" altLang="zh-CN" sz="2800" dirty="0"/>
              <a:t>') 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736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55451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实验原理及实例分析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323850" y="1196975"/>
            <a:ext cx="8569325" cy="487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在某一时间区间内，除若干个不连续点外，如果任意时刻都可给出确定的函数值，则称该信号为连续时间信号，简称为连续信号。从严格意义上讲，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MATLAB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数值计算的方法并不能处理连续时间信号。然而，可利用连续信号在等时间间隔点的取样值来近似表示连续信号，即当取样时间间隔足够小时，这些离散样值能够被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MATLAB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处理，并且能较好地近似表示连续信号。</a:t>
            </a:r>
          </a:p>
        </p:txBody>
      </p:sp>
    </p:spTree>
    <p:extLst>
      <p:ext uri="{BB962C8B-B14F-4D97-AF65-F5344CB8AC3E}">
        <p14:creationId xmlns:p14="http://schemas.microsoft.com/office/powerpoint/2010/main" val="211946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281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常用连续信号的</a:t>
            </a:r>
            <a:r>
              <a:rPr lang="en-US" altLang="zh-CN" sz="4400" b="1">
                <a:latin typeface="Times New Roman" pitchFamily="18" charset="0"/>
                <a:ea typeface="楷体_GB2312" pitchFamily="49" charset="-122"/>
              </a:rPr>
              <a:t>MATLAB</a:t>
            </a: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表示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250825" y="938213"/>
            <a:ext cx="8569325" cy="605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、复指数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信号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83300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20580916"/>
              </p:ext>
            </p:extLst>
          </p:nvPr>
        </p:nvGraphicFramePr>
        <p:xfrm>
          <a:off x="2862262" y="1034807"/>
          <a:ext cx="305911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3" imgW="1409400" imgH="228600" progId="Equation.DSMT4">
                  <p:embed/>
                </p:oleObj>
              </mc:Choice>
              <mc:Fallback>
                <p:oleObj name="Equation" r:id="rId3" imgW="140940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2" y="1034807"/>
                        <a:ext cx="3059113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95536" y="1543572"/>
            <a:ext cx="4572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/>
              <a:t>clear all</a:t>
            </a:r>
          </a:p>
          <a:p>
            <a:r>
              <a:rPr lang="en-US" altLang="zh-CN" sz="2000" dirty="0"/>
              <a:t>t = 0:0.01:3 ;</a:t>
            </a:r>
          </a:p>
          <a:p>
            <a:r>
              <a:rPr lang="en-US" altLang="zh-CN" sz="2000" dirty="0"/>
              <a:t>k=2 ;</a:t>
            </a:r>
          </a:p>
          <a:p>
            <a:r>
              <a:rPr lang="en-US" altLang="zh-CN" sz="2000" dirty="0"/>
              <a:t>a = -1.5 ;</a:t>
            </a:r>
          </a:p>
          <a:p>
            <a:r>
              <a:rPr lang="en-US" altLang="zh-CN" sz="2000" dirty="0"/>
              <a:t>b = 10 ;</a:t>
            </a:r>
          </a:p>
          <a:p>
            <a:r>
              <a:rPr lang="en-US" altLang="zh-CN" sz="2000" dirty="0" err="1"/>
              <a:t>ft</a:t>
            </a:r>
            <a:r>
              <a:rPr lang="en-US" altLang="zh-CN" sz="2000" dirty="0"/>
              <a:t> = k * 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( (a + i * b) * t ) ;</a:t>
            </a:r>
          </a:p>
          <a:p>
            <a:r>
              <a:rPr lang="en-US" altLang="zh-CN" sz="2000" dirty="0"/>
              <a:t>subplot(2,2,1) ;</a:t>
            </a:r>
          </a:p>
          <a:p>
            <a:r>
              <a:rPr lang="en-US" altLang="zh-CN" sz="2000" dirty="0"/>
              <a:t>plot(</a:t>
            </a:r>
            <a:r>
              <a:rPr lang="en-US" altLang="zh-CN" sz="2000" dirty="0" err="1"/>
              <a:t>t,real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ft</a:t>
            </a:r>
            <a:r>
              <a:rPr lang="en-US" altLang="zh-CN" sz="2000" dirty="0"/>
              <a:t>)) ;</a:t>
            </a:r>
          </a:p>
          <a:p>
            <a:r>
              <a:rPr lang="en-US" altLang="zh-CN" sz="2000" dirty="0"/>
              <a:t>title('</a:t>
            </a:r>
            <a:r>
              <a:rPr lang="zh-CN" altLang="en-US" sz="2000" dirty="0"/>
              <a:t>实部</a:t>
            </a:r>
            <a:r>
              <a:rPr lang="en-US" altLang="zh-CN" sz="2000" dirty="0"/>
              <a:t>') ;</a:t>
            </a:r>
          </a:p>
          <a:p>
            <a:r>
              <a:rPr lang="en-US" altLang="zh-CN" sz="2000" dirty="0"/>
              <a:t>axis([0 3 -2 2]) ;</a:t>
            </a:r>
          </a:p>
          <a:p>
            <a:r>
              <a:rPr lang="en-US" altLang="zh-CN" sz="2000" dirty="0"/>
              <a:t>grid on ;</a:t>
            </a:r>
          </a:p>
          <a:p>
            <a:r>
              <a:rPr lang="en-US" altLang="zh-CN" sz="2000" dirty="0"/>
              <a:t>subplot(2,2,2) ;</a:t>
            </a:r>
          </a:p>
          <a:p>
            <a:r>
              <a:rPr lang="en-US" altLang="zh-CN" sz="2000" dirty="0"/>
              <a:t>plot(</a:t>
            </a:r>
            <a:r>
              <a:rPr lang="en-US" altLang="zh-CN" sz="2000" dirty="0" err="1"/>
              <a:t>t,imag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ft</a:t>
            </a:r>
            <a:r>
              <a:rPr lang="en-US" altLang="zh-CN" sz="2000" dirty="0"/>
              <a:t>)) ;</a:t>
            </a:r>
          </a:p>
          <a:p>
            <a:r>
              <a:rPr lang="en-US" altLang="zh-CN" sz="2000" dirty="0"/>
              <a:t>title('</a:t>
            </a:r>
            <a:r>
              <a:rPr lang="zh-CN" altLang="en-US" sz="2000" dirty="0"/>
              <a:t>虚部</a:t>
            </a:r>
            <a:r>
              <a:rPr lang="en-US" altLang="zh-CN" sz="2000" dirty="0"/>
              <a:t>') ;</a:t>
            </a:r>
          </a:p>
          <a:p>
            <a:r>
              <a:rPr lang="en-US" altLang="zh-CN" sz="2000" dirty="0"/>
              <a:t>axis([0 3 -2 2]) ;</a:t>
            </a:r>
          </a:p>
          <a:p>
            <a:r>
              <a:rPr lang="en-US" altLang="zh-CN" sz="2000" dirty="0"/>
              <a:t>grid on ;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491879" y="3356992"/>
            <a:ext cx="208721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subplot(2,2,3) ;</a:t>
            </a:r>
          </a:p>
          <a:p>
            <a:r>
              <a:rPr lang="en-US" altLang="zh-CN" sz="2000" dirty="0"/>
              <a:t>plot(</a:t>
            </a:r>
            <a:r>
              <a:rPr lang="en-US" altLang="zh-CN" sz="2000" dirty="0" err="1"/>
              <a:t>t,abs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ft</a:t>
            </a:r>
            <a:r>
              <a:rPr lang="en-US" altLang="zh-CN" sz="2000" dirty="0"/>
              <a:t>)) ;</a:t>
            </a:r>
          </a:p>
          <a:p>
            <a:r>
              <a:rPr lang="en-US" altLang="zh-CN" sz="2000" dirty="0"/>
              <a:t>title('</a:t>
            </a:r>
            <a:r>
              <a:rPr lang="zh-CN" altLang="en-US" sz="2000" dirty="0"/>
              <a:t>模</a:t>
            </a:r>
            <a:r>
              <a:rPr lang="en-US" altLang="zh-CN" sz="2000" dirty="0"/>
              <a:t>') ;</a:t>
            </a:r>
          </a:p>
          <a:p>
            <a:r>
              <a:rPr lang="en-US" altLang="zh-CN" sz="2000" dirty="0"/>
              <a:t>axis([0 3 0 2]) ;</a:t>
            </a:r>
          </a:p>
          <a:p>
            <a:r>
              <a:rPr lang="en-US" altLang="zh-CN" sz="2000" dirty="0"/>
              <a:t>grid on ;</a:t>
            </a:r>
          </a:p>
          <a:p>
            <a:r>
              <a:rPr lang="en-US" altLang="zh-CN" sz="2000" dirty="0"/>
              <a:t>subplot(2,2,4) ;</a:t>
            </a:r>
          </a:p>
          <a:p>
            <a:r>
              <a:rPr lang="en-US" altLang="zh-CN" sz="2000" dirty="0"/>
              <a:t>plot(</a:t>
            </a:r>
            <a:r>
              <a:rPr lang="en-US" altLang="zh-CN" sz="2000" dirty="0" err="1"/>
              <a:t>t,angle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ft</a:t>
            </a:r>
            <a:r>
              <a:rPr lang="en-US" altLang="zh-CN" sz="2000" dirty="0"/>
              <a:t>)) ;</a:t>
            </a:r>
          </a:p>
          <a:p>
            <a:r>
              <a:rPr lang="en-US" altLang="zh-CN" sz="2000" dirty="0"/>
              <a:t>title('</a:t>
            </a:r>
            <a:r>
              <a:rPr lang="zh-CN" altLang="en-US" sz="2000" dirty="0"/>
              <a:t>相角</a:t>
            </a:r>
            <a:r>
              <a:rPr lang="en-US" altLang="zh-CN" sz="2000" dirty="0"/>
              <a:t>') ;</a:t>
            </a:r>
          </a:p>
          <a:p>
            <a:r>
              <a:rPr lang="en-US" altLang="zh-CN" sz="2000" dirty="0"/>
              <a:t>axis([0 3 -4 4]) ;</a:t>
            </a:r>
          </a:p>
          <a:p>
            <a:r>
              <a:rPr lang="en-US" altLang="zh-CN" sz="2000" dirty="0"/>
              <a:t>grid on 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391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548680"/>
            <a:ext cx="7008779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7087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260648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/>
              <a:t>clear all</a:t>
            </a:r>
          </a:p>
          <a:p>
            <a:r>
              <a:rPr lang="en-US" altLang="zh-CN" sz="2000" dirty="0"/>
              <a:t>t1 = 0:0.01:3 ;</a:t>
            </a:r>
          </a:p>
          <a:p>
            <a:r>
              <a:rPr lang="en-US" altLang="zh-CN" sz="2000" dirty="0"/>
              <a:t>t = </a:t>
            </a:r>
            <a:r>
              <a:rPr lang="en-US" altLang="zh-CN" sz="2000" dirty="0" err="1"/>
              <a:t>sym</a:t>
            </a:r>
            <a:r>
              <a:rPr lang="en-US" altLang="zh-CN" sz="2000" dirty="0"/>
              <a:t>('t') ;</a:t>
            </a:r>
          </a:p>
          <a:p>
            <a:r>
              <a:rPr lang="en-US" altLang="zh-CN" sz="2000" dirty="0" err="1"/>
              <a:t>ft</a:t>
            </a:r>
            <a:r>
              <a:rPr lang="en-US" altLang="zh-CN" sz="2000" dirty="0"/>
              <a:t> =</a:t>
            </a:r>
            <a:r>
              <a:rPr lang="en-US" altLang="zh-CN" sz="2000" dirty="0" err="1"/>
              <a:t>sym</a:t>
            </a:r>
            <a:r>
              <a:rPr lang="en-US" altLang="zh-CN" sz="2000" dirty="0"/>
              <a:t>('2 * 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( (-1.5 + i * 10) * t )');</a:t>
            </a:r>
          </a:p>
          <a:p>
            <a:r>
              <a:rPr lang="en-US" altLang="zh-CN" sz="2000" dirty="0"/>
              <a:t>ft1 = real(</a:t>
            </a:r>
            <a:r>
              <a:rPr lang="en-US" altLang="zh-CN" sz="2000" dirty="0" err="1"/>
              <a:t>ft</a:t>
            </a:r>
            <a:r>
              <a:rPr lang="en-US" altLang="zh-CN" sz="2000" dirty="0"/>
              <a:t>) ;</a:t>
            </a:r>
          </a:p>
          <a:p>
            <a:r>
              <a:rPr lang="en-US" altLang="zh-CN" sz="2000" dirty="0"/>
              <a:t>ft2 = </a:t>
            </a:r>
            <a:r>
              <a:rPr lang="en-US" altLang="zh-CN" sz="2000" dirty="0" err="1"/>
              <a:t>imag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ft</a:t>
            </a:r>
            <a:r>
              <a:rPr lang="en-US" altLang="zh-CN" sz="2000" dirty="0"/>
              <a:t>) ; </a:t>
            </a:r>
          </a:p>
          <a:p>
            <a:r>
              <a:rPr lang="en-US" altLang="zh-CN" sz="2000" dirty="0"/>
              <a:t>ft3 = </a:t>
            </a:r>
            <a:r>
              <a:rPr lang="en-US" altLang="zh-CN" sz="2000" dirty="0" err="1"/>
              <a:t>sqrt</a:t>
            </a:r>
            <a:r>
              <a:rPr lang="en-US" altLang="zh-CN" sz="2000" dirty="0"/>
              <a:t>(real(</a:t>
            </a:r>
            <a:r>
              <a:rPr lang="en-US" altLang="zh-CN" sz="2000" dirty="0" err="1"/>
              <a:t>ft</a:t>
            </a:r>
            <a:r>
              <a:rPr lang="en-US" altLang="zh-CN" sz="2000" dirty="0"/>
              <a:t>).^2 + </a:t>
            </a:r>
            <a:r>
              <a:rPr lang="en-US" altLang="zh-CN" sz="2000" dirty="0" err="1"/>
              <a:t>imag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ft</a:t>
            </a:r>
            <a:r>
              <a:rPr lang="en-US" altLang="zh-CN" sz="2000" dirty="0"/>
              <a:t>).^2);</a:t>
            </a:r>
          </a:p>
          <a:p>
            <a:r>
              <a:rPr lang="en-US" altLang="zh-CN" sz="2000" dirty="0"/>
              <a:t>ft4 = </a:t>
            </a:r>
            <a:r>
              <a:rPr lang="en-US" altLang="zh-CN" sz="2000" dirty="0" err="1"/>
              <a:t>atan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imag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ft</a:t>
            </a:r>
            <a:r>
              <a:rPr lang="en-US" altLang="zh-CN" sz="2000" dirty="0"/>
              <a:t>)./real(</a:t>
            </a:r>
            <a:r>
              <a:rPr lang="en-US" altLang="zh-CN" sz="2000" dirty="0" err="1"/>
              <a:t>ft</a:t>
            </a:r>
            <a:r>
              <a:rPr lang="en-US" altLang="zh-CN" sz="2000" dirty="0"/>
              <a:t>)) ;</a:t>
            </a:r>
          </a:p>
          <a:p>
            <a:r>
              <a:rPr lang="en-US" altLang="zh-CN" sz="2000" dirty="0"/>
              <a:t>subplot(2,2,1) ;</a:t>
            </a:r>
          </a:p>
          <a:p>
            <a:r>
              <a:rPr lang="en-US" altLang="zh-CN" sz="2000" dirty="0" err="1"/>
              <a:t>ezplot</a:t>
            </a:r>
            <a:r>
              <a:rPr lang="en-US" altLang="zh-CN" sz="2000" dirty="0"/>
              <a:t>(ft1,t1) ;</a:t>
            </a:r>
          </a:p>
          <a:p>
            <a:r>
              <a:rPr lang="en-US" altLang="zh-CN" sz="2000" dirty="0"/>
              <a:t>title('</a:t>
            </a:r>
            <a:r>
              <a:rPr lang="zh-CN" altLang="en-US" sz="2000" dirty="0"/>
              <a:t>实部</a:t>
            </a:r>
            <a:r>
              <a:rPr lang="en-US" altLang="zh-CN" sz="2000" dirty="0"/>
              <a:t>') ;</a:t>
            </a:r>
          </a:p>
          <a:p>
            <a:r>
              <a:rPr lang="en-US" altLang="zh-CN" sz="2000" dirty="0"/>
              <a:t>axis([0 3 -2 2]) ;</a:t>
            </a:r>
          </a:p>
          <a:p>
            <a:r>
              <a:rPr lang="en-US" altLang="zh-CN" sz="2000" dirty="0"/>
              <a:t>grid on ;</a:t>
            </a:r>
          </a:p>
          <a:p>
            <a:r>
              <a:rPr lang="en-US" altLang="zh-CN" sz="2000" dirty="0"/>
              <a:t>subplot(2,2,2) ;</a:t>
            </a:r>
          </a:p>
          <a:p>
            <a:r>
              <a:rPr lang="en-US" altLang="zh-CN" sz="2000" dirty="0" err="1"/>
              <a:t>ezplot</a:t>
            </a:r>
            <a:r>
              <a:rPr lang="en-US" altLang="zh-CN" sz="2000" dirty="0"/>
              <a:t>(ft2,t1) ;</a:t>
            </a:r>
          </a:p>
          <a:p>
            <a:r>
              <a:rPr lang="en-US" altLang="zh-CN" sz="2000" dirty="0"/>
              <a:t>title('</a:t>
            </a:r>
            <a:r>
              <a:rPr lang="zh-CN" altLang="en-US" sz="2000" dirty="0"/>
              <a:t>虚部</a:t>
            </a:r>
            <a:r>
              <a:rPr lang="en-US" altLang="zh-CN" sz="2000" dirty="0"/>
              <a:t>') ;</a:t>
            </a:r>
          </a:p>
          <a:p>
            <a:r>
              <a:rPr lang="en-US" altLang="zh-CN" sz="2000" dirty="0"/>
              <a:t>axis([0 3 -2 2]) ;</a:t>
            </a:r>
          </a:p>
          <a:p>
            <a:r>
              <a:rPr lang="en-US" altLang="zh-CN" sz="2000" dirty="0"/>
              <a:t>grid on ;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4067944" y="2729393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/>
              <a:t>subplot(2,2,3) ;</a:t>
            </a:r>
          </a:p>
          <a:p>
            <a:r>
              <a:rPr lang="en-US" altLang="zh-CN" sz="2000" dirty="0" err="1"/>
              <a:t>ezplot</a:t>
            </a:r>
            <a:r>
              <a:rPr lang="en-US" altLang="zh-CN" sz="2000" dirty="0"/>
              <a:t>(ft3,t1) ;</a:t>
            </a:r>
          </a:p>
          <a:p>
            <a:r>
              <a:rPr lang="en-US" altLang="zh-CN" sz="2000" dirty="0"/>
              <a:t>title('</a:t>
            </a:r>
            <a:r>
              <a:rPr lang="zh-CN" altLang="en-US" sz="2000" dirty="0"/>
              <a:t>模</a:t>
            </a:r>
            <a:r>
              <a:rPr lang="en-US" altLang="zh-CN" sz="2000" dirty="0"/>
              <a:t>') ;</a:t>
            </a:r>
          </a:p>
          <a:p>
            <a:r>
              <a:rPr lang="en-US" altLang="zh-CN" sz="2000" dirty="0"/>
              <a:t>axis([0 3 0 2]) ;</a:t>
            </a:r>
          </a:p>
          <a:p>
            <a:r>
              <a:rPr lang="en-US" altLang="zh-CN" sz="2000" dirty="0"/>
              <a:t>grid on ;</a:t>
            </a:r>
          </a:p>
          <a:p>
            <a:r>
              <a:rPr lang="en-US" altLang="zh-CN" sz="2000" dirty="0"/>
              <a:t>subplot(2,2,4) ;</a:t>
            </a:r>
          </a:p>
          <a:p>
            <a:r>
              <a:rPr lang="en-US" altLang="zh-CN" sz="2000" dirty="0" err="1"/>
              <a:t>ezplot</a:t>
            </a:r>
            <a:r>
              <a:rPr lang="en-US" altLang="zh-CN" sz="2000" dirty="0"/>
              <a:t>(ft4,t1) ;</a:t>
            </a:r>
          </a:p>
          <a:p>
            <a:r>
              <a:rPr lang="en-US" altLang="zh-CN" sz="2000" dirty="0"/>
              <a:t>title('</a:t>
            </a:r>
            <a:r>
              <a:rPr lang="zh-CN" altLang="en-US" sz="2000" dirty="0"/>
              <a:t>相角</a:t>
            </a:r>
            <a:r>
              <a:rPr lang="en-US" altLang="zh-CN" sz="2000" dirty="0"/>
              <a:t>') ;</a:t>
            </a:r>
          </a:p>
          <a:p>
            <a:r>
              <a:rPr lang="en-US" altLang="zh-CN" sz="2000" dirty="0"/>
              <a:t>axis([0 3 -4 4]) ;</a:t>
            </a:r>
          </a:p>
          <a:p>
            <a:r>
              <a:rPr lang="en-US" altLang="zh-CN" sz="2000" dirty="0"/>
              <a:t>grid on ;</a:t>
            </a:r>
          </a:p>
        </p:txBody>
      </p:sp>
    </p:spTree>
    <p:extLst>
      <p:ext uri="{BB962C8B-B14F-4D97-AF65-F5344CB8AC3E}">
        <p14:creationId xmlns:p14="http://schemas.microsoft.com/office/powerpoint/2010/main" val="2432039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281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常用连续信号的</a:t>
            </a:r>
            <a:r>
              <a:rPr lang="en-US" altLang="zh-CN" sz="4400" b="1">
                <a:latin typeface="Times New Roman" pitchFamily="18" charset="0"/>
                <a:ea typeface="楷体_GB2312" pitchFamily="49" charset="-122"/>
              </a:rPr>
              <a:t>MATLAB</a:t>
            </a: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表示</a:t>
            </a:r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250825" y="938213"/>
            <a:ext cx="8569325" cy="605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、正弦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信号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86374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5425696"/>
              </p:ext>
            </p:extLst>
          </p:nvPr>
        </p:nvGraphicFramePr>
        <p:xfrm>
          <a:off x="2413000" y="1118271"/>
          <a:ext cx="56880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3" imgW="2616120" imgH="203040" progId="Equation.DSMT4">
                  <p:embed/>
                </p:oleObj>
              </mc:Choice>
              <mc:Fallback>
                <p:oleObj name="Equation" r:id="rId3" imgW="261612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1118271"/>
                        <a:ext cx="56880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8" name="Object 10"/>
          <p:cNvGraphicFramePr>
            <a:graphicFrameLocks noGrp="1" noChangeAspect="1"/>
          </p:cNvGraphicFramePr>
          <p:nvPr>
            <p:ph sz="half" idx="1"/>
          </p:nvPr>
        </p:nvGraphicFramePr>
        <p:xfrm>
          <a:off x="6372225" y="6099175"/>
          <a:ext cx="24479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Equation" r:id="rId5" imgW="1269720" imgH="393480" progId="Equation.DSMT4">
                  <p:embed/>
                </p:oleObj>
              </mc:Choice>
              <mc:Fallback>
                <p:oleObj name="Equation" r:id="rId5" imgW="1269720" imgH="3934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6099175"/>
                        <a:ext cx="244792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50825" y="1700808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clear all</a:t>
            </a:r>
          </a:p>
          <a:p>
            <a:r>
              <a:rPr lang="en-US" altLang="zh-CN" sz="2400" dirty="0"/>
              <a:t>k = 2 ;</a:t>
            </a:r>
          </a:p>
          <a:p>
            <a:r>
              <a:rPr lang="en-US" altLang="zh-CN" sz="2400" dirty="0"/>
              <a:t>w = 2 * pi ;</a:t>
            </a:r>
          </a:p>
          <a:p>
            <a:r>
              <a:rPr lang="en-US" altLang="zh-CN" sz="2400" dirty="0"/>
              <a:t>phi = pi/4 ;</a:t>
            </a:r>
          </a:p>
          <a:p>
            <a:r>
              <a:rPr lang="en-US" altLang="zh-CN" sz="2400" dirty="0"/>
              <a:t>t = 0:0.01:3 ;</a:t>
            </a:r>
          </a:p>
          <a:p>
            <a:r>
              <a:rPr lang="en-US" altLang="zh-CN" sz="2400" dirty="0" err="1"/>
              <a:t>ft</a:t>
            </a:r>
            <a:r>
              <a:rPr lang="en-US" altLang="zh-CN" sz="2400" dirty="0"/>
              <a:t> = k * sin( w*t + phi ) ;</a:t>
            </a:r>
          </a:p>
          <a:p>
            <a:r>
              <a:rPr lang="en-US" altLang="zh-CN" sz="2400" dirty="0"/>
              <a:t>plot(</a:t>
            </a:r>
            <a:r>
              <a:rPr lang="en-US" altLang="zh-CN" sz="2400" dirty="0" err="1"/>
              <a:t>t,ft</a:t>
            </a:r>
            <a:r>
              <a:rPr lang="en-US" altLang="zh-CN" sz="2400" dirty="0"/>
              <a:t>) ;</a:t>
            </a:r>
          </a:p>
          <a:p>
            <a:r>
              <a:rPr lang="en-US" altLang="zh-CN" sz="2400" dirty="0"/>
              <a:t>grid on ;</a:t>
            </a:r>
          </a:p>
          <a:p>
            <a:r>
              <a:rPr lang="en-US" altLang="zh-CN" sz="2400" dirty="0"/>
              <a:t>axis([0,3,-2.2,2.2]);</a:t>
            </a:r>
          </a:p>
          <a:p>
            <a:r>
              <a:rPr lang="en-US" altLang="zh-CN" sz="2400" dirty="0"/>
              <a:t>title('</a:t>
            </a:r>
            <a:r>
              <a:rPr lang="zh-CN" altLang="en-US" sz="2400" dirty="0"/>
              <a:t>正弦信号</a:t>
            </a:r>
            <a:r>
              <a:rPr lang="en-US" altLang="zh-CN" sz="2400" dirty="0"/>
              <a:t>')</a:t>
            </a:r>
            <a:endParaRPr lang="zh-CN" altLang="en-US" sz="2400" dirty="0"/>
          </a:p>
        </p:txBody>
      </p:sp>
      <p:pic>
        <p:nvPicPr>
          <p:cNvPr id="13346" name="Picture 3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132856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83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914" y="28575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79512" y="188640"/>
            <a:ext cx="55446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clear all</a:t>
            </a:r>
          </a:p>
          <a:p>
            <a:r>
              <a:rPr lang="en-US" altLang="zh-CN" sz="2800" dirty="0"/>
              <a:t>t1 = 0:0.01:3 ;</a:t>
            </a:r>
          </a:p>
          <a:p>
            <a:r>
              <a:rPr lang="en-US" altLang="zh-CN" sz="2800" dirty="0"/>
              <a:t>t = </a:t>
            </a:r>
            <a:r>
              <a:rPr lang="en-US" altLang="zh-CN" sz="2800" dirty="0" err="1"/>
              <a:t>sym</a:t>
            </a:r>
            <a:r>
              <a:rPr lang="en-US" altLang="zh-CN" sz="2800" dirty="0"/>
              <a:t>('t') ;</a:t>
            </a:r>
          </a:p>
          <a:p>
            <a:r>
              <a:rPr lang="en-US" altLang="zh-CN" sz="2800" dirty="0"/>
              <a:t>y = </a:t>
            </a:r>
            <a:r>
              <a:rPr lang="en-US" altLang="zh-CN" sz="2800" dirty="0" err="1"/>
              <a:t>sym</a:t>
            </a:r>
            <a:r>
              <a:rPr lang="en-US" altLang="zh-CN" sz="2800" dirty="0"/>
              <a:t>('2 * sin( 2*pi*t + pi/4 )') ;</a:t>
            </a:r>
          </a:p>
          <a:p>
            <a:r>
              <a:rPr lang="en-US" altLang="zh-CN" sz="2800" dirty="0" err="1"/>
              <a:t>ezplot</a:t>
            </a:r>
            <a:r>
              <a:rPr lang="en-US" altLang="zh-CN" sz="2800" dirty="0"/>
              <a:t>(y,t1) ;</a:t>
            </a:r>
          </a:p>
          <a:p>
            <a:r>
              <a:rPr lang="en-US" altLang="zh-CN" sz="2800" dirty="0"/>
              <a:t>grid on ;</a:t>
            </a:r>
          </a:p>
          <a:p>
            <a:r>
              <a:rPr lang="en-US" altLang="zh-CN" sz="2800" dirty="0"/>
              <a:t>axis([0,3,-2.2,2.2]);</a:t>
            </a:r>
          </a:p>
          <a:p>
            <a:r>
              <a:rPr lang="en-US" altLang="zh-CN" sz="2800" dirty="0"/>
              <a:t>title('</a:t>
            </a:r>
            <a:r>
              <a:rPr lang="zh-CN" altLang="en-US" sz="2800" dirty="0"/>
              <a:t>正弦信号</a:t>
            </a:r>
            <a:r>
              <a:rPr lang="en-US" altLang="zh-CN" sz="2800" dirty="0"/>
              <a:t>')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952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281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常用连续信号的</a:t>
            </a:r>
            <a:r>
              <a:rPr lang="en-US" altLang="zh-CN" sz="4400" b="1">
                <a:latin typeface="Times New Roman" pitchFamily="18" charset="0"/>
                <a:ea typeface="楷体_GB2312" pitchFamily="49" charset="-122"/>
              </a:rPr>
              <a:t>MATLAB</a:t>
            </a: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表示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8569325" cy="605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、周期性方波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信号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89450" name="Object 10"/>
          <p:cNvGraphicFramePr>
            <a:graphicFrameLocks noGrp="1" noChangeAspect="1"/>
          </p:cNvGraphicFramePr>
          <p:nvPr>
            <p:ph sz="half" idx="1"/>
          </p:nvPr>
        </p:nvGraphicFramePr>
        <p:xfrm>
          <a:off x="5364163" y="1628775"/>
          <a:ext cx="334168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3" imgW="1384200" imgH="203040" progId="Equation.DSMT4">
                  <p:embed/>
                </p:oleObj>
              </mc:Choice>
              <mc:Fallback>
                <p:oleObj name="Equation" r:id="rId3" imgW="138420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628775"/>
                        <a:ext cx="3341687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82671" y="1762842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clear all</a:t>
            </a:r>
          </a:p>
          <a:p>
            <a:r>
              <a:rPr lang="en-US" altLang="zh-CN" sz="2400" dirty="0"/>
              <a:t>t = 0:0.001:0.3 ;</a:t>
            </a:r>
          </a:p>
          <a:p>
            <a:r>
              <a:rPr lang="en-US" altLang="zh-CN" sz="2400" dirty="0"/>
              <a:t>y = square(2*pi*10*t,30) ;</a:t>
            </a:r>
          </a:p>
          <a:p>
            <a:r>
              <a:rPr lang="en-US" altLang="zh-CN" sz="2400" dirty="0"/>
              <a:t>plot(</a:t>
            </a:r>
            <a:r>
              <a:rPr lang="en-US" altLang="zh-CN" sz="2400" dirty="0" err="1"/>
              <a:t>t,y</a:t>
            </a:r>
            <a:r>
              <a:rPr lang="en-US" altLang="zh-CN" sz="2400" dirty="0"/>
              <a:t>) ;</a:t>
            </a:r>
          </a:p>
          <a:p>
            <a:r>
              <a:rPr lang="en-US" altLang="zh-CN" sz="2400" dirty="0"/>
              <a:t>grid on ;</a:t>
            </a:r>
          </a:p>
          <a:p>
            <a:r>
              <a:rPr lang="en-US" altLang="zh-CN" sz="2400" dirty="0"/>
              <a:t>axis([0 0.3 -1.2 1.2]) ;</a:t>
            </a:r>
          </a:p>
          <a:p>
            <a:r>
              <a:rPr lang="en-US" altLang="zh-CN" sz="2400" dirty="0"/>
              <a:t>title('</a:t>
            </a:r>
            <a:r>
              <a:rPr lang="zh-CN" altLang="en-US" sz="2400" dirty="0"/>
              <a:t>周期方波信号</a:t>
            </a:r>
            <a:r>
              <a:rPr lang="en-US" altLang="zh-CN" sz="2400" dirty="0"/>
              <a:t>') ;</a:t>
            </a:r>
            <a:endParaRPr lang="zh-CN" altLang="en-US" sz="2400" dirty="0"/>
          </a:p>
        </p:txBody>
      </p:sp>
      <p:pic>
        <p:nvPicPr>
          <p:cNvPr id="14356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738" y="2871135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294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021" y="28575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23528" y="260648"/>
            <a:ext cx="50405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clear all</a:t>
            </a:r>
          </a:p>
          <a:p>
            <a:r>
              <a:rPr lang="en-US" altLang="zh-CN" sz="2800" dirty="0"/>
              <a:t>t1 = 0:0.001:3 ;</a:t>
            </a:r>
          </a:p>
          <a:p>
            <a:r>
              <a:rPr lang="en-US" altLang="zh-CN" sz="2800" dirty="0"/>
              <a:t>t = </a:t>
            </a:r>
            <a:r>
              <a:rPr lang="en-US" altLang="zh-CN" sz="2800" dirty="0" err="1"/>
              <a:t>sym</a:t>
            </a:r>
            <a:r>
              <a:rPr lang="en-US" altLang="zh-CN" sz="2800" dirty="0"/>
              <a:t>('t') ;</a:t>
            </a:r>
          </a:p>
          <a:p>
            <a:r>
              <a:rPr lang="en-US" altLang="zh-CN" sz="2800" dirty="0"/>
              <a:t>y = </a:t>
            </a:r>
            <a:r>
              <a:rPr lang="en-US" altLang="zh-CN" sz="2800" dirty="0" err="1"/>
              <a:t>sym</a:t>
            </a:r>
            <a:r>
              <a:rPr lang="en-US" altLang="zh-CN" sz="2800" dirty="0"/>
              <a:t>('square(2*pi*10*t,30)') ;</a:t>
            </a:r>
          </a:p>
          <a:p>
            <a:r>
              <a:rPr lang="en-US" altLang="zh-CN" sz="2800" dirty="0" err="1"/>
              <a:t>ezplot</a:t>
            </a:r>
            <a:r>
              <a:rPr lang="en-US" altLang="zh-CN" sz="2800" dirty="0"/>
              <a:t>(y,t1) ;</a:t>
            </a:r>
          </a:p>
          <a:p>
            <a:r>
              <a:rPr lang="en-US" altLang="zh-CN" sz="2800" dirty="0"/>
              <a:t>grid on ;</a:t>
            </a:r>
          </a:p>
          <a:p>
            <a:r>
              <a:rPr lang="en-US" altLang="zh-CN" sz="2800" dirty="0"/>
              <a:t>axis([0 0.3 -1.2 1.2]) ;</a:t>
            </a:r>
          </a:p>
          <a:p>
            <a:r>
              <a:rPr lang="en-US" altLang="zh-CN" sz="2800" dirty="0"/>
              <a:t>title('</a:t>
            </a:r>
            <a:r>
              <a:rPr lang="zh-CN" altLang="en-US" sz="2800" dirty="0"/>
              <a:t>周期方波信号</a:t>
            </a:r>
            <a:r>
              <a:rPr lang="en-US" altLang="zh-CN" sz="2800" dirty="0"/>
              <a:t>') 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3094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281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常用连续信号的</a:t>
            </a:r>
            <a:r>
              <a:rPr lang="en-US" altLang="zh-CN" sz="4400" b="1">
                <a:latin typeface="Times New Roman" pitchFamily="18" charset="0"/>
                <a:ea typeface="楷体_GB2312" pitchFamily="49" charset="-122"/>
              </a:rPr>
              <a:t>MATLAB</a:t>
            </a: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表示</a:t>
            </a:r>
          </a:p>
        </p:txBody>
      </p:sp>
      <p:sp>
        <p:nvSpPr>
          <p:cNvPr id="193539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8569325" cy="605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、三角波脉冲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信号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93543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3563938" y="1628775"/>
          <a:ext cx="50403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3" imgW="2946240" imgH="215640" progId="Equation.DSMT4">
                  <p:embed/>
                </p:oleObj>
              </mc:Choice>
              <mc:Fallback>
                <p:oleObj name="Equation" r:id="rId3" imgW="2946240" imgH="215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628775"/>
                        <a:ext cx="50403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75481" y="1916832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clear all</a:t>
            </a:r>
          </a:p>
          <a:p>
            <a:r>
              <a:rPr lang="en-US" altLang="zh-CN" sz="2800" dirty="0"/>
              <a:t>t = -3:0.01:3 ;</a:t>
            </a:r>
          </a:p>
          <a:p>
            <a:r>
              <a:rPr lang="en-US" altLang="zh-CN" sz="2800" dirty="0" err="1"/>
              <a:t>ft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tripuls</a:t>
            </a:r>
            <a:r>
              <a:rPr lang="en-US" altLang="zh-CN" sz="2800" dirty="0"/>
              <a:t>(t,4,-0.5);</a:t>
            </a:r>
          </a:p>
          <a:p>
            <a:r>
              <a:rPr lang="en-US" altLang="zh-CN" sz="2800" dirty="0"/>
              <a:t>plot(</a:t>
            </a:r>
            <a:r>
              <a:rPr lang="en-US" altLang="zh-CN" sz="2800" dirty="0" err="1"/>
              <a:t>t,ft</a:t>
            </a:r>
            <a:r>
              <a:rPr lang="en-US" altLang="zh-CN" sz="2800" dirty="0"/>
              <a:t>) ;</a:t>
            </a:r>
          </a:p>
          <a:p>
            <a:r>
              <a:rPr lang="en-US" altLang="zh-CN" sz="2800" dirty="0"/>
              <a:t>grid on ;</a:t>
            </a:r>
          </a:p>
          <a:p>
            <a:r>
              <a:rPr lang="en-US" altLang="zh-CN" sz="2800" dirty="0"/>
              <a:t>axis([-3 3 -0.5 1.5]) ;</a:t>
            </a:r>
          </a:p>
          <a:p>
            <a:r>
              <a:rPr lang="en-US" altLang="zh-CN" sz="2800" dirty="0"/>
              <a:t>title('</a:t>
            </a:r>
            <a:r>
              <a:rPr lang="zh-CN" altLang="en-US" sz="2800" dirty="0"/>
              <a:t>三角波脉冲信号</a:t>
            </a:r>
            <a:r>
              <a:rPr lang="en-US" altLang="zh-CN" sz="2800" dirty="0"/>
              <a:t>') ;</a:t>
            </a:r>
            <a:endParaRPr lang="zh-CN" altLang="en-US" sz="2800" dirty="0"/>
          </a:p>
        </p:txBody>
      </p:sp>
      <p:pic>
        <p:nvPicPr>
          <p:cNvPr id="15380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026" y="28575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97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40417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0142" y="116632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clear all</a:t>
            </a:r>
          </a:p>
          <a:p>
            <a:r>
              <a:rPr lang="en-US" altLang="zh-CN" sz="2800" dirty="0"/>
              <a:t>t1 = -3:0.01:3 ;</a:t>
            </a:r>
          </a:p>
          <a:p>
            <a:r>
              <a:rPr lang="en-US" altLang="zh-CN" sz="2800" dirty="0"/>
              <a:t>t = </a:t>
            </a:r>
            <a:r>
              <a:rPr lang="en-US" altLang="zh-CN" sz="2800" dirty="0" err="1"/>
              <a:t>sym</a:t>
            </a:r>
            <a:r>
              <a:rPr lang="en-US" altLang="zh-CN" sz="2800" dirty="0"/>
              <a:t>('t') ;</a:t>
            </a:r>
          </a:p>
          <a:p>
            <a:r>
              <a:rPr lang="en-US" altLang="zh-CN" sz="2800" dirty="0"/>
              <a:t>y = </a:t>
            </a:r>
            <a:r>
              <a:rPr lang="en-US" altLang="zh-CN" sz="2800" dirty="0" err="1"/>
              <a:t>sym</a:t>
            </a:r>
            <a:r>
              <a:rPr lang="en-US" altLang="zh-CN" sz="2800" dirty="0"/>
              <a:t>('</a:t>
            </a:r>
            <a:r>
              <a:rPr lang="en-US" altLang="zh-CN" sz="2800" dirty="0" err="1"/>
              <a:t>tripuls</a:t>
            </a:r>
            <a:r>
              <a:rPr lang="en-US" altLang="zh-CN" sz="2800" dirty="0"/>
              <a:t>(t,4,-0.5)') ;</a:t>
            </a:r>
          </a:p>
          <a:p>
            <a:r>
              <a:rPr lang="en-US" altLang="zh-CN" sz="2800" dirty="0" err="1"/>
              <a:t>ezplot</a:t>
            </a:r>
            <a:r>
              <a:rPr lang="en-US" altLang="zh-CN" sz="2800" dirty="0"/>
              <a:t>(y,t1) ;</a:t>
            </a:r>
          </a:p>
          <a:p>
            <a:r>
              <a:rPr lang="en-US" altLang="zh-CN" sz="2800" dirty="0"/>
              <a:t>grid on ;</a:t>
            </a:r>
          </a:p>
          <a:p>
            <a:r>
              <a:rPr lang="en-US" altLang="zh-CN" sz="2800" dirty="0"/>
              <a:t>axis([-3 3 -0.5 1.5]) ;</a:t>
            </a:r>
          </a:p>
          <a:p>
            <a:r>
              <a:rPr lang="en-US" altLang="zh-CN" sz="2800" dirty="0"/>
              <a:t>title('</a:t>
            </a:r>
            <a:r>
              <a:rPr lang="zh-CN" altLang="en-US" sz="2800" dirty="0"/>
              <a:t>三角波脉冲信号</a:t>
            </a:r>
            <a:r>
              <a:rPr lang="en-US" altLang="zh-CN" sz="2800" dirty="0"/>
              <a:t>') 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1147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281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常用连续信号的</a:t>
            </a:r>
            <a:r>
              <a:rPr lang="en-US" altLang="zh-CN" sz="4400" b="1">
                <a:latin typeface="Times New Roman" pitchFamily="18" charset="0"/>
                <a:ea typeface="楷体_GB2312" pitchFamily="49" charset="-122"/>
              </a:rPr>
              <a:t>MATLAB</a:t>
            </a: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表示</a:t>
            </a:r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8569325" cy="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、周期三角波信号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锯齿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波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9661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5148263" y="1773238"/>
          <a:ext cx="24479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3" imgW="1333440" imgH="215640" progId="Equation.DSMT4">
                  <p:embed/>
                </p:oleObj>
              </mc:Choice>
              <mc:Fallback>
                <p:oleObj name="Equation" r:id="rId3" imgW="1333440" imgH="215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773238"/>
                        <a:ext cx="24479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16860" y="2060848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clear all</a:t>
            </a:r>
          </a:p>
          <a:p>
            <a:r>
              <a:rPr lang="en-US" altLang="zh-CN" sz="2400" dirty="0"/>
              <a:t>t = -6:0.01:6 ;</a:t>
            </a:r>
          </a:p>
          <a:p>
            <a:r>
              <a:rPr lang="en-US" altLang="zh-CN" sz="2400" dirty="0" err="1"/>
              <a:t>ft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sawtooth</a:t>
            </a:r>
            <a:r>
              <a:rPr lang="en-US" altLang="zh-CN" sz="2400" dirty="0"/>
              <a:t>(pi*t,0.5);</a:t>
            </a:r>
          </a:p>
          <a:p>
            <a:r>
              <a:rPr lang="en-US" altLang="zh-CN" sz="2400" dirty="0"/>
              <a:t>plot(</a:t>
            </a:r>
            <a:r>
              <a:rPr lang="en-US" altLang="zh-CN" sz="2400" dirty="0" err="1"/>
              <a:t>t,ft</a:t>
            </a:r>
            <a:r>
              <a:rPr lang="en-US" altLang="zh-CN" sz="2400" dirty="0"/>
              <a:t>) ;</a:t>
            </a:r>
          </a:p>
          <a:p>
            <a:r>
              <a:rPr lang="en-US" altLang="zh-CN" sz="2400" dirty="0"/>
              <a:t>grid on ;</a:t>
            </a:r>
          </a:p>
          <a:p>
            <a:r>
              <a:rPr lang="en-US" altLang="zh-CN" sz="2400" dirty="0"/>
              <a:t>axis([-6 6 -1.2 1.2]) ;</a:t>
            </a:r>
          </a:p>
          <a:p>
            <a:r>
              <a:rPr lang="en-US" altLang="zh-CN" sz="2400" dirty="0"/>
              <a:t>title(' </a:t>
            </a:r>
            <a:r>
              <a:rPr lang="zh-CN" altLang="en-US" sz="2400" dirty="0"/>
              <a:t>周期三角波脉冲信号</a:t>
            </a:r>
            <a:r>
              <a:rPr lang="en-US" altLang="zh-CN" sz="2400" dirty="0"/>
              <a:t>') ;</a:t>
            </a:r>
          </a:p>
        </p:txBody>
      </p:sp>
      <p:pic>
        <p:nvPicPr>
          <p:cNvPr id="1640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04864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9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55451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实验原理及实例分析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323850" y="1474788"/>
            <a:ext cx="8569325" cy="368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  <a:buFontTx/>
              <a:buAutoNum type="arabicParenBoth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向量表示法：对于连续时间信号   可以定义两个行向量 和  ，其中向量  是形如          的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MATLAB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命令定义的时间范围向量， 为信号起始时间， 为终止时间， 为时间间隔；向量   为连续时间信号    在向量  所定义的时间点上的采样值。</a:t>
            </a:r>
          </a:p>
        </p:txBody>
      </p:sp>
      <p:graphicFrame>
        <p:nvGraphicFramePr>
          <p:cNvPr id="153604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5867400" y="1690688"/>
          <a:ext cx="64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" name="Equation" r:id="rId3" imgW="304560" imgH="203040" progId="Equation.DSMT4">
                  <p:embed/>
                </p:oleObj>
              </mc:Choice>
              <mc:Fallback>
                <p:oleObj name="Equation" r:id="rId3" imgW="30456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690688"/>
                        <a:ext cx="647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5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63713" y="2266950"/>
          <a:ext cx="323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" name="Equation" r:id="rId5" imgW="152280" imgH="203040" progId="Equation.DSMT4">
                  <p:embed/>
                </p:oleObj>
              </mc:Choice>
              <mc:Fallback>
                <p:oleObj name="Equation" r:id="rId5" imgW="15228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266950"/>
                        <a:ext cx="3238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6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05063" y="2266950"/>
          <a:ext cx="2952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" name="Equation" r:id="rId7" imgW="88560" imgH="152280" progId="Equation.DSMT4">
                  <p:embed/>
                </p:oleObj>
              </mc:Choice>
              <mc:Fallback>
                <p:oleObj name="Equation" r:id="rId7" imgW="88560" imgH="1522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2266950"/>
                        <a:ext cx="2952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7" name="Object 7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924300" y="3490913"/>
          <a:ext cx="5445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" name="Equation" r:id="rId9" imgW="177480" imgH="152280" progId="Equation.DSMT4">
                  <p:embed/>
                </p:oleObj>
              </mc:Choice>
              <mc:Fallback>
                <p:oleObj name="Equation" r:id="rId9" imgW="177480" imgH="1522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490913"/>
                        <a:ext cx="54451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8" name="Object 8"/>
          <p:cNvGraphicFramePr>
            <a:graphicFrameLocks noChangeAspect="1"/>
          </p:cNvGraphicFramePr>
          <p:nvPr/>
        </p:nvGraphicFramePr>
        <p:xfrm>
          <a:off x="6473825" y="2759075"/>
          <a:ext cx="330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" name="Equation" r:id="rId11" imgW="114120" imgH="228600" progId="Equation.DSMT4">
                  <p:embed/>
                </p:oleObj>
              </mc:Choice>
              <mc:Fallback>
                <p:oleObj name="Equation" r:id="rId11" imgW="114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825" y="2759075"/>
                        <a:ext cx="330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9" name="Object 9"/>
          <p:cNvGraphicFramePr>
            <a:graphicFrameLocks noChangeAspect="1"/>
          </p:cNvGraphicFramePr>
          <p:nvPr/>
        </p:nvGraphicFramePr>
        <p:xfrm>
          <a:off x="5940425" y="2193925"/>
          <a:ext cx="1871663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" name="Equation" r:id="rId13" imgW="698400" imgH="228600" progId="Equation.DSMT4">
                  <p:embed/>
                </p:oleObj>
              </mc:Choice>
              <mc:Fallback>
                <p:oleObj name="Equation" r:id="rId13" imgW="698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193925"/>
                        <a:ext cx="1871663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0" name="Object 10"/>
          <p:cNvGraphicFramePr>
            <a:graphicFrameLocks noChangeAspect="1"/>
          </p:cNvGraphicFramePr>
          <p:nvPr/>
        </p:nvGraphicFramePr>
        <p:xfrm>
          <a:off x="1698625" y="3417888"/>
          <a:ext cx="3524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8" name="Equation" r:id="rId15" imgW="139680" imgH="228600" progId="Equation.DSMT4">
                  <p:embed/>
                </p:oleObj>
              </mc:Choice>
              <mc:Fallback>
                <p:oleObj name="Equation" r:id="rId15" imgW="139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3417888"/>
                        <a:ext cx="3524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1" name="Object 11"/>
          <p:cNvGraphicFramePr>
            <a:graphicFrameLocks noChangeAspect="1"/>
          </p:cNvGraphicFramePr>
          <p:nvPr/>
        </p:nvGraphicFramePr>
        <p:xfrm>
          <a:off x="4500563" y="2266950"/>
          <a:ext cx="2952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" name="Equation" r:id="rId17" imgW="88560" imgH="152280" progId="Equation.DSMT4">
                  <p:embed/>
                </p:oleObj>
              </mc:Choice>
              <mc:Fallback>
                <p:oleObj name="Equation" r:id="rId17" imgW="8856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266950"/>
                        <a:ext cx="2952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2" name="Object 12"/>
          <p:cNvGraphicFramePr>
            <a:graphicFrameLocks noChangeAspect="1"/>
          </p:cNvGraphicFramePr>
          <p:nvPr/>
        </p:nvGraphicFramePr>
        <p:xfrm>
          <a:off x="7224713" y="3419475"/>
          <a:ext cx="44291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" name="Equation" r:id="rId18" imgW="152280" imgH="203040" progId="Equation.DSMT4">
                  <p:embed/>
                </p:oleObj>
              </mc:Choice>
              <mc:Fallback>
                <p:oleObj name="Equation" r:id="rId18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4713" y="3419475"/>
                        <a:ext cx="442912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3" name="Object 13"/>
          <p:cNvGraphicFramePr>
            <a:graphicFrameLocks noChangeAspect="1"/>
          </p:cNvGraphicFramePr>
          <p:nvPr/>
        </p:nvGraphicFramePr>
        <p:xfrm>
          <a:off x="2051050" y="4067175"/>
          <a:ext cx="79216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" name="Equation" r:id="rId20" imgW="304560" imgH="203040" progId="Equation.DSMT4">
                  <p:embed/>
                </p:oleObj>
              </mc:Choice>
              <mc:Fallback>
                <p:oleObj name="Equation" r:id="rId20" imgW="304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067175"/>
                        <a:ext cx="792163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4" name="Object 14"/>
          <p:cNvGraphicFramePr>
            <a:graphicFrameLocks noChangeAspect="1"/>
          </p:cNvGraphicFramePr>
          <p:nvPr/>
        </p:nvGraphicFramePr>
        <p:xfrm>
          <a:off x="3924300" y="4067175"/>
          <a:ext cx="2952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" name="Equation" r:id="rId22" imgW="88560" imgH="152280" progId="Equation.DSMT4">
                  <p:embed/>
                </p:oleObj>
              </mc:Choice>
              <mc:Fallback>
                <p:oleObj name="Equation" r:id="rId22" imgW="8856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067175"/>
                        <a:ext cx="2952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79512" y="4660230"/>
            <a:ext cx="831850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）符号运算表示法：如果信号可以用一个符号表达式来表示，则可用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ezplot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绘制出信号波形 。</a:t>
            </a:r>
          </a:p>
        </p:txBody>
      </p:sp>
    </p:spTree>
    <p:extLst>
      <p:ext uri="{BB962C8B-B14F-4D97-AF65-F5344CB8AC3E}">
        <p14:creationId xmlns:p14="http://schemas.microsoft.com/office/powerpoint/2010/main" val="33468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575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07504" y="188640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clear all</a:t>
            </a:r>
          </a:p>
          <a:p>
            <a:r>
              <a:rPr lang="en-US" altLang="zh-CN" sz="2400" dirty="0"/>
              <a:t>t1 = -6:0.01:6 ;</a:t>
            </a:r>
          </a:p>
          <a:p>
            <a:r>
              <a:rPr lang="en-US" altLang="zh-CN" sz="2400" dirty="0"/>
              <a:t>t = </a:t>
            </a:r>
            <a:r>
              <a:rPr lang="en-US" altLang="zh-CN" sz="2400" dirty="0" err="1"/>
              <a:t>sym</a:t>
            </a:r>
            <a:r>
              <a:rPr lang="en-US" altLang="zh-CN" sz="2400" dirty="0"/>
              <a:t>('t') ;</a:t>
            </a:r>
          </a:p>
          <a:p>
            <a:r>
              <a:rPr lang="en-US" altLang="zh-CN" sz="2400" dirty="0"/>
              <a:t>y = </a:t>
            </a:r>
            <a:r>
              <a:rPr lang="en-US" altLang="zh-CN" sz="2400" dirty="0" err="1"/>
              <a:t>sym</a:t>
            </a:r>
            <a:r>
              <a:rPr lang="en-US" altLang="zh-CN" sz="2400" dirty="0"/>
              <a:t>('</a:t>
            </a:r>
            <a:r>
              <a:rPr lang="en-US" altLang="zh-CN" sz="2400" dirty="0" err="1"/>
              <a:t>sawtooth</a:t>
            </a:r>
            <a:r>
              <a:rPr lang="en-US" altLang="zh-CN" sz="2400" dirty="0"/>
              <a:t>(pi*t,0.5)') ;</a:t>
            </a:r>
          </a:p>
          <a:p>
            <a:r>
              <a:rPr lang="en-US" altLang="zh-CN" sz="2400" dirty="0" err="1"/>
              <a:t>ezplot</a:t>
            </a:r>
            <a:r>
              <a:rPr lang="en-US" altLang="zh-CN" sz="2400" dirty="0"/>
              <a:t>(y,t1) ;</a:t>
            </a:r>
          </a:p>
          <a:p>
            <a:r>
              <a:rPr lang="en-US" altLang="zh-CN" sz="2400" dirty="0"/>
              <a:t>grid on ;</a:t>
            </a:r>
          </a:p>
          <a:p>
            <a:r>
              <a:rPr lang="en-US" altLang="zh-CN" sz="2400" dirty="0"/>
              <a:t>axis([-6 6 -1.2 1.2]) ;</a:t>
            </a:r>
          </a:p>
          <a:p>
            <a:r>
              <a:rPr lang="en-US" altLang="zh-CN" sz="2400" dirty="0"/>
              <a:t>title(' </a:t>
            </a:r>
            <a:r>
              <a:rPr lang="zh-CN" altLang="en-US" sz="2400" dirty="0"/>
              <a:t>周期三角波脉冲信号</a:t>
            </a:r>
            <a:r>
              <a:rPr lang="en-US" altLang="zh-CN" sz="2400" dirty="0"/>
              <a:t>') 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4049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250825" y="333375"/>
            <a:ext cx="8281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实验内容：</a:t>
            </a:r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250825" y="1052513"/>
            <a:ext cx="856932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命令画出下列连续信号的波形图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166919" name="Object 7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84241298"/>
              </p:ext>
            </p:extLst>
          </p:nvPr>
        </p:nvGraphicFramePr>
        <p:xfrm>
          <a:off x="1835150" y="1988840"/>
          <a:ext cx="17557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" name="Equation" r:id="rId3" imgW="761760" imgH="228600" progId="Equation.DSMT4">
                  <p:embed/>
                </p:oleObj>
              </mc:Choice>
              <mc:Fallback>
                <p:oleObj name="Equation" r:id="rId3" imgW="76176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88840"/>
                        <a:ext cx="17557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4" name="Object 12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72806555"/>
              </p:ext>
            </p:extLst>
          </p:nvPr>
        </p:nvGraphicFramePr>
        <p:xfrm>
          <a:off x="1835150" y="2781002"/>
          <a:ext cx="23050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" name="Equation" r:id="rId5" imgW="965160" imgH="203040" progId="Equation.DSMT4">
                  <p:embed/>
                </p:oleObj>
              </mc:Choice>
              <mc:Fallback>
                <p:oleObj name="Equation" r:id="rId5" imgW="96516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781002"/>
                        <a:ext cx="230505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7" name="Object 15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90190510"/>
              </p:ext>
            </p:extLst>
          </p:nvPr>
        </p:nvGraphicFramePr>
        <p:xfrm>
          <a:off x="1865313" y="4422477"/>
          <a:ext cx="12668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" name="Equation" r:id="rId7" imgW="495000" imgH="203040" progId="Equation.DSMT4">
                  <p:embed/>
                </p:oleObj>
              </mc:Choice>
              <mc:Fallback>
                <p:oleObj name="Equation" r:id="rId7" imgW="49500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4422477"/>
                        <a:ext cx="12668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3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641746"/>
              </p:ext>
            </p:extLst>
          </p:nvPr>
        </p:nvGraphicFramePr>
        <p:xfrm>
          <a:off x="1835150" y="3590627"/>
          <a:ext cx="482441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7" name="Equation" r:id="rId9" imgW="1676160" imgH="203040" progId="Equation.DSMT4">
                  <p:embed/>
                </p:oleObj>
              </mc:Choice>
              <mc:Fallback>
                <p:oleObj name="Equation" r:id="rId9" imgW="1676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590627"/>
                        <a:ext cx="482441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199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8569325" cy="351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命令画出下列复信号的实部，虚部，   模和辐角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命令产生幅度为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，周期为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，占空比为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0.5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的一个周期矩形脉冲信号</a:t>
            </a:r>
          </a:p>
        </p:txBody>
      </p:sp>
      <p:graphicFrame>
        <p:nvGraphicFramePr>
          <p:cNvPr id="202756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835150" y="2349500"/>
          <a:ext cx="30241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3" imgW="1269720" imgH="330120" progId="Equation.DSMT4">
                  <p:embed/>
                </p:oleObj>
              </mc:Choice>
              <mc:Fallback>
                <p:oleObj name="Equation" r:id="rId3" imgW="1269720" imgH="33012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349500"/>
                        <a:ext cx="302418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832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8569325" cy="2117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、已知            在同一张图中该信号与下面信号的时域波形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）       （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02756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80528355"/>
              </p:ext>
            </p:extLst>
          </p:nvPr>
        </p:nvGraphicFramePr>
        <p:xfrm>
          <a:off x="1691680" y="2526186"/>
          <a:ext cx="1147164" cy="592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6" name="Equation" r:id="rId3" imgW="393480" imgH="203040" progId="Equation.DSMT4">
                  <p:embed/>
                </p:oleObj>
              </mc:Choice>
              <mc:Fallback>
                <p:oleObj name="Equation" r:id="rId3" imgW="39348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526186"/>
                        <a:ext cx="1147164" cy="592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58092951"/>
              </p:ext>
            </p:extLst>
          </p:nvPr>
        </p:nvGraphicFramePr>
        <p:xfrm>
          <a:off x="1619672" y="836712"/>
          <a:ext cx="1965325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7" name="Equation" r:id="rId5" imgW="825480" imgH="393480" progId="Equation.DSMT4">
                  <p:embed/>
                </p:oleObj>
              </mc:Choice>
              <mc:Fallback>
                <p:oleObj name="Equation" r:id="rId5" imgW="825480" imgH="3934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836712"/>
                        <a:ext cx="1965325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70451132"/>
              </p:ext>
            </p:extLst>
          </p:nvPr>
        </p:nvGraphicFramePr>
        <p:xfrm>
          <a:off x="3837161" y="2525713"/>
          <a:ext cx="19589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8" name="Equation" r:id="rId7" imgW="672840" imgH="203040" progId="Equation.DSMT4">
                  <p:embed/>
                </p:oleObj>
              </mc:Choice>
              <mc:Fallback>
                <p:oleObj name="Equation" r:id="rId7" imgW="67284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7161" y="2525713"/>
                        <a:ext cx="195897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057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281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常用连续信号的</a:t>
            </a:r>
            <a:r>
              <a:rPr lang="en-US" altLang="zh-CN" sz="4400" b="1">
                <a:latin typeface="Times New Roman" pitchFamily="18" charset="0"/>
                <a:ea typeface="楷体_GB2312" pitchFamily="49" charset="-122"/>
              </a:rPr>
              <a:t>MATLAB</a:t>
            </a: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表示</a:t>
            </a: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250825" y="938213"/>
            <a:ext cx="8569325" cy="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单位阶跃信号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56681" name="Object 9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98993307"/>
              </p:ext>
            </p:extLst>
          </p:nvPr>
        </p:nvGraphicFramePr>
        <p:xfrm>
          <a:off x="3203848" y="980728"/>
          <a:ext cx="18002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3" imgW="914400" imgH="457200" progId="Equation.DSMT4">
                  <p:embed/>
                </p:oleObj>
              </mc:Choice>
              <mc:Fallback>
                <p:oleObj name="Equation" r:id="rId3" imgW="914400" imgH="4572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980728"/>
                        <a:ext cx="180022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220073" y="5780782"/>
            <a:ext cx="39239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function </a:t>
            </a:r>
            <a:r>
              <a:rPr lang="en-US" altLang="zh-CN" sz="3200" dirty="0" smtClean="0"/>
              <a:t>f=</a:t>
            </a:r>
            <a:r>
              <a:rPr lang="en-US" altLang="zh-CN" sz="3200" dirty="0" err="1" smtClean="0"/>
              <a:t>heaviside</a:t>
            </a:r>
            <a:r>
              <a:rPr lang="en-US" altLang="zh-CN" sz="3200" dirty="0" smtClean="0"/>
              <a:t>(t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f=(t&gt;=0);</a:t>
            </a:r>
            <a:endParaRPr lang="zh-CN" altLang="en-US" sz="32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844" y="1876772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95536" y="1653495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/>
              <a:t>clear all;</a:t>
            </a:r>
          </a:p>
          <a:p>
            <a:r>
              <a:rPr lang="en-US" altLang="zh-CN" sz="3200" dirty="0"/>
              <a:t>t=-1:0.01:4;</a:t>
            </a:r>
          </a:p>
          <a:p>
            <a:r>
              <a:rPr lang="en-US" altLang="zh-CN" sz="3200" dirty="0" smtClean="0"/>
              <a:t>u=</a:t>
            </a:r>
            <a:r>
              <a:rPr lang="en-US" altLang="zh-CN" sz="3200" dirty="0" err="1" smtClean="0"/>
              <a:t>heaviside</a:t>
            </a:r>
            <a:r>
              <a:rPr lang="en-US" altLang="zh-CN" sz="3200" dirty="0" smtClean="0"/>
              <a:t>(t</a:t>
            </a:r>
            <a:r>
              <a:rPr lang="en-US" altLang="zh-CN" sz="3200" dirty="0"/>
              <a:t>);</a:t>
            </a:r>
          </a:p>
          <a:p>
            <a:r>
              <a:rPr lang="en-US" altLang="zh-CN" sz="3200" dirty="0"/>
              <a:t>plot(</a:t>
            </a:r>
            <a:r>
              <a:rPr lang="en-US" altLang="zh-CN" sz="3200" dirty="0" err="1"/>
              <a:t>t,u</a:t>
            </a:r>
            <a:r>
              <a:rPr lang="en-US" altLang="zh-CN" sz="3200" dirty="0"/>
              <a:t>);</a:t>
            </a:r>
          </a:p>
          <a:p>
            <a:r>
              <a:rPr lang="en-US" altLang="zh-CN" sz="3200" dirty="0"/>
              <a:t>axis([-1 4 -0.5 1.5]);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3289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281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常用连续信号的</a:t>
            </a:r>
            <a:r>
              <a:rPr lang="en-US" altLang="zh-CN" sz="4400" b="1">
                <a:latin typeface="Times New Roman" pitchFamily="18" charset="0"/>
                <a:ea typeface="楷体_GB2312" pitchFamily="49" charset="-122"/>
              </a:rPr>
              <a:t>MATLAB</a:t>
            </a: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表示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250825" y="938213"/>
            <a:ext cx="8569325" cy="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单位阶跃信号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0825" y="1664224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 smtClean="0"/>
              <a:t>clear all;</a:t>
            </a:r>
          </a:p>
          <a:p>
            <a:r>
              <a:rPr lang="en-US" altLang="zh-CN" sz="3200" dirty="0" smtClean="0"/>
              <a:t>f=</a:t>
            </a:r>
            <a:r>
              <a:rPr lang="en-US" altLang="zh-CN" sz="3200" dirty="0" err="1" smtClean="0"/>
              <a:t>sym</a:t>
            </a:r>
            <a:r>
              <a:rPr lang="en-US" altLang="zh-CN" sz="3200" dirty="0" smtClean="0"/>
              <a:t>(‘</a:t>
            </a:r>
            <a:r>
              <a:rPr lang="en-US" altLang="zh-CN" sz="3200" dirty="0" err="1" smtClean="0"/>
              <a:t>heaviside</a:t>
            </a:r>
            <a:r>
              <a:rPr lang="en-US" altLang="zh-CN" sz="3200" dirty="0" smtClean="0"/>
              <a:t>(t)');</a:t>
            </a:r>
          </a:p>
          <a:p>
            <a:r>
              <a:rPr lang="en-US" altLang="zh-CN" sz="3200" dirty="0" err="1" smtClean="0"/>
              <a:t>ezplot</a:t>
            </a:r>
            <a:r>
              <a:rPr lang="en-US" altLang="zh-CN" sz="3200" dirty="0" smtClean="0"/>
              <a:t>(f,[-1,4]);</a:t>
            </a:r>
            <a:endParaRPr lang="zh-CN" altLang="en-US" sz="3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852936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75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467171" y="1219335"/>
            <a:ext cx="8569325" cy="314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-549102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根据单位阶跃函数的定义。调用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MATLAB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Symbolic Math Toolbox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单位阶跃函数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heaviside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。因为函数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ezplot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只能画出既存在于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Symoblic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Math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工具箱中，又存在于总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MATLAB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工具箱中的那些函数，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而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heaviside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函数仅存在于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Symbolic Math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工具箱中，所以需要在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MATLAB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的当前工作目录下要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创建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heaviside.m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文件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.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67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281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常用连续信号的</a:t>
            </a:r>
            <a:r>
              <a:rPr lang="en-US" altLang="zh-CN" sz="4400" b="1">
                <a:latin typeface="Times New Roman" pitchFamily="18" charset="0"/>
                <a:ea typeface="楷体_GB2312" pitchFamily="49" charset="-122"/>
              </a:rPr>
              <a:t>MATLAB</a:t>
            </a: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表示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250825" y="938213"/>
            <a:ext cx="8569325" cy="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、单位冲激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信号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62820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24704502"/>
              </p:ext>
            </p:extLst>
          </p:nvPr>
        </p:nvGraphicFramePr>
        <p:xfrm>
          <a:off x="3275856" y="1024533"/>
          <a:ext cx="97313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3" imgW="291960" imgH="203040" progId="Equation.DSMT4">
                  <p:embed/>
                </p:oleObj>
              </mc:Choice>
              <mc:Fallback>
                <p:oleObj name="Equation" r:id="rId3" imgW="29196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024533"/>
                        <a:ext cx="97313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39552" y="1633788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zh-CN" sz="3200" dirty="0"/>
              <a:t>function </a:t>
            </a:r>
            <a:r>
              <a:rPr lang="fr-FR" altLang="zh-CN" sz="3200" dirty="0" smtClean="0"/>
              <a:t>f=dirac(t</a:t>
            </a:r>
            <a:r>
              <a:rPr lang="fr-FR" altLang="zh-CN" sz="3200" dirty="0"/>
              <a:t>)</a:t>
            </a:r>
          </a:p>
          <a:p>
            <a:r>
              <a:rPr lang="fr-FR" altLang="zh-CN" sz="3200" dirty="0"/>
              <a:t>f1=(t&gt;-0.01 &amp; t&lt;0.01);</a:t>
            </a:r>
          </a:p>
          <a:p>
            <a:r>
              <a:rPr lang="fr-FR" altLang="zh-CN" sz="3200" dirty="0"/>
              <a:t>f=100*f1;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539552" y="3652282"/>
            <a:ext cx="228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t=-1:0.01:1;</a:t>
            </a:r>
          </a:p>
          <a:p>
            <a:r>
              <a:rPr lang="en-US" altLang="zh-CN" sz="3200" dirty="0" smtClean="0"/>
              <a:t>f=</a:t>
            </a:r>
            <a:r>
              <a:rPr lang="en-US" altLang="zh-CN" sz="3200" dirty="0" err="1" smtClean="0"/>
              <a:t>dirac</a:t>
            </a:r>
            <a:r>
              <a:rPr lang="en-US" altLang="zh-CN" sz="3200" dirty="0" smtClean="0"/>
              <a:t>(t</a:t>
            </a:r>
            <a:r>
              <a:rPr lang="en-US" altLang="zh-CN" sz="3200" dirty="0" smtClean="0"/>
              <a:t>);</a:t>
            </a:r>
          </a:p>
          <a:p>
            <a:r>
              <a:rPr lang="en-US" altLang="zh-CN" sz="3200" dirty="0" smtClean="0"/>
              <a:t>plot(</a:t>
            </a:r>
            <a:r>
              <a:rPr lang="en-US" altLang="zh-CN" sz="3200" dirty="0" err="1" smtClean="0"/>
              <a:t>t,f</a:t>
            </a:r>
            <a:r>
              <a:rPr lang="en-US" altLang="zh-CN" sz="3200" dirty="0" smtClean="0"/>
              <a:t>);</a:t>
            </a:r>
            <a:endParaRPr lang="zh-CN" altLang="en-US" sz="32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496" y="2853241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33489" y="5517232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/>
              <a:t>f=</a:t>
            </a:r>
            <a:r>
              <a:rPr lang="en-US" altLang="zh-CN" sz="3200" dirty="0" err="1"/>
              <a:t>sym</a:t>
            </a:r>
            <a:r>
              <a:rPr lang="en-US" altLang="zh-CN" sz="3200" dirty="0" smtClean="0"/>
              <a:t>(‘</a:t>
            </a:r>
            <a:r>
              <a:rPr lang="en-US" altLang="zh-CN" sz="3200" dirty="0" err="1" smtClean="0"/>
              <a:t>dirac</a:t>
            </a:r>
            <a:r>
              <a:rPr lang="en-US" altLang="zh-CN" sz="3200" dirty="0" smtClean="0"/>
              <a:t>(t)');</a:t>
            </a:r>
          </a:p>
          <a:p>
            <a:r>
              <a:rPr lang="en-US" altLang="zh-CN" sz="3200" dirty="0" err="1" smtClean="0"/>
              <a:t>ezplot</a:t>
            </a:r>
            <a:r>
              <a:rPr lang="en-US" altLang="zh-CN" sz="3200" dirty="0" smtClean="0"/>
              <a:t>(f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022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332656"/>
            <a:ext cx="78488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需要在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MATLAB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的当前工作目录下要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创建</a:t>
            </a:r>
            <a:r>
              <a:rPr lang="en-US" altLang="zh-CN" sz="3200" b="1" dirty="0" err="1" smtClean="0">
                <a:latin typeface="Times New Roman" pitchFamily="18" charset="0"/>
                <a:ea typeface="楷体_GB2312" pitchFamily="49" charset="-122"/>
              </a:rPr>
              <a:t>dirac.m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文件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1394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281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常用连续信号的</a:t>
            </a:r>
            <a:r>
              <a:rPr lang="en-US" altLang="zh-CN" sz="4400" b="1">
                <a:latin typeface="Times New Roman" pitchFamily="18" charset="0"/>
                <a:ea typeface="楷体_GB2312" pitchFamily="49" charset="-122"/>
              </a:rPr>
              <a:t>MATLAB</a:t>
            </a: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表示</a:t>
            </a: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250825" y="938213"/>
            <a:ext cx="8569325" cy="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、符号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函数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64868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9504365"/>
              </p:ext>
            </p:extLst>
          </p:nvPr>
        </p:nvGraphicFramePr>
        <p:xfrm>
          <a:off x="2411760" y="1085875"/>
          <a:ext cx="12239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3" imgW="457200" imgH="203040" progId="Equation.DSMT4">
                  <p:embed/>
                </p:oleObj>
              </mc:Choice>
              <mc:Fallback>
                <p:oleObj name="Equation" r:id="rId3" imgW="45720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085875"/>
                        <a:ext cx="122396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67544" y="1652269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clear all</a:t>
            </a:r>
          </a:p>
          <a:p>
            <a:r>
              <a:rPr lang="en-US" altLang="zh-CN" sz="2800" dirty="0"/>
              <a:t>t = -1:0.01:1 ;</a:t>
            </a:r>
          </a:p>
          <a:p>
            <a:r>
              <a:rPr lang="en-US" altLang="zh-CN" sz="2800" dirty="0"/>
              <a:t>y = sign(t) ;</a:t>
            </a:r>
          </a:p>
          <a:p>
            <a:r>
              <a:rPr lang="en-US" altLang="zh-CN" sz="2800" dirty="0"/>
              <a:t>plot(</a:t>
            </a:r>
            <a:r>
              <a:rPr lang="en-US" altLang="zh-CN" sz="2800" dirty="0" err="1"/>
              <a:t>t,y</a:t>
            </a:r>
            <a:r>
              <a:rPr lang="en-US" altLang="zh-CN" sz="2800" dirty="0"/>
              <a:t>) ;</a:t>
            </a:r>
          </a:p>
          <a:p>
            <a:r>
              <a:rPr lang="en-US" altLang="zh-CN" sz="2800" dirty="0"/>
              <a:t>grid on ;</a:t>
            </a:r>
          </a:p>
          <a:p>
            <a:r>
              <a:rPr lang="en-US" altLang="zh-CN" sz="2800" dirty="0"/>
              <a:t>axis([-1 1 -1.1 1.1]) ;</a:t>
            </a:r>
          </a:p>
          <a:p>
            <a:r>
              <a:rPr lang="en-US" altLang="zh-CN" sz="2800" dirty="0"/>
              <a:t>title('</a:t>
            </a:r>
            <a:r>
              <a:rPr lang="zh-CN" altLang="en-US" sz="2800" dirty="0"/>
              <a:t>单位冲激信号</a:t>
            </a:r>
            <a:r>
              <a:rPr lang="en-US" altLang="zh-CN" sz="2800" dirty="0"/>
              <a:t>') ;</a:t>
            </a:r>
            <a:endParaRPr lang="zh-CN" altLang="en-US" sz="2800" dirty="0"/>
          </a:p>
        </p:txBody>
      </p:sp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575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4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1645</Words>
  <Application>Microsoft Office PowerPoint</Application>
  <PresentationFormat>全屏显示(4:3)</PresentationFormat>
  <Paragraphs>258</Paragraphs>
  <Slides>33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Office 主题​​</vt:lpstr>
      <vt:lpstr>Equation</vt:lpstr>
      <vt:lpstr>实验1 连续时间信号在MATLAB中的表示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实验1 连续时间信号在MATLAB中的表示 </dc:title>
  <dc:creator>微软用户</dc:creator>
  <cp:lastModifiedBy>Sky123.Org</cp:lastModifiedBy>
  <cp:revision>23</cp:revision>
  <dcterms:created xsi:type="dcterms:W3CDTF">2014-10-31T02:42:08Z</dcterms:created>
  <dcterms:modified xsi:type="dcterms:W3CDTF">2015-10-26T03:03:48Z</dcterms:modified>
</cp:coreProperties>
</file>