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61" r:id="rId6"/>
    <p:sldId id="300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301" r:id="rId17"/>
    <p:sldId id="273" r:id="rId18"/>
    <p:sldId id="274" r:id="rId19"/>
    <p:sldId id="275" r:id="rId20"/>
    <p:sldId id="276" r:id="rId21"/>
    <p:sldId id="277" r:id="rId22"/>
    <p:sldId id="281" r:id="rId23"/>
    <p:sldId id="282" r:id="rId24"/>
    <p:sldId id="286" r:id="rId25"/>
    <p:sldId id="287" r:id="rId26"/>
    <p:sldId id="288" r:id="rId27"/>
    <p:sldId id="290" r:id="rId28"/>
    <p:sldId id="292" r:id="rId29"/>
    <p:sldId id="294" r:id="rId30"/>
    <p:sldId id="295" r:id="rId31"/>
    <p:sldId id="302" r:id="rId32"/>
    <p:sldId id="296" r:id="rId33"/>
    <p:sldId id="29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E1BD9-9EC3-49D7-A2E2-FD878D87E45E}" type="datetimeFigureOut">
              <a:rPr lang="zh-CN" altLang="en-US" smtClean="0"/>
              <a:t>2015-12-14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48C80-17C5-485C-875F-9C79A0D74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89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48C80-17C5-485C-875F-9C79A0D744E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50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27D3-3F3C-41F1-B57D-9AB5A3545D47}" type="datetimeFigureOut">
              <a:rPr lang="zh-CN" altLang="en-US" smtClean="0"/>
              <a:t>2015-12-14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8F58-3123-49C7-942D-8CBAE44A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7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27D3-3F3C-41F1-B57D-9AB5A3545D47}" type="datetimeFigureOut">
              <a:rPr lang="zh-CN" altLang="en-US" smtClean="0"/>
              <a:t>2015-12-14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8F58-3123-49C7-942D-8CBAE44A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0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27D3-3F3C-41F1-B57D-9AB5A3545D47}" type="datetimeFigureOut">
              <a:rPr lang="zh-CN" altLang="en-US" smtClean="0"/>
              <a:t>2015-12-14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8F58-3123-49C7-942D-8CBAE44A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1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6248400" y="57340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8207375" y="6381750"/>
            <a:ext cx="936625" cy="476250"/>
          </a:xfrm>
        </p:spPr>
        <p:txBody>
          <a:bodyPr/>
          <a:lstStyle>
            <a:lvl1pPr>
              <a:defRPr/>
            </a:lvl1pPr>
          </a:lstStyle>
          <a:p>
            <a:fld id="{4013C42A-D366-4E93-8768-5B139DB29D9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518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>
          <a:xfrm>
            <a:off x="6248400" y="57340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8207375" y="6381750"/>
            <a:ext cx="936625" cy="476250"/>
          </a:xfrm>
        </p:spPr>
        <p:txBody>
          <a:bodyPr/>
          <a:lstStyle>
            <a:lvl1pPr>
              <a:defRPr/>
            </a:lvl1pPr>
          </a:lstStyle>
          <a:p>
            <a:fld id="{D5E0AF22-000C-471C-841B-BC688CF82DE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625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6248400" y="57340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207375" y="6381750"/>
            <a:ext cx="936625" cy="476250"/>
          </a:xfrm>
        </p:spPr>
        <p:txBody>
          <a:bodyPr/>
          <a:lstStyle>
            <a:lvl1pPr>
              <a:defRPr/>
            </a:lvl1pPr>
          </a:lstStyle>
          <a:p>
            <a:fld id="{1DE1AE86-4088-4D76-88AC-168F0FE44FF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90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27D3-3F3C-41F1-B57D-9AB5A3545D47}" type="datetimeFigureOut">
              <a:rPr lang="zh-CN" altLang="en-US" smtClean="0"/>
              <a:t>2015-12-14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8F58-3123-49C7-942D-8CBAE44A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51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27D3-3F3C-41F1-B57D-9AB5A3545D47}" type="datetimeFigureOut">
              <a:rPr lang="zh-CN" altLang="en-US" smtClean="0"/>
              <a:t>2015-12-14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8F58-3123-49C7-942D-8CBAE44A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27D3-3F3C-41F1-B57D-9AB5A3545D47}" type="datetimeFigureOut">
              <a:rPr lang="zh-CN" altLang="en-US" smtClean="0"/>
              <a:t>2015-12-14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8F58-3123-49C7-942D-8CBAE44A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0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27D3-3F3C-41F1-B57D-9AB5A3545D47}" type="datetimeFigureOut">
              <a:rPr lang="zh-CN" altLang="en-US" smtClean="0"/>
              <a:t>2015-12-14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8F58-3123-49C7-942D-8CBAE44A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2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27D3-3F3C-41F1-B57D-9AB5A3545D47}" type="datetimeFigureOut">
              <a:rPr lang="zh-CN" altLang="en-US" smtClean="0"/>
              <a:t>2015-12-14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8F58-3123-49C7-942D-8CBAE44A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6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27D3-3F3C-41F1-B57D-9AB5A3545D47}" type="datetimeFigureOut">
              <a:rPr lang="zh-CN" altLang="en-US" smtClean="0"/>
              <a:t>2015-12-14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8F58-3123-49C7-942D-8CBAE44A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09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27D3-3F3C-41F1-B57D-9AB5A3545D47}" type="datetimeFigureOut">
              <a:rPr lang="zh-CN" altLang="en-US" smtClean="0"/>
              <a:t>2015-12-14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8F58-3123-49C7-942D-8CBAE44A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26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27D3-3F3C-41F1-B57D-9AB5A3545D47}" type="datetimeFigureOut">
              <a:rPr lang="zh-CN" altLang="en-US" smtClean="0"/>
              <a:t>2015-12-14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8F58-3123-49C7-942D-8CBAE44A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0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27D3-3F3C-41F1-B57D-9AB5A3545D47}" type="datetimeFigureOut">
              <a:rPr lang="zh-CN" altLang="en-US" smtClean="0"/>
              <a:t>2015-12-14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38F58-3123-49C7-942D-8CBAE44A9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emf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2.emf"/><Relationship Id="rId4" Type="http://schemas.openxmlformats.org/officeDocument/2006/relationships/image" Target="../media/image31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0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lear%20all%0d%0ax%20=%20-2:8%20;%0d%0ay%20=%20u(x)%20-%20u(x-4)%20;%0d%0astem(n,x,'fill')%20;%0d%0axlabel('n')%20;%0d%0agrid%20on%0d%0aaxis(%5b-2%208%20-0.1%201.1%5d)%20;" TargetMode="Externa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568952" cy="1470025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实验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离散信号的时域描述与运算</a:t>
            </a:r>
            <a:br>
              <a:rPr lang="zh-CN" altLang="en-US" b="1" dirty="0">
                <a:latin typeface="楷体_GB2312" pitchFamily="49" charset="-122"/>
                <a:ea typeface="楷体_GB2312" pitchFamily="49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656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250825" y="332656"/>
            <a:ext cx="8569325" cy="60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、正弦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序列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8788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56614354"/>
              </p:ext>
            </p:extLst>
          </p:nvPr>
        </p:nvGraphicFramePr>
        <p:xfrm>
          <a:off x="2374900" y="447179"/>
          <a:ext cx="29527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3" imgW="1231560" imgH="228600" progId="Equation.DSMT4">
                  <p:embed/>
                </p:oleObj>
              </mc:Choice>
              <mc:Fallback>
                <p:oleObj name="Equation" r:id="rId3" imgW="123156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447179"/>
                        <a:ext cx="295275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67544" y="116725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/>
              <a:t>clear all</a:t>
            </a:r>
          </a:p>
          <a:p>
            <a:r>
              <a:rPr lang="en-US" altLang="zh-CN" sz="2800" dirty="0" smtClean="0"/>
              <a:t>n = 0:39 ;</a:t>
            </a:r>
          </a:p>
          <a:p>
            <a:r>
              <a:rPr lang="en-US" altLang="zh-CN" sz="2800" dirty="0" smtClean="0"/>
              <a:t>f = sin(pi/17*n) ;</a:t>
            </a:r>
          </a:p>
          <a:p>
            <a:r>
              <a:rPr lang="en-US" altLang="zh-CN" sz="2800" dirty="0" smtClean="0"/>
              <a:t>stem(</a:t>
            </a:r>
            <a:r>
              <a:rPr lang="en-US" altLang="zh-CN" sz="2800" dirty="0" err="1" smtClean="0"/>
              <a:t>n,f,'fill</a:t>
            </a:r>
            <a:r>
              <a:rPr lang="en-US" altLang="zh-CN" sz="2800" dirty="0" smtClean="0"/>
              <a:t>') ;</a:t>
            </a:r>
          </a:p>
          <a:p>
            <a:r>
              <a:rPr lang="en-US" altLang="zh-CN" sz="2800" dirty="0" err="1" smtClean="0"/>
              <a:t>xlabel</a:t>
            </a:r>
            <a:r>
              <a:rPr lang="en-US" altLang="zh-CN" sz="2800" dirty="0" smtClean="0"/>
              <a:t>('n') ;</a:t>
            </a:r>
          </a:p>
          <a:p>
            <a:r>
              <a:rPr lang="en-US" altLang="zh-CN" sz="2800" dirty="0" smtClean="0"/>
              <a:t>grid on ;</a:t>
            </a:r>
          </a:p>
          <a:p>
            <a:r>
              <a:rPr lang="en-US" altLang="zh-CN" sz="2800" dirty="0" smtClean="0"/>
              <a:t>axis([0 40 -1.2 1.2]) ;</a:t>
            </a:r>
            <a:endParaRPr lang="zh-CN" altLang="en-US" sz="28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54090"/>
            <a:ext cx="5900982" cy="442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7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23850" y="1844675"/>
          <a:ext cx="8497888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3" imgW="3797280" imgH="1346040" progId="Equation.DSMT4">
                  <p:embed/>
                </p:oleObj>
              </mc:Choice>
              <mc:Fallback>
                <p:oleObj name="Equation" r:id="rId3" imgW="3797280" imgH="1346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44675"/>
                        <a:ext cx="8497888" cy="301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93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250825" y="188640"/>
            <a:ext cx="8569325" cy="60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、复指数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序列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0836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21146301"/>
              </p:ext>
            </p:extLst>
          </p:nvPr>
        </p:nvGraphicFramePr>
        <p:xfrm>
          <a:off x="2699792" y="204031"/>
          <a:ext cx="251936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927000" imgH="228600" progId="Equation.DSMT4">
                  <p:embed/>
                </p:oleObj>
              </mc:Choice>
              <mc:Fallback>
                <p:oleObj name="Equation" r:id="rId3" imgW="92700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04031"/>
                        <a:ext cx="2519362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50824" y="809303"/>
            <a:ext cx="77055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n = 0:30 ;</a:t>
            </a:r>
          </a:p>
          <a:p>
            <a:r>
              <a:rPr lang="en-US" altLang="zh-CN" sz="2000" dirty="0" smtClean="0"/>
              <a:t>A=2 ; a = -0.1 ; b = pi/5 ;</a:t>
            </a:r>
          </a:p>
          <a:p>
            <a:r>
              <a:rPr lang="en-US" altLang="zh-CN" sz="2000" dirty="0" smtClean="0"/>
              <a:t>f = A*</a:t>
            </a:r>
            <a:r>
              <a:rPr lang="en-US" altLang="zh-CN" sz="2000" dirty="0" err="1" smtClean="0"/>
              <a:t>exp</a:t>
            </a:r>
            <a:r>
              <a:rPr lang="en-US" altLang="zh-CN" sz="2000" dirty="0" smtClean="0"/>
              <a:t>((</a:t>
            </a:r>
            <a:r>
              <a:rPr lang="en-US" altLang="zh-CN" sz="2000" dirty="0" err="1" smtClean="0"/>
              <a:t>a+j</a:t>
            </a:r>
            <a:r>
              <a:rPr lang="en-US" altLang="zh-CN" sz="2000" dirty="0" smtClean="0"/>
              <a:t>*b)*n) ;</a:t>
            </a:r>
          </a:p>
          <a:p>
            <a:r>
              <a:rPr lang="en-US" altLang="zh-CN" sz="2000" dirty="0" smtClean="0"/>
              <a:t>subplot(2,2,1); stem(</a:t>
            </a:r>
            <a:r>
              <a:rPr lang="en-US" altLang="zh-CN" sz="2000" dirty="0" err="1" smtClean="0"/>
              <a:t>n,real</a:t>
            </a:r>
            <a:r>
              <a:rPr lang="en-US" altLang="zh-CN" sz="2000" dirty="0" smtClean="0"/>
              <a:t>(f),'fill') ; </a:t>
            </a:r>
            <a:r>
              <a:rPr lang="en-US" altLang="zh-CN" sz="2000" dirty="0" err="1" smtClean="0"/>
              <a:t>xlabel</a:t>
            </a:r>
            <a:r>
              <a:rPr lang="en-US" altLang="zh-CN" sz="2000" dirty="0" smtClean="0"/>
              <a:t>('n') ; title('</a:t>
            </a:r>
            <a:r>
              <a:rPr lang="zh-CN" altLang="en-US" sz="2000" dirty="0" smtClean="0"/>
              <a:t>实部</a:t>
            </a:r>
            <a:r>
              <a:rPr lang="en-US" altLang="zh-CN" sz="2000" dirty="0" smtClean="0"/>
              <a:t>') ; grid on ;</a:t>
            </a:r>
          </a:p>
          <a:p>
            <a:r>
              <a:rPr lang="en-US" altLang="zh-CN" sz="2000" dirty="0" smtClean="0"/>
              <a:t>subplot(2,2,2); stem(</a:t>
            </a:r>
            <a:r>
              <a:rPr lang="en-US" altLang="zh-CN" sz="2000" dirty="0" err="1" smtClean="0"/>
              <a:t>n,imag</a:t>
            </a:r>
            <a:r>
              <a:rPr lang="en-US" altLang="zh-CN" sz="2000" dirty="0" smtClean="0"/>
              <a:t>(f),'fill') ; </a:t>
            </a:r>
            <a:r>
              <a:rPr lang="en-US" altLang="zh-CN" sz="2000" dirty="0" err="1" smtClean="0"/>
              <a:t>xlabel</a:t>
            </a:r>
            <a:r>
              <a:rPr lang="en-US" altLang="zh-CN" sz="2000" dirty="0" smtClean="0"/>
              <a:t>('n') ; title('</a:t>
            </a:r>
            <a:r>
              <a:rPr lang="zh-CN" altLang="en-US" sz="2000" dirty="0" smtClean="0"/>
              <a:t>虚部</a:t>
            </a:r>
            <a:r>
              <a:rPr lang="en-US" altLang="zh-CN" sz="2000" dirty="0" smtClean="0"/>
              <a:t>') ; grid on ;</a:t>
            </a:r>
          </a:p>
          <a:p>
            <a:r>
              <a:rPr lang="en-US" altLang="zh-CN" sz="2000" dirty="0" smtClean="0"/>
              <a:t>subplot(2,2,3); stem(</a:t>
            </a:r>
            <a:r>
              <a:rPr lang="en-US" altLang="zh-CN" sz="2000" dirty="0" err="1" smtClean="0"/>
              <a:t>n,abs</a:t>
            </a:r>
            <a:r>
              <a:rPr lang="en-US" altLang="zh-CN" sz="2000" dirty="0" smtClean="0"/>
              <a:t>(f),'fill') ; </a:t>
            </a:r>
            <a:r>
              <a:rPr lang="en-US" altLang="zh-CN" sz="2000" dirty="0" err="1" smtClean="0"/>
              <a:t>xlabel</a:t>
            </a:r>
            <a:r>
              <a:rPr lang="en-US" altLang="zh-CN" sz="2000" dirty="0" smtClean="0"/>
              <a:t>('n') ; title('</a:t>
            </a:r>
            <a:r>
              <a:rPr lang="zh-CN" altLang="en-US" sz="2000" dirty="0" smtClean="0"/>
              <a:t>模</a:t>
            </a:r>
            <a:r>
              <a:rPr lang="en-US" altLang="zh-CN" sz="2000" dirty="0" smtClean="0"/>
              <a:t>') ; grid on ;</a:t>
            </a:r>
          </a:p>
          <a:p>
            <a:r>
              <a:rPr lang="en-US" altLang="zh-CN" sz="2000" dirty="0" smtClean="0"/>
              <a:t>subplot(2,2,4); stem(</a:t>
            </a:r>
            <a:r>
              <a:rPr lang="en-US" altLang="zh-CN" sz="2000" dirty="0" err="1" smtClean="0"/>
              <a:t>n,angle</a:t>
            </a:r>
            <a:r>
              <a:rPr lang="en-US" altLang="zh-CN" sz="2000" dirty="0" smtClean="0"/>
              <a:t>(f),'fill') ; </a:t>
            </a:r>
            <a:r>
              <a:rPr lang="en-US" altLang="zh-CN" sz="2000" dirty="0" err="1" smtClean="0"/>
              <a:t>xlabel</a:t>
            </a:r>
            <a:r>
              <a:rPr lang="en-US" altLang="zh-CN" sz="2000" dirty="0" smtClean="0"/>
              <a:t>('n') ; title('</a:t>
            </a:r>
            <a:r>
              <a:rPr lang="zh-CN" altLang="en-US" sz="2000" dirty="0" smtClean="0"/>
              <a:t>相角</a:t>
            </a:r>
            <a:r>
              <a:rPr lang="en-US" altLang="zh-CN" sz="2000" dirty="0" smtClean="0"/>
              <a:t>') ; grid on ;</a:t>
            </a:r>
            <a:endParaRPr lang="zh-CN" altLang="en-US" sz="2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100" y="2635583"/>
            <a:ext cx="5762412" cy="4321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7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403350" y="2492375"/>
            <a:ext cx="6265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二、离散时间信号基本运算</a:t>
            </a:r>
          </a:p>
        </p:txBody>
      </p:sp>
    </p:spTree>
    <p:extLst>
      <p:ext uri="{BB962C8B-B14F-4D97-AF65-F5344CB8AC3E}">
        <p14:creationId xmlns:p14="http://schemas.microsoft.com/office/powerpoint/2010/main" val="2063984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序列的平移、反转</a:t>
            </a: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900113" y="1989138"/>
            <a:ext cx="748982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序列的平移、反转在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中的实现同连续信号，可以用变量替换来实现，同时序列的反转还可以用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中的函数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fliplr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实现。</a:t>
            </a:r>
          </a:p>
        </p:txBody>
      </p:sp>
    </p:spTree>
    <p:extLst>
      <p:ext uri="{BB962C8B-B14F-4D97-AF65-F5344CB8AC3E}">
        <p14:creationId xmlns:p14="http://schemas.microsoft.com/office/powerpoint/2010/main" val="9766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4" name="Object 2"/>
          <p:cNvGraphicFramePr>
            <a:graphicFrameLocks noGrp="1" noChangeAspect="1"/>
          </p:cNvGraphicFramePr>
          <p:nvPr>
            <p:ph/>
          </p:nvPr>
        </p:nvGraphicFramePr>
        <p:xfrm>
          <a:off x="1766888" y="1379538"/>
          <a:ext cx="5110162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1904760" imgH="1130040" progId="Equation.DSMT4">
                  <p:embed/>
                </p:oleObj>
              </mc:Choice>
              <mc:Fallback>
                <p:oleObj name="Equation" r:id="rId3" imgW="1904760" imgH="1130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1379538"/>
                        <a:ext cx="5110162" cy="303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250825" y="404813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4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9477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332656"/>
            <a:ext cx="77768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a = 0.8 ; N = 8 ;</a:t>
            </a:r>
          </a:p>
          <a:p>
            <a:r>
              <a:rPr lang="en-US" altLang="zh-CN" sz="2400" dirty="0" smtClean="0"/>
              <a:t>n = -12:12 ;</a:t>
            </a:r>
          </a:p>
          <a:p>
            <a:r>
              <a:rPr lang="en-US" altLang="zh-CN" sz="2400" dirty="0" smtClean="0"/>
              <a:t>f1 = </a:t>
            </a:r>
            <a:r>
              <a:rPr lang="en-US" altLang="zh-CN" sz="2400" dirty="0" err="1" smtClean="0"/>
              <a:t>a.^n</a:t>
            </a:r>
            <a:r>
              <a:rPr lang="en-US" altLang="zh-CN" sz="2400" dirty="0" smtClean="0"/>
              <a:t> ; f2 = u(n)-u(n-N) ; x1 = f1.*f2 ;</a:t>
            </a:r>
          </a:p>
          <a:p>
            <a:r>
              <a:rPr lang="en-US" altLang="zh-CN" sz="2400" dirty="0" smtClean="0"/>
              <a:t>n1 = n ;</a:t>
            </a:r>
          </a:p>
          <a:p>
            <a:r>
              <a:rPr lang="en-US" altLang="zh-CN" sz="2400" dirty="0" smtClean="0"/>
              <a:t>n2 = n1-3 ;</a:t>
            </a:r>
          </a:p>
          <a:p>
            <a:r>
              <a:rPr lang="en-US" altLang="zh-CN" sz="2400" dirty="0" smtClean="0"/>
              <a:t>n3 = n1+2 ;</a:t>
            </a:r>
          </a:p>
          <a:p>
            <a:r>
              <a:rPr lang="en-US" altLang="zh-CN" sz="2400" dirty="0" smtClean="0"/>
              <a:t>n4 = -n1 ;</a:t>
            </a:r>
          </a:p>
          <a:p>
            <a:r>
              <a:rPr lang="en-US" altLang="zh-CN" sz="2400" dirty="0" smtClean="0"/>
              <a:t>subplot(4,1,1)</a:t>
            </a:r>
          </a:p>
          <a:p>
            <a:r>
              <a:rPr lang="en-US" altLang="zh-CN" sz="2400" dirty="0" smtClean="0"/>
              <a:t>stem(n1,x1,'fill') ; grid on; title('x1(n)') ; axis([-15 15 0 1]) ;</a:t>
            </a:r>
          </a:p>
          <a:p>
            <a:r>
              <a:rPr lang="en-US" altLang="zh-CN" sz="2400" dirty="0" smtClean="0"/>
              <a:t>subplot(4,1,2)</a:t>
            </a:r>
          </a:p>
          <a:p>
            <a:r>
              <a:rPr lang="en-US" altLang="zh-CN" sz="2400" dirty="0" smtClean="0"/>
              <a:t>stem(n2,x1,'fill') ; grid on; title('x2(n)') ; axis([-15 15 0 1]) ;</a:t>
            </a:r>
          </a:p>
          <a:p>
            <a:r>
              <a:rPr lang="en-US" altLang="zh-CN" sz="2400" dirty="0" smtClean="0"/>
              <a:t>subplot(4,1,3)</a:t>
            </a:r>
          </a:p>
          <a:p>
            <a:r>
              <a:rPr lang="en-US" altLang="zh-CN" sz="2400" dirty="0" smtClean="0"/>
              <a:t>stem(n3,x1,'fill') ; grid on;  title('x3(n)') ; axis([-15 15 0 1]) ;</a:t>
            </a:r>
          </a:p>
          <a:p>
            <a:r>
              <a:rPr lang="en-US" altLang="zh-CN" sz="2400" dirty="0" smtClean="0"/>
              <a:t>subplot(4,1,4)</a:t>
            </a:r>
          </a:p>
          <a:p>
            <a:r>
              <a:rPr lang="en-US" altLang="zh-CN" sz="2400" dirty="0" smtClean="0"/>
              <a:t>stem(n4,x1,'fill') ; grid on; title('x4(n)') ; axis([-15 15 0 1]) 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9565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39" y="548680"/>
            <a:ext cx="7680853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33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2996952"/>
            <a:ext cx="78123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n = -12:12 ;</a:t>
            </a:r>
          </a:p>
          <a:p>
            <a:r>
              <a:rPr lang="en-US" altLang="zh-CN" sz="2000" dirty="0" smtClean="0"/>
              <a:t>x1=</a:t>
            </a:r>
            <a:r>
              <a:rPr lang="en-US" altLang="zh-CN" sz="2000" dirty="0" err="1" smtClean="0"/>
              <a:t>x_f</a:t>
            </a:r>
            <a:r>
              <a:rPr lang="en-US" altLang="zh-CN" sz="2000" dirty="0" smtClean="0"/>
              <a:t>(n);</a:t>
            </a:r>
          </a:p>
          <a:p>
            <a:r>
              <a:rPr lang="en-US" altLang="zh-CN" sz="2000" dirty="0" smtClean="0"/>
              <a:t>x2=</a:t>
            </a:r>
            <a:r>
              <a:rPr lang="en-US" altLang="zh-CN" sz="2000" dirty="0" err="1" smtClean="0"/>
              <a:t>x_f</a:t>
            </a:r>
            <a:r>
              <a:rPr lang="en-US" altLang="zh-CN" sz="2000" dirty="0" smtClean="0"/>
              <a:t>(n+3);</a:t>
            </a:r>
          </a:p>
          <a:p>
            <a:r>
              <a:rPr lang="en-US" altLang="zh-CN" sz="2000" dirty="0" smtClean="0"/>
              <a:t>x3=</a:t>
            </a:r>
            <a:r>
              <a:rPr lang="en-US" altLang="zh-CN" sz="2000" dirty="0" err="1" smtClean="0"/>
              <a:t>x_f</a:t>
            </a:r>
            <a:r>
              <a:rPr lang="en-US" altLang="zh-CN" sz="2000" dirty="0" smtClean="0"/>
              <a:t>(n-2);</a:t>
            </a:r>
          </a:p>
          <a:p>
            <a:r>
              <a:rPr lang="en-US" altLang="zh-CN" sz="2000" dirty="0" smtClean="0"/>
              <a:t>x4=</a:t>
            </a:r>
            <a:r>
              <a:rPr lang="en-US" altLang="zh-CN" sz="2000" dirty="0" err="1" smtClean="0"/>
              <a:t>x_f</a:t>
            </a:r>
            <a:r>
              <a:rPr lang="en-US" altLang="zh-CN" sz="2000" dirty="0" smtClean="0"/>
              <a:t>(-1*n);</a:t>
            </a:r>
          </a:p>
          <a:p>
            <a:r>
              <a:rPr lang="en-US" altLang="zh-CN" sz="2000" dirty="0" smtClean="0"/>
              <a:t>subplot(4,1,1); stem(n,x1,'filled'); grid on; title('x1(n)') ; axis([-15 15 0 1]) ;</a:t>
            </a:r>
          </a:p>
          <a:p>
            <a:r>
              <a:rPr lang="en-US" altLang="zh-CN" sz="2000" dirty="0" smtClean="0"/>
              <a:t>subplot(4,1,2); stem(n,x2,'filled') ; grid on; title('x2(n)') ; axis([-15 15 0 1]) ;</a:t>
            </a:r>
          </a:p>
          <a:p>
            <a:r>
              <a:rPr lang="en-US" altLang="zh-CN" sz="2000" dirty="0" smtClean="0"/>
              <a:t>subplot(4,1,3); stem(n,x3,'filled') ; grid on; title('x3(n)') ; axis([-15 15 0 1]) ;</a:t>
            </a:r>
          </a:p>
          <a:p>
            <a:r>
              <a:rPr lang="en-US" altLang="zh-CN" sz="2000" dirty="0" smtClean="0"/>
              <a:t>subplot(4,1,4); stem(n,x4,'filled‘) ; grid on; title('x4(n)') ; axis([-15 15 0 1]) ;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79512" y="47667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sz="2400" dirty="0" smtClean="0"/>
              <a:t>function f = x_f(n)</a:t>
            </a:r>
          </a:p>
          <a:p>
            <a:r>
              <a:rPr lang="pt-BR" altLang="zh-CN" sz="2400" dirty="0" smtClean="0"/>
              <a:t>a = 0.8 ; N = 8 ;</a:t>
            </a:r>
          </a:p>
          <a:p>
            <a:r>
              <a:rPr lang="pt-BR" altLang="zh-CN" sz="2400" dirty="0" smtClean="0"/>
              <a:t>f1 = a.^n ;</a:t>
            </a:r>
          </a:p>
          <a:p>
            <a:r>
              <a:rPr lang="pt-BR" altLang="zh-CN" sz="2400" dirty="0" smtClean="0"/>
              <a:t>f2 = u(n)-u(n-N) ;</a:t>
            </a:r>
          </a:p>
          <a:p>
            <a:r>
              <a:rPr lang="pt-BR" altLang="zh-CN" sz="2400" dirty="0" smtClean="0"/>
              <a:t>f = f1.*f2 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52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序列的尺度变换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468313" y="1557338"/>
            <a:ext cx="8280400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序列的尺度变换是由序列    得到      ，对应着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抽取和插值。当     ，每隔      个序列值抽取一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个值；当    ，每两个序列值之间插入       零值</a:t>
            </a:r>
          </a:p>
        </p:txBody>
      </p:sp>
      <p:graphicFrame>
        <p:nvGraphicFramePr>
          <p:cNvPr id="141316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427538" y="1804988"/>
          <a:ext cx="79216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3" imgW="342720" imgH="203040" progId="Equation.DSMT4">
                  <p:embed/>
                </p:oleObj>
              </mc:Choice>
              <mc:Fallback>
                <p:oleObj name="Equation" r:id="rId3" imgW="34272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804988"/>
                        <a:ext cx="79216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87675" y="2609850"/>
          <a:ext cx="9032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5" imgW="380880" imgH="253800" progId="Equation.DSMT4">
                  <p:embed/>
                </p:oleObj>
              </mc:Choice>
              <mc:Fallback>
                <p:oleObj name="Equation" r:id="rId5" imgW="380880" imgH="2538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609850"/>
                        <a:ext cx="903288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5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867400" y="1741488"/>
          <a:ext cx="110331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7" imgW="419040" imgH="203040" progId="Equation.DSMT4">
                  <p:embed/>
                </p:oleObj>
              </mc:Choice>
              <mc:Fallback>
                <p:oleObj name="Equation" r:id="rId7" imgW="41904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741488"/>
                        <a:ext cx="1103313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6" name="Object 1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657975" y="3213100"/>
          <a:ext cx="122713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9" imgW="482400" imgH="444240" progId="Equation.DSMT4">
                  <p:embed/>
                </p:oleObj>
              </mc:Choice>
              <mc:Fallback>
                <p:oleObj name="Equation" r:id="rId9" imgW="482400" imgH="4442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975" y="3213100"/>
                        <a:ext cx="1227138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9" name="Object 17"/>
          <p:cNvGraphicFramePr>
            <a:graphicFrameLocks noChangeAspect="1"/>
          </p:cNvGraphicFramePr>
          <p:nvPr/>
        </p:nvGraphicFramePr>
        <p:xfrm>
          <a:off x="5076825" y="2636838"/>
          <a:ext cx="10080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11" imgW="457200" imgH="253800" progId="Equation.DSMT4">
                  <p:embed/>
                </p:oleObj>
              </mc:Choice>
              <mc:Fallback>
                <p:oleObj name="Equation" r:id="rId11" imgW="457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636838"/>
                        <a:ext cx="100806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0" name="Object 18"/>
          <p:cNvGraphicFramePr>
            <a:graphicFrameLocks noChangeAspect="1"/>
          </p:cNvGraphicFramePr>
          <p:nvPr/>
        </p:nvGraphicFramePr>
        <p:xfrm>
          <a:off x="1979613" y="3500438"/>
          <a:ext cx="79216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13" imgW="380880" imgH="253800" progId="Equation.DSMT4">
                  <p:embed/>
                </p:oleObj>
              </mc:Choice>
              <mc:Fallback>
                <p:oleObj name="Equation" r:id="rId13" imgW="380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500438"/>
                        <a:ext cx="792162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93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pitchFamily="2" charset="-122"/>
                <a:ea typeface="宋体" pitchFamily="2" charset="-122"/>
              </a:rPr>
              <a:t>实验目的：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539750" y="1557338"/>
            <a:ext cx="7993063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、掌握常用时域离散信号的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表示方法</a:t>
            </a:r>
          </a:p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、掌握离散信号的基本运算，包括信号相加与相乘，平移，反转，尺度变换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卷积</a:t>
            </a:r>
          </a:p>
        </p:txBody>
      </p:sp>
    </p:spTree>
    <p:extLst>
      <p:ext uri="{BB962C8B-B14F-4D97-AF65-F5344CB8AC3E}">
        <p14:creationId xmlns:p14="http://schemas.microsoft.com/office/powerpoint/2010/main" val="29211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4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48485" name="Object 5"/>
          <p:cNvGraphicFramePr>
            <a:graphicFrameLocks noGrp="1" noChangeAspect="1"/>
          </p:cNvGraphicFramePr>
          <p:nvPr>
            <p:ph/>
          </p:nvPr>
        </p:nvGraphicFramePr>
        <p:xfrm>
          <a:off x="1835150" y="1412875"/>
          <a:ext cx="4679950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3" imgW="1765080" imgH="634680" progId="Equation.DSMT4">
                  <p:embed/>
                </p:oleObj>
              </mc:Choice>
              <mc:Fallback>
                <p:oleObj name="Equation" r:id="rId3" imgW="1765080" imgH="6346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412875"/>
                        <a:ext cx="4679950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9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err="1" smtClean="0"/>
              <a:t>clf</a:t>
            </a:r>
            <a:r>
              <a:rPr lang="en-US" altLang="zh-CN" sz="2800" dirty="0" smtClean="0"/>
              <a:t> ;</a:t>
            </a:r>
          </a:p>
          <a:p>
            <a:r>
              <a:rPr lang="en-US" altLang="zh-CN" sz="2800" dirty="0" smtClean="0"/>
              <a:t>n = 0:49 ;</a:t>
            </a:r>
          </a:p>
          <a:p>
            <a:r>
              <a:rPr lang="en-US" altLang="zh-CN" sz="2800" dirty="0" smtClean="0"/>
              <a:t>x = sin(2*pi*0.12*n) ;</a:t>
            </a:r>
          </a:p>
          <a:p>
            <a:r>
              <a:rPr lang="en-US" altLang="zh-CN" sz="2800" dirty="0" smtClean="0"/>
              <a:t>y = zeros(1,3*length(x)) ;</a:t>
            </a:r>
          </a:p>
          <a:p>
            <a:r>
              <a:rPr lang="en-US" altLang="zh-CN" sz="2800" dirty="0" smtClean="0"/>
              <a:t>y([1:3:length(y)]) = x ;</a:t>
            </a:r>
          </a:p>
          <a:p>
            <a:r>
              <a:rPr lang="en-US" altLang="zh-CN" sz="2800" dirty="0" smtClean="0"/>
              <a:t>subplot(2,1,1)</a:t>
            </a:r>
          </a:p>
          <a:p>
            <a:r>
              <a:rPr lang="en-US" altLang="zh-CN" sz="2800" dirty="0" smtClean="0"/>
              <a:t>stem(</a:t>
            </a:r>
            <a:r>
              <a:rPr lang="en-US" altLang="zh-CN" sz="2800" dirty="0" err="1" smtClean="0"/>
              <a:t>n,x</a:t>
            </a:r>
            <a:r>
              <a:rPr lang="en-US" altLang="zh-CN" sz="2800" dirty="0" smtClean="0"/>
              <a:t>,'.');</a:t>
            </a:r>
          </a:p>
          <a:p>
            <a:r>
              <a:rPr lang="en-US" altLang="zh-CN" sz="2800" dirty="0" smtClean="0"/>
              <a:t>subplot(2,1,2)</a:t>
            </a:r>
          </a:p>
          <a:p>
            <a:r>
              <a:rPr lang="en-US" altLang="zh-CN" sz="2800" dirty="0" smtClean="0"/>
              <a:t>m = 0:3*length(x)-1 ;</a:t>
            </a:r>
          </a:p>
          <a:p>
            <a:r>
              <a:rPr lang="en-US" altLang="zh-CN" sz="2800" dirty="0" smtClean="0"/>
              <a:t>stem(</a:t>
            </a:r>
            <a:r>
              <a:rPr lang="en-US" altLang="zh-CN" sz="2800" dirty="0" err="1" smtClean="0"/>
              <a:t>m,y</a:t>
            </a:r>
            <a:r>
              <a:rPr lang="en-US" altLang="zh-CN" sz="2800" dirty="0" smtClean="0"/>
              <a:t>,'.');</a:t>
            </a:r>
            <a:endParaRPr lang="zh-CN" altLang="en-US" sz="28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844824"/>
            <a:ext cx="6678149" cy="500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3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44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52579" name="Object 3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161891068"/>
              </p:ext>
            </p:extLst>
          </p:nvPr>
        </p:nvGraphicFramePr>
        <p:xfrm>
          <a:off x="1692275" y="1508125"/>
          <a:ext cx="46799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3" imgW="1892160" imgH="457200" progId="Equation.DSMT4">
                  <p:embed/>
                </p:oleObj>
              </mc:Choice>
              <mc:Fallback>
                <p:oleObj name="Equation" r:id="rId3" imgW="1892160" imgH="4572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508125"/>
                        <a:ext cx="467995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72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334733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 smtClean="0"/>
              <a:t>clf</a:t>
            </a:r>
            <a:r>
              <a:rPr lang="en-US" altLang="zh-CN" sz="2400" dirty="0" smtClean="0"/>
              <a:t> ;</a:t>
            </a:r>
          </a:p>
          <a:p>
            <a:r>
              <a:rPr lang="en-US" altLang="zh-CN" sz="2400" dirty="0" smtClean="0"/>
              <a:t>n = 0:49 ;</a:t>
            </a:r>
          </a:p>
          <a:p>
            <a:r>
              <a:rPr lang="en-US" altLang="zh-CN" sz="2400" dirty="0" smtClean="0"/>
              <a:t>m = 0:floor(50/3) -1;</a:t>
            </a:r>
          </a:p>
          <a:p>
            <a:r>
              <a:rPr lang="en-US" altLang="zh-CN" sz="2400" dirty="0" smtClean="0"/>
              <a:t>x = sin(2*pi*0.042*n) ;</a:t>
            </a:r>
          </a:p>
          <a:p>
            <a:r>
              <a:rPr lang="en-US" altLang="zh-CN" sz="2400" dirty="0" smtClean="0"/>
              <a:t>y = zeros(1,length(m)) ;</a:t>
            </a:r>
          </a:p>
          <a:p>
            <a:r>
              <a:rPr lang="en-US" altLang="zh-CN" sz="2400" dirty="0" smtClean="0"/>
              <a:t>y = x([1:3:3*floor(50/3)]);%</a:t>
            </a:r>
            <a:r>
              <a:rPr lang="zh-CN" altLang="en-US" sz="2400" dirty="0" smtClean="0"/>
              <a:t>抽取</a:t>
            </a:r>
          </a:p>
          <a:p>
            <a:r>
              <a:rPr lang="en-US" altLang="zh-CN" sz="2400" dirty="0" smtClean="0"/>
              <a:t>subplot(2,1,1)</a:t>
            </a:r>
          </a:p>
          <a:p>
            <a:r>
              <a:rPr lang="en-US" altLang="zh-CN" sz="2400" dirty="0" smtClean="0"/>
              <a:t>stem(</a:t>
            </a:r>
            <a:r>
              <a:rPr lang="en-US" altLang="zh-CN" sz="2400" dirty="0" err="1" smtClean="0"/>
              <a:t>n,x</a:t>
            </a:r>
            <a:r>
              <a:rPr lang="en-US" altLang="zh-CN" sz="2400" dirty="0" smtClean="0"/>
              <a:t>,'.');</a:t>
            </a:r>
          </a:p>
          <a:p>
            <a:r>
              <a:rPr lang="en-US" altLang="zh-CN" sz="2400" dirty="0" smtClean="0"/>
              <a:t>subplot(2,1,2)</a:t>
            </a:r>
          </a:p>
          <a:p>
            <a:r>
              <a:rPr lang="en-US" altLang="zh-CN" sz="2400" dirty="0" smtClean="0"/>
              <a:t>stem(</a:t>
            </a:r>
            <a:r>
              <a:rPr lang="en-US" altLang="zh-CN" sz="2400" dirty="0" err="1" smtClean="0"/>
              <a:t>m,y</a:t>
            </a:r>
            <a:r>
              <a:rPr lang="en-US" altLang="zh-CN" sz="2400" dirty="0" smtClean="0"/>
              <a:t>,'.');</a:t>
            </a:r>
            <a:endParaRPr lang="zh-CN" altLang="en-US" sz="24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930" y="2348880"/>
            <a:ext cx="6012159" cy="45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8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序列的相加与相乘</a:t>
            </a:r>
          </a:p>
        </p:txBody>
      </p:sp>
      <p:graphicFrame>
        <p:nvGraphicFramePr>
          <p:cNvPr id="139267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95494552"/>
              </p:ext>
            </p:extLst>
          </p:nvPr>
        </p:nvGraphicFramePr>
        <p:xfrm>
          <a:off x="3131840" y="1432409"/>
          <a:ext cx="3042344" cy="221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3" imgW="1257120" imgH="914400" progId="Equation.DSMT4">
                  <p:embed/>
                </p:oleObj>
              </mc:Choice>
              <mc:Fallback>
                <p:oleObj name="Equation" r:id="rId3" imgW="1257120" imgH="9144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432409"/>
                        <a:ext cx="3042344" cy="2212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1187450" y="3995018"/>
            <a:ext cx="7127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对应离散样点值的加减乘除，因此与连续时间信号的数值处理方法一致</a:t>
            </a:r>
          </a:p>
        </p:txBody>
      </p:sp>
    </p:spTree>
    <p:extLst>
      <p:ext uri="{BB962C8B-B14F-4D97-AF65-F5344CB8AC3E}">
        <p14:creationId xmlns:p14="http://schemas.microsoft.com/office/powerpoint/2010/main" val="384240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8" name="Object 2"/>
          <p:cNvGraphicFramePr>
            <a:graphicFrameLocks noGrp="1" noChangeAspect="1"/>
          </p:cNvGraphicFramePr>
          <p:nvPr>
            <p:ph/>
          </p:nvPr>
        </p:nvGraphicFramePr>
        <p:xfrm>
          <a:off x="1258888" y="620713"/>
          <a:ext cx="4103687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3" imgW="1523880" imgH="469800" progId="Equation.DSMT4">
                  <p:embed/>
                </p:oleObj>
              </mc:Choice>
              <mc:Fallback>
                <p:oleObj name="Equation" r:id="rId3" imgW="1523880" imgH="4698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620713"/>
                        <a:ext cx="4103687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0" y="0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44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07" y="1844824"/>
            <a:ext cx="6390117" cy="479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26064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sz="2400" dirty="0" smtClean="0"/>
              <a:t>n = -3:5 ;</a:t>
            </a:r>
          </a:p>
          <a:p>
            <a:r>
              <a:rPr lang="pt-BR" altLang="zh-CN" sz="2400" dirty="0" smtClean="0"/>
              <a:t>f1 = u(n) - u(n-4) ;f2 = 2.^(-n) ;</a:t>
            </a:r>
          </a:p>
          <a:p>
            <a:r>
              <a:rPr lang="pt-BR" altLang="zh-CN" sz="2400" dirty="0" smtClean="0"/>
              <a:t>x1 = f1 + f2 ;x2 = f1 - f2 ;x3 = f1.*f2 ;</a:t>
            </a:r>
            <a:endParaRPr lang="zh-CN" altLang="en-US" sz="2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104789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2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332656"/>
            <a:ext cx="74888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function [</a:t>
            </a:r>
            <a:r>
              <a:rPr lang="en-US" altLang="zh-CN" sz="2400" dirty="0" err="1" smtClean="0"/>
              <a:t>f,n</a:t>
            </a:r>
            <a:r>
              <a:rPr lang="en-US" altLang="zh-CN" sz="2400" dirty="0" smtClean="0"/>
              <a:t>] = </a:t>
            </a:r>
            <a:r>
              <a:rPr lang="en-US" altLang="zh-CN" sz="2400" dirty="0" err="1" smtClean="0"/>
              <a:t>sigmult</a:t>
            </a:r>
            <a:r>
              <a:rPr lang="en-US" altLang="zh-CN" sz="2400" dirty="0" smtClean="0"/>
              <a:t>(f1,n1,f2,n2)% </a:t>
            </a:r>
            <a:r>
              <a:rPr lang="zh-CN" altLang="en-US" sz="2400" dirty="0" smtClean="0"/>
              <a:t>序列相乘</a:t>
            </a:r>
          </a:p>
          <a:p>
            <a:r>
              <a:rPr lang="en-US" altLang="zh-CN" sz="2400" dirty="0" smtClean="0"/>
              <a:t>n = min(min(n1),min(n2)):max(max(n1),max(n2)) ;</a:t>
            </a:r>
          </a:p>
          <a:p>
            <a:r>
              <a:rPr lang="en-US" altLang="zh-CN" sz="2400" dirty="0" smtClean="0"/>
              <a:t>x1 = zeros(1,length(n)) ;</a:t>
            </a:r>
          </a:p>
          <a:p>
            <a:r>
              <a:rPr lang="en-US" altLang="zh-CN" sz="2400" dirty="0" smtClean="0"/>
              <a:t>x2 = x1 ;</a:t>
            </a:r>
          </a:p>
          <a:p>
            <a:r>
              <a:rPr lang="en-US" altLang="zh-CN" sz="2400" dirty="0" smtClean="0"/>
              <a:t>x1(find((n&gt;=min(n1))&amp;(n&lt;=max(n1))==1))=f1 ;</a:t>
            </a:r>
          </a:p>
          <a:p>
            <a:r>
              <a:rPr lang="en-US" altLang="zh-CN" sz="2400" dirty="0" smtClean="0"/>
              <a:t>x2(find((n&gt;=min(n2))&amp;(n&lt;=max(n2))==1))=f2 ;</a:t>
            </a:r>
          </a:p>
          <a:p>
            <a:r>
              <a:rPr lang="en-US" altLang="zh-CN" sz="2400" dirty="0" smtClean="0"/>
              <a:t>f = x1.*x2 ;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79512" y="3429000"/>
            <a:ext cx="7560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function [</a:t>
            </a:r>
            <a:r>
              <a:rPr lang="en-US" altLang="zh-CN" sz="2400" dirty="0" err="1" smtClean="0"/>
              <a:t>f,n</a:t>
            </a:r>
            <a:r>
              <a:rPr lang="en-US" altLang="zh-CN" sz="2400" dirty="0" smtClean="0"/>
              <a:t>] = </a:t>
            </a:r>
            <a:r>
              <a:rPr lang="en-US" altLang="zh-CN" sz="2400" dirty="0" err="1" smtClean="0"/>
              <a:t>sigadd</a:t>
            </a:r>
            <a:r>
              <a:rPr lang="en-US" altLang="zh-CN" sz="2400" dirty="0" smtClean="0"/>
              <a:t>(f1,n1,f2,n2)% </a:t>
            </a:r>
            <a:r>
              <a:rPr lang="zh-CN" altLang="en-US" sz="2400" dirty="0" smtClean="0"/>
              <a:t>序列相加</a:t>
            </a:r>
          </a:p>
          <a:p>
            <a:r>
              <a:rPr lang="en-US" altLang="zh-CN" sz="2400" dirty="0" smtClean="0"/>
              <a:t>n = min(min(n1),min(n2)):max(max(n1),max(n2)) ;</a:t>
            </a:r>
          </a:p>
          <a:p>
            <a:r>
              <a:rPr lang="en-US" altLang="zh-CN" sz="2400" dirty="0" smtClean="0"/>
              <a:t>x1 = zeros(1,length(n)) ;</a:t>
            </a:r>
          </a:p>
          <a:p>
            <a:r>
              <a:rPr lang="en-US" altLang="zh-CN" sz="2400" dirty="0" smtClean="0"/>
              <a:t>x2 = x1 ;</a:t>
            </a:r>
          </a:p>
          <a:p>
            <a:r>
              <a:rPr lang="en-US" altLang="zh-CN" sz="2400" dirty="0" smtClean="0"/>
              <a:t>x1(find((n&gt;=min(n1))&amp;(n&lt;=max(n1))==1))=f1 ;</a:t>
            </a:r>
          </a:p>
          <a:p>
            <a:r>
              <a:rPr lang="en-US" altLang="zh-CN" sz="2400" dirty="0" smtClean="0"/>
              <a:t>x2(find((n&gt;=min(n2))&amp;(n&lt;=max(n2))==1))=f2 ;</a:t>
            </a:r>
          </a:p>
          <a:p>
            <a:r>
              <a:rPr lang="en-US" altLang="zh-CN" sz="2400" dirty="0" smtClean="0"/>
              <a:t>f = x1+x2 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0802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260648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 smtClean="0"/>
              <a:t>clf</a:t>
            </a:r>
            <a:endParaRPr lang="en-US" altLang="zh-CN" sz="2400" dirty="0" smtClean="0"/>
          </a:p>
          <a:p>
            <a:r>
              <a:rPr lang="en-US" altLang="zh-CN" sz="2400" dirty="0" smtClean="0"/>
              <a:t>n1 = -5:5 ;</a:t>
            </a:r>
          </a:p>
          <a:p>
            <a:r>
              <a:rPr lang="en-US" altLang="zh-CN" sz="2400" dirty="0" smtClean="0"/>
              <a:t>f1 = u(n1)-u(n1-4) ;</a:t>
            </a:r>
          </a:p>
          <a:p>
            <a:r>
              <a:rPr lang="en-US" altLang="zh-CN" sz="2400" dirty="0" smtClean="0"/>
              <a:t>n2 = -3:5 ;</a:t>
            </a:r>
          </a:p>
          <a:p>
            <a:r>
              <a:rPr lang="en-US" altLang="zh-CN" sz="2400" dirty="0" smtClean="0"/>
              <a:t>f2 = 2.^(-n2) ;</a:t>
            </a:r>
          </a:p>
          <a:p>
            <a:r>
              <a:rPr lang="en-US" altLang="zh-CN" sz="2400" dirty="0" smtClean="0"/>
              <a:t>[f3,n3] = </a:t>
            </a:r>
            <a:r>
              <a:rPr lang="en-US" altLang="zh-CN" sz="2400" dirty="0" err="1" smtClean="0"/>
              <a:t>sigadd</a:t>
            </a:r>
            <a:r>
              <a:rPr lang="en-US" altLang="zh-CN" sz="2400" dirty="0" smtClean="0"/>
              <a:t>(f1,n1,f2,n2) ;</a:t>
            </a:r>
          </a:p>
          <a:p>
            <a:r>
              <a:rPr lang="en-US" altLang="zh-CN" sz="2400" dirty="0" smtClean="0"/>
              <a:t>[f4,n4] = </a:t>
            </a:r>
            <a:r>
              <a:rPr lang="en-US" altLang="zh-CN" sz="2400" dirty="0" err="1" smtClean="0"/>
              <a:t>sigmult</a:t>
            </a:r>
            <a:r>
              <a:rPr lang="en-US" altLang="zh-CN" sz="2400" dirty="0" smtClean="0"/>
              <a:t>(f1,n1,f2,n2) ;</a:t>
            </a:r>
          </a:p>
          <a:p>
            <a:r>
              <a:rPr lang="en-US" altLang="zh-CN" sz="2400" dirty="0" smtClean="0"/>
              <a:t>subplot(211)</a:t>
            </a:r>
          </a:p>
          <a:p>
            <a:r>
              <a:rPr lang="en-US" altLang="zh-CN" sz="2400" dirty="0" smtClean="0"/>
              <a:t>stem(n3,f3,'fill') ;</a:t>
            </a:r>
          </a:p>
          <a:p>
            <a:r>
              <a:rPr lang="en-US" altLang="zh-CN" sz="2400" dirty="0" err="1" smtClean="0"/>
              <a:t>xlabel</a:t>
            </a:r>
            <a:r>
              <a:rPr lang="en-US" altLang="zh-CN" sz="2400" dirty="0" smtClean="0"/>
              <a:t>('n')</a:t>
            </a:r>
          </a:p>
          <a:p>
            <a:r>
              <a:rPr lang="en-US" altLang="zh-CN" sz="2400" dirty="0" smtClean="0"/>
              <a:t>title('f1+f2') ;</a:t>
            </a:r>
          </a:p>
          <a:p>
            <a:r>
              <a:rPr lang="en-US" altLang="zh-CN" sz="2400" dirty="0" smtClean="0"/>
              <a:t>subplot(212)</a:t>
            </a:r>
          </a:p>
          <a:p>
            <a:r>
              <a:rPr lang="en-US" altLang="zh-CN" sz="2400" dirty="0" smtClean="0"/>
              <a:t>stem(n4,f4,'fill') ;</a:t>
            </a:r>
          </a:p>
          <a:p>
            <a:r>
              <a:rPr lang="en-US" altLang="zh-CN" sz="2400" dirty="0" err="1" smtClean="0"/>
              <a:t>xlabel</a:t>
            </a:r>
            <a:r>
              <a:rPr lang="en-US" altLang="zh-CN" sz="2400" dirty="0" smtClean="0"/>
              <a:t>('n')</a:t>
            </a:r>
          </a:p>
          <a:p>
            <a:r>
              <a:rPr lang="en-US" altLang="zh-CN" sz="2400" dirty="0" smtClean="0"/>
              <a:t>title('f1*f2') ;</a:t>
            </a:r>
            <a:endParaRPr lang="zh-CN" altLang="en-US" sz="2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853" y="2420888"/>
            <a:ext cx="6123384" cy="459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231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序列的卷积</a:t>
            </a:r>
          </a:p>
        </p:txBody>
      </p:sp>
      <p:graphicFrame>
        <p:nvGraphicFramePr>
          <p:cNvPr id="161795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403350" y="1989138"/>
          <a:ext cx="6551613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3" imgW="2438280" imgH="431640" progId="Equation.DSMT4">
                  <p:embed/>
                </p:oleObj>
              </mc:Choice>
              <mc:Fallback>
                <p:oleObj name="Equation" r:id="rId3" imgW="2438280" imgH="431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989138"/>
                        <a:ext cx="6551613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1187450" y="3644900"/>
            <a:ext cx="71278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直接用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conv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函数求解，注意：用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进行卷积和运算时，无法实现无限的累加，只能计算时限信号的卷积和，同时应注意序列长度的变化</a:t>
            </a:r>
            <a:endParaRPr lang="en-US" altLang="zh-CN" sz="2800" b="1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81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403350" y="2492375"/>
            <a:ext cx="6265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一、离散时间信号的时域描述</a:t>
            </a:r>
          </a:p>
        </p:txBody>
      </p:sp>
    </p:spTree>
    <p:extLst>
      <p:ext uri="{BB962C8B-B14F-4D97-AF65-F5344CB8AC3E}">
        <p14:creationId xmlns:p14="http://schemas.microsoft.com/office/powerpoint/2010/main" val="2492203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实验内容：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856932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、利用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命令画出下列序列的波形图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(1)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(2)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   (3)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2820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73343726"/>
              </p:ext>
            </p:extLst>
          </p:nvPr>
        </p:nvGraphicFramePr>
        <p:xfrm>
          <a:off x="1763713" y="1916832"/>
          <a:ext cx="20161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3" imgW="939600" imgH="228600" progId="Equation.DSMT4">
                  <p:embed/>
                </p:oleObj>
              </mc:Choice>
              <mc:Fallback>
                <p:oleObj name="Equation" r:id="rId3" imgW="93960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16832"/>
                        <a:ext cx="20161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61183515"/>
              </p:ext>
            </p:extLst>
          </p:nvPr>
        </p:nvGraphicFramePr>
        <p:xfrm>
          <a:off x="1835150" y="2564532"/>
          <a:ext cx="16525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5" imgW="812520" imgH="393480" progId="Equation.DSMT4">
                  <p:embed/>
                </p:oleObj>
              </mc:Choice>
              <mc:Fallback>
                <p:oleObj name="Equation" r:id="rId5" imgW="812520" imgH="393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564532"/>
                        <a:ext cx="165258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53073622"/>
              </p:ext>
            </p:extLst>
          </p:nvPr>
        </p:nvGraphicFramePr>
        <p:xfrm>
          <a:off x="1835696" y="3429000"/>
          <a:ext cx="38211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7" imgW="1879560" imgH="393480" progId="Equation.DSMT4">
                  <p:embed/>
                </p:oleObj>
              </mc:Choice>
              <mc:Fallback>
                <p:oleObj name="Equation" r:id="rId7" imgW="1879560" imgH="393480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429000"/>
                        <a:ext cx="382111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8371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404664"/>
            <a:ext cx="8064896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命令画出下列序列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的实部、虚部、模与相角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50833462"/>
              </p:ext>
            </p:extLst>
          </p:nvPr>
        </p:nvGraphicFramePr>
        <p:xfrm>
          <a:off x="1979712" y="1703480"/>
          <a:ext cx="3094056" cy="143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3" imgW="1257120" imgH="583920" progId="Equation.DSMT4">
                  <p:embed/>
                </p:oleObj>
              </mc:Choice>
              <mc:Fallback>
                <p:oleObj name="Equation" r:id="rId3" imgW="1257120" imgH="583920" progId="Equation.DSMT4">
                  <p:embed/>
                  <p:pic>
                    <p:nvPicPr>
                      <p:cNvPr id="0" name="对象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703480"/>
                        <a:ext cx="3094056" cy="143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7424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323850" y="333375"/>
            <a:ext cx="85693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已知信号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                             ，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试用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MALTAB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命令画出下列信号的波形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图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163843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82257540"/>
              </p:ext>
            </p:extLst>
          </p:nvPr>
        </p:nvGraphicFramePr>
        <p:xfrm>
          <a:off x="1692275" y="2636912"/>
          <a:ext cx="26273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3" imgW="1015920" imgH="203040" progId="Equation.DSMT4">
                  <p:embed/>
                </p:oleObj>
              </mc:Choice>
              <mc:Fallback>
                <p:oleObj name="Equation" r:id="rId3" imgW="101592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636912"/>
                        <a:ext cx="26273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679573"/>
              </p:ext>
            </p:extLst>
          </p:nvPr>
        </p:nvGraphicFramePr>
        <p:xfrm>
          <a:off x="1763713" y="1915492"/>
          <a:ext cx="13239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5" imgW="622080" imgH="203040" progId="Equation.DSMT4">
                  <p:embed/>
                </p:oleObj>
              </mc:Choice>
              <mc:Fallback>
                <p:oleObj name="Equation" r:id="rId5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15492"/>
                        <a:ext cx="13239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671999"/>
              </p:ext>
            </p:extLst>
          </p:nvPr>
        </p:nvGraphicFramePr>
        <p:xfrm>
          <a:off x="2411760" y="476672"/>
          <a:ext cx="55483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7" imgW="2450880" imgH="203040" progId="Equation.DSMT4">
                  <p:embed/>
                </p:oleObj>
              </mc:Choice>
              <mc:Fallback>
                <p:oleObj name="Equation" r:id="rId7" imgW="245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76672"/>
                        <a:ext cx="55483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62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3850" y="333375"/>
            <a:ext cx="8569325" cy="120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、已知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LTI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系统的单位序列响应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h(n)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与激励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x(n)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分别如图所示，求系统的零状态响应并绘出时域波形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988840"/>
            <a:ext cx="45148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42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宋体" pitchFamily="2" charset="-122"/>
                <a:ea typeface="宋体" pitchFamily="2" charset="-122"/>
              </a:rPr>
              <a:t>实验原理：</a:t>
            </a:r>
          </a:p>
        </p:txBody>
      </p:sp>
      <p:graphicFrame>
        <p:nvGraphicFramePr>
          <p:cNvPr id="11264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441950" y="1968500"/>
          <a:ext cx="2451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2450880" imgH="1447560" progId="Equation.DSMT4">
                  <p:embed/>
                </p:oleObj>
              </mc:Choice>
              <mc:Fallback>
                <p:oleObj name="Equation" r:id="rId3" imgW="2450880" imgH="144756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1968500"/>
                        <a:ext cx="24511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1116013" y="1844675"/>
            <a:ext cx="7561262" cy="340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离散时间信号是指在离散时刻才有定义的信号，简称离散信号或者序列。离散信号的绘制一般采用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stem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函数，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只能表示一定时间范围内有限长度的序列，而对于无限长序列，只能在一定范围内表示出来</a:t>
            </a:r>
          </a:p>
        </p:txBody>
      </p:sp>
    </p:spTree>
    <p:extLst>
      <p:ext uri="{BB962C8B-B14F-4D97-AF65-F5344CB8AC3E}">
        <p14:creationId xmlns:p14="http://schemas.microsoft.com/office/powerpoint/2010/main" val="29903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281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常用离散信号的</a:t>
            </a:r>
            <a:r>
              <a:rPr lang="en-US" altLang="zh-CN" sz="4400" b="1">
                <a:latin typeface="Times New Roman" pitchFamily="18" charset="0"/>
                <a:ea typeface="楷体_GB2312" pitchFamily="49" charset="-122"/>
              </a:rPr>
              <a:t>MATLAB</a:t>
            </a:r>
            <a:r>
              <a:rPr lang="zh-CN" altLang="en-US" sz="4400" b="1">
                <a:latin typeface="楷体_GB2312" pitchFamily="49" charset="-122"/>
                <a:ea typeface="楷体_GB2312" pitchFamily="49" charset="-122"/>
              </a:rPr>
              <a:t>表示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250825" y="1117600"/>
            <a:ext cx="8569325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单位阶跃信号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4692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52114165"/>
              </p:ext>
            </p:extLst>
          </p:nvPr>
        </p:nvGraphicFramePr>
        <p:xfrm>
          <a:off x="3143250" y="1196752"/>
          <a:ext cx="9572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317160" imgH="203040" progId="Equation.DSMT4">
                  <p:embed/>
                </p:oleObj>
              </mc:Choice>
              <mc:Fallback>
                <p:oleObj name="Equation" r:id="rId3" imgW="31716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196752"/>
                        <a:ext cx="95726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331640" y="182581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sz="2800" dirty="0" smtClean="0"/>
              <a:t>function f = u(n)</a:t>
            </a:r>
          </a:p>
          <a:p>
            <a:r>
              <a:rPr lang="pt-BR" altLang="zh-CN" sz="2800" dirty="0" smtClean="0"/>
              <a:t>f = (n&gt;=0) ;</a:t>
            </a:r>
            <a:endParaRPr lang="zh-CN" altLang="en-US" sz="2800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68720" y="2738438"/>
            <a:ext cx="856932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、单位冲激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信号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824869"/>
              </p:ext>
            </p:extLst>
          </p:nvPr>
        </p:nvGraphicFramePr>
        <p:xfrm>
          <a:off x="3059832" y="2867185"/>
          <a:ext cx="792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5" imgW="317160" imgH="203040" progId="Equation.DSMT4">
                  <p:embed/>
                </p:oleObj>
              </mc:Choice>
              <mc:Fallback>
                <p:oleObj name="Equation" r:id="rId5" imgW="317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867185"/>
                        <a:ext cx="792163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369173" y="342117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sz="2800" dirty="0" smtClean="0"/>
              <a:t>function f = delta(n) </a:t>
            </a:r>
          </a:p>
          <a:p>
            <a:r>
              <a:rPr lang="pt-BR" altLang="zh-CN" sz="2800" dirty="0" smtClean="0"/>
              <a:t>f = (n==0) 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30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88640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/>
              <a:t>clear all</a:t>
            </a:r>
          </a:p>
          <a:p>
            <a:r>
              <a:rPr lang="en-US" altLang="zh-CN" sz="2400" dirty="0" smtClean="0"/>
              <a:t>x = -3:5 ;</a:t>
            </a:r>
          </a:p>
          <a:p>
            <a:r>
              <a:rPr lang="en-US" altLang="zh-CN" sz="2400" dirty="0" smtClean="0"/>
              <a:t>y1 = u(x) ;</a:t>
            </a:r>
          </a:p>
          <a:p>
            <a:r>
              <a:rPr lang="en-US" altLang="zh-CN" sz="2400" dirty="0" smtClean="0"/>
              <a:t>y2 = delta(x) ;</a:t>
            </a:r>
          </a:p>
          <a:p>
            <a:r>
              <a:rPr lang="en-US" altLang="zh-CN" sz="2400" dirty="0" smtClean="0"/>
              <a:t>subplot(2,1,1)</a:t>
            </a:r>
          </a:p>
          <a:p>
            <a:r>
              <a:rPr lang="en-US" altLang="zh-CN" sz="2400" dirty="0" smtClean="0"/>
              <a:t>stem(x,y1,'fill') ;</a:t>
            </a:r>
          </a:p>
          <a:p>
            <a:r>
              <a:rPr lang="en-US" altLang="zh-CN" sz="2400" dirty="0" err="1" smtClean="0"/>
              <a:t>xlabel</a:t>
            </a:r>
            <a:r>
              <a:rPr lang="en-US" altLang="zh-CN" sz="2400" dirty="0" smtClean="0"/>
              <a:t>('n') ;</a:t>
            </a:r>
          </a:p>
          <a:p>
            <a:r>
              <a:rPr lang="en-US" altLang="zh-CN" sz="2400" dirty="0" smtClean="0"/>
              <a:t>grid on ;</a:t>
            </a:r>
          </a:p>
          <a:p>
            <a:r>
              <a:rPr lang="en-US" altLang="zh-CN" sz="2400" dirty="0" smtClean="0"/>
              <a:t>axis([-3 5 -0.1 1.1]) ;</a:t>
            </a:r>
          </a:p>
          <a:p>
            <a:r>
              <a:rPr lang="en-US" altLang="zh-CN" sz="2400" dirty="0" smtClean="0"/>
              <a:t>subplot(2,1,2)</a:t>
            </a:r>
          </a:p>
          <a:p>
            <a:r>
              <a:rPr lang="en-US" altLang="zh-CN" sz="2400" dirty="0" smtClean="0"/>
              <a:t>stem(x,y2,'fill') ;</a:t>
            </a:r>
          </a:p>
          <a:p>
            <a:r>
              <a:rPr lang="en-US" altLang="zh-CN" sz="2400" dirty="0" err="1" smtClean="0"/>
              <a:t>xlabel</a:t>
            </a:r>
            <a:r>
              <a:rPr lang="en-US" altLang="zh-CN" sz="2400" dirty="0" smtClean="0"/>
              <a:t>('n') ;</a:t>
            </a:r>
          </a:p>
          <a:p>
            <a:r>
              <a:rPr lang="en-US" altLang="zh-CN" sz="2400" dirty="0" smtClean="0"/>
              <a:t>grid on ;</a:t>
            </a:r>
          </a:p>
          <a:p>
            <a:r>
              <a:rPr lang="en-US" altLang="zh-CN" sz="2400" dirty="0" smtClean="0"/>
              <a:t>axis([-3 5 -0.1 1.1]) ;</a:t>
            </a:r>
            <a:endParaRPr lang="zh-CN" altLang="en-US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692696"/>
            <a:ext cx="6120680" cy="459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82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250825" y="258663"/>
            <a:ext cx="8569325" cy="60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、矩形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序列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6740" name="Object 4">
            <a:hlinkClick r:id="rId3"/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33258303"/>
              </p:ext>
            </p:extLst>
          </p:nvPr>
        </p:nvGraphicFramePr>
        <p:xfrm>
          <a:off x="2483768" y="258663"/>
          <a:ext cx="4859337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4" imgW="2692080" imgH="457200" progId="Equation.DSMT4">
                  <p:embed/>
                </p:oleObj>
              </mc:Choice>
              <mc:Fallback>
                <p:oleObj name="Equation" r:id="rId4" imgW="2692080" imgH="4572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58663"/>
                        <a:ext cx="4859337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42" y="2020788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39552" y="1368152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/>
              <a:t>clear all</a:t>
            </a:r>
          </a:p>
          <a:p>
            <a:r>
              <a:rPr lang="en-US" altLang="zh-CN" sz="2800" dirty="0" smtClean="0"/>
              <a:t>x = -2:8 ;</a:t>
            </a:r>
          </a:p>
          <a:p>
            <a:r>
              <a:rPr lang="en-US" altLang="zh-CN" sz="2800" dirty="0" smtClean="0"/>
              <a:t>y = u(x) - u(x-4) ;</a:t>
            </a:r>
          </a:p>
          <a:p>
            <a:r>
              <a:rPr lang="en-US" altLang="zh-CN" sz="2800" dirty="0" smtClean="0"/>
              <a:t>stem(</a:t>
            </a:r>
            <a:r>
              <a:rPr lang="en-US" altLang="zh-CN" sz="2800" dirty="0" err="1" smtClean="0"/>
              <a:t>x,y,'fill</a:t>
            </a:r>
            <a:r>
              <a:rPr lang="en-US" altLang="zh-CN" sz="2800" dirty="0" smtClean="0"/>
              <a:t>') ;</a:t>
            </a:r>
          </a:p>
          <a:p>
            <a:r>
              <a:rPr lang="en-US" altLang="zh-CN" sz="2800" dirty="0" err="1" smtClean="0"/>
              <a:t>xlabel</a:t>
            </a:r>
            <a:r>
              <a:rPr lang="en-US" altLang="zh-CN" sz="2800" dirty="0" smtClean="0"/>
              <a:t>('n') ;</a:t>
            </a:r>
          </a:p>
          <a:p>
            <a:r>
              <a:rPr lang="en-US" altLang="zh-CN" sz="2800" dirty="0" smtClean="0"/>
              <a:t>grid on</a:t>
            </a:r>
          </a:p>
          <a:p>
            <a:r>
              <a:rPr lang="en-US" altLang="zh-CN" sz="2800" dirty="0" smtClean="0"/>
              <a:t>axis([-2 8 -0.1 1.1]) 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250825" y="476672"/>
            <a:ext cx="8569325" cy="60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、单边指数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序列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776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66642233"/>
              </p:ext>
            </p:extLst>
          </p:nvPr>
        </p:nvGraphicFramePr>
        <p:xfrm>
          <a:off x="3204369" y="476672"/>
          <a:ext cx="23749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4" imgW="888840" imgH="228600" progId="Equation.DSMT4">
                  <p:embed/>
                </p:oleObj>
              </mc:Choice>
              <mc:Fallback>
                <p:oleObj name="Equation" r:id="rId4" imgW="88884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4369" y="476672"/>
                        <a:ext cx="23749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31595" y="119675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/>
              <a:t>n = 0:10 ;</a:t>
            </a:r>
          </a:p>
          <a:p>
            <a:r>
              <a:rPr lang="en-US" altLang="zh-CN" sz="2400" dirty="0" smtClean="0"/>
              <a:t>a1 = 1.2 ; a2= -1.2 ; </a:t>
            </a:r>
          </a:p>
          <a:p>
            <a:r>
              <a:rPr lang="en-US" altLang="zh-CN" sz="2400" dirty="0" smtClean="0"/>
              <a:t>a3 = 0.8 ; a4 = -0.8 ;</a:t>
            </a:r>
          </a:p>
          <a:p>
            <a:r>
              <a:rPr lang="en-US" altLang="zh-CN" sz="2400" dirty="0" smtClean="0"/>
              <a:t>f1 = a1.^n ; f2 = a2.^n ;</a:t>
            </a:r>
          </a:p>
          <a:p>
            <a:r>
              <a:rPr lang="en-US" altLang="zh-CN" sz="2400" dirty="0" smtClean="0"/>
              <a:t>f3 = a3.^n ; f4 = a4.^n ;</a:t>
            </a:r>
          </a:p>
          <a:p>
            <a:r>
              <a:rPr lang="en-US" altLang="zh-CN" sz="2400" dirty="0" smtClean="0"/>
              <a:t>subplot(2,2,1)</a:t>
            </a:r>
          </a:p>
          <a:p>
            <a:r>
              <a:rPr lang="en-US" altLang="zh-CN" sz="2400" dirty="0" smtClean="0"/>
              <a:t>stem(n,f1,'fill') ;</a:t>
            </a:r>
          </a:p>
          <a:p>
            <a:r>
              <a:rPr lang="en-US" altLang="zh-CN" sz="2400" dirty="0" err="1" smtClean="0"/>
              <a:t>xlabel</a:t>
            </a:r>
            <a:r>
              <a:rPr lang="en-US" altLang="zh-CN" sz="2400" dirty="0" smtClean="0"/>
              <a:t>('n') ;</a:t>
            </a:r>
          </a:p>
          <a:p>
            <a:r>
              <a:rPr lang="en-US" altLang="zh-CN" sz="2400" dirty="0" smtClean="0"/>
              <a:t>grid on ;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004" y="1934581"/>
            <a:ext cx="5928996" cy="444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3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06933" y="938213"/>
            <a:ext cx="856932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从实验图可知，当    时，单边指数序列发散；</a:t>
            </a:r>
          </a:p>
        </p:txBody>
      </p:sp>
      <p:graphicFrame>
        <p:nvGraphicFramePr>
          <p:cNvPr id="122884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56871597"/>
              </p:ext>
            </p:extLst>
          </p:nvPr>
        </p:nvGraphicFramePr>
        <p:xfrm>
          <a:off x="3059683" y="1103313"/>
          <a:ext cx="7921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3" imgW="380880" imgH="253800" progId="Equation.DSMT4">
                  <p:embed/>
                </p:oleObj>
              </mc:Choice>
              <mc:Fallback>
                <p:oleObj name="Equation" r:id="rId3" imgW="380880" imgH="2538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683" y="1103313"/>
                        <a:ext cx="792163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72647354"/>
              </p:ext>
            </p:extLst>
          </p:nvPr>
        </p:nvGraphicFramePr>
        <p:xfrm>
          <a:off x="2999358" y="1755775"/>
          <a:ext cx="7810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5" imgW="380880" imgH="253800" progId="Equation.DSMT4">
                  <p:embed/>
                </p:oleObj>
              </mc:Choice>
              <mc:Fallback>
                <p:oleObj name="Equation" r:id="rId5" imgW="380880" imgH="2538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358" y="1755775"/>
                        <a:ext cx="7810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626296" y="1557338"/>
            <a:ext cx="5618162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当    时，单边指数序列收敛；</a:t>
            </a:r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35496" y="2162175"/>
            <a:ext cx="8569325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从实验图可知，当    时，单边指数序列取正值；</a:t>
            </a:r>
          </a:p>
        </p:txBody>
      </p:sp>
      <p:graphicFrame>
        <p:nvGraphicFramePr>
          <p:cNvPr id="1228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529932"/>
              </p:ext>
            </p:extLst>
          </p:nvPr>
        </p:nvGraphicFramePr>
        <p:xfrm>
          <a:off x="3013646" y="2405063"/>
          <a:ext cx="7397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7" imgW="355320" imgH="177480" progId="Equation.DSMT4">
                  <p:embed/>
                </p:oleObj>
              </mc:Choice>
              <mc:Fallback>
                <p:oleObj name="Equation" r:id="rId7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646" y="2405063"/>
                        <a:ext cx="7397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726231"/>
              </p:ext>
            </p:extLst>
          </p:nvPr>
        </p:nvGraphicFramePr>
        <p:xfrm>
          <a:off x="2953321" y="3057525"/>
          <a:ext cx="82708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9" imgW="355320" imgH="177480" progId="Equation.DSMT4">
                  <p:embed/>
                </p:oleObj>
              </mc:Choice>
              <mc:Fallback>
                <p:oleObj name="Equation" r:id="rId9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3321" y="3057525"/>
                        <a:ext cx="82708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9" name="Text Box 19"/>
          <p:cNvSpPr txBox="1">
            <a:spLocks noChangeArrowheads="1"/>
          </p:cNvSpPr>
          <p:nvPr/>
        </p:nvSpPr>
        <p:spPr bwMode="auto">
          <a:xfrm>
            <a:off x="2556446" y="2852738"/>
            <a:ext cx="6768082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当    时，单边指数序列在正负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之间摆动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1351</Words>
  <Application>Microsoft Office PowerPoint</Application>
  <PresentationFormat>全屏显示(4:3)</PresentationFormat>
  <Paragraphs>173</Paragraphs>
  <Slides>33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Office 主题​​</vt:lpstr>
      <vt:lpstr>Equation</vt:lpstr>
      <vt:lpstr>实验10 离散信号的时域描述与运算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实验10 离散信号的时域描述与运算 </dc:title>
  <dc:creator>Sky123.Org</dc:creator>
  <cp:lastModifiedBy>Sky123.Org</cp:lastModifiedBy>
  <cp:revision>14</cp:revision>
  <dcterms:created xsi:type="dcterms:W3CDTF">2014-12-14T07:46:51Z</dcterms:created>
  <dcterms:modified xsi:type="dcterms:W3CDTF">2015-12-14T02:17:35Z</dcterms:modified>
</cp:coreProperties>
</file>