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81" r:id="rId24"/>
    <p:sldId id="283" r:id="rId25"/>
    <p:sldId id="284" r:id="rId26"/>
    <p:sldId id="285" r:id="rId27"/>
    <p:sldId id="286" r:id="rId28"/>
    <p:sldId id="287" r:id="rId29"/>
    <p:sldId id="289" r:id="rId30"/>
    <p:sldId id="291" r:id="rId31"/>
    <p:sldId id="293" r:id="rId32"/>
    <p:sldId id="295" r:id="rId33"/>
    <p:sldId id="297"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3" r:id="rId47"/>
    <p:sldId id="31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11" Type="http://schemas.openxmlformats.org/officeDocument/2006/relationships/image" Target="../media/image85.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8.wmf"/><Relationship Id="rId1" Type="http://schemas.openxmlformats.org/officeDocument/2006/relationships/image" Target="../media/image8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14.wmf"/><Relationship Id="rId1" Type="http://schemas.openxmlformats.org/officeDocument/2006/relationships/image" Target="../media/image20.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8538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48777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79675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8207375" y="6381750"/>
            <a:ext cx="936625" cy="476250"/>
          </a:xfrm>
        </p:spPr>
        <p:txBody>
          <a:bodyPr/>
          <a:lstStyle>
            <a:lvl1pPr>
              <a:defRPr/>
            </a:lvl1pPr>
          </a:lstStyle>
          <a:p>
            <a:fld id="{A653ED95-3D2C-4A8A-BB33-7F1DB7FC66E1}" type="slidenum">
              <a:rPr lang="zh-CN" altLang="en-US"/>
              <a:pPr/>
              <a:t>‹#›</a:t>
            </a:fld>
            <a:endParaRPr lang="en-US" altLang="zh-CN"/>
          </a:p>
        </p:txBody>
      </p:sp>
    </p:spTree>
    <p:extLst>
      <p:ext uri="{BB962C8B-B14F-4D97-AF65-F5344CB8AC3E}">
        <p14:creationId xmlns:p14="http://schemas.microsoft.com/office/powerpoint/2010/main" val="3528926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8207375" y="6381750"/>
            <a:ext cx="936625" cy="476250"/>
          </a:xfrm>
        </p:spPr>
        <p:txBody>
          <a:bodyPr/>
          <a:lstStyle>
            <a:lvl1pPr>
              <a:defRPr/>
            </a:lvl1pPr>
          </a:lstStyle>
          <a:p>
            <a:fld id="{2CC36D82-3361-4454-AEAA-99F29C93F3FF}" type="slidenum">
              <a:rPr lang="zh-CN" altLang="en-US"/>
              <a:pPr/>
              <a:t>‹#›</a:t>
            </a:fld>
            <a:endParaRPr lang="en-US" altLang="zh-CN"/>
          </a:p>
        </p:txBody>
      </p:sp>
    </p:spTree>
    <p:extLst>
      <p:ext uri="{BB962C8B-B14F-4D97-AF65-F5344CB8AC3E}">
        <p14:creationId xmlns:p14="http://schemas.microsoft.com/office/powerpoint/2010/main" val="271304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06290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426863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42712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43457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134642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1961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23805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493D9F-49FA-4D4E-85F6-F52C222A6CAB}" type="datetimeFigureOut">
              <a:rPr lang="zh-CN" altLang="en-US" smtClean="0"/>
              <a:t>2014-12-21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145726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93D9F-49FA-4D4E-85F6-F52C222A6CAB}" type="datetimeFigureOut">
              <a:rPr lang="zh-CN" altLang="en-US" smtClean="0"/>
              <a:t>2014-12-21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73A08-4A53-402E-8CEA-6DBF54EEA33F}" type="slidenum">
              <a:rPr lang="zh-CN" altLang="en-US" smtClean="0"/>
              <a:t>‹#›</a:t>
            </a:fld>
            <a:endParaRPr lang="zh-CN" altLang="en-US"/>
          </a:p>
        </p:txBody>
      </p:sp>
    </p:spTree>
    <p:extLst>
      <p:ext uri="{BB962C8B-B14F-4D97-AF65-F5344CB8AC3E}">
        <p14:creationId xmlns:p14="http://schemas.microsoft.com/office/powerpoint/2010/main" val="130124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7.wmf"/><Relationship Id="rId2" Type="http://schemas.openxmlformats.org/officeDocument/2006/relationships/slideLayout" Target="../slideLayouts/slideLayout12.xml"/><Relationship Id="rId16" Type="http://schemas.openxmlformats.org/officeDocument/2006/relationships/image" Target="../media/image19.wmf"/><Relationship Id="rId1" Type="http://schemas.openxmlformats.org/officeDocument/2006/relationships/vmlDrawing" Target="../drawings/vmlDrawing8.vml"/><Relationship Id="rId6" Type="http://schemas.openxmlformats.org/officeDocument/2006/relationships/image" Target="../media/image14.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8.bin"/><Relationship Id="rId1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7.bin"/><Relationship Id="rId1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3.wmf"/><Relationship Id="rId17" Type="http://schemas.openxmlformats.org/officeDocument/2006/relationships/oleObject" Target="../embeddings/oleObject29.bin"/><Relationship Id="rId2" Type="http://schemas.openxmlformats.org/officeDocument/2006/relationships/slideLayout" Target="../slideLayouts/slideLayout12.xml"/><Relationship Id="rId16" Type="http://schemas.openxmlformats.org/officeDocument/2006/relationships/image" Target="../media/image25.wmf"/><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2.wmf"/><Relationship Id="rId4" Type="http://schemas.openxmlformats.org/officeDocument/2006/relationships/image" Target="../media/image20.wmf"/><Relationship Id="rId9" Type="http://schemas.openxmlformats.org/officeDocument/2006/relationships/oleObject" Target="../embeddings/oleObject25.bin"/><Relationship Id="rId14" Type="http://schemas.openxmlformats.org/officeDocument/2006/relationships/image" Target="../media/image2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37.bin"/><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40.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40.e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44.bin"/><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42.emf"/><Relationship Id="rId4" Type="http://schemas.openxmlformats.org/officeDocument/2006/relationships/image" Target="../media/image4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2.bin"/><Relationship Id="rId18" Type="http://schemas.openxmlformats.org/officeDocument/2006/relationships/image" Target="../media/image50.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7.wmf"/><Relationship Id="rId17" Type="http://schemas.openxmlformats.org/officeDocument/2006/relationships/oleObject" Target="../embeddings/oleObject54.bin"/><Relationship Id="rId2" Type="http://schemas.openxmlformats.org/officeDocument/2006/relationships/slideLayout" Target="../slideLayouts/slideLayout12.xml"/><Relationship Id="rId16" Type="http://schemas.openxmlformats.org/officeDocument/2006/relationships/image" Target="../media/image49.wmf"/><Relationship Id="rId20" Type="http://schemas.openxmlformats.org/officeDocument/2006/relationships/image" Target="../media/image51.wmf"/><Relationship Id="rId1" Type="http://schemas.openxmlformats.org/officeDocument/2006/relationships/vmlDrawing" Target="../drawings/vmlDrawing19.vml"/><Relationship Id="rId6" Type="http://schemas.openxmlformats.org/officeDocument/2006/relationships/image" Target="../media/image44.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46.wmf"/><Relationship Id="rId19" Type="http://schemas.openxmlformats.org/officeDocument/2006/relationships/oleObject" Target="../embeddings/oleObject55.bin"/><Relationship Id="rId4" Type="http://schemas.openxmlformats.org/officeDocument/2006/relationships/image" Target="../media/image43.wmf"/><Relationship Id="rId9" Type="http://schemas.openxmlformats.org/officeDocument/2006/relationships/oleObject" Target="../embeddings/oleObject50.bin"/><Relationship Id="rId14" Type="http://schemas.openxmlformats.org/officeDocument/2006/relationships/image" Target="../media/image4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53.wmf"/><Relationship Id="rId5" Type="http://schemas.openxmlformats.org/officeDocument/2006/relationships/oleObject" Target="../embeddings/oleObject57.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5.emf"/><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6.wmf"/><Relationship Id="rId4" Type="http://schemas.openxmlformats.org/officeDocument/2006/relationships/oleObject" Target="../embeddings/oleObject59.bin"/></Relationships>
</file>

<file path=ppt/slides/_rels/slide2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8.wmf"/><Relationship Id="rId4" Type="http://schemas.openxmlformats.org/officeDocument/2006/relationships/oleObject" Target="../embeddings/oleObject6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60.wmf"/><Relationship Id="rId4"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62.wmf"/><Relationship Id="rId4"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4.wmf"/><Relationship Id="rId4"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66.wmf"/><Relationship Id="rId4"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7.bin"/><Relationship Id="rId5" Type="http://schemas.openxmlformats.org/officeDocument/2006/relationships/oleObject" Target="../embeddings/oleObject66.bin"/><Relationship Id="rId4" Type="http://schemas.openxmlformats.org/officeDocument/2006/relationships/image" Target="../media/image6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image" Target="../media/image6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3.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70.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4.bin"/><Relationship Id="rId14" Type="http://schemas.openxmlformats.org/officeDocument/2006/relationships/image" Target="../media/image74.wmf"/></Relationships>
</file>

<file path=ppt/slides/_rels/slide38.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2.bin"/><Relationship Id="rId18" Type="http://schemas.openxmlformats.org/officeDocument/2006/relationships/image" Target="../media/image82.wmf"/><Relationship Id="rId26" Type="http://schemas.openxmlformats.org/officeDocument/2006/relationships/oleObject" Target="../embeddings/oleObject89.bin"/><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79.wmf"/><Relationship Id="rId17" Type="http://schemas.openxmlformats.org/officeDocument/2006/relationships/oleObject" Target="../embeddings/oleObject84.bin"/><Relationship Id="rId25" Type="http://schemas.openxmlformats.org/officeDocument/2006/relationships/oleObject" Target="../embeddings/oleObject88.bin"/><Relationship Id="rId2" Type="http://schemas.openxmlformats.org/officeDocument/2006/relationships/slideLayout" Target="../slideLayouts/slideLayout12.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31.vml"/><Relationship Id="rId6" Type="http://schemas.openxmlformats.org/officeDocument/2006/relationships/image" Target="../media/image76.wmf"/><Relationship Id="rId11" Type="http://schemas.openxmlformats.org/officeDocument/2006/relationships/oleObject" Target="../embeddings/oleObject81.bin"/><Relationship Id="rId24" Type="http://schemas.openxmlformats.org/officeDocument/2006/relationships/image" Target="../media/image85.w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oleObject" Target="../embeddings/oleObject90.bin"/><Relationship Id="rId10" Type="http://schemas.openxmlformats.org/officeDocument/2006/relationships/image" Target="../media/image78.wmf"/><Relationship Id="rId19" Type="http://schemas.openxmlformats.org/officeDocument/2006/relationships/oleObject" Target="../embeddings/oleObject85.bin"/><Relationship Id="rId4" Type="http://schemas.openxmlformats.org/officeDocument/2006/relationships/image" Target="../media/image75.wmf"/><Relationship Id="rId9" Type="http://schemas.openxmlformats.org/officeDocument/2006/relationships/oleObject" Target="../embeddings/oleObject80.bin"/><Relationship Id="rId14" Type="http://schemas.openxmlformats.org/officeDocument/2006/relationships/image" Target="../media/image80.wmf"/><Relationship Id="rId22" Type="http://schemas.openxmlformats.org/officeDocument/2006/relationships/image" Target="../media/image84.wmf"/><Relationship Id="rId27" Type="http://schemas.openxmlformats.org/officeDocument/2006/relationships/image" Target="../media/image86.wmf"/></Relationships>
</file>

<file path=ppt/slides/_rels/slide3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oleObject" Target="../embeddings/oleObject92.bin"/><Relationship Id="rId4" Type="http://schemas.openxmlformats.org/officeDocument/2006/relationships/image" Target="../media/image87.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8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9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9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4.xml"/><Relationship Id="rId1" Type="http://schemas.openxmlformats.org/officeDocument/2006/relationships/vmlDrawing" Target="../drawings/vmlDrawing36.vml"/><Relationship Id="rId4" Type="http://schemas.openxmlformats.org/officeDocument/2006/relationships/image" Target="../media/image9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95.wmf"/><Relationship Id="rId5" Type="http://schemas.openxmlformats.org/officeDocument/2006/relationships/oleObject" Target="../embeddings/oleObject99.bin"/><Relationship Id="rId4" Type="http://schemas.openxmlformats.org/officeDocument/2006/relationships/image" Target="../media/image9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96.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802631"/>
          </a:xfrm>
        </p:spPr>
        <p:txBody>
          <a:bodyPr>
            <a:normAutofit/>
          </a:bodyPr>
          <a:lstStyle/>
          <a:p>
            <a:pPr>
              <a:spcBef>
                <a:spcPct val="50000"/>
              </a:spcBef>
            </a:pPr>
            <a:r>
              <a:rPr lang="zh-CN" altLang="en-US" b="1" dirty="0">
                <a:latin typeface="楷体_GB2312" pitchFamily="49" charset="-122"/>
                <a:ea typeface="楷体_GB2312" pitchFamily="49" charset="-122"/>
              </a:rPr>
              <a:t>实验</a:t>
            </a:r>
            <a:r>
              <a:rPr lang="en-US" altLang="zh-CN" b="1" dirty="0">
                <a:latin typeface="楷体_GB2312" pitchFamily="49" charset="-122"/>
                <a:ea typeface="楷体_GB2312" pitchFamily="49" charset="-122"/>
              </a:rPr>
              <a:t>13 z</a:t>
            </a:r>
            <a:r>
              <a:rPr lang="zh-CN" altLang="en-US" b="1" dirty="0">
                <a:latin typeface="楷体_GB2312" pitchFamily="49" charset="-122"/>
                <a:ea typeface="楷体_GB2312" pitchFamily="49" charset="-122"/>
              </a:rPr>
              <a:t>变换及离散时间</a:t>
            </a:r>
            <a:br>
              <a:rPr lang="zh-CN" altLang="en-US" b="1" dirty="0">
                <a:latin typeface="楷体_GB2312" pitchFamily="49" charset="-122"/>
                <a:ea typeface="楷体_GB2312" pitchFamily="49" charset="-122"/>
              </a:rPr>
            </a:br>
            <a:r>
              <a:rPr lang="en-US" altLang="zh-CN" b="1" dirty="0">
                <a:latin typeface="楷体_GB2312" pitchFamily="49" charset="-122"/>
                <a:ea typeface="楷体_GB2312" pitchFamily="49" charset="-122"/>
              </a:rPr>
              <a:t>    LTI</a:t>
            </a:r>
            <a:r>
              <a:rPr lang="zh-CN" altLang="en-US" b="1" dirty="0">
                <a:latin typeface="楷体_GB2312" pitchFamily="49" charset="-122"/>
                <a:ea typeface="楷体_GB2312" pitchFamily="49" charset="-122"/>
              </a:rPr>
              <a:t>系统的</a:t>
            </a:r>
            <a:r>
              <a:rPr lang="en-US" altLang="zh-CN" b="1" dirty="0">
                <a:latin typeface="楷体_GB2312" pitchFamily="49" charset="-122"/>
                <a:ea typeface="楷体_GB2312" pitchFamily="49" charset="-122"/>
              </a:rPr>
              <a:t>z</a:t>
            </a:r>
            <a:r>
              <a:rPr lang="zh-CN" altLang="en-US" b="1" dirty="0">
                <a:latin typeface="楷体_GB2312" pitchFamily="49" charset="-122"/>
                <a:ea typeface="楷体_GB2312" pitchFamily="49" charset="-122"/>
              </a:rPr>
              <a:t>域</a:t>
            </a:r>
            <a:r>
              <a:rPr lang="zh-CN" altLang="en-US" b="1" dirty="0" smtClean="0">
                <a:latin typeface="楷体_GB2312" pitchFamily="49" charset="-122"/>
                <a:ea typeface="楷体_GB2312" pitchFamily="49" charset="-122"/>
              </a:rPr>
              <a:t>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6326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6" name="Object 4"/>
          <p:cNvGraphicFramePr>
            <a:graphicFrameLocks noGrp="1" noChangeAspect="1"/>
          </p:cNvGraphicFramePr>
          <p:nvPr>
            <p:ph/>
            <p:extLst>
              <p:ext uri="{D42A27DB-BD31-4B8C-83A1-F6EECF244321}">
                <p14:modId xmlns:p14="http://schemas.microsoft.com/office/powerpoint/2010/main" val="3338506338"/>
              </p:ext>
            </p:extLst>
          </p:nvPr>
        </p:nvGraphicFramePr>
        <p:xfrm>
          <a:off x="2133600" y="3860800"/>
          <a:ext cx="5810250" cy="1804988"/>
        </p:xfrm>
        <a:graphic>
          <a:graphicData uri="http://schemas.openxmlformats.org/presentationml/2006/ole">
            <mc:AlternateContent xmlns:mc="http://schemas.openxmlformats.org/markup-compatibility/2006">
              <mc:Choice xmlns:v="urn:schemas-microsoft-com:vml" Requires="v">
                <p:oleObj spid="_x0000_s6158" name="Equation" r:id="rId3" imgW="2616120" imgH="812520" progId="Equation.DSMT4">
                  <p:embed/>
                </p:oleObj>
              </mc:Choice>
              <mc:Fallback>
                <p:oleObj name="Equation" r:id="rId3" imgW="2616120" imgH="812520" progId="Equation.DSMT4">
                  <p:embed/>
                  <p:pic>
                    <p:nvPicPr>
                      <p:cNvPr id="0" name=""/>
                      <p:cNvPicPr>
                        <a:picLocks noGrp="1" noChangeAspect="1" noChangeArrowheads="1"/>
                      </p:cNvPicPr>
                      <p:nvPr/>
                    </p:nvPicPr>
                    <p:blipFill>
                      <a:blip r:embed="rId4"/>
                      <a:srcRect/>
                      <a:stretch>
                        <a:fillRect/>
                      </a:stretch>
                    </p:blipFill>
                    <p:spPr bwMode="auto">
                      <a:xfrm>
                        <a:off x="2133600" y="3860800"/>
                        <a:ext cx="5810250"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251520" y="260648"/>
            <a:ext cx="8280920" cy="3046988"/>
          </a:xfrm>
          <a:prstGeom prst="rect">
            <a:avLst/>
          </a:prstGeom>
        </p:spPr>
        <p:txBody>
          <a:bodyPr wrap="square">
            <a:spAutoFit/>
          </a:bodyPr>
          <a:lstStyle/>
          <a:p>
            <a:r>
              <a:rPr lang="pt-BR" altLang="zh-CN" sz="2400" dirty="0" smtClean="0"/>
              <a:t>ans =</a:t>
            </a:r>
          </a:p>
          <a:p>
            <a:r>
              <a:rPr lang="pt-BR" altLang="zh-CN" sz="2400" dirty="0" smtClean="0"/>
              <a:t> </a:t>
            </a:r>
          </a:p>
          <a:p>
            <a:r>
              <a:rPr lang="pt-BR" altLang="zh-CN" sz="2400" dirty="0" smtClean="0"/>
              <a:t>(3*2^n)/2 + (5*3^n)/3 - (19*kroneckerDelta(n, 0))/6</a:t>
            </a:r>
          </a:p>
          <a:p>
            <a:r>
              <a:rPr lang="pt-BR" altLang="zh-CN" sz="2400" dirty="0" smtClean="0"/>
              <a:t> </a:t>
            </a:r>
          </a:p>
          <a:p>
            <a:r>
              <a:rPr lang="pt-BR" altLang="zh-CN" sz="2400" dirty="0" smtClean="0"/>
              <a:t> </a:t>
            </a:r>
          </a:p>
          <a:p>
            <a:r>
              <a:rPr lang="pt-BR" altLang="zh-CN" sz="2400" dirty="0" smtClean="0"/>
              <a:t>ans =</a:t>
            </a:r>
          </a:p>
          <a:p>
            <a:r>
              <a:rPr lang="pt-BR" altLang="zh-CN" sz="2400" dirty="0" smtClean="0"/>
              <a:t> </a:t>
            </a:r>
          </a:p>
          <a:p>
            <a:r>
              <a:rPr lang="pt-BR" altLang="zh-CN" sz="2400" dirty="0" smtClean="0"/>
              <a:t>(7*2^n)/2 - 2^n*n - (2^n*nchoosek(n - 1, 2))/2 - 3</a:t>
            </a:r>
            <a:endParaRPr lang="zh-CN" altLang="en-US" sz="2400" dirty="0"/>
          </a:p>
        </p:txBody>
      </p:sp>
    </p:spTree>
    <p:extLst>
      <p:ext uri="{BB962C8B-B14F-4D97-AF65-F5344CB8AC3E}">
        <p14:creationId xmlns:p14="http://schemas.microsoft.com/office/powerpoint/2010/main" val="3798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2268538" y="2636838"/>
            <a:ext cx="51847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二、</a:t>
            </a:r>
            <a:r>
              <a:rPr lang="zh-CN" altLang="en-US" sz="2800" b="1">
                <a:latin typeface="Times New Roman" pitchFamily="18" charset="0"/>
                <a:ea typeface="楷体_GB2312" pitchFamily="49" charset="-122"/>
              </a:rPr>
              <a:t>部分分式展开求</a:t>
            </a:r>
            <a:r>
              <a:rPr lang="en-US" altLang="zh-CN" sz="2800" b="1">
                <a:latin typeface="Times New Roman" pitchFamily="18" charset="0"/>
                <a:ea typeface="楷体_GB2312" pitchFamily="49" charset="-122"/>
              </a:rPr>
              <a:t>z</a:t>
            </a:r>
            <a:r>
              <a:rPr lang="zh-CN" altLang="en-US" sz="2800" b="1">
                <a:latin typeface="Times New Roman" pitchFamily="18" charset="0"/>
                <a:ea typeface="楷体_GB2312" pitchFamily="49" charset="-122"/>
              </a:rPr>
              <a:t>的反变换</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89104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50825" y="404813"/>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31075" name="Text Box 3"/>
          <p:cNvSpPr txBox="1">
            <a:spLocks noChangeArrowheads="1"/>
          </p:cNvSpPr>
          <p:nvPr/>
        </p:nvSpPr>
        <p:spPr bwMode="auto">
          <a:xfrm>
            <a:off x="468313" y="1484313"/>
            <a:ext cx="806450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如果信号的   域表示式     是有理函数，则进行    反变换的另一个方法就是对     进行部分分式展开，然后求得各简单分式的  反变换。</a:t>
            </a:r>
          </a:p>
        </p:txBody>
      </p:sp>
      <p:graphicFrame>
        <p:nvGraphicFramePr>
          <p:cNvPr id="131076" name="Object 4"/>
          <p:cNvGraphicFramePr>
            <a:graphicFrameLocks noGrp="1" noChangeAspect="1"/>
          </p:cNvGraphicFramePr>
          <p:nvPr>
            <p:ph sz="quarter" idx="1"/>
          </p:nvPr>
        </p:nvGraphicFramePr>
        <p:xfrm>
          <a:off x="4283075" y="1741488"/>
          <a:ext cx="936625" cy="534987"/>
        </p:xfrm>
        <a:graphic>
          <a:graphicData uri="http://schemas.openxmlformats.org/presentationml/2006/ole">
            <mc:AlternateContent xmlns:mc="http://schemas.openxmlformats.org/markup-compatibility/2006">
              <mc:Choice xmlns:v="urn:schemas-microsoft-com:vml" Requires="v">
                <p:oleObj spid="_x0000_s7247" name="Equation" r:id="rId3" imgW="355320" imgH="203040" progId="Equation.DSMT4">
                  <p:embed/>
                </p:oleObj>
              </mc:Choice>
              <mc:Fallback>
                <p:oleObj name="Equation" r:id="rId3" imgW="35532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1741488"/>
                        <a:ext cx="9366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7" name="Object 5"/>
          <p:cNvGraphicFramePr>
            <a:graphicFrameLocks noGrp="1" noChangeAspect="1"/>
          </p:cNvGraphicFramePr>
          <p:nvPr>
            <p:ph sz="quarter" idx="2"/>
          </p:nvPr>
        </p:nvGraphicFramePr>
        <p:xfrm>
          <a:off x="4859338" y="2420938"/>
          <a:ext cx="831850" cy="474662"/>
        </p:xfrm>
        <a:graphic>
          <a:graphicData uri="http://schemas.openxmlformats.org/presentationml/2006/ole">
            <mc:AlternateContent xmlns:mc="http://schemas.openxmlformats.org/markup-compatibility/2006">
              <mc:Choice xmlns:v="urn:schemas-microsoft-com:vml" Requires="v">
                <p:oleObj spid="_x0000_s7248" name="Equation" r:id="rId5" imgW="355320" imgH="203040" progId="Equation.DSMT4">
                  <p:embed/>
                </p:oleObj>
              </mc:Choice>
              <mc:Fallback>
                <p:oleObj name="Equation" r:id="rId5" imgW="35532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420938"/>
                        <a:ext cx="83185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8" name="Object 6"/>
          <p:cNvGraphicFramePr>
            <a:graphicFrameLocks noGrp="1" noChangeAspect="1"/>
          </p:cNvGraphicFramePr>
          <p:nvPr>
            <p:ph sz="quarter" idx="3"/>
          </p:nvPr>
        </p:nvGraphicFramePr>
        <p:xfrm>
          <a:off x="8388350" y="1700213"/>
          <a:ext cx="431800" cy="431800"/>
        </p:xfrm>
        <a:graphic>
          <a:graphicData uri="http://schemas.openxmlformats.org/presentationml/2006/ole">
            <mc:AlternateContent xmlns:mc="http://schemas.openxmlformats.org/markup-compatibility/2006">
              <mc:Choice xmlns:v="urn:schemas-microsoft-com:vml" Requires="v">
                <p:oleObj spid="_x0000_s7249" name="Equation" r:id="rId7" imgW="126720" imgH="126720" progId="Equation.DSMT4">
                  <p:embed/>
                </p:oleObj>
              </mc:Choice>
              <mc:Fallback>
                <p:oleObj name="Equation" r:id="rId7" imgW="126720" imgH="12672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8350" y="1700213"/>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9" name="Object 7"/>
          <p:cNvGraphicFramePr>
            <a:graphicFrameLocks noChangeAspect="1"/>
          </p:cNvGraphicFramePr>
          <p:nvPr/>
        </p:nvGraphicFramePr>
        <p:xfrm>
          <a:off x="2408238" y="1768475"/>
          <a:ext cx="434975" cy="436563"/>
        </p:xfrm>
        <a:graphic>
          <a:graphicData uri="http://schemas.openxmlformats.org/presentationml/2006/ole">
            <mc:AlternateContent xmlns:mc="http://schemas.openxmlformats.org/markup-compatibility/2006">
              <mc:Choice xmlns:v="urn:schemas-microsoft-com:vml" Requires="v">
                <p:oleObj spid="_x0000_s7250" name="Equation" r:id="rId9" imgW="126720" imgH="126720" progId="Equation.DSMT4">
                  <p:embed/>
                </p:oleObj>
              </mc:Choice>
              <mc:Fallback>
                <p:oleObj name="Equation" r:id="rId9" imgW="126720" imgH="1267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8238" y="1768475"/>
                        <a:ext cx="43497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0" name="Text Box 8"/>
          <p:cNvSpPr txBox="1">
            <a:spLocks noChangeArrowheads="1"/>
          </p:cNvSpPr>
          <p:nvPr/>
        </p:nvSpPr>
        <p:spPr bwMode="auto">
          <a:xfrm>
            <a:off x="468313" y="3644900"/>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设    的有理分式表示为：</a:t>
            </a:r>
          </a:p>
        </p:txBody>
      </p:sp>
      <p:graphicFrame>
        <p:nvGraphicFramePr>
          <p:cNvPr id="131081" name="Object 9"/>
          <p:cNvGraphicFramePr>
            <a:graphicFrameLocks noGrp="1" noChangeAspect="1"/>
          </p:cNvGraphicFramePr>
          <p:nvPr>
            <p:ph sz="quarter" idx="4"/>
          </p:nvPr>
        </p:nvGraphicFramePr>
        <p:xfrm>
          <a:off x="4859338" y="3068638"/>
          <a:ext cx="431800" cy="431800"/>
        </p:xfrm>
        <a:graphic>
          <a:graphicData uri="http://schemas.openxmlformats.org/presentationml/2006/ole">
            <mc:AlternateContent xmlns:mc="http://schemas.openxmlformats.org/markup-compatibility/2006">
              <mc:Choice xmlns:v="urn:schemas-microsoft-com:vml" Requires="v">
                <p:oleObj spid="_x0000_s7251" name="Equation" r:id="rId11" imgW="126720" imgH="126720" progId="Equation.DSMT4">
                  <p:embed/>
                </p:oleObj>
              </mc:Choice>
              <mc:Fallback>
                <p:oleObj name="Equation" r:id="rId11" imgW="126720" imgH="126720" progId="Equation.DSMT4">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3068638"/>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2" name="Object 10"/>
          <p:cNvGraphicFramePr>
            <a:graphicFrameLocks noChangeAspect="1"/>
          </p:cNvGraphicFramePr>
          <p:nvPr/>
        </p:nvGraphicFramePr>
        <p:xfrm>
          <a:off x="1835150" y="4652963"/>
          <a:ext cx="6091238" cy="1044575"/>
        </p:xfrm>
        <a:graphic>
          <a:graphicData uri="http://schemas.openxmlformats.org/presentationml/2006/ole">
            <mc:AlternateContent xmlns:mc="http://schemas.openxmlformats.org/markup-compatibility/2006">
              <mc:Choice xmlns:v="urn:schemas-microsoft-com:vml" Requires="v">
                <p:oleObj spid="_x0000_s7252" name="Equation" r:id="rId13" imgW="2666880" imgH="457200" progId="Equation.DSMT4">
                  <p:embed/>
                </p:oleObj>
              </mc:Choice>
              <mc:Fallback>
                <p:oleObj name="Equation" r:id="rId13" imgW="2666880" imgH="457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4652963"/>
                        <a:ext cx="609123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nvGraphicFramePr>
        <p:xfrm>
          <a:off x="827088" y="3933825"/>
          <a:ext cx="811212" cy="465138"/>
        </p:xfrm>
        <a:graphic>
          <a:graphicData uri="http://schemas.openxmlformats.org/presentationml/2006/ole">
            <mc:AlternateContent xmlns:mc="http://schemas.openxmlformats.org/markup-compatibility/2006">
              <mc:Choice xmlns:v="urn:schemas-microsoft-com:vml" Requires="v">
                <p:oleObj spid="_x0000_s7253" name="Equation" r:id="rId15" imgW="355320" imgH="203040" progId="Equation.DSMT4">
                  <p:embed/>
                </p:oleObj>
              </mc:Choice>
              <mc:Fallback>
                <p:oleObj name="Equation" r:id="rId15" imgW="35532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3933825"/>
                        <a:ext cx="8112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02158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79388" y="836613"/>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信号处理工具箱提供了一个对     进行部分分式展开的函数         ，其语句格式为：</a:t>
            </a:r>
          </a:p>
        </p:txBody>
      </p:sp>
      <p:graphicFrame>
        <p:nvGraphicFramePr>
          <p:cNvPr id="132099" name="Object 3"/>
          <p:cNvGraphicFramePr>
            <a:graphicFrameLocks noGrp="1" noChangeAspect="1"/>
          </p:cNvGraphicFramePr>
          <p:nvPr>
            <p:ph sz="quarter" idx="1"/>
          </p:nvPr>
        </p:nvGraphicFramePr>
        <p:xfrm>
          <a:off x="684213" y="3357563"/>
          <a:ext cx="503237" cy="439737"/>
        </p:xfrm>
        <a:graphic>
          <a:graphicData uri="http://schemas.openxmlformats.org/presentationml/2006/ole">
            <mc:AlternateContent xmlns:mc="http://schemas.openxmlformats.org/markup-compatibility/2006">
              <mc:Choice xmlns:v="urn:schemas-microsoft-com:vml" Requires="v">
                <p:oleObj spid="_x0000_s8282" name="Equation" r:id="rId3" imgW="203040" imgH="177480" progId="Equation.DSMT4">
                  <p:embed/>
                </p:oleObj>
              </mc:Choice>
              <mc:Fallback>
                <p:oleObj name="Equation" r:id="rId3" imgW="203040" imgH="1774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357563"/>
                        <a:ext cx="5032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0" name="Object 4"/>
          <p:cNvGraphicFramePr>
            <a:graphicFrameLocks noGrp="1" noChangeAspect="1"/>
          </p:cNvGraphicFramePr>
          <p:nvPr>
            <p:ph sz="quarter" idx="2"/>
          </p:nvPr>
        </p:nvGraphicFramePr>
        <p:xfrm>
          <a:off x="6477000" y="1052513"/>
          <a:ext cx="831850" cy="474662"/>
        </p:xfrm>
        <a:graphic>
          <a:graphicData uri="http://schemas.openxmlformats.org/presentationml/2006/ole">
            <mc:AlternateContent xmlns:mc="http://schemas.openxmlformats.org/markup-compatibility/2006">
              <mc:Choice xmlns:v="urn:schemas-microsoft-com:vml" Requires="v">
                <p:oleObj spid="_x0000_s8283" name="Equation" r:id="rId5" imgW="355320" imgH="203040" progId="Equation.DSMT4">
                  <p:embed/>
                </p:oleObj>
              </mc:Choice>
              <mc:Fallback>
                <p:oleObj name="Equation" r:id="rId5" imgW="35532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052513"/>
                        <a:ext cx="83185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1" name="Object 5"/>
          <p:cNvGraphicFramePr>
            <a:graphicFrameLocks noChangeAspect="1"/>
          </p:cNvGraphicFramePr>
          <p:nvPr/>
        </p:nvGraphicFramePr>
        <p:xfrm>
          <a:off x="2411413" y="5084763"/>
          <a:ext cx="958850" cy="434975"/>
        </p:xfrm>
        <a:graphic>
          <a:graphicData uri="http://schemas.openxmlformats.org/presentationml/2006/ole">
            <mc:AlternateContent xmlns:mc="http://schemas.openxmlformats.org/markup-compatibility/2006">
              <mc:Choice xmlns:v="urn:schemas-microsoft-com:vml" Requires="v">
                <p:oleObj spid="_x0000_s8284" name="Equation" r:id="rId7" imgW="393480" imgH="177480" progId="Equation.DSMT4">
                  <p:embed/>
                </p:oleObj>
              </mc:Choice>
              <mc:Fallback>
                <p:oleObj name="Equation" r:id="rId7" imgW="39348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5084763"/>
                        <a:ext cx="9588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2" name="Object 6"/>
          <p:cNvGraphicFramePr>
            <a:graphicFrameLocks noGrp="1" noChangeAspect="1"/>
          </p:cNvGraphicFramePr>
          <p:nvPr>
            <p:ph sz="quarter" idx="4"/>
          </p:nvPr>
        </p:nvGraphicFramePr>
        <p:xfrm>
          <a:off x="3492500" y="1700213"/>
          <a:ext cx="1657350" cy="530225"/>
        </p:xfrm>
        <a:graphic>
          <a:graphicData uri="http://schemas.openxmlformats.org/presentationml/2006/ole">
            <mc:AlternateContent xmlns:mc="http://schemas.openxmlformats.org/markup-compatibility/2006">
              <mc:Choice xmlns:v="urn:schemas-microsoft-com:vml" Requires="v">
                <p:oleObj spid="_x0000_s8285" name="Equation" r:id="rId9" imgW="558720" imgH="177480" progId="Equation.DSMT4">
                  <p:embed/>
                </p:oleObj>
              </mc:Choice>
              <mc:Fallback>
                <p:oleObj name="Equation" r:id="rId9" imgW="558720" imgH="17748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1700213"/>
                        <a:ext cx="16573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3" name="Object 7"/>
          <p:cNvGraphicFramePr>
            <a:graphicFrameLocks noChangeAspect="1"/>
          </p:cNvGraphicFramePr>
          <p:nvPr/>
        </p:nvGraphicFramePr>
        <p:xfrm>
          <a:off x="4211638" y="4365625"/>
          <a:ext cx="812800" cy="463550"/>
        </p:xfrm>
        <a:graphic>
          <a:graphicData uri="http://schemas.openxmlformats.org/presentationml/2006/ole">
            <mc:AlternateContent xmlns:mc="http://schemas.openxmlformats.org/markup-compatibility/2006">
              <mc:Choice xmlns:v="urn:schemas-microsoft-com:vml" Requires="v">
                <p:oleObj spid="_x0000_s8286" name="Equation" r:id="rId11" imgW="355320" imgH="203040" progId="Equation.DSMT4">
                  <p:embed/>
                </p:oleObj>
              </mc:Choice>
              <mc:Fallback>
                <p:oleObj name="Equation" r:id="rId11" imgW="35532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638" y="4365625"/>
                        <a:ext cx="8128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4" name="Object 8"/>
          <p:cNvGraphicFramePr>
            <a:graphicFrameLocks noChangeAspect="1"/>
          </p:cNvGraphicFramePr>
          <p:nvPr/>
        </p:nvGraphicFramePr>
        <p:xfrm>
          <a:off x="2411413" y="2636838"/>
          <a:ext cx="3679825" cy="465137"/>
        </p:xfrm>
        <a:graphic>
          <a:graphicData uri="http://schemas.openxmlformats.org/presentationml/2006/ole">
            <mc:AlternateContent xmlns:mc="http://schemas.openxmlformats.org/markup-compatibility/2006">
              <mc:Choice xmlns:v="urn:schemas-microsoft-com:vml" Requires="v">
                <p:oleObj spid="_x0000_s8287" name="Equation" r:id="rId13" imgW="1612800" imgH="203040" progId="Equation.DSMT4">
                  <p:embed/>
                </p:oleObj>
              </mc:Choice>
              <mc:Fallback>
                <p:oleObj name="Equation" r:id="rId13" imgW="161280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2636838"/>
                        <a:ext cx="36798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5" name="Text Box 9"/>
          <p:cNvSpPr txBox="1">
            <a:spLocks noChangeArrowheads="1"/>
          </p:cNvSpPr>
          <p:nvPr/>
        </p:nvSpPr>
        <p:spPr bwMode="auto">
          <a:xfrm>
            <a:off x="1187450" y="3068638"/>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为部分分式的系数向量；</a:t>
            </a:r>
            <a:endParaRPr lang="zh-CN" altLang="en-US" sz="2800" b="1">
              <a:latin typeface="楷体_GB2312" pitchFamily="49" charset="-122"/>
              <a:ea typeface="楷体_GB2312" pitchFamily="49" charset="-122"/>
            </a:endParaRPr>
          </a:p>
        </p:txBody>
      </p:sp>
      <p:graphicFrame>
        <p:nvGraphicFramePr>
          <p:cNvPr id="132106" name="Object 10"/>
          <p:cNvGraphicFramePr>
            <a:graphicFrameLocks noChangeAspect="1"/>
          </p:cNvGraphicFramePr>
          <p:nvPr/>
        </p:nvGraphicFramePr>
        <p:xfrm>
          <a:off x="684213" y="3900488"/>
          <a:ext cx="503237" cy="439737"/>
        </p:xfrm>
        <a:graphic>
          <a:graphicData uri="http://schemas.openxmlformats.org/presentationml/2006/ole">
            <mc:AlternateContent xmlns:mc="http://schemas.openxmlformats.org/markup-compatibility/2006">
              <mc:Choice xmlns:v="urn:schemas-microsoft-com:vml" Requires="v">
                <p:oleObj spid="_x0000_s8288" name="Equation" r:id="rId15" imgW="203040" imgH="177480" progId="Equation.DSMT4">
                  <p:embed/>
                </p:oleObj>
              </mc:Choice>
              <mc:Fallback>
                <p:oleObj name="Equation" r:id="rId15" imgW="20304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900488"/>
                        <a:ext cx="5032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7" name="Text Box 11"/>
          <p:cNvSpPr txBox="1">
            <a:spLocks noChangeArrowheads="1"/>
          </p:cNvSpPr>
          <p:nvPr/>
        </p:nvSpPr>
        <p:spPr bwMode="auto">
          <a:xfrm>
            <a:off x="1187450" y="3611563"/>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为极点向量；</a:t>
            </a:r>
            <a:endParaRPr lang="zh-CN" altLang="en-US" sz="2800" b="1">
              <a:latin typeface="楷体_GB2312" pitchFamily="49" charset="-122"/>
              <a:ea typeface="楷体_GB2312" pitchFamily="49" charset="-122"/>
            </a:endParaRPr>
          </a:p>
        </p:txBody>
      </p:sp>
      <p:graphicFrame>
        <p:nvGraphicFramePr>
          <p:cNvPr id="132108" name="Object 12"/>
          <p:cNvGraphicFramePr>
            <a:graphicFrameLocks noChangeAspect="1"/>
          </p:cNvGraphicFramePr>
          <p:nvPr/>
        </p:nvGraphicFramePr>
        <p:xfrm>
          <a:off x="652463" y="4438650"/>
          <a:ext cx="566737" cy="439738"/>
        </p:xfrm>
        <a:graphic>
          <a:graphicData uri="http://schemas.openxmlformats.org/presentationml/2006/ole">
            <mc:AlternateContent xmlns:mc="http://schemas.openxmlformats.org/markup-compatibility/2006">
              <mc:Choice xmlns:v="urn:schemas-microsoft-com:vml" Requires="v">
                <p:oleObj spid="_x0000_s8289" name="Equation" r:id="rId17" imgW="228600" imgH="177480" progId="Equation.DSMT4">
                  <p:embed/>
                </p:oleObj>
              </mc:Choice>
              <mc:Fallback>
                <p:oleObj name="Equation" r:id="rId17" imgW="22860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2463" y="4438650"/>
                        <a:ext cx="5667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9" name="Text Box 13"/>
          <p:cNvSpPr txBox="1">
            <a:spLocks noChangeArrowheads="1"/>
          </p:cNvSpPr>
          <p:nvPr/>
        </p:nvSpPr>
        <p:spPr bwMode="auto">
          <a:xfrm>
            <a:off x="1187450" y="4149725"/>
            <a:ext cx="5905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为多项式系数，若          为有理真分式，则</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1050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nvGraphicFramePr>
        <p:xfrm>
          <a:off x="2124075" y="2060575"/>
          <a:ext cx="4132263" cy="922338"/>
        </p:xfrm>
        <a:graphic>
          <a:graphicData uri="http://schemas.openxmlformats.org/presentationml/2006/ole">
            <mc:AlternateContent xmlns:mc="http://schemas.openxmlformats.org/markup-compatibility/2006">
              <mc:Choice xmlns:v="urn:schemas-microsoft-com:vml" Requires="v">
                <p:oleObj spid="_x0000_s9231" name="Equation" r:id="rId3" imgW="1765080" imgH="393480" progId="Equation.DSMT4">
                  <p:embed/>
                </p:oleObj>
              </mc:Choice>
              <mc:Fallback>
                <p:oleObj name="Equation" r:id="rId3" imgW="17650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060575"/>
                        <a:ext cx="4132263"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3" name="Text Box 3"/>
          <p:cNvSpPr txBox="1">
            <a:spLocks noChangeArrowheads="1"/>
          </p:cNvSpPr>
          <p:nvPr/>
        </p:nvSpPr>
        <p:spPr bwMode="auto">
          <a:xfrm>
            <a:off x="323850" y="260350"/>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MATLAB</a:t>
            </a:r>
            <a:r>
              <a:rPr lang="zh-CN" altLang="en-US" sz="2800" b="1">
                <a:latin typeface="Times New Roman" pitchFamily="18" charset="0"/>
                <a:ea typeface="楷体_GB2312" pitchFamily="49" charset="-122"/>
              </a:rPr>
              <a:t>命令对下面</a:t>
            </a:r>
            <a:r>
              <a:rPr lang="zh-CN" altLang="en-US" sz="2800" b="1">
                <a:latin typeface="楷体_GB2312" pitchFamily="49" charset="-122"/>
                <a:ea typeface="楷体_GB2312" pitchFamily="49" charset="-122"/>
              </a:rPr>
              <a:t>函数进行部分分式展开，并求出其</a:t>
            </a:r>
            <a:r>
              <a:rPr lang="en-US" altLang="zh-CN" sz="2800" b="1">
                <a:latin typeface="Times New Roman" pitchFamily="18" charset="0"/>
                <a:ea typeface="楷体_GB2312" pitchFamily="49" charset="-122"/>
              </a:rPr>
              <a:t>z</a:t>
            </a:r>
            <a:r>
              <a:rPr lang="zh-CN" altLang="en-US" sz="2800" b="1">
                <a:latin typeface="Times New Roman" pitchFamily="18" charset="0"/>
                <a:ea typeface="楷体_GB2312" pitchFamily="49" charset="-122"/>
              </a:rPr>
              <a:t>反</a:t>
            </a:r>
            <a:r>
              <a:rPr lang="zh-CN" altLang="en-US" sz="2800" b="1">
                <a:latin typeface="楷体_GB2312" pitchFamily="49" charset="-122"/>
                <a:ea typeface="楷体_GB2312" pitchFamily="49" charset="-122"/>
              </a:rPr>
              <a:t>变换：</a:t>
            </a:r>
          </a:p>
        </p:txBody>
      </p:sp>
    </p:spTree>
    <p:extLst>
      <p:ext uri="{BB962C8B-B14F-4D97-AF65-F5344CB8AC3E}">
        <p14:creationId xmlns:p14="http://schemas.microsoft.com/office/powerpoint/2010/main" val="493563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88640"/>
            <a:ext cx="6696744" cy="2677656"/>
          </a:xfrm>
          <a:prstGeom prst="rect">
            <a:avLst/>
          </a:prstGeom>
        </p:spPr>
        <p:txBody>
          <a:bodyPr wrap="square">
            <a:spAutoFit/>
          </a:bodyPr>
          <a:lstStyle/>
          <a:p>
            <a:r>
              <a:rPr lang="pl-PL" altLang="zh-CN" sz="2400" dirty="0" smtClean="0"/>
              <a:t>clc</a:t>
            </a:r>
          </a:p>
          <a:p>
            <a:r>
              <a:rPr lang="pl-PL" altLang="zh-CN" sz="2400" dirty="0" smtClean="0"/>
              <a:t>B = [18] ;</a:t>
            </a:r>
          </a:p>
          <a:p>
            <a:r>
              <a:rPr lang="pl-PL" altLang="zh-CN" sz="2400" dirty="0" smtClean="0"/>
              <a:t>A = [18 3 -4 -1] ;</a:t>
            </a:r>
          </a:p>
          <a:p>
            <a:r>
              <a:rPr lang="pl-PL" altLang="zh-CN" sz="2400" dirty="0" smtClean="0"/>
              <a:t>[R,P,K] = residuez(B,A)</a:t>
            </a:r>
          </a:p>
          <a:p>
            <a:r>
              <a:rPr lang="pl-PL" altLang="zh-CN" sz="2400" dirty="0" smtClean="0"/>
              <a:t>z = sym('18/(18+3*z^(-1)-4*z^(-2)-z^(-3))') ;</a:t>
            </a:r>
          </a:p>
          <a:p>
            <a:r>
              <a:rPr lang="pl-PL" altLang="zh-CN" sz="2400" dirty="0" smtClean="0"/>
              <a:t>x = iztrans(z) ;</a:t>
            </a:r>
          </a:p>
          <a:p>
            <a:r>
              <a:rPr lang="pl-PL" altLang="zh-CN" sz="2400" dirty="0" smtClean="0"/>
              <a:t>simplify(x)</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664754801"/>
              </p:ext>
            </p:extLst>
          </p:nvPr>
        </p:nvGraphicFramePr>
        <p:xfrm>
          <a:off x="4788024" y="188640"/>
          <a:ext cx="4132263" cy="922338"/>
        </p:xfrm>
        <a:graphic>
          <a:graphicData uri="http://schemas.openxmlformats.org/presentationml/2006/ole">
            <mc:AlternateContent xmlns:mc="http://schemas.openxmlformats.org/markup-compatibility/2006">
              <mc:Choice xmlns:v="urn:schemas-microsoft-com:vml" Requires="v">
                <p:oleObj spid="_x0000_s30732" name="Equation" r:id="rId3" imgW="1765300" imgH="393700" progId="Equation.DSMT4">
                  <p:embed/>
                </p:oleObj>
              </mc:Choice>
              <mc:Fallback>
                <p:oleObj name="Equation" r:id="rId3" imgW="17653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88640"/>
                        <a:ext cx="4132263"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251520" y="3068960"/>
            <a:ext cx="1440160" cy="1569660"/>
          </a:xfrm>
          <a:prstGeom prst="rect">
            <a:avLst/>
          </a:prstGeom>
        </p:spPr>
        <p:txBody>
          <a:bodyPr wrap="square">
            <a:spAutoFit/>
          </a:bodyPr>
          <a:lstStyle/>
          <a:p>
            <a:r>
              <a:rPr lang="en-US" altLang="zh-CN" sz="2400" dirty="0" smtClean="0"/>
              <a:t>R =</a:t>
            </a:r>
          </a:p>
          <a:p>
            <a:r>
              <a:rPr lang="en-US" altLang="zh-CN" sz="2400" dirty="0" smtClean="0"/>
              <a:t>    0.3600</a:t>
            </a:r>
          </a:p>
          <a:p>
            <a:r>
              <a:rPr lang="en-US" altLang="zh-CN" sz="2400" dirty="0" smtClean="0"/>
              <a:t>    0.2400</a:t>
            </a:r>
          </a:p>
          <a:p>
            <a:r>
              <a:rPr lang="en-US" altLang="zh-CN" sz="2400" dirty="0" smtClean="0"/>
              <a:t>    0.4000</a:t>
            </a:r>
            <a:endParaRPr lang="zh-CN" altLang="en-US" sz="2400" dirty="0"/>
          </a:p>
        </p:txBody>
      </p:sp>
      <p:sp>
        <p:nvSpPr>
          <p:cNvPr id="5" name="矩形 4"/>
          <p:cNvSpPr/>
          <p:nvPr/>
        </p:nvSpPr>
        <p:spPr>
          <a:xfrm>
            <a:off x="2286000" y="3059639"/>
            <a:ext cx="1493912" cy="1569660"/>
          </a:xfrm>
          <a:prstGeom prst="rect">
            <a:avLst/>
          </a:prstGeom>
        </p:spPr>
        <p:txBody>
          <a:bodyPr wrap="square">
            <a:spAutoFit/>
          </a:bodyPr>
          <a:lstStyle/>
          <a:p>
            <a:r>
              <a:rPr lang="en-US" altLang="zh-CN" sz="2400" dirty="0" smtClean="0"/>
              <a:t>P =</a:t>
            </a:r>
          </a:p>
          <a:p>
            <a:r>
              <a:rPr lang="en-US" altLang="zh-CN" sz="2400" dirty="0" smtClean="0"/>
              <a:t>    0.5000</a:t>
            </a:r>
          </a:p>
          <a:p>
            <a:r>
              <a:rPr lang="en-US" altLang="zh-CN" sz="2400" dirty="0" smtClean="0"/>
              <a:t>   -0.3333</a:t>
            </a:r>
          </a:p>
          <a:p>
            <a:r>
              <a:rPr lang="en-US" altLang="zh-CN" sz="2400" dirty="0" smtClean="0"/>
              <a:t>   -0.3333</a:t>
            </a:r>
            <a:endParaRPr lang="zh-CN" altLang="en-US" sz="2400" dirty="0"/>
          </a:p>
        </p:txBody>
      </p:sp>
      <p:sp>
        <p:nvSpPr>
          <p:cNvPr id="6" name="矩形 5"/>
          <p:cNvSpPr/>
          <p:nvPr/>
        </p:nvSpPr>
        <p:spPr>
          <a:xfrm>
            <a:off x="4067944" y="3086995"/>
            <a:ext cx="1800200" cy="830997"/>
          </a:xfrm>
          <a:prstGeom prst="rect">
            <a:avLst/>
          </a:prstGeom>
        </p:spPr>
        <p:txBody>
          <a:bodyPr wrap="square">
            <a:spAutoFit/>
          </a:bodyPr>
          <a:lstStyle/>
          <a:p>
            <a:r>
              <a:rPr lang="en-US" altLang="zh-CN" sz="2400" dirty="0" smtClean="0"/>
              <a:t>K =</a:t>
            </a:r>
          </a:p>
          <a:p>
            <a:r>
              <a:rPr lang="en-US" altLang="zh-CN" sz="2400" dirty="0" smtClean="0"/>
              <a:t>     []</a:t>
            </a:r>
            <a:endParaRPr lang="zh-CN" altLang="en-US" sz="2400" dirty="0"/>
          </a:p>
        </p:txBody>
      </p:sp>
      <p:sp>
        <p:nvSpPr>
          <p:cNvPr id="7" name="矩形 6"/>
          <p:cNvSpPr/>
          <p:nvPr/>
        </p:nvSpPr>
        <p:spPr>
          <a:xfrm>
            <a:off x="692696" y="4797152"/>
            <a:ext cx="6903640" cy="830997"/>
          </a:xfrm>
          <a:prstGeom prst="rect">
            <a:avLst/>
          </a:prstGeom>
        </p:spPr>
        <p:txBody>
          <a:bodyPr wrap="square">
            <a:spAutoFit/>
          </a:bodyPr>
          <a:lstStyle/>
          <a:p>
            <a:r>
              <a:rPr lang="pt-BR" altLang="zh-CN" sz="2400" dirty="0" smtClean="0"/>
              <a:t>ans = </a:t>
            </a:r>
          </a:p>
          <a:p>
            <a:r>
              <a:rPr lang="pt-BR" altLang="zh-CN" sz="2400" dirty="0" smtClean="0"/>
              <a:t>(2*(-1/3)^n*n)/5 + (9*(1/2)^n)/25 + (16*(-1/3)^n)/25</a:t>
            </a:r>
            <a:endParaRPr lang="zh-CN" altLang="en-US" sz="2400" dirty="0"/>
          </a:p>
        </p:txBody>
      </p:sp>
    </p:spTree>
    <p:extLst>
      <p:ext uri="{BB962C8B-B14F-4D97-AF65-F5344CB8AC3E}">
        <p14:creationId xmlns:p14="http://schemas.microsoft.com/office/powerpoint/2010/main" val="362973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79388" y="836613"/>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从运行结果可知：           ，表示系统有一个二重极点。所以        部分分式展开为</a:t>
            </a:r>
            <a:r>
              <a:rPr lang="zh-CN" altLang="en-US" sz="2800" b="1">
                <a:latin typeface="楷体_GB2312" pitchFamily="49" charset="-122"/>
                <a:ea typeface="楷体_GB2312" pitchFamily="49" charset="-122"/>
              </a:rPr>
              <a:t>：</a:t>
            </a:r>
          </a:p>
        </p:txBody>
      </p:sp>
      <p:graphicFrame>
        <p:nvGraphicFramePr>
          <p:cNvPr id="135171" name="Object 3"/>
          <p:cNvGraphicFramePr>
            <a:graphicFrameLocks noGrp="1" noChangeAspect="1"/>
          </p:cNvGraphicFramePr>
          <p:nvPr>
            <p:ph sz="quarter" idx="1"/>
          </p:nvPr>
        </p:nvGraphicFramePr>
        <p:xfrm>
          <a:off x="1619250" y="1773238"/>
          <a:ext cx="865188" cy="495300"/>
        </p:xfrm>
        <a:graphic>
          <a:graphicData uri="http://schemas.openxmlformats.org/presentationml/2006/ole">
            <mc:AlternateContent xmlns:mc="http://schemas.openxmlformats.org/markup-compatibility/2006">
              <mc:Choice xmlns:v="urn:schemas-microsoft-com:vml" Requires="v">
                <p:oleObj spid="_x0000_s10286" name="Equation" r:id="rId3" imgW="355320" imgH="203040" progId="Equation.DSMT4">
                  <p:embed/>
                </p:oleObj>
              </mc:Choice>
              <mc:Fallback>
                <p:oleObj name="Equation" r:id="rId3" imgW="35532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73238"/>
                        <a:ext cx="8651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2" name="Object 4"/>
          <p:cNvGraphicFramePr>
            <a:graphicFrameLocks noGrp="1" noChangeAspect="1"/>
          </p:cNvGraphicFramePr>
          <p:nvPr>
            <p:ph sz="quarter" idx="2"/>
          </p:nvPr>
        </p:nvGraphicFramePr>
        <p:xfrm>
          <a:off x="755650" y="2565400"/>
          <a:ext cx="7777163" cy="1008063"/>
        </p:xfrm>
        <a:graphic>
          <a:graphicData uri="http://schemas.openxmlformats.org/presentationml/2006/ole">
            <mc:AlternateContent xmlns:mc="http://schemas.openxmlformats.org/markup-compatibility/2006">
              <mc:Choice xmlns:v="urn:schemas-microsoft-com:vml" Requires="v">
                <p:oleObj spid="_x0000_s10287" name="Equation" r:id="rId5" imgW="3124080" imgH="419040" progId="Equation.DSMT4">
                  <p:embed/>
                </p:oleObj>
              </mc:Choice>
              <mc:Fallback>
                <p:oleObj name="Equation" r:id="rId5" imgW="3124080" imgH="419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565400"/>
                        <a:ext cx="7777163"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5" name="Object 7"/>
          <p:cNvGraphicFramePr>
            <a:graphicFrameLocks noChangeAspect="1"/>
          </p:cNvGraphicFramePr>
          <p:nvPr/>
        </p:nvGraphicFramePr>
        <p:xfrm>
          <a:off x="1547813" y="4581525"/>
          <a:ext cx="5834062" cy="1098550"/>
        </p:xfrm>
        <a:graphic>
          <a:graphicData uri="http://schemas.openxmlformats.org/presentationml/2006/ole">
            <mc:AlternateContent xmlns:mc="http://schemas.openxmlformats.org/markup-compatibility/2006">
              <mc:Choice xmlns:v="urn:schemas-microsoft-com:vml" Requires="v">
                <p:oleObj spid="_x0000_s10288" name="Equation" r:id="rId7" imgW="2552400" imgH="482400" progId="Equation.DSMT4">
                  <p:embed/>
                </p:oleObj>
              </mc:Choice>
              <mc:Fallback>
                <p:oleObj name="Equation" r:id="rId7" imgW="25524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581525"/>
                        <a:ext cx="58340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6" name="Object 8"/>
          <p:cNvGraphicFramePr>
            <a:graphicFrameLocks noChangeAspect="1"/>
          </p:cNvGraphicFramePr>
          <p:nvPr/>
        </p:nvGraphicFramePr>
        <p:xfrm>
          <a:off x="2843213" y="981075"/>
          <a:ext cx="1130300" cy="522288"/>
        </p:xfrm>
        <a:graphic>
          <a:graphicData uri="http://schemas.openxmlformats.org/presentationml/2006/ole">
            <mc:AlternateContent xmlns:mc="http://schemas.openxmlformats.org/markup-compatibility/2006">
              <mc:Choice xmlns:v="urn:schemas-microsoft-com:vml" Requires="v">
                <p:oleObj spid="_x0000_s10289" name="Equation" r:id="rId9" imgW="495000" imgH="228600" progId="Equation.DSMT4">
                  <p:embed/>
                </p:oleObj>
              </mc:Choice>
              <mc:Fallback>
                <p:oleObj name="Equation" r:id="rId9" imgW="4950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981075"/>
                        <a:ext cx="11303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7" name="Text Box 9"/>
          <p:cNvSpPr txBox="1">
            <a:spLocks noChangeArrowheads="1"/>
          </p:cNvSpPr>
          <p:nvPr/>
        </p:nvSpPr>
        <p:spPr bwMode="auto">
          <a:xfrm>
            <a:off x="250825" y="3644900"/>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其</a:t>
            </a:r>
            <a:r>
              <a:rPr lang="en-US" altLang="zh-CN" sz="2800" b="1">
                <a:latin typeface="Times New Roman" pitchFamily="18" charset="0"/>
                <a:ea typeface="楷体_GB2312" pitchFamily="49" charset="-122"/>
              </a:rPr>
              <a:t>z</a:t>
            </a:r>
            <a:r>
              <a:rPr lang="zh-CN" altLang="en-US" sz="2800" b="1">
                <a:latin typeface="Times New Roman" pitchFamily="18" charset="0"/>
                <a:ea typeface="楷体_GB2312" pitchFamily="49" charset="-122"/>
              </a:rPr>
              <a:t>反变换为：</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3712131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268538" y="2565400"/>
            <a:ext cx="4897437"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三、</a:t>
            </a:r>
            <a:r>
              <a:rPr lang="zh-CN" altLang="en-US" sz="2800" b="1">
                <a:latin typeface="Times New Roman" pitchFamily="18" charset="0"/>
                <a:ea typeface="楷体_GB2312" pitchFamily="49" charset="-122"/>
              </a:rPr>
              <a:t>系统函数的零极点分析</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605468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50825" y="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36195" name="Text Box 3"/>
          <p:cNvSpPr txBox="1">
            <a:spLocks noChangeArrowheads="1"/>
          </p:cNvSpPr>
          <p:nvPr/>
        </p:nvSpPr>
        <p:spPr bwMode="auto">
          <a:xfrm>
            <a:off x="611188" y="1052513"/>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离散时间系统的系统函数定义为系统零状态响应的</a:t>
            </a:r>
            <a:r>
              <a:rPr lang="en-US" altLang="zh-CN" sz="2800" b="1">
                <a:latin typeface="楷体_GB2312" pitchFamily="49" charset="-122"/>
                <a:ea typeface="楷体_GB2312" pitchFamily="49" charset="-122"/>
              </a:rPr>
              <a:t>z</a:t>
            </a:r>
            <a:r>
              <a:rPr lang="zh-CN" altLang="en-US" sz="2800" b="1">
                <a:latin typeface="楷体_GB2312" pitchFamily="49" charset="-122"/>
                <a:ea typeface="楷体_GB2312" pitchFamily="49" charset="-122"/>
              </a:rPr>
              <a:t>变换与激励的</a:t>
            </a:r>
            <a:r>
              <a:rPr lang="en-US" altLang="zh-CN" sz="2800" b="1">
                <a:latin typeface="楷体_GB2312" pitchFamily="49" charset="-122"/>
                <a:ea typeface="楷体_GB2312" pitchFamily="49" charset="-122"/>
              </a:rPr>
              <a:t>z</a:t>
            </a:r>
            <a:r>
              <a:rPr lang="zh-CN" altLang="en-US" sz="2800" b="1">
                <a:latin typeface="楷体_GB2312" pitchFamily="49" charset="-122"/>
                <a:ea typeface="楷体_GB2312" pitchFamily="49" charset="-122"/>
              </a:rPr>
              <a:t>变换之比，即：</a:t>
            </a:r>
          </a:p>
        </p:txBody>
      </p:sp>
      <p:graphicFrame>
        <p:nvGraphicFramePr>
          <p:cNvPr id="136196" name="Object 4"/>
          <p:cNvGraphicFramePr>
            <a:graphicFrameLocks noGrp="1" noChangeAspect="1"/>
          </p:cNvGraphicFramePr>
          <p:nvPr>
            <p:ph sz="quarter" idx="1"/>
          </p:nvPr>
        </p:nvGraphicFramePr>
        <p:xfrm>
          <a:off x="1619250" y="4437063"/>
          <a:ext cx="5616575" cy="1160462"/>
        </p:xfrm>
        <a:graphic>
          <a:graphicData uri="http://schemas.openxmlformats.org/presentationml/2006/ole">
            <mc:AlternateContent xmlns:mc="http://schemas.openxmlformats.org/markup-compatibility/2006">
              <mc:Choice xmlns:v="urn:schemas-microsoft-com:vml" Requires="v">
                <p:oleObj spid="_x0000_s11299" name="Equation" r:id="rId3" imgW="2209680" imgH="457200" progId="Equation.DSMT4">
                  <p:embed/>
                </p:oleObj>
              </mc:Choice>
              <mc:Fallback>
                <p:oleObj name="Equation" r:id="rId3" imgW="2209680" imgH="457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437063"/>
                        <a:ext cx="561657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7" name="Object 5"/>
          <p:cNvGraphicFramePr>
            <a:graphicFrameLocks noGrp="1" noChangeAspect="1"/>
          </p:cNvGraphicFramePr>
          <p:nvPr>
            <p:ph sz="quarter" idx="2"/>
          </p:nvPr>
        </p:nvGraphicFramePr>
        <p:xfrm>
          <a:off x="2843213" y="3716338"/>
          <a:ext cx="865187" cy="476250"/>
        </p:xfrm>
        <a:graphic>
          <a:graphicData uri="http://schemas.openxmlformats.org/presentationml/2006/ole">
            <mc:AlternateContent xmlns:mc="http://schemas.openxmlformats.org/markup-compatibility/2006">
              <mc:Choice xmlns:v="urn:schemas-microsoft-com:vml" Requires="v">
                <p:oleObj spid="_x0000_s11300" name="Equation" r:id="rId5" imgW="368280" imgH="203040" progId="Equation.DSMT4">
                  <p:embed/>
                </p:oleObj>
              </mc:Choice>
              <mc:Fallback>
                <p:oleObj name="Equation" r:id="rId5" imgW="36828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16338"/>
                        <a:ext cx="8651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8" name="Object 6"/>
          <p:cNvGraphicFramePr>
            <a:graphicFrameLocks noChangeAspect="1"/>
          </p:cNvGraphicFramePr>
          <p:nvPr/>
        </p:nvGraphicFramePr>
        <p:xfrm>
          <a:off x="3203575" y="2420938"/>
          <a:ext cx="1985963" cy="977900"/>
        </p:xfrm>
        <a:graphic>
          <a:graphicData uri="http://schemas.openxmlformats.org/presentationml/2006/ole">
            <mc:AlternateContent xmlns:mc="http://schemas.openxmlformats.org/markup-compatibility/2006">
              <mc:Choice xmlns:v="urn:schemas-microsoft-com:vml" Requires="v">
                <p:oleObj spid="_x0000_s11301" name="Equation" r:id="rId7" imgW="850680" imgH="419040" progId="Equation.DSMT4">
                  <p:embed/>
                </p:oleObj>
              </mc:Choice>
              <mc:Fallback>
                <p:oleObj name="Equation" r:id="rId7" imgW="8506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420938"/>
                        <a:ext cx="1985963"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9" name="Text Box 7"/>
          <p:cNvSpPr txBox="1">
            <a:spLocks noChangeArrowheads="1"/>
          </p:cNvSpPr>
          <p:nvPr/>
        </p:nvSpPr>
        <p:spPr bwMode="auto">
          <a:xfrm>
            <a:off x="684213" y="3429000"/>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如果系统函数    的有理函数表示式为：</a:t>
            </a:r>
          </a:p>
        </p:txBody>
      </p:sp>
    </p:spTree>
    <p:extLst>
      <p:ext uri="{BB962C8B-B14F-4D97-AF65-F5344CB8AC3E}">
        <p14:creationId xmlns:p14="http://schemas.microsoft.com/office/powerpoint/2010/main" val="1813954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323850" y="836613"/>
            <a:ext cx="806450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那么，在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中系统函数的零极点就可以通过函数     得到，也可借助函数      得到，     的语句格式为：</a:t>
            </a:r>
          </a:p>
        </p:txBody>
      </p:sp>
      <p:graphicFrame>
        <p:nvGraphicFramePr>
          <p:cNvPr id="137220" name="Object 4"/>
          <p:cNvGraphicFramePr>
            <a:graphicFrameLocks noGrp="1" noChangeAspect="1"/>
          </p:cNvGraphicFramePr>
          <p:nvPr>
            <p:ph sz="quarter" idx="1"/>
          </p:nvPr>
        </p:nvGraphicFramePr>
        <p:xfrm>
          <a:off x="2843213" y="2852738"/>
          <a:ext cx="3887787" cy="550862"/>
        </p:xfrm>
        <a:graphic>
          <a:graphicData uri="http://schemas.openxmlformats.org/presentationml/2006/ole">
            <mc:AlternateContent xmlns:mc="http://schemas.openxmlformats.org/markup-compatibility/2006">
              <mc:Choice xmlns:v="urn:schemas-microsoft-com:vml" Requires="v">
                <p:oleObj spid="_x0000_s12323" name="Equation" r:id="rId3" imgW="1434960" imgH="203040" progId="Equation.DSMT4">
                  <p:embed/>
                </p:oleObj>
              </mc:Choice>
              <mc:Fallback>
                <p:oleObj name="Equation" r:id="rId3" imgW="143496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852738"/>
                        <a:ext cx="3887787"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4" name="Object 8"/>
          <p:cNvGraphicFramePr>
            <a:graphicFrameLocks noGrp="1" noChangeAspect="1"/>
          </p:cNvGraphicFramePr>
          <p:nvPr>
            <p:ph sz="quarter" idx="3"/>
          </p:nvPr>
        </p:nvGraphicFramePr>
        <p:xfrm>
          <a:off x="5651500" y="1757363"/>
          <a:ext cx="1008063" cy="519112"/>
        </p:xfrm>
        <a:graphic>
          <a:graphicData uri="http://schemas.openxmlformats.org/presentationml/2006/ole">
            <mc:AlternateContent xmlns:mc="http://schemas.openxmlformats.org/markup-compatibility/2006">
              <mc:Choice xmlns:v="urn:schemas-microsoft-com:vml" Requires="v">
                <p:oleObj spid="_x0000_s12324" name="Equation" r:id="rId5" imgW="393480" imgH="203040" progId="Equation.DSMT4">
                  <p:embed/>
                </p:oleObj>
              </mc:Choice>
              <mc:Fallback>
                <p:oleObj name="Equation" r:id="rId5" imgW="39348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757363"/>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27" name="Object 11"/>
          <p:cNvGraphicFramePr>
            <a:graphicFrameLocks noGrp="1" noChangeAspect="1"/>
          </p:cNvGraphicFramePr>
          <p:nvPr>
            <p:ph sz="quarter" idx="4"/>
          </p:nvPr>
        </p:nvGraphicFramePr>
        <p:xfrm>
          <a:off x="1560513" y="1844675"/>
          <a:ext cx="850900" cy="352425"/>
        </p:xfrm>
        <a:graphic>
          <a:graphicData uri="http://schemas.openxmlformats.org/presentationml/2006/ole">
            <mc:AlternateContent xmlns:mc="http://schemas.openxmlformats.org/markup-compatibility/2006">
              <mc:Choice xmlns:v="urn:schemas-microsoft-com:vml" Requires="v">
                <p:oleObj spid="_x0000_s12325" name="Equation" r:id="rId7" imgW="368280" imgH="152280" progId="Equation.DSMT4">
                  <p:embed/>
                </p:oleObj>
              </mc:Choice>
              <mc:Fallback>
                <p:oleObj name="Equation" r:id="rId7" imgW="368280" imgH="15228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0513" y="1844675"/>
                        <a:ext cx="850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4024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实验目的：</a:t>
            </a:r>
          </a:p>
        </p:txBody>
      </p:sp>
      <p:sp>
        <p:nvSpPr>
          <p:cNvPr id="111619" name="Text Box 3"/>
          <p:cNvSpPr txBox="1">
            <a:spLocks noChangeArrowheads="1"/>
          </p:cNvSpPr>
          <p:nvPr/>
        </p:nvSpPr>
        <p:spPr bwMode="auto">
          <a:xfrm>
            <a:off x="250825" y="1196975"/>
            <a:ext cx="8604250" cy="518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求离散时间信号的</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变换和</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反变换；</a:t>
            </a:r>
          </a:p>
          <a:p>
            <a:pPr>
              <a:lnSpc>
                <a:spcPct val="130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分析离散时间系统的系统函数的零极点；</a:t>
            </a:r>
          </a:p>
          <a:p>
            <a:pPr>
              <a:lnSpc>
                <a:spcPct val="130000"/>
              </a:lnSpc>
              <a:spcBef>
                <a:spcPct val="50000"/>
              </a:spcBef>
            </a:pP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分析系统函数的零极点分布及其时域特性的关系</a:t>
            </a:r>
          </a:p>
          <a:p>
            <a:pPr>
              <a:lnSpc>
                <a:spcPct val="130000"/>
              </a:lnSpc>
              <a:spcBef>
                <a:spcPct val="50000"/>
              </a:spcBef>
            </a:pP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进行离散时间系统的频率特性分析；</a:t>
            </a:r>
          </a:p>
        </p:txBody>
      </p:sp>
    </p:spTree>
    <p:extLst>
      <p:ext uri="{BB962C8B-B14F-4D97-AF65-F5344CB8AC3E}">
        <p14:creationId xmlns:p14="http://schemas.microsoft.com/office/powerpoint/2010/main" val="3664264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p:cNvGraphicFramePr>
            <a:graphicFrameLocks noChangeAspect="1"/>
          </p:cNvGraphicFramePr>
          <p:nvPr/>
        </p:nvGraphicFramePr>
        <p:xfrm>
          <a:off x="2843213" y="1628775"/>
          <a:ext cx="3003550" cy="922338"/>
        </p:xfrm>
        <a:graphic>
          <a:graphicData uri="http://schemas.openxmlformats.org/presentationml/2006/ole">
            <mc:AlternateContent xmlns:mc="http://schemas.openxmlformats.org/markup-compatibility/2006">
              <mc:Choice xmlns:v="urn:schemas-microsoft-com:vml" Requires="v">
                <p:oleObj spid="_x0000_s13327" name="Equation" r:id="rId3" imgW="1282680" imgH="393480" progId="Equation.DSMT4">
                  <p:embed/>
                </p:oleObj>
              </mc:Choice>
              <mc:Fallback>
                <p:oleObj name="Equation" r:id="rId3" imgW="12826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628775"/>
                        <a:ext cx="300355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15" name="Text Box 3"/>
          <p:cNvSpPr txBox="1">
            <a:spLocks noChangeArrowheads="1"/>
          </p:cNvSpPr>
          <p:nvPr/>
        </p:nvSpPr>
        <p:spPr bwMode="auto">
          <a:xfrm>
            <a:off x="323850" y="549275"/>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：已知一离散因果</a:t>
            </a:r>
            <a:r>
              <a:rPr lang="en-US" altLang="zh-CN" sz="2800" b="1">
                <a:latin typeface="Times New Roman" pitchFamily="18" charset="0"/>
                <a:ea typeface="楷体_GB2312" pitchFamily="49" charset="-122"/>
              </a:rPr>
              <a:t>LTI</a:t>
            </a:r>
            <a:r>
              <a:rPr lang="zh-CN" altLang="en-US" sz="2800" b="1">
                <a:latin typeface="楷体_GB2312" pitchFamily="49" charset="-122"/>
                <a:ea typeface="楷体_GB2312" pitchFamily="49" charset="-122"/>
              </a:rPr>
              <a:t>系统的系统函数为：</a:t>
            </a:r>
          </a:p>
        </p:txBody>
      </p:sp>
      <p:sp>
        <p:nvSpPr>
          <p:cNvPr id="141317" name="Text Box 5"/>
          <p:cNvSpPr txBox="1">
            <a:spLocks noChangeArrowheads="1"/>
          </p:cNvSpPr>
          <p:nvPr/>
        </p:nvSpPr>
        <p:spPr bwMode="auto">
          <a:xfrm>
            <a:off x="468313" y="2708275"/>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MATLAB</a:t>
            </a:r>
            <a:r>
              <a:rPr lang="zh-CN" altLang="en-US" sz="2800" b="1">
                <a:latin typeface="Times New Roman" pitchFamily="18" charset="0"/>
                <a:ea typeface="楷体_GB2312" pitchFamily="49" charset="-122"/>
              </a:rPr>
              <a:t>命令求该系统的零极点</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920379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40" name="Object 4"/>
          <p:cNvGraphicFramePr>
            <a:graphicFrameLocks noGrp="1" noChangeAspect="1"/>
          </p:cNvGraphicFramePr>
          <p:nvPr>
            <p:ph/>
            <p:extLst>
              <p:ext uri="{D42A27DB-BD31-4B8C-83A1-F6EECF244321}">
                <p14:modId xmlns:p14="http://schemas.microsoft.com/office/powerpoint/2010/main" val="3613337788"/>
              </p:ext>
            </p:extLst>
          </p:nvPr>
        </p:nvGraphicFramePr>
        <p:xfrm>
          <a:off x="6156176" y="1484784"/>
          <a:ext cx="2520950" cy="874713"/>
        </p:xfrm>
        <a:graphic>
          <a:graphicData uri="http://schemas.openxmlformats.org/presentationml/2006/ole">
            <mc:AlternateContent xmlns:mc="http://schemas.openxmlformats.org/markup-compatibility/2006">
              <mc:Choice xmlns:v="urn:schemas-microsoft-com:vml" Requires="v">
                <p:oleObj spid="_x0000_s14360" name="Equation" r:id="rId3" imgW="1244520" imgH="431640" progId="Equation.DSMT4">
                  <p:embed/>
                </p:oleObj>
              </mc:Choice>
              <mc:Fallback>
                <p:oleObj name="Equation" r:id="rId3" imgW="1244520" imgH="4316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484784"/>
                        <a:ext cx="252095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51520" y="404664"/>
            <a:ext cx="4572000" cy="2677656"/>
          </a:xfrm>
          <a:prstGeom prst="rect">
            <a:avLst/>
          </a:prstGeom>
        </p:spPr>
        <p:txBody>
          <a:bodyPr>
            <a:spAutoFit/>
          </a:bodyPr>
          <a:lstStyle/>
          <a:p>
            <a:r>
              <a:rPr lang="pl-PL" altLang="zh-CN" sz="2800" dirty="0" smtClean="0"/>
              <a:t>B = [1 0.32] ;</a:t>
            </a:r>
          </a:p>
          <a:p>
            <a:r>
              <a:rPr lang="pl-PL" altLang="zh-CN" sz="2800" dirty="0" smtClean="0"/>
              <a:t>A = [1 1 0.16] ;</a:t>
            </a:r>
          </a:p>
          <a:p>
            <a:r>
              <a:rPr lang="pl-PL" altLang="zh-CN" sz="2800" dirty="0" smtClean="0"/>
              <a:t>[Z,P,K] = tf2zp(B,A)</a:t>
            </a:r>
          </a:p>
          <a:p>
            <a:r>
              <a:rPr lang="pl-PL" altLang="zh-CN" sz="2800" dirty="0" smtClean="0"/>
              <a:t>z1 = roots(B)</a:t>
            </a:r>
          </a:p>
          <a:p>
            <a:r>
              <a:rPr lang="pl-PL" altLang="zh-CN" sz="2800" dirty="0" smtClean="0"/>
              <a:t>p1 = roots(A)</a:t>
            </a:r>
          </a:p>
          <a:p>
            <a:r>
              <a:rPr lang="pl-PL" altLang="zh-CN" sz="2800" dirty="0" smtClean="0"/>
              <a:t>zplane(B,A)</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1064850469"/>
              </p:ext>
            </p:extLst>
          </p:nvPr>
        </p:nvGraphicFramePr>
        <p:xfrm>
          <a:off x="3851920" y="404664"/>
          <a:ext cx="3003550" cy="922338"/>
        </p:xfrm>
        <a:graphic>
          <a:graphicData uri="http://schemas.openxmlformats.org/presentationml/2006/ole">
            <mc:AlternateContent xmlns:mc="http://schemas.openxmlformats.org/markup-compatibility/2006">
              <mc:Choice xmlns:v="urn:schemas-microsoft-com:vml" Requires="v">
                <p:oleObj spid="_x0000_s14361" name="Equation" r:id="rId5" imgW="1282700" imgH="393700" progId="Equation.DSMT4">
                  <p:embed/>
                </p:oleObj>
              </mc:Choice>
              <mc:Fallback>
                <p:oleObj name="Equation" r:id="rId5" imgW="1282700" imgH="3937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404664"/>
                        <a:ext cx="300355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467544" y="3284984"/>
            <a:ext cx="1656184" cy="2677656"/>
          </a:xfrm>
          <a:prstGeom prst="rect">
            <a:avLst/>
          </a:prstGeom>
        </p:spPr>
        <p:txBody>
          <a:bodyPr wrap="square">
            <a:spAutoFit/>
          </a:bodyPr>
          <a:lstStyle/>
          <a:p>
            <a:r>
              <a:rPr lang="pl-PL" altLang="zh-CN" sz="2400" dirty="0" smtClean="0"/>
              <a:t>Z =</a:t>
            </a:r>
          </a:p>
          <a:p>
            <a:r>
              <a:rPr lang="pl-PL" altLang="zh-CN" sz="2400" dirty="0" smtClean="0"/>
              <a:t>   -0.3200</a:t>
            </a:r>
          </a:p>
          <a:p>
            <a:r>
              <a:rPr lang="pl-PL" altLang="zh-CN" sz="2400" dirty="0" smtClean="0"/>
              <a:t>P =</a:t>
            </a:r>
          </a:p>
          <a:p>
            <a:r>
              <a:rPr lang="pl-PL" altLang="zh-CN" sz="2400" dirty="0" smtClean="0"/>
              <a:t>   -0.8000</a:t>
            </a:r>
          </a:p>
          <a:p>
            <a:r>
              <a:rPr lang="pl-PL" altLang="zh-CN" sz="2400" dirty="0" smtClean="0"/>
              <a:t>   -0.2000</a:t>
            </a:r>
          </a:p>
          <a:p>
            <a:r>
              <a:rPr lang="pl-PL" altLang="zh-CN" sz="2400" dirty="0" smtClean="0"/>
              <a:t>K =</a:t>
            </a:r>
          </a:p>
          <a:p>
            <a:r>
              <a:rPr lang="pl-PL" altLang="zh-CN" sz="2400" dirty="0" smtClean="0"/>
              <a:t>     1</a:t>
            </a:r>
            <a:endParaRPr lang="zh-CN" altLang="en-US" sz="2400" dirty="0"/>
          </a:p>
        </p:txBody>
      </p:sp>
      <p:sp>
        <p:nvSpPr>
          <p:cNvPr id="5" name="矩形 4"/>
          <p:cNvSpPr/>
          <p:nvPr/>
        </p:nvSpPr>
        <p:spPr>
          <a:xfrm>
            <a:off x="1923909" y="3275225"/>
            <a:ext cx="1495963" cy="1938992"/>
          </a:xfrm>
          <a:prstGeom prst="rect">
            <a:avLst/>
          </a:prstGeom>
        </p:spPr>
        <p:txBody>
          <a:bodyPr wrap="square">
            <a:spAutoFit/>
          </a:bodyPr>
          <a:lstStyle/>
          <a:p>
            <a:r>
              <a:rPr lang="pl-PL" altLang="zh-CN" sz="2400" dirty="0" smtClean="0"/>
              <a:t>z1 =</a:t>
            </a:r>
          </a:p>
          <a:p>
            <a:r>
              <a:rPr lang="pl-PL" altLang="zh-CN" sz="2400" dirty="0" smtClean="0"/>
              <a:t>   -0.3200</a:t>
            </a:r>
          </a:p>
          <a:p>
            <a:r>
              <a:rPr lang="pl-PL" altLang="zh-CN" sz="2400" dirty="0" smtClean="0"/>
              <a:t>p1 =</a:t>
            </a:r>
          </a:p>
          <a:p>
            <a:r>
              <a:rPr lang="pl-PL" altLang="zh-CN" sz="2400" dirty="0" smtClean="0"/>
              <a:t>   -0.8000</a:t>
            </a:r>
          </a:p>
          <a:p>
            <a:r>
              <a:rPr lang="pl-PL" altLang="zh-CN" sz="2400" dirty="0" smtClean="0"/>
              <a:t>   -0.2000</a:t>
            </a:r>
            <a:endParaRPr lang="zh-CN" altLang="en-US" sz="2400" dirty="0"/>
          </a:p>
        </p:txBody>
      </p:sp>
      <p:pic>
        <p:nvPicPr>
          <p:cNvPr id="1434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2456892"/>
            <a:ext cx="5868144" cy="440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28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nvGraphicFramePr>
        <p:xfrm>
          <a:off x="2546350" y="1598613"/>
          <a:ext cx="3597275" cy="982662"/>
        </p:xfrm>
        <a:graphic>
          <a:graphicData uri="http://schemas.openxmlformats.org/presentationml/2006/ole">
            <mc:AlternateContent xmlns:mc="http://schemas.openxmlformats.org/markup-compatibility/2006">
              <mc:Choice xmlns:v="urn:schemas-microsoft-com:vml" Requires="v">
                <p:oleObj spid="_x0000_s17423" name="Equation" r:id="rId3" imgW="1536480" imgH="419040" progId="Equation.DSMT4">
                  <p:embed/>
                </p:oleObj>
              </mc:Choice>
              <mc:Fallback>
                <p:oleObj name="Equation" r:id="rId3" imgW="1536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1598613"/>
                        <a:ext cx="35972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1" name="Text Box 3"/>
          <p:cNvSpPr txBox="1">
            <a:spLocks noChangeArrowheads="1"/>
          </p:cNvSpPr>
          <p:nvPr/>
        </p:nvSpPr>
        <p:spPr bwMode="auto">
          <a:xfrm>
            <a:off x="323850" y="549275"/>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：已知一离散因果</a:t>
            </a:r>
            <a:r>
              <a:rPr lang="en-US" altLang="zh-CN" sz="2800" b="1">
                <a:latin typeface="Times New Roman" pitchFamily="18" charset="0"/>
                <a:ea typeface="楷体_GB2312" pitchFamily="49" charset="-122"/>
              </a:rPr>
              <a:t>LTI</a:t>
            </a:r>
            <a:r>
              <a:rPr lang="zh-CN" altLang="en-US" sz="2800" b="1">
                <a:latin typeface="楷体_GB2312" pitchFamily="49" charset="-122"/>
                <a:ea typeface="楷体_GB2312" pitchFamily="49" charset="-122"/>
              </a:rPr>
              <a:t>系统的系统函数为：</a:t>
            </a:r>
          </a:p>
        </p:txBody>
      </p:sp>
      <p:sp>
        <p:nvSpPr>
          <p:cNvPr id="145413" name="Text Box 5"/>
          <p:cNvSpPr txBox="1">
            <a:spLocks noChangeArrowheads="1"/>
          </p:cNvSpPr>
          <p:nvPr/>
        </p:nvSpPr>
        <p:spPr bwMode="auto">
          <a:xfrm>
            <a:off x="468313" y="2708275"/>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MATLAB</a:t>
            </a:r>
            <a:r>
              <a:rPr lang="zh-CN" altLang="en-US" sz="2800" b="1">
                <a:latin typeface="Times New Roman" pitchFamily="18" charset="0"/>
                <a:ea typeface="楷体_GB2312" pitchFamily="49" charset="-122"/>
              </a:rPr>
              <a:t>命令求该系统的零极点分布图。</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485752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4" y="11837"/>
            <a:ext cx="4572000" cy="2308324"/>
          </a:xfrm>
          <a:prstGeom prst="rect">
            <a:avLst/>
          </a:prstGeom>
        </p:spPr>
        <p:txBody>
          <a:bodyPr>
            <a:spAutoFit/>
          </a:bodyPr>
          <a:lstStyle/>
          <a:p>
            <a:r>
              <a:rPr lang="en-US" altLang="zh-CN" sz="2400" dirty="0" smtClean="0"/>
              <a:t>B = [1 0 -0.36] ;</a:t>
            </a:r>
          </a:p>
          <a:p>
            <a:r>
              <a:rPr lang="en-US" altLang="zh-CN" sz="2400" dirty="0" smtClean="0"/>
              <a:t>A = [1 -1.52 0.68] ;</a:t>
            </a:r>
          </a:p>
          <a:p>
            <a:r>
              <a:rPr lang="en-US" altLang="zh-CN" sz="2400" dirty="0" err="1" smtClean="0"/>
              <a:t>zplane</a:t>
            </a:r>
            <a:r>
              <a:rPr lang="en-US" altLang="zh-CN" sz="2400" dirty="0" smtClean="0"/>
              <a:t>(B,A) ;</a:t>
            </a:r>
          </a:p>
          <a:p>
            <a:r>
              <a:rPr lang="en-US" altLang="zh-CN" sz="2400" dirty="0" smtClean="0"/>
              <a:t>grid on ;</a:t>
            </a:r>
          </a:p>
          <a:p>
            <a:r>
              <a:rPr lang="en-US" altLang="zh-CN" sz="2400" dirty="0" smtClean="0"/>
              <a:t>legend('</a:t>
            </a:r>
            <a:r>
              <a:rPr lang="zh-CN" altLang="en-US" sz="2400" dirty="0" smtClean="0"/>
              <a:t>零点</a:t>
            </a:r>
            <a:r>
              <a:rPr lang="en-US" altLang="zh-CN" sz="2400" dirty="0" smtClean="0"/>
              <a:t>','</a:t>
            </a:r>
            <a:r>
              <a:rPr lang="zh-CN" altLang="en-US" sz="2400" dirty="0" smtClean="0"/>
              <a:t>极点</a:t>
            </a:r>
            <a:r>
              <a:rPr lang="en-US" altLang="zh-CN" sz="2400" dirty="0" smtClean="0"/>
              <a:t>');</a:t>
            </a:r>
          </a:p>
          <a:p>
            <a:r>
              <a:rPr lang="en-US" altLang="zh-CN" sz="2400" dirty="0" smtClean="0"/>
              <a:t>title('</a:t>
            </a:r>
            <a:r>
              <a:rPr lang="zh-CN" altLang="en-US" sz="2400" dirty="0" smtClean="0"/>
              <a:t>零极点分布图</a:t>
            </a:r>
            <a:r>
              <a:rPr lang="en-US" altLang="zh-CN" sz="2400" dirty="0" smtClean="0"/>
              <a:t>') ;</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623913379"/>
              </p:ext>
            </p:extLst>
          </p:nvPr>
        </p:nvGraphicFramePr>
        <p:xfrm>
          <a:off x="4716016" y="332656"/>
          <a:ext cx="3597275" cy="982662"/>
        </p:xfrm>
        <a:graphic>
          <a:graphicData uri="http://schemas.openxmlformats.org/presentationml/2006/ole">
            <mc:AlternateContent xmlns:mc="http://schemas.openxmlformats.org/markup-compatibility/2006">
              <mc:Choice xmlns:v="urn:schemas-microsoft-com:vml" Requires="v">
                <p:oleObj spid="_x0000_s31754" name="Equation" r:id="rId3" imgW="1536700" imgH="419100" progId="Equation.DSMT4">
                  <p:embed/>
                </p:oleObj>
              </mc:Choice>
              <mc:Fallback>
                <p:oleObj name="Equation" r:id="rId3" imgW="1536700" imgH="419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2656"/>
                        <a:ext cx="35972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3680" y="2132856"/>
            <a:ext cx="6300192"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55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051720" y="1628800"/>
            <a:ext cx="489743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四、</a:t>
            </a:r>
            <a:r>
              <a:rPr lang="zh-CN" altLang="en-US" sz="2800" b="1" dirty="0">
                <a:latin typeface="Times New Roman" pitchFamily="18" charset="0"/>
                <a:ea typeface="楷体_GB2312" pitchFamily="49" charset="-122"/>
              </a:rPr>
              <a:t>系统函数的零极点分布与</a:t>
            </a:r>
          </a:p>
          <a:p>
            <a:pPr>
              <a:lnSpc>
                <a:spcPct val="155000"/>
              </a:lnSpc>
              <a:spcBef>
                <a:spcPct val="50000"/>
              </a:spcBef>
            </a:pPr>
            <a:r>
              <a:rPr lang="zh-CN" altLang="en-US" sz="2800" b="1" dirty="0">
                <a:latin typeface="Times New Roman" pitchFamily="18" charset="0"/>
                <a:ea typeface="楷体_GB2312" pitchFamily="49" charset="-122"/>
              </a:rPr>
              <a:t>            其时域特性的关系</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430378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250825" y="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51555" name="Text Box 3"/>
          <p:cNvSpPr txBox="1">
            <a:spLocks noChangeArrowheads="1"/>
          </p:cNvSpPr>
          <p:nvPr/>
        </p:nvSpPr>
        <p:spPr bwMode="auto">
          <a:xfrm>
            <a:off x="395288" y="1004888"/>
            <a:ext cx="80645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与拉氏变换在连续系统中的作用类似，在离散系统中，</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变换建立了时域函数     与  域函数      之间的对应关系。因此， 变换的函数     从形式上可以反映    的部分内在性质。下面仍旧通过讨论     的一阶极点情况，来说明系统函数的零极点分布与系统的时域特性关系。</a:t>
            </a:r>
          </a:p>
        </p:txBody>
      </p:sp>
      <p:graphicFrame>
        <p:nvGraphicFramePr>
          <p:cNvPr id="151556" name="Object 4"/>
          <p:cNvGraphicFramePr>
            <a:graphicFrameLocks noGrp="1" noChangeAspect="1"/>
          </p:cNvGraphicFramePr>
          <p:nvPr>
            <p:ph sz="quarter" idx="1"/>
          </p:nvPr>
        </p:nvGraphicFramePr>
        <p:xfrm>
          <a:off x="2413000" y="2628900"/>
          <a:ext cx="127000" cy="127000"/>
        </p:xfrm>
        <a:graphic>
          <a:graphicData uri="http://schemas.openxmlformats.org/presentationml/2006/ole">
            <mc:AlternateContent xmlns:mc="http://schemas.openxmlformats.org/markup-compatibility/2006">
              <mc:Choice xmlns:v="urn:schemas-microsoft-com:vml" Requires="v">
                <p:oleObj spid="_x0000_s18533" name="Equation" r:id="rId3" imgW="126720" imgH="126720" progId="Equation.DSMT4">
                  <p:embed/>
                </p:oleObj>
              </mc:Choice>
              <mc:Fallback>
                <p:oleObj name="Equation" r:id="rId3" imgW="126720" imgH="12672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2628900"/>
                        <a:ext cx="127000"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7" name="Object 5"/>
          <p:cNvGraphicFramePr>
            <a:graphicFrameLocks noGrp="1" noChangeAspect="1"/>
          </p:cNvGraphicFramePr>
          <p:nvPr>
            <p:ph sz="quarter" idx="2"/>
          </p:nvPr>
        </p:nvGraphicFramePr>
        <p:xfrm>
          <a:off x="6011863" y="1916113"/>
          <a:ext cx="431800" cy="431800"/>
        </p:xfrm>
        <a:graphic>
          <a:graphicData uri="http://schemas.openxmlformats.org/presentationml/2006/ole">
            <mc:AlternateContent xmlns:mc="http://schemas.openxmlformats.org/markup-compatibility/2006">
              <mc:Choice xmlns:v="urn:schemas-microsoft-com:vml" Requires="v">
                <p:oleObj spid="_x0000_s18534" name="Equation" r:id="rId5" imgW="126720" imgH="126720" progId="Equation.DSMT4">
                  <p:embed/>
                </p:oleObj>
              </mc:Choice>
              <mc:Fallback>
                <p:oleObj name="Equation" r:id="rId5" imgW="126720" imgH="12672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916113"/>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0" name="Object 8"/>
          <p:cNvGraphicFramePr>
            <a:graphicFrameLocks noGrp="1" noChangeAspect="1"/>
          </p:cNvGraphicFramePr>
          <p:nvPr>
            <p:ph sz="quarter" idx="3"/>
          </p:nvPr>
        </p:nvGraphicFramePr>
        <p:xfrm>
          <a:off x="4859338" y="1916113"/>
          <a:ext cx="792162" cy="506412"/>
        </p:xfrm>
        <a:graphic>
          <a:graphicData uri="http://schemas.openxmlformats.org/presentationml/2006/ole">
            <mc:AlternateContent xmlns:mc="http://schemas.openxmlformats.org/markup-compatibility/2006">
              <mc:Choice xmlns:v="urn:schemas-microsoft-com:vml" Requires="v">
                <p:oleObj spid="_x0000_s18535" name="Equation" r:id="rId7" imgW="317160" imgH="203040" progId="Equation.DSMT4">
                  <p:embed/>
                </p:oleObj>
              </mc:Choice>
              <mc:Fallback>
                <p:oleObj name="Equation" r:id="rId7" imgW="317160" imgH="2030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916113"/>
                        <a:ext cx="79216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7451725" y="1946275"/>
          <a:ext cx="860425" cy="474663"/>
        </p:xfrm>
        <a:graphic>
          <a:graphicData uri="http://schemas.openxmlformats.org/presentationml/2006/ole">
            <mc:AlternateContent xmlns:mc="http://schemas.openxmlformats.org/markup-compatibility/2006">
              <mc:Choice xmlns:v="urn:schemas-microsoft-com:vml" Requires="v">
                <p:oleObj spid="_x0000_s18536" name="Equation" r:id="rId9" imgW="368280" imgH="203040" progId="Equation.DSMT4">
                  <p:embed/>
                </p:oleObj>
              </mc:Choice>
              <mc:Fallback>
                <p:oleObj name="Equation" r:id="rId9" imgW="3682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1946275"/>
                        <a:ext cx="86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p:cNvGraphicFramePr>
            <a:graphicFrameLocks noGrp="1" noChangeAspect="1"/>
          </p:cNvGraphicFramePr>
          <p:nvPr>
            <p:ph sz="quarter" idx="4"/>
          </p:nvPr>
        </p:nvGraphicFramePr>
        <p:xfrm>
          <a:off x="4284663" y="2565400"/>
          <a:ext cx="431800" cy="431800"/>
        </p:xfrm>
        <a:graphic>
          <a:graphicData uri="http://schemas.openxmlformats.org/presentationml/2006/ole">
            <mc:AlternateContent xmlns:mc="http://schemas.openxmlformats.org/markup-compatibility/2006">
              <mc:Choice xmlns:v="urn:schemas-microsoft-com:vml" Requires="v">
                <p:oleObj spid="_x0000_s18537" name="Equation" r:id="rId11" imgW="126720" imgH="126720" progId="Equation.DSMT4">
                  <p:embed/>
                </p:oleObj>
              </mc:Choice>
              <mc:Fallback>
                <p:oleObj name="Equation" r:id="rId11" imgW="126720" imgH="126720" progId="Equation.DSMT4">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25654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6" name="Object 14"/>
          <p:cNvGraphicFramePr>
            <a:graphicFrameLocks noChangeAspect="1"/>
          </p:cNvGraphicFramePr>
          <p:nvPr/>
        </p:nvGraphicFramePr>
        <p:xfrm>
          <a:off x="1116013" y="1916113"/>
          <a:ext cx="504825" cy="504825"/>
        </p:xfrm>
        <a:graphic>
          <a:graphicData uri="http://schemas.openxmlformats.org/presentationml/2006/ole">
            <mc:AlternateContent xmlns:mc="http://schemas.openxmlformats.org/markup-compatibility/2006">
              <mc:Choice xmlns:v="urn:schemas-microsoft-com:vml" Requires="v">
                <p:oleObj spid="_x0000_s18538" name="Equation" r:id="rId13" imgW="126720" imgH="126720" progId="Equation.DSMT4">
                  <p:embed/>
                </p:oleObj>
              </mc:Choice>
              <mc:Fallback>
                <p:oleObj name="Equation" r:id="rId13" imgW="126720" imgH="1267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1916113"/>
                        <a:ext cx="504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7" name="Object 15"/>
          <p:cNvGraphicFramePr>
            <a:graphicFrameLocks noChangeAspect="1"/>
          </p:cNvGraphicFramePr>
          <p:nvPr/>
        </p:nvGraphicFramePr>
        <p:xfrm>
          <a:off x="833438" y="3933825"/>
          <a:ext cx="858837" cy="474663"/>
        </p:xfrm>
        <a:graphic>
          <a:graphicData uri="http://schemas.openxmlformats.org/presentationml/2006/ole">
            <mc:AlternateContent xmlns:mc="http://schemas.openxmlformats.org/markup-compatibility/2006">
              <mc:Choice xmlns:v="urn:schemas-microsoft-com:vml" Requires="v">
                <p:oleObj spid="_x0000_s18539" name="Equation" r:id="rId15" imgW="368280" imgH="203040" progId="Equation.DSMT4">
                  <p:embed/>
                </p:oleObj>
              </mc:Choice>
              <mc:Fallback>
                <p:oleObj name="Equation" r:id="rId15" imgW="36828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438" y="3933825"/>
                        <a:ext cx="85883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8" name="Object 16"/>
          <p:cNvGraphicFramePr>
            <a:graphicFrameLocks noChangeAspect="1"/>
          </p:cNvGraphicFramePr>
          <p:nvPr/>
        </p:nvGraphicFramePr>
        <p:xfrm>
          <a:off x="2268538" y="3213100"/>
          <a:ext cx="790575" cy="506413"/>
        </p:xfrm>
        <a:graphic>
          <a:graphicData uri="http://schemas.openxmlformats.org/presentationml/2006/ole">
            <mc:AlternateContent xmlns:mc="http://schemas.openxmlformats.org/markup-compatibility/2006">
              <mc:Choice xmlns:v="urn:schemas-microsoft-com:vml" Requires="v">
                <p:oleObj spid="_x0000_s18540" name="Equation" r:id="rId17" imgW="317160" imgH="203040" progId="Equation.DSMT4">
                  <p:embed/>
                </p:oleObj>
              </mc:Choice>
              <mc:Fallback>
                <p:oleObj name="Equation" r:id="rId17" imgW="31716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3213100"/>
                        <a:ext cx="79057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9" name="Object 17"/>
          <p:cNvGraphicFramePr>
            <a:graphicFrameLocks noChangeAspect="1"/>
          </p:cNvGraphicFramePr>
          <p:nvPr/>
        </p:nvGraphicFramePr>
        <p:xfrm>
          <a:off x="6443663" y="2593975"/>
          <a:ext cx="860425" cy="474663"/>
        </p:xfrm>
        <a:graphic>
          <a:graphicData uri="http://schemas.openxmlformats.org/presentationml/2006/ole">
            <mc:AlternateContent xmlns:mc="http://schemas.openxmlformats.org/markup-compatibility/2006">
              <mc:Choice xmlns:v="urn:schemas-microsoft-com:vml" Requires="v">
                <p:oleObj spid="_x0000_s18541" name="Equation" r:id="rId19" imgW="368280" imgH="203040" progId="Equation.DSMT4">
                  <p:embed/>
                </p:oleObj>
              </mc:Choice>
              <mc:Fallback>
                <p:oleObj name="Equation" r:id="rId19" imgW="36828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43663" y="2593975"/>
                        <a:ext cx="86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52299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Object 2"/>
          <p:cNvGraphicFramePr>
            <a:graphicFrameLocks noChangeAspect="1"/>
          </p:cNvGraphicFramePr>
          <p:nvPr>
            <p:extLst>
              <p:ext uri="{D42A27DB-BD31-4B8C-83A1-F6EECF244321}">
                <p14:modId xmlns:p14="http://schemas.microsoft.com/office/powerpoint/2010/main" val="388302597"/>
              </p:ext>
            </p:extLst>
          </p:nvPr>
        </p:nvGraphicFramePr>
        <p:xfrm>
          <a:off x="1476375" y="2644775"/>
          <a:ext cx="5903913" cy="3521075"/>
        </p:xfrm>
        <a:graphic>
          <a:graphicData uri="http://schemas.openxmlformats.org/presentationml/2006/ole">
            <mc:AlternateContent xmlns:mc="http://schemas.openxmlformats.org/markup-compatibility/2006">
              <mc:Choice xmlns:v="urn:schemas-microsoft-com:vml" Requires="v">
                <p:oleObj spid="_x0000_s19491" name="Equation" r:id="rId3" imgW="2730240" imgH="1625400" progId="Equation.DSMT4">
                  <p:embed/>
                </p:oleObj>
              </mc:Choice>
              <mc:Fallback>
                <p:oleObj name="Equation" r:id="rId3" imgW="2730240" imgH="1625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644775"/>
                        <a:ext cx="5903913"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7" name="Text Box 3"/>
          <p:cNvSpPr txBox="1">
            <a:spLocks noChangeArrowheads="1"/>
          </p:cNvSpPr>
          <p:nvPr/>
        </p:nvSpPr>
        <p:spPr bwMode="auto">
          <a:xfrm>
            <a:off x="250825" y="620713"/>
            <a:ext cx="806450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6</a:t>
            </a: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命令画出下列系统函数的零极点分布图以及对应的时域单位取样响应    的波形，并分析系统函数的极点对时域波形的影响。</a:t>
            </a:r>
          </a:p>
        </p:txBody>
      </p:sp>
      <p:graphicFrame>
        <p:nvGraphicFramePr>
          <p:cNvPr id="154630" name="Object 6"/>
          <p:cNvGraphicFramePr>
            <a:graphicFrameLocks noGrp="1" noChangeAspect="1"/>
          </p:cNvGraphicFramePr>
          <p:nvPr>
            <p:ph/>
          </p:nvPr>
        </p:nvGraphicFramePr>
        <p:xfrm>
          <a:off x="6443663" y="1570038"/>
          <a:ext cx="655637" cy="419100"/>
        </p:xfrm>
        <a:graphic>
          <a:graphicData uri="http://schemas.openxmlformats.org/presentationml/2006/ole">
            <mc:AlternateContent xmlns:mc="http://schemas.openxmlformats.org/markup-compatibility/2006">
              <mc:Choice xmlns:v="urn:schemas-microsoft-com:vml" Requires="v">
                <p:oleObj spid="_x0000_s19492" name="Equation" r:id="rId5" imgW="317160" imgH="203040" progId="Equation.DSMT4">
                  <p:embed/>
                </p:oleObj>
              </mc:Choice>
              <mc:Fallback>
                <p:oleObj name="Equation" r:id="rId5" imgW="31716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1570038"/>
                        <a:ext cx="6556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8349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4572000" cy="3416320"/>
          </a:xfrm>
          <a:prstGeom prst="rect">
            <a:avLst/>
          </a:prstGeom>
        </p:spPr>
        <p:txBody>
          <a:bodyPr>
            <a:spAutoFit/>
          </a:bodyPr>
          <a:lstStyle/>
          <a:p>
            <a:r>
              <a:rPr lang="en-US" altLang="zh-CN" sz="2400" dirty="0" smtClean="0"/>
              <a:t>b1 = [1 0] ;</a:t>
            </a:r>
          </a:p>
          <a:p>
            <a:r>
              <a:rPr lang="en-US" altLang="zh-CN" sz="2400" dirty="0" smtClean="0"/>
              <a:t>a1 = [1 -0.8] ;</a:t>
            </a:r>
          </a:p>
          <a:p>
            <a:r>
              <a:rPr lang="en-US" altLang="zh-CN" sz="2400" dirty="0" smtClean="0"/>
              <a:t>figure(1) ;</a:t>
            </a:r>
          </a:p>
          <a:p>
            <a:r>
              <a:rPr lang="en-US" altLang="zh-CN" sz="2400" dirty="0" smtClean="0"/>
              <a:t>subplot(1,2,1) ;</a:t>
            </a:r>
          </a:p>
          <a:p>
            <a:r>
              <a:rPr lang="en-US" altLang="zh-CN" sz="2400" dirty="0" err="1" smtClean="0"/>
              <a:t>zplane</a:t>
            </a:r>
            <a:r>
              <a:rPr lang="en-US" altLang="zh-CN" sz="2400" dirty="0" smtClean="0"/>
              <a:t>(b1,a1) ;</a:t>
            </a:r>
          </a:p>
          <a:p>
            <a:r>
              <a:rPr lang="en-US" altLang="zh-CN" sz="2400" dirty="0" smtClean="0"/>
              <a:t>title('</a:t>
            </a:r>
            <a:r>
              <a:rPr lang="zh-CN" altLang="en-US" sz="2400" dirty="0" smtClean="0"/>
              <a:t>极点在单位圆内的正实数</a:t>
            </a:r>
            <a:r>
              <a:rPr lang="en-US" altLang="zh-CN" sz="2400" dirty="0" smtClean="0"/>
              <a:t>') ;</a:t>
            </a:r>
          </a:p>
          <a:p>
            <a:r>
              <a:rPr lang="en-US" altLang="zh-CN" sz="2400" dirty="0" smtClean="0"/>
              <a:t>subplot(1,2,2) ;</a:t>
            </a:r>
          </a:p>
          <a:p>
            <a:r>
              <a:rPr lang="en-US" altLang="zh-CN" sz="2400" dirty="0" err="1" smtClean="0"/>
              <a:t>impz</a:t>
            </a:r>
            <a:r>
              <a:rPr lang="en-US" altLang="zh-CN" sz="2400" dirty="0" smtClean="0"/>
              <a:t>(b1,a1,30) ;</a:t>
            </a:r>
          </a:p>
          <a:p>
            <a:r>
              <a:rPr lang="en-US" altLang="zh-CN" sz="2400" dirty="0" smtClean="0"/>
              <a:t>grid on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420295588"/>
              </p:ext>
            </p:extLst>
          </p:nvPr>
        </p:nvGraphicFramePr>
        <p:xfrm>
          <a:off x="5940152" y="476672"/>
          <a:ext cx="2416175" cy="852488"/>
        </p:xfrm>
        <a:graphic>
          <a:graphicData uri="http://schemas.openxmlformats.org/presentationml/2006/ole">
            <mc:AlternateContent xmlns:mc="http://schemas.openxmlformats.org/markup-compatibility/2006">
              <mc:Choice xmlns:v="urn:schemas-microsoft-com:vml" Requires="v">
                <p:oleObj spid="_x0000_s32775" name="Equation" r:id="rId3" imgW="1117440" imgH="393480" progId="Equation.DSMT4">
                  <p:embed/>
                </p:oleObj>
              </mc:Choice>
              <mc:Fallback>
                <p:oleObj name="Equation" r:id="rId3" imgW="1117440" imgH="393480" progId="Equation.DSMT4">
                  <p:embed/>
                  <p:pic>
                    <p:nvPicPr>
                      <p:cNvPr id="0" name="Object 2"/>
                      <p:cNvPicPr>
                        <a:picLocks noChangeAspect="1" noChangeArrowheads="1"/>
                      </p:cNvPicPr>
                      <p:nvPr/>
                    </p:nvPicPr>
                    <p:blipFill>
                      <a:blip r:embed="rId4"/>
                      <a:srcRect/>
                      <a:stretch>
                        <a:fillRect/>
                      </a:stretch>
                    </p:blipFill>
                    <p:spPr bwMode="auto">
                      <a:xfrm>
                        <a:off x="5940152" y="476672"/>
                        <a:ext cx="2416175"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560848"/>
            <a:ext cx="5766048" cy="43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45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775" y="1729038"/>
            <a:ext cx="6791225" cy="509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493105413"/>
              </p:ext>
            </p:extLst>
          </p:nvPr>
        </p:nvGraphicFramePr>
        <p:xfrm>
          <a:off x="611560" y="764704"/>
          <a:ext cx="2525713" cy="852487"/>
        </p:xfrm>
        <a:graphic>
          <a:graphicData uri="http://schemas.openxmlformats.org/presentationml/2006/ole">
            <mc:AlternateContent xmlns:mc="http://schemas.openxmlformats.org/markup-compatibility/2006">
              <mc:Choice xmlns:v="urn:schemas-microsoft-com:vml" Requires="v">
                <p:oleObj spid="_x0000_s33799" name="Equation" r:id="rId4" imgW="1168200" imgH="393480" progId="Equation.DSMT4">
                  <p:embed/>
                </p:oleObj>
              </mc:Choice>
              <mc:Fallback>
                <p:oleObj name="Equation" r:id="rId4" imgW="1168200" imgH="393480" progId="Equation.DSMT4">
                  <p:embed/>
                  <p:pic>
                    <p:nvPicPr>
                      <p:cNvPr id="0" name="Object 2"/>
                      <p:cNvPicPr>
                        <a:picLocks noChangeAspect="1" noChangeArrowheads="1"/>
                      </p:cNvPicPr>
                      <p:nvPr/>
                    </p:nvPicPr>
                    <p:blipFill>
                      <a:blip r:embed="rId5"/>
                      <a:srcRect/>
                      <a:stretch>
                        <a:fillRect/>
                      </a:stretch>
                    </p:blipFill>
                    <p:spPr bwMode="auto">
                      <a:xfrm>
                        <a:off x="611560" y="764704"/>
                        <a:ext cx="2525713"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22617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35" y="1628800"/>
            <a:ext cx="6972266" cy="52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284360740"/>
              </p:ext>
            </p:extLst>
          </p:nvPr>
        </p:nvGraphicFramePr>
        <p:xfrm>
          <a:off x="251520" y="332656"/>
          <a:ext cx="3624262" cy="852488"/>
        </p:xfrm>
        <a:graphic>
          <a:graphicData uri="http://schemas.openxmlformats.org/presentationml/2006/ole">
            <mc:AlternateContent xmlns:mc="http://schemas.openxmlformats.org/markup-compatibility/2006">
              <mc:Choice xmlns:v="urn:schemas-microsoft-com:vml" Requires="v">
                <p:oleObj spid="_x0000_s34823" name="Equation" r:id="rId4" imgW="1676160" imgH="393480" progId="Equation.DSMT4">
                  <p:embed/>
                </p:oleObj>
              </mc:Choice>
              <mc:Fallback>
                <p:oleObj name="Equation" r:id="rId4" imgW="1676160" imgH="393480" progId="Equation.DSMT4">
                  <p:embed/>
                  <p:pic>
                    <p:nvPicPr>
                      <p:cNvPr id="0" name="Object 2"/>
                      <p:cNvPicPr>
                        <a:picLocks noChangeAspect="1" noChangeArrowheads="1"/>
                      </p:cNvPicPr>
                      <p:nvPr/>
                    </p:nvPicPr>
                    <p:blipFill>
                      <a:blip r:embed="rId5"/>
                      <a:srcRect/>
                      <a:stretch>
                        <a:fillRect/>
                      </a:stretch>
                    </p:blipFill>
                    <p:spPr bwMode="auto">
                      <a:xfrm>
                        <a:off x="251520" y="332656"/>
                        <a:ext cx="3624262"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31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203575" y="2565400"/>
            <a:ext cx="2592388"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一、</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变换</a:t>
            </a:r>
          </a:p>
        </p:txBody>
      </p:sp>
    </p:spTree>
    <p:extLst>
      <p:ext uri="{BB962C8B-B14F-4D97-AF65-F5344CB8AC3E}">
        <p14:creationId xmlns:p14="http://schemas.microsoft.com/office/powerpoint/2010/main" val="347854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152" y="1993404"/>
            <a:ext cx="6486128" cy="486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409568477"/>
              </p:ext>
            </p:extLst>
          </p:nvPr>
        </p:nvGraphicFramePr>
        <p:xfrm>
          <a:off x="611560" y="548680"/>
          <a:ext cx="2224088" cy="852488"/>
        </p:xfrm>
        <a:graphic>
          <a:graphicData uri="http://schemas.openxmlformats.org/presentationml/2006/ole">
            <mc:AlternateContent xmlns:mc="http://schemas.openxmlformats.org/markup-compatibility/2006">
              <mc:Choice xmlns:v="urn:schemas-microsoft-com:vml" Requires="v">
                <p:oleObj spid="_x0000_s35847" name="Equation" r:id="rId4" imgW="1028520" imgH="393480" progId="Equation.DSMT4">
                  <p:embed/>
                </p:oleObj>
              </mc:Choice>
              <mc:Fallback>
                <p:oleObj name="Equation" r:id="rId4" imgW="1028520" imgH="393480" progId="Equation.DSMT4">
                  <p:embed/>
                  <p:pic>
                    <p:nvPicPr>
                      <p:cNvPr id="0" name="Object 2"/>
                      <p:cNvPicPr>
                        <a:picLocks noChangeAspect="1" noChangeArrowheads="1"/>
                      </p:cNvPicPr>
                      <p:nvPr/>
                    </p:nvPicPr>
                    <p:blipFill>
                      <a:blip r:embed="rId5"/>
                      <a:srcRect/>
                      <a:stretch>
                        <a:fillRect/>
                      </a:stretch>
                    </p:blipFill>
                    <p:spPr bwMode="auto">
                      <a:xfrm>
                        <a:off x="611560" y="548680"/>
                        <a:ext cx="2224088"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41075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072" y="1556792"/>
            <a:ext cx="7054335" cy="529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310969733"/>
              </p:ext>
            </p:extLst>
          </p:nvPr>
        </p:nvGraphicFramePr>
        <p:xfrm>
          <a:off x="107504" y="188640"/>
          <a:ext cx="3184525" cy="854075"/>
        </p:xfrm>
        <a:graphic>
          <a:graphicData uri="http://schemas.openxmlformats.org/presentationml/2006/ole">
            <mc:AlternateContent xmlns:mc="http://schemas.openxmlformats.org/markup-compatibility/2006">
              <mc:Choice xmlns:v="urn:schemas-microsoft-com:vml" Requires="v">
                <p:oleObj spid="_x0000_s36871" name="Equation" r:id="rId4" imgW="1473120" imgH="393480" progId="Equation.DSMT4">
                  <p:embed/>
                </p:oleObj>
              </mc:Choice>
              <mc:Fallback>
                <p:oleObj name="Equation" r:id="rId4" imgW="1473120" imgH="393480" progId="Equation.DSMT4">
                  <p:embed/>
                  <p:pic>
                    <p:nvPicPr>
                      <p:cNvPr id="0" name="Object 2"/>
                      <p:cNvPicPr>
                        <a:picLocks noChangeAspect="1" noChangeArrowheads="1"/>
                      </p:cNvPicPr>
                      <p:nvPr/>
                    </p:nvPicPr>
                    <p:blipFill>
                      <a:blip r:embed="rId5"/>
                      <a:srcRect/>
                      <a:stretch>
                        <a:fillRect/>
                      </a:stretch>
                    </p:blipFill>
                    <p:spPr bwMode="auto">
                      <a:xfrm>
                        <a:off x="107504" y="188640"/>
                        <a:ext cx="31845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0589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761" y="1484784"/>
            <a:ext cx="7164288"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93698695"/>
              </p:ext>
            </p:extLst>
          </p:nvPr>
        </p:nvGraphicFramePr>
        <p:xfrm>
          <a:off x="251520" y="260648"/>
          <a:ext cx="2498725" cy="852488"/>
        </p:xfrm>
        <a:graphic>
          <a:graphicData uri="http://schemas.openxmlformats.org/presentationml/2006/ole">
            <mc:AlternateContent xmlns:mc="http://schemas.openxmlformats.org/markup-compatibility/2006">
              <mc:Choice xmlns:v="urn:schemas-microsoft-com:vml" Requires="v">
                <p:oleObj spid="_x0000_s37895" name="Equation" r:id="rId4" imgW="1155600" imgH="393480" progId="Equation.DSMT4">
                  <p:embed/>
                </p:oleObj>
              </mc:Choice>
              <mc:Fallback>
                <p:oleObj name="Equation" r:id="rId4" imgW="1155600" imgH="393480" progId="Equation.DSMT4">
                  <p:embed/>
                  <p:pic>
                    <p:nvPicPr>
                      <p:cNvPr id="0" name="Object 2"/>
                      <p:cNvPicPr>
                        <a:picLocks noChangeAspect="1" noChangeArrowheads="1"/>
                      </p:cNvPicPr>
                      <p:nvPr/>
                    </p:nvPicPr>
                    <p:blipFill>
                      <a:blip r:embed="rId5"/>
                      <a:srcRect/>
                      <a:stretch>
                        <a:fillRect/>
                      </a:stretch>
                    </p:blipFill>
                    <p:spPr bwMode="auto">
                      <a:xfrm>
                        <a:off x="251520" y="260648"/>
                        <a:ext cx="2498725"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32045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943" y="1484784"/>
            <a:ext cx="7164289"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124094995"/>
              </p:ext>
            </p:extLst>
          </p:nvPr>
        </p:nvGraphicFramePr>
        <p:xfrm>
          <a:off x="467544" y="404664"/>
          <a:ext cx="3432175" cy="852487"/>
        </p:xfrm>
        <a:graphic>
          <a:graphicData uri="http://schemas.openxmlformats.org/presentationml/2006/ole">
            <mc:AlternateContent xmlns:mc="http://schemas.openxmlformats.org/markup-compatibility/2006">
              <mc:Choice xmlns:v="urn:schemas-microsoft-com:vml" Requires="v">
                <p:oleObj spid="_x0000_s38919" name="Equation" r:id="rId4" imgW="1587240" imgH="393480" progId="Equation.DSMT4">
                  <p:embed/>
                </p:oleObj>
              </mc:Choice>
              <mc:Fallback>
                <p:oleObj name="Equation" r:id="rId4" imgW="1587240" imgH="393480" progId="Equation.DSMT4">
                  <p:embed/>
                  <p:pic>
                    <p:nvPicPr>
                      <p:cNvPr id="0" name="Object 2"/>
                      <p:cNvPicPr>
                        <a:picLocks noChangeAspect="1" noChangeArrowheads="1"/>
                      </p:cNvPicPr>
                      <p:nvPr/>
                    </p:nvPicPr>
                    <p:blipFill>
                      <a:blip r:embed="rId5"/>
                      <a:srcRect/>
                      <a:stretch>
                        <a:fillRect/>
                      </a:stretch>
                    </p:blipFill>
                    <p:spPr bwMode="auto">
                      <a:xfrm>
                        <a:off x="467544" y="404664"/>
                        <a:ext cx="3432175"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36172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51" name="Object 7"/>
          <p:cNvGraphicFramePr>
            <a:graphicFrameLocks noChangeAspect="1"/>
          </p:cNvGraphicFramePr>
          <p:nvPr/>
        </p:nvGraphicFramePr>
        <p:xfrm>
          <a:off x="2555875" y="1628775"/>
          <a:ext cx="787400" cy="501650"/>
        </p:xfrm>
        <a:graphic>
          <a:graphicData uri="http://schemas.openxmlformats.org/presentationml/2006/ole">
            <mc:AlternateContent xmlns:mc="http://schemas.openxmlformats.org/markup-compatibility/2006">
              <mc:Choice xmlns:v="urn:schemas-microsoft-com:vml" Requires="v">
                <p:oleObj spid="_x0000_s20515" name="Equation" r:id="rId3" imgW="317160" imgH="203040" progId="Equation.DSMT4">
                  <p:embed/>
                </p:oleObj>
              </mc:Choice>
              <mc:Fallback>
                <p:oleObj name="Equation" r:id="rId3"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628775"/>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4" name="Text Box 10"/>
          <p:cNvSpPr txBox="1">
            <a:spLocks noChangeArrowheads="1"/>
          </p:cNvSpPr>
          <p:nvPr/>
        </p:nvSpPr>
        <p:spPr bwMode="auto">
          <a:xfrm>
            <a:off x="611188" y="692150"/>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当极点位于单位圆内时，</a:t>
            </a:r>
            <a:endParaRPr lang="zh-CN" altLang="en-US" sz="2800" b="1">
              <a:latin typeface="楷体_GB2312" pitchFamily="49" charset="-122"/>
              <a:ea typeface="楷体_GB2312" pitchFamily="49" charset="-122"/>
            </a:endParaRPr>
          </a:p>
        </p:txBody>
      </p:sp>
      <p:sp>
        <p:nvSpPr>
          <p:cNvPr id="159756" name="Text Box 12"/>
          <p:cNvSpPr txBox="1">
            <a:spLocks noChangeArrowheads="1"/>
          </p:cNvSpPr>
          <p:nvPr/>
        </p:nvSpPr>
        <p:spPr bwMode="auto">
          <a:xfrm>
            <a:off x="3203575" y="1379538"/>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为衰减序列；</a:t>
            </a:r>
            <a:endParaRPr lang="zh-CN" altLang="en-US" sz="2800" b="1">
              <a:latin typeface="楷体_GB2312" pitchFamily="49" charset="-122"/>
              <a:ea typeface="楷体_GB2312" pitchFamily="49" charset="-122"/>
            </a:endParaRPr>
          </a:p>
        </p:txBody>
      </p:sp>
      <p:graphicFrame>
        <p:nvGraphicFramePr>
          <p:cNvPr id="159759" name="Object 15"/>
          <p:cNvGraphicFramePr>
            <a:graphicFrameLocks noChangeAspect="1"/>
          </p:cNvGraphicFramePr>
          <p:nvPr/>
        </p:nvGraphicFramePr>
        <p:xfrm>
          <a:off x="2555875" y="2997200"/>
          <a:ext cx="787400" cy="501650"/>
        </p:xfrm>
        <a:graphic>
          <a:graphicData uri="http://schemas.openxmlformats.org/presentationml/2006/ole">
            <mc:AlternateContent xmlns:mc="http://schemas.openxmlformats.org/markup-compatibility/2006">
              <mc:Choice xmlns:v="urn:schemas-microsoft-com:vml" Requires="v">
                <p:oleObj spid="_x0000_s20516" name="Equation" r:id="rId5" imgW="317160" imgH="203040" progId="Equation.DSMT4">
                  <p:embed/>
                </p:oleObj>
              </mc:Choice>
              <mc:Fallback>
                <p:oleObj name="Equation" r:id="rId5"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997200"/>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0" name="Text Box 16"/>
          <p:cNvSpPr txBox="1">
            <a:spLocks noChangeArrowheads="1"/>
          </p:cNvSpPr>
          <p:nvPr/>
        </p:nvSpPr>
        <p:spPr bwMode="auto">
          <a:xfrm>
            <a:off x="611188" y="2060575"/>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当极点位于单位圆上时，</a:t>
            </a:r>
            <a:endParaRPr lang="zh-CN" altLang="en-US" sz="2800" b="1">
              <a:latin typeface="楷体_GB2312" pitchFamily="49" charset="-122"/>
              <a:ea typeface="楷体_GB2312" pitchFamily="49" charset="-122"/>
            </a:endParaRPr>
          </a:p>
        </p:txBody>
      </p:sp>
      <p:sp>
        <p:nvSpPr>
          <p:cNvPr id="159761" name="Text Box 17"/>
          <p:cNvSpPr txBox="1">
            <a:spLocks noChangeArrowheads="1"/>
          </p:cNvSpPr>
          <p:nvPr/>
        </p:nvSpPr>
        <p:spPr bwMode="auto">
          <a:xfrm>
            <a:off x="3203575" y="2747963"/>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为等幅序列；</a:t>
            </a:r>
            <a:endParaRPr lang="zh-CN" altLang="en-US" sz="2800" b="1">
              <a:latin typeface="楷体_GB2312" pitchFamily="49" charset="-122"/>
              <a:ea typeface="楷体_GB2312" pitchFamily="49" charset="-122"/>
            </a:endParaRPr>
          </a:p>
        </p:txBody>
      </p:sp>
      <p:graphicFrame>
        <p:nvGraphicFramePr>
          <p:cNvPr id="159762" name="Object 18"/>
          <p:cNvGraphicFramePr>
            <a:graphicFrameLocks noChangeAspect="1"/>
          </p:cNvGraphicFramePr>
          <p:nvPr/>
        </p:nvGraphicFramePr>
        <p:xfrm>
          <a:off x="2627313" y="4364038"/>
          <a:ext cx="787400" cy="501650"/>
        </p:xfrm>
        <a:graphic>
          <a:graphicData uri="http://schemas.openxmlformats.org/presentationml/2006/ole">
            <mc:AlternateContent xmlns:mc="http://schemas.openxmlformats.org/markup-compatibility/2006">
              <mc:Choice xmlns:v="urn:schemas-microsoft-com:vml" Requires="v">
                <p:oleObj spid="_x0000_s20517" name="Equation" r:id="rId6" imgW="317160" imgH="203040" progId="Equation.DSMT4">
                  <p:embed/>
                </p:oleObj>
              </mc:Choice>
              <mc:Fallback>
                <p:oleObj name="Equation" r:id="rId6"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364038"/>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3" name="Text Box 19"/>
          <p:cNvSpPr txBox="1">
            <a:spLocks noChangeArrowheads="1"/>
          </p:cNvSpPr>
          <p:nvPr/>
        </p:nvSpPr>
        <p:spPr bwMode="auto">
          <a:xfrm>
            <a:off x="682625" y="3427413"/>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当极点位于单位圆外时，</a:t>
            </a:r>
            <a:endParaRPr lang="zh-CN" altLang="en-US" sz="2800" b="1">
              <a:latin typeface="楷体_GB2312" pitchFamily="49" charset="-122"/>
              <a:ea typeface="楷体_GB2312" pitchFamily="49" charset="-122"/>
            </a:endParaRPr>
          </a:p>
        </p:txBody>
      </p:sp>
      <p:sp>
        <p:nvSpPr>
          <p:cNvPr id="159764" name="Text Box 20"/>
          <p:cNvSpPr txBox="1">
            <a:spLocks noChangeArrowheads="1"/>
          </p:cNvSpPr>
          <p:nvPr/>
        </p:nvSpPr>
        <p:spPr bwMode="auto">
          <a:xfrm>
            <a:off x="3275013" y="4114800"/>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为增幅序列；</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4104654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Object 2"/>
          <p:cNvGraphicFramePr>
            <a:graphicFrameLocks noChangeAspect="1"/>
          </p:cNvGraphicFramePr>
          <p:nvPr/>
        </p:nvGraphicFramePr>
        <p:xfrm>
          <a:off x="2555875" y="1628775"/>
          <a:ext cx="787400" cy="501650"/>
        </p:xfrm>
        <a:graphic>
          <a:graphicData uri="http://schemas.openxmlformats.org/presentationml/2006/ole">
            <mc:AlternateContent xmlns:mc="http://schemas.openxmlformats.org/markup-compatibility/2006">
              <mc:Choice xmlns:v="urn:schemas-microsoft-com:vml" Requires="v">
                <p:oleObj spid="_x0000_s21539" name="Equation" r:id="rId3" imgW="317160" imgH="203040" progId="Equation.DSMT4">
                  <p:embed/>
                </p:oleObj>
              </mc:Choice>
              <mc:Fallback>
                <p:oleObj name="Equation" r:id="rId3"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628775"/>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59" name="Text Box 3"/>
          <p:cNvSpPr txBox="1">
            <a:spLocks noChangeArrowheads="1"/>
          </p:cNvSpPr>
          <p:nvPr/>
        </p:nvSpPr>
        <p:spPr bwMode="auto">
          <a:xfrm>
            <a:off x="611188" y="692150"/>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当极点为一阶实数极点时，</a:t>
            </a:r>
            <a:endParaRPr lang="zh-CN" altLang="en-US" sz="2800" b="1">
              <a:latin typeface="楷体_GB2312" pitchFamily="49" charset="-122"/>
              <a:ea typeface="楷体_GB2312" pitchFamily="49" charset="-122"/>
            </a:endParaRPr>
          </a:p>
        </p:txBody>
      </p:sp>
      <p:sp>
        <p:nvSpPr>
          <p:cNvPr id="173060" name="Text Box 4"/>
          <p:cNvSpPr txBox="1">
            <a:spLocks noChangeArrowheads="1"/>
          </p:cNvSpPr>
          <p:nvPr/>
        </p:nvSpPr>
        <p:spPr bwMode="auto">
          <a:xfrm>
            <a:off x="3203575" y="1379538"/>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为指数序列；</a:t>
            </a:r>
            <a:endParaRPr lang="zh-CN" altLang="en-US" sz="2800" b="1">
              <a:latin typeface="楷体_GB2312" pitchFamily="49" charset="-122"/>
              <a:ea typeface="楷体_GB2312" pitchFamily="49" charset="-122"/>
            </a:endParaRPr>
          </a:p>
        </p:txBody>
      </p:sp>
      <p:graphicFrame>
        <p:nvGraphicFramePr>
          <p:cNvPr id="173061" name="Object 5"/>
          <p:cNvGraphicFramePr>
            <a:graphicFrameLocks noChangeAspect="1"/>
          </p:cNvGraphicFramePr>
          <p:nvPr/>
        </p:nvGraphicFramePr>
        <p:xfrm>
          <a:off x="2555875" y="2997200"/>
          <a:ext cx="787400" cy="501650"/>
        </p:xfrm>
        <a:graphic>
          <a:graphicData uri="http://schemas.openxmlformats.org/presentationml/2006/ole">
            <mc:AlternateContent xmlns:mc="http://schemas.openxmlformats.org/markup-compatibility/2006">
              <mc:Choice xmlns:v="urn:schemas-microsoft-com:vml" Requires="v">
                <p:oleObj spid="_x0000_s21540" name="Equation" r:id="rId5" imgW="317160" imgH="203040" progId="Equation.DSMT4">
                  <p:embed/>
                </p:oleObj>
              </mc:Choice>
              <mc:Fallback>
                <p:oleObj name="Equation" r:id="rId5"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997200"/>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2" name="Text Box 6"/>
          <p:cNvSpPr txBox="1">
            <a:spLocks noChangeArrowheads="1"/>
          </p:cNvSpPr>
          <p:nvPr/>
        </p:nvSpPr>
        <p:spPr bwMode="auto">
          <a:xfrm>
            <a:off x="611188" y="2060575"/>
            <a:ext cx="45370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当极点为一阶共轭极点时，</a:t>
            </a:r>
            <a:endParaRPr lang="zh-CN" altLang="en-US" sz="2800" b="1">
              <a:latin typeface="楷体_GB2312" pitchFamily="49" charset="-122"/>
              <a:ea typeface="楷体_GB2312" pitchFamily="49" charset="-122"/>
            </a:endParaRPr>
          </a:p>
        </p:txBody>
      </p:sp>
      <p:sp>
        <p:nvSpPr>
          <p:cNvPr id="173063" name="Text Box 7"/>
          <p:cNvSpPr txBox="1">
            <a:spLocks noChangeArrowheads="1"/>
          </p:cNvSpPr>
          <p:nvPr/>
        </p:nvSpPr>
        <p:spPr bwMode="auto">
          <a:xfrm>
            <a:off x="3203575" y="2747963"/>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为指数震荡序列；</a:t>
            </a:r>
            <a:endParaRPr lang="zh-CN" altLang="en-US" sz="2800" b="1">
              <a:latin typeface="楷体_GB2312" pitchFamily="49" charset="-122"/>
              <a:ea typeface="楷体_GB2312" pitchFamily="49" charset="-122"/>
            </a:endParaRPr>
          </a:p>
        </p:txBody>
      </p:sp>
      <p:graphicFrame>
        <p:nvGraphicFramePr>
          <p:cNvPr id="173064" name="Object 8"/>
          <p:cNvGraphicFramePr>
            <a:graphicFrameLocks noChangeAspect="1"/>
          </p:cNvGraphicFramePr>
          <p:nvPr/>
        </p:nvGraphicFramePr>
        <p:xfrm>
          <a:off x="2627313" y="4364038"/>
          <a:ext cx="787400" cy="501650"/>
        </p:xfrm>
        <a:graphic>
          <a:graphicData uri="http://schemas.openxmlformats.org/presentationml/2006/ole">
            <mc:AlternateContent xmlns:mc="http://schemas.openxmlformats.org/markup-compatibility/2006">
              <mc:Choice xmlns:v="urn:schemas-microsoft-com:vml" Requires="v">
                <p:oleObj spid="_x0000_s21541" name="Equation" r:id="rId6" imgW="317160" imgH="203040" progId="Equation.DSMT4">
                  <p:embed/>
                </p:oleObj>
              </mc:Choice>
              <mc:Fallback>
                <p:oleObj name="Equation" r:id="rId6" imgW="317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364038"/>
                        <a:ext cx="787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5" name="Text Box 9"/>
          <p:cNvSpPr txBox="1">
            <a:spLocks noChangeArrowheads="1"/>
          </p:cNvSpPr>
          <p:nvPr/>
        </p:nvSpPr>
        <p:spPr bwMode="auto">
          <a:xfrm>
            <a:off x="682625" y="3427413"/>
            <a:ext cx="4537075"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当极点位于虚轴的左边时，</a:t>
            </a:r>
            <a:endParaRPr lang="zh-CN" altLang="en-US" sz="2800" b="1">
              <a:latin typeface="楷体_GB2312" pitchFamily="49" charset="-122"/>
              <a:ea typeface="楷体_GB2312" pitchFamily="49" charset="-122"/>
            </a:endParaRPr>
          </a:p>
        </p:txBody>
      </p:sp>
      <p:sp>
        <p:nvSpPr>
          <p:cNvPr id="173066" name="Text Box 10"/>
          <p:cNvSpPr txBox="1">
            <a:spLocks noChangeArrowheads="1"/>
          </p:cNvSpPr>
          <p:nvPr/>
        </p:nvSpPr>
        <p:spPr bwMode="auto">
          <a:xfrm>
            <a:off x="3275013" y="4114800"/>
            <a:ext cx="4537075"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序列按一正一负的规律交替变换；</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4172980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268538" y="2565400"/>
            <a:ext cx="489743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五、</a:t>
            </a:r>
            <a:r>
              <a:rPr lang="zh-CN" altLang="en-US" sz="2800" b="1">
                <a:latin typeface="Times New Roman" pitchFamily="18" charset="0"/>
                <a:ea typeface="楷体_GB2312" pitchFamily="49" charset="-122"/>
              </a:rPr>
              <a:t>离散时间</a:t>
            </a:r>
            <a:r>
              <a:rPr lang="en-US" altLang="zh-CN" sz="2800" b="1">
                <a:latin typeface="Times New Roman" pitchFamily="18" charset="0"/>
                <a:ea typeface="楷体_GB2312" pitchFamily="49" charset="-122"/>
              </a:rPr>
              <a:t>LTI</a:t>
            </a:r>
            <a:r>
              <a:rPr lang="zh-CN" altLang="en-US" sz="2800" b="1">
                <a:latin typeface="Times New Roman" pitchFamily="18" charset="0"/>
                <a:ea typeface="楷体_GB2312" pitchFamily="49" charset="-122"/>
              </a:rPr>
              <a:t>系统的频率</a:t>
            </a:r>
          </a:p>
          <a:p>
            <a:pPr>
              <a:lnSpc>
                <a:spcPct val="155000"/>
              </a:lnSpc>
              <a:spcBef>
                <a:spcPct val="50000"/>
              </a:spcBef>
            </a:pPr>
            <a:r>
              <a:rPr lang="zh-CN" altLang="en-US" sz="2800" b="1">
                <a:latin typeface="Times New Roman" pitchFamily="18" charset="0"/>
                <a:ea typeface="楷体_GB2312" pitchFamily="49" charset="-122"/>
              </a:rPr>
              <a:t>                     特性分析</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2068408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50825" y="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74083" name="Text Box 3"/>
          <p:cNvSpPr txBox="1">
            <a:spLocks noChangeArrowheads="1"/>
          </p:cNvSpPr>
          <p:nvPr/>
        </p:nvSpPr>
        <p:spPr bwMode="auto">
          <a:xfrm>
            <a:off x="395288" y="1004888"/>
            <a:ext cx="80645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对于因果稳定的离散时间系统，如果激励序列为正弦序列                  ，则系统的稳态响应为                            。其中，    通常是复数，离散时间系统的频率响应定义为：</a:t>
            </a:r>
          </a:p>
        </p:txBody>
      </p:sp>
      <p:graphicFrame>
        <p:nvGraphicFramePr>
          <p:cNvPr id="174084" name="Object 4"/>
          <p:cNvGraphicFramePr>
            <a:graphicFrameLocks noGrp="1" noChangeAspect="1"/>
          </p:cNvGraphicFramePr>
          <p:nvPr>
            <p:ph sz="quarter" idx="1"/>
          </p:nvPr>
        </p:nvGraphicFramePr>
        <p:xfrm>
          <a:off x="755650" y="2509838"/>
          <a:ext cx="5041900" cy="631825"/>
        </p:xfrm>
        <a:graphic>
          <a:graphicData uri="http://schemas.openxmlformats.org/presentationml/2006/ole">
            <mc:AlternateContent xmlns:mc="http://schemas.openxmlformats.org/markup-compatibility/2006">
              <mc:Choice xmlns:v="urn:schemas-microsoft-com:vml" Requires="v">
                <p:oleObj spid="_x0000_s22642" name="Equation" r:id="rId3" imgW="2336760" imgH="279360" progId="Equation.DSMT4">
                  <p:embed/>
                </p:oleObj>
              </mc:Choice>
              <mc:Fallback>
                <p:oleObj name="Equation" r:id="rId3" imgW="2336760" imgH="27936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509838"/>
                        <a:ext cx="50419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5" name="Object 5"/>
          <p:cNvGraphicFramePr>
            <a:graphicFrameLocks noGrp="1" noChangeAspect="1"/>
          </p:cNvGraphicFramePr>
          <p:nvPr>
            <p:ph sz="quarter" idx="2"/>
          </p:nvPr>
        </p:nvGraphicFramePr>
        <p:xfrm>
          <a:off x="1476375" y="1898650"/>
          <a:ext cx="3384550" cy="522288"/>
        </p:xfrm>
        <a:graphic>
          <a:graphicData uri="http://schemas.openxmlformats.org/presentationml/2006/ole">
            <mc:AlternateContent xmlns:mc="http://schemas.openxmlformats.org/markup-compatibility/2006">
              <mc:Choice xmlns:v="urn:schemas-microsoft-com:vml" Requires="v">
                <p:oleObj spid="_x0000_s22643" name="Equation" r:id="rId5" imgW="1307880" imgH="203040" progId="Equation.DSMT4">
                  <p:embed/>
                </p:oleObj>
              </mc:Choice>
              <mc:Fallback>
                <p:oleObj name="Equation" r:id="rId5" imgW="130788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898650"/>
                        <a:ext cx="33845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0" name="Object 10"/>
          <p:cNvGraphicFramePr>
            <a:graphicFrameLocks noChangeAspect="1"/>
          </p:cNvGraphicFramePr>
          <p:nvPr/>
        </p:nvGraphicFramePr>
        <p:xfrm>
          <a:off x="971550" y="4724400"/>
          <a:ext cx="1244600" cy="652463"/>
        </p:xfrm>
        <a:graphic>
          <a:graphicData uri="http://schemas.openxmlformats.org/presentationml/2006/ole">
            <mc:AlternateContent xmlns:mc="http://schemas.openxmlformats.org/markup-compatibility/2006">
              <mc:Choice xmlns:v="urn:schemas-microsoft-com:vml" Requires="v">
                <p:oleObj spid="_x0000_s22644" name="Equation" r:id="rId7" imgW="533160" imgH="279360" progId="Equation.DSMT4">
                  <p:embed/>
                </p:oleObj>
              </mc:Choice>
              <mc:Fallback>
                <p:oleObj name="Equation" r:id="rId7" imgW="53316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724400"/>
                        <a:ext cx="12446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1" name="Object 11"/>
          <p:cNvGraphicFramePr>
            <a:graphicFrameLocks noChangeAspect="1"/>
          </p:cNvGraphicFramePr>
          <p:nvPr/>
        </p:nvGraphicFramePr>
        <p:xfrm>
          <a:off x="2484438" y="3933825"/>
          <a:ext cx="3605212" cy="696913"/>
        </p:xfrm>
        <a:graphic>
          <a:graphicData uri="http://schemas.openxmlformats.org/presentationml/2006/ole">
            <mc:AlternateContent xmlns:mc="http://schemas.openxmlformats.org/markup-compatibility/2006">
              <mc:Choice xmlns:v="urn:schemas-microsoft-com:vml" Requires="v">
                <p:oleObj spid="_x0000_s22645" name="Equation" r:id="rId9" imgW="1447560" imgH="279360" progId="Equation.DSMT4">
                  <p:embed/>
                </p:oleObj>
              </mc:Choice>
              <mc:Fallback>
                <p:oleObj name="Equation" r:id="rId9" imgW="144756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933825"/>
                        <a:ext cx="3605212"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2" name="Object 12"/>
          <p:cNvGraphicFramePr>
            <a:graphicFrameLocks noChangeAspect="1"/>
          </p:cNvGraphicFramePr>
          <p:nvPr/>
        </p:nvGraphicFramePr>
        <p:xfrm>
          <a:off x="7164388" y="2533650"/>
          <a:ext cx="1127125" cy="534988"/>
        </p:xfrm>
        <a:graphic>
          <a:graphicData uri="http://schemas.openxmlformats.org/presentationml/2006/ole">
            <mc:AlternateContent xmlns:mc="http://schemas.openxmlformats.org/markup-compatibility/2006">
              <mc:Choice xmlns:v="urn:schemas-microsoft-com:vml" Requires="v">
                <p:oleObj spid="_x0000_s22646" name="Equation" r:id="rId11" imgW="482400" imgH="228600" progId="Equation.DSMT4">
                  <p:embed/>
                </p:oleObj>
              </mc:Choice>
              <mc:Fallback>
                <p:oleObj name="Equation" r:id="rId11" imgW="4824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388" y="2533650"/>
                        <a:ext cx="112712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3" name="Text Box 13"/>
          <p:cNvSpPr txBox="1">
            <a:spLocks noChangeArrowheads="1"/>
          </p:cNvSpPr>
          <p:nvPr/>
        </p:nvSpPr>
        <p:spPr bwMode="auto">
          <a:xfrm>
            <a:off x="2195513" y="4546600"/>
            <a:ext cx="6084887"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称为离散时间系统的幅频特性；</a:t>
            </a:r>
          </a:p>
        </p:txBody>
      </p:sp>
      <p:graphicFrame>
        <p:nvGraphicFramePr>
          <p:cNvPr id="174094" name="Object 14"/>
          <p:cNvGraphicFramePr>
            <a:graphicFrameLocks noChangeAspect="1"/>
          </p:cNvGraphicFramePr>
          <p:nvPr/>
        </p:nvGraphicFramePr>
        <p:xfrm>
          <a:off x="1177925" y="5386388"/>
          <a:ext cx="830263" cy="474662"/>
        </p:xfrm>
        <a:graphic>
          <a:graphicData uri="http://schemas.openxmlformats.org/presentationml/2006/ole">
            <mc:AlternateContent xmlns:mc="http://schemas.openxmlformats.org/markup-compatibility/2006">
              <mc:Choice xmlns:v="urn:schemas-microsoft-com:vml" Requires="v">
                <p:oleObj spid="_x0000_s22647" name="Equation" r:id="rId13" imgW="355320" imgH="203040" progId="Equation.DSMT4">
                  <p:embed/>
                </p:oleObj>
              </mc:Choice>
              <mc:Fallback>
                <p:oleObj name="Equation" r:id="rId13" imgW="35532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7925" y="5386388"/>
                        <a:ext cx="83026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5" name="Text Box 15"/>
          <p:cNvSpPr txBox="1">
            <a:spLocks noChangeArrowheads="1"/>
          </p:cNvSpPr>
          <p:nvPr/>
        </p:nvSpPr>
        <p:spPr bwMode="auto">
          <a:xfrm>
            <a:off x="2195513" y="5119688"/>
            <a:ext cx="6084887"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称为离散时间系统的相频特性；</a:t>
            </a:r>
          </a:p>
        </p:txBody>
      </p:sp>
    </p:spTree>
    <p:extLst>
      <p:ext uri="{BB962C8B-B14F-4D97-AF65-F5344CB8AC3E}">
        <p14:creationId xmlns:p14="http://schemas.microsoft.com/office/powerpoint/2010/main" val="1742697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7" name="Text Box 7"/>
          <p:cNvSpPr txBox="1">
            <a:spLocks noChangeArrowheads="1"/>
          </p:cNvSpPr>
          <p:nvPr/>
        </p:nvSpPr>
        <p:spPr bwMode="auto">
          <a:xfrm>
            <a:off x="1449388" y="44450"/>
            <a:ext cx="6084887"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是以       为周期的周期函数。因此，只要分析       在      范围内的情况，便可知道系统的整个频域特性。</a:t>
            </a:r>
          </a:p>
        </p:txBody>
      </p:sp>
      <p:graphicFrame>
        <p:nvGraphicFramePr>
          <p:cNvPr id="179202" name="Object 2"/>
          <p:cNvGraphicFramePr>
            <a:graphicFrameLocks noGrp="1" noChangeAspect="1"/>
          </p:cNvGraphicFramePr>
          <p:nvPr>
            <p:ph sz="quarter" idx="1"/>
            <p:extLst>
              <p:ext uri="{D42A27DB-BD31-4B8C-83A1-F6EECF244321}">
                <p14:modId xmlns:p14="http://schemas.microsoft.com/office/powerpoint/2010/main" val="2736916043"/>
              </p:ext>
            </p:extLst>
          </p:nvPr>
        </p:nvGraphicFramePr>
        <p:xfrm>
          <a:off x="4499992" y="783109"/>
          <a:ext cx="1225550" cy="701675"/>
        </p:xfrm>
        <a:graphic>
          <a:graphicData uri="http://schemas.openxmlformats.org/presentationml/2006/ole">
            <mc:AlternateContent xmlns:mc="http://schemas.openxmlformats.org/markup-compatibility/2006">
              <mc:Choice xmlns:v="urn:schemas-microsoft-com:vml" Requires="v">
                <p:oleObj spid="_x0000_s23722" name="Equation" r:id="rId3" imgW="444240" imgH="253800" progId="Equation.DSMT4">
                  <p:embed/>
                </p:oleObj>
              </mc:Choice>
              <mc:Fallback>
                <p:oleObj name="Equation" r:id="rId3" imgW="444240" imgH="253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783109"/>
                        <a:ext cx="1225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3" name="Object 3"/>
          <p:cNvGraphicFramePr>
            <a:graphicFrameLocks noGrp="1" noChangeAspect="1"/>
          </p:cNvGraphicFramePr>
          <p:nvPr>
            <p:ph sz="quarter" idx="2"/>
          </p:nvPr>
        </p:nvGraphicFramePr>
        <p:xfrm>
          <a:off x="942975" y="4691063"/>
          <a:ext cx="460375" cy="422275"/>
        </p:xfrm>
        <a:graphic>
          <a:graphicData uri="http://schemas.openxmlformats.org/presentationml/2006/ole">
            <mc:AlternateContent xmlns:mc="http://schemas.openxmlformats.org/markup-compatibility/2006">
              <mc:Choice xmlns:v="urn:schemas-microsoft-com:vml" Requires="v">
                <p:oleObj spid="_x0000_s23723" name="Equation" r:id="rId5" imgW="152280" imgH="139680" progId="Equation.DSMT4">
                  <p:embed/>
                </p:oleObj>
              </mc:Choice>
              <mc:Fallback>
                <p:oleObj name="Equation" r:id="rId5" imgW="152280" imgH="1396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5" y="4691063"/>
                        <a:ext cx="460375"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4" name="Object 4"/>
          <p:cNvGraphicFramePr>
            <a:graphicFrameLocks noGrp="1" noChangeAspect="1"/>
          </p:cNvGraphicFramePr>
          <p:nvPr>
            <p:ph sz="quarter" idx="3"/>
          </p:nvPr>
        </p:nvGraphicFramePr>
        <p:xfrm>
          <a:off x="1763713" y="3509963"/>
          <a:ext cx="1081087" cy="558800"/>
        </p:xfrm>
        <a:graphic>
          <a:graphicData uri="http://schemas.openxmlformats.org/presentationml/2006/ole">
            <mc:AlternateContent xmlns:mc="http://schemas.openxmlformats.org/markup-compatibility/2006">
              <mc:Choice xmlns:v="urn:schemas-microsoft-com:vml" Requires="v">
                <p:oleObj spid="_x0000_s23724" name="Equation" r:id="rId7" imgW="393480" imgH="203040" progId="Equation.DSMT4">
                  <p:embed/>
                </p:oleObj>
              </mc:Choice>
              <mc:Fallback>
                <p:oleObj name="Equation" r:id="rId7" imgW="393480" imgH="2030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509963"/>
                        <a:ext cx="1081087"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5" name="Object 5"/>
          <p:cNvGraphicFramePr>
            <a:graphicFrameLocks noChangeAspect="1"/>
          </p:cNvGraphicFramePr>
          <p:nvPr>
            <p:extLst>
              <p:ext uri="{D42A27DB-BD31-4B8C-83A1-F6EECF244321}">
                <p14:modId xmlns:p14="http://schemas.microsoft.com/office/powerpoint/2010/main" val="614865762"/>
              </p:ext>
            </p:extLst>
          </p:nvPr>
        </p:nvGraphicFramePr>
        <p:xfrm>
          <a:off x="2911475" y="863157"/>
          <a:ext cx="1233487" cy="585787"/>
        </p:xfrm>
        <a:graphic>
          <a:graphicData uri="http://schemas.openxmlformats.org/presentationml/2006/ole">
            <mc:AlternateContent xmlns:mc="http://schemas.openxmlformats.org/markup-compatibility/2006">
              <mc:Choice xmlns:v="urn:schemas-microsoft-com:vml" Requires="v">
                <p:oleObj spid="_x0000_s23725" name="Equation" r:id="rId9" imgW="482400" imgH="228600" progId="Equation.DSMT4">
                  <p:embed/>
                </p:oleObj>
              </mc:Choice>
              <mc:Fallback>
                <p:oleObj name="Equation" r:id="rId9" imgW="4824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1475" y="863157"/>
                        <a:ext cx="123348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6" name="Object 6"/>
          <p:cNvGraphicFramePr>
            <a:graphicFrameLocks noChangeAspect="1"/>
          </p:cNvGraphicFramePr>
          <p:nvPr/>
        </p:nvGraphicFramePr>
        <p:xfrm>
          <a:off x="323850" y="234950"/>
          <a:ext cx="1125538" cy="533400"/>
        </p:xfrm>
        <a:graphic>
          <a:graphicData uri="http://schemas.openxmlformats.org/presentationml/2006/ole">
            <mc:AlternateContent xmlns:mc="http://schemas.openxmlformats.org/markup-compatibility/2006">
              <mc:Choice xmlns:v="urn:schemas-microsoft-com:vml" Requires="v">
                <p:oleObj spid="_x0000_s23726" name="Equation" r:id="rId11" imgW="482400" imgH="228600" progId="Equation.DSMT4">
                  <p:embed/>
                </p:oleObj>
              </mc:Choice>
              <mc:Fallback>
                <p:oleObj name="Equation" r:id="rId11" imgW="4824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234950"/>
                        <a:ext cx="1125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8" name="Object 8"/>
          <p:cNvGraphicFramePr>
            <a:graphicFrameLocks noChangeAspect="1"/>
          </p:cNvGraphicFramePr>
          <p:nvPr/>
        </p:nvGraphicFramePr>
        <p:xfrm>
          <a:off x="2241550" y="49213"/>
          <a:ext cx="1274763" cy="917575"/>
        </p:xfrm>
        <a:graphic>
          <a:graphicData uri="http://schemas.openxmlformats.org/presentationml/2006/ole">
            <mc:AlternateContent xmlns:mc="http://schemas.openxmlformats.org/markup-compatibility/2006">
              <mc:Choice xmlns:v="urn:schemas-microsoft-com:vml" Requires="v">
                <p:oleObj spid="_x0000_s23727" name="Equation" r:id="rId13" imgW="545760" imgH="393480" progId="Equation.DSMT4">
                  <p:embed/>
                </p:oleObj>
              </mc:Choice>
              <mc:Fallback>
                <p:oleObj name="Equation" r:id="rId13" imgW="5457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1550" y="49213"/>
                        <a:ext cx="1274763"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9" name="Text Box 9"/>
          <p:cNvSpPr txBox="1">
            <a:spLocks noChangeArrowheads="1"/>
          </p:cNvSpPr>
          <p:nvPr/>
        </p:nvSpPr>
        <p:spPr bwMode="auto">
          <a:xfrm>
            <a:off x="323850" y="2646363"/>
            <a:ext cx="7272338"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提供了求离散时间系统频域响应特性的函数</a:t>
            </a:r>
          </a:p>
        </p:txBody>
      </p:sp>
      <p:graphicFrame>
        <p:nvGraphicFramePr>
          <p:cNvPr id="179210" name="Object 10"/>
          <p:cNvGraphicFramePr>
            <a:graphicFrameLocks noGrp="1" noChangeAspect="1"/>
          </p:cNvGraphicFramePr>
          <p:nvPr>
            <p:ph sz="quarter" idx="4"/>
          </p:nvPr>
        </p:nvGraphicFramePr>
        <p:xfrm>
          <a:off x="971550" y="4197350"/>
          <a:ext cx="1223963" cy="398463"/>
        </p:xfrm>
        <a:graphic>
          <a:graphicData uri="http://schemas.openxmlformats.org/presentationml/2006/ole">
            <mc:AlternateContent xmlns:mc="http://schemas.openxmlformats.org/markup-compatibility/2006">
              <mc:Choice xmlns:v="urn:schemas-microsoft-com:vml" Requires="v">
                <p:oleObj spid="_x0000_s23728" name="Equation" r:id="rId15" imgW="545760" imgH="177480" progId="Equation.DSMT4">
                  <p:embed/>
                </p:oleObj>
              </mc:Choice>
              <mc:Fallback>
                <p:oleObj name="Equation" r:id="rId15" imgW="545760" imgH="177480" progId="Equation.DSMT4">
                  <p:embed/>
                  <p:pic>
                    <p:nvPicPr>
                      <p:cNvPr id="0" name=""/>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4197350"/>
                        <a:ext cx="122396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nvGraphicFramePr>
        <p:xfrm>
          <a:off x="3081338" y="3530600"/>
          <a:ext cx="3435350" cy="474663"/>
        </p:xfrm>
        <a:graphic>
          <a:graphicData uri="http://schemas.openxmlformats.org/presentationml/2006/ole">
            <mc:AlternateContent xmlns:mc="http://schemas.openxmlformats.org/markup-compatibility/2006">
              <mc:Choice xmlns:v="urn:schemas-microsoft-com:vml" Requires="v">
                <p:oleObj spid="_x0000_s23729" name="Equation" r:id="rId17" imgW="1473120" imgH="203040" progId="Equation.DSMT4">
                  <p:embed/>
                </p:oleObj>
              </mc:Choice>
              <mc:Fallback>
                <p:oleObj name="Equation" r:id="rId17" imgW="147312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81338" y="3530600"/>
                        <a:ext cx="343535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2" name="Text Box 12"/>
          <p:cNvSpPr txBox="1">
            <a:spLocks noChangeArrowheads="1"/>
          </p:cNvSpPr>
          <p:nvPr/>
        </p:nvSpPr>
        <p:spPr bwMode="auto">
          <a:xfrm>
            <a:off x="2124075" y="3908425"/>
            <a:ext cx="2808288"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默认值</a:t>
            </a:r>
            <a:endParaRPr lang="zh-CN" altLang="en-US" sz="2800" b="1">
              <a:latin typeface="楷体_GB2312" pitchFamily="49" charset="-122"/>
              <a:ea typeface="楷体_GB2312" pitchFamily="49" charset="-122"/>
            </a:endParaRPr>
          </a:p>
        </p:txBody>
      </p:sp>
      <p:sp>
        <p:nvSpPr>
          <p:cNvPr id="179213" name="Text Box 13"/>
          <p:cNvSpPr txBox="1">
            <a:spLocks noChangeArrowheads="1"/>
          </p:cNvSpPr>
          <p:nvPr/>
        </p:nvSpPr>
        <p:spPr bwMode="auto">
          <a:xfrm>
            <a:off x="1331913" y="4403725"/>
            <a:ext cx="7272337"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包含          范围内的     个频率等分点；</a:t>
            </a:r>
            <a:endParaRPr lang="zh-CN" altLang="en-US" sz="2800" b="1">
              <a:latin typeface="楷体_GB2312" pitchFamily="49" charset="-122"/>
              <a:ea typeface="楷体_GB2312" pitchFamily="49" charset="-122"/>
            </a:endParaRPr>
          </a:p>
        </p:txBody>
      </p:sp>
      <p:graphicFrame>
        <p:nvGraphicFramePr>
          <p:cNvPr id="179214" name="Object 14"/>
          <p:cNvGraphicFramePr>
            <a:graphicFrameLocks noChangeAspect="1"/>
          </p:cNvGraphicFramePr>
          <p:nvPr/>
        </p:nvGraphicFramePr>
        <p:xfrm>
          <a:off x="2195513" y="4672013"/>
          <a:ext cx="796925" cy="455612"/>
        </p:xfrm>
        <a:graphic>
          <a:graphicData uri="http://schemas.openxmlformats.org/presentationml/2006/ole">
            <mc:AlternateContent xmlns:mc="http://schemas.openxmlformats.org/markup-compatibility/2006">
              <mc:Choice xmlns:v="urn:schemas-microsoft-com:vml" Requires="v">
                <p:oleObj spid="_x0000_s23730" name="Equation" r:id="rId19" imgW="355320" imgH="203040" progId="Equation.DSMT4">
                  <p:embed/>
                </p:oleObj>
              </mc:Choice>
              <mc:Fallback>
                <p:oleObj name="Equation" r:id="rId19" imgW="35532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95513" y="4672013"/>
                        <a:ext cx="7969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5" name="Object 15"/>
          <p:cNvGraphicFramePr>
            <a:graphicFrameLocks noChangeAspect="1"/>
          </p:cNvGraphicFramePr>
          <p:nvPr/>
        </p:nvGraphicFramePr>
        <p:xfrm>
          <a:off x="4481513" y="4656138"/>
          <a:ext cx="398462" cy="398462"/>
        </p:xfrm>
        <a:graphic>
          <a:graphicData uri="http://schemas.openxmlformats.org/presentationml/2006/ole">
            <mc:AlternateContent xmlns:mc="http://schemas.openxmlformats.org/markup-compatibility/2006">
              <mc:Choice xmlns:v="urn:schemas-microsoft-com:vml" Requires="v">
                <p:oleObj spid="_x0000_s23731" name="Equation" r:id="rId21" imgW="177480" imgH="177480" progId="Equation.DSMT4">
                  <p:embed/>
                </p:oleObj>
              </mc:Choice>
              <mc:Fallback>
                <p:oleObj name="Equation" r:id="rId21" imgW="177480" imgH="1774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81513" y="4656138"/>
                        <a:ext cx="39846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6" name="Object 16"/>
          <p:cNvGraphicFramePr>
            <a:graphicFrameLocks noChangeAspect="1"/>
          </p:cNvGraphicFramePr>
          <p:nvPr/>
        </p:nvGraphicFramePr>
        <p:xfrm>
          <a:off x="933450" y="5084763"/>
          <a:ext cx="536575" cy="498475"/>
        </p:xfrm>
        <a:graphic>
          <a:graphicData uri="http://schemas.openxmlformats.org/presentationml/2006/ole">
            <mc:AlternateContent xmlns:mc="http://schemas.openxmlformats.org/markup-compatibility/2006">
              <mc:Choice xmlns:v="urn:schemas-microsoft-com:vml" Requires="v">
                <p:oleObj spid="_x0000_s23732" name="Equation" r:id="rId23" imgW="177480" imgH="164880" progId="Equation.DSMT4">
                  <p:embed/>
                </p:oleObj>
              </mc:Choice>
              <mc:Fallback>
                <p:oleObj name="Equation" r:id="rId23" imgW="177480" imgH="1648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3450" y="5084763"/>
                        <a:ext cx="536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7" name="Text Box 17"/>
          <p:cNvSpPr txBox="1">
            <a:spLocks noChangeArrowheads="1"/>
          </p:cNvSpPr>
          <p:nvPr/>
        </p:nvSpPr>
        <p:spPr bwMode="auto">
          <a:xfrm>
            <a:off x="1360488" y="4906963"/>
            <a:ext cx="7272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离散时间系统频率响应          在        范围内      个频率处的值；</a:t>
            </a:r>
            <a:endParaRPr lang="zh-CN" altLang="en-US" sz="2800" b="1">
              <a:latin typeface="楷体_GB2312" pitchFamily="49" charset="-122"/>
              <a:ea typeface="楷体_GB2312" pitchFamily="49" charset="-122"/>
            </a:endParaRPr>
          </a:p>
        </p:txBody>
      </p:sp>
      <p:graphicFrame>
        <p:nvGraphicFramePr>
          <p:cNvPr id="179218" name="Object 18"/>
          <p:cNvGraphicFramePr>
            <a:graphicFrameLocks noChangeAspect="1"/>
          </p:cNvGraphicFramePr>
          <p:nvPr/>
        </p:nvGraphicFramePr>
        <p:xfrm>
          <a:off x="6227763" y="5133975"/>
          <a:ext cx="796925" cy="455613"/>
        </p:xfrm>
        <a:graphic>
          <a:graphicData uri="http://schemas.openxmlformats.org/presentationml/2006/ole">
            <mc:AlternateContent xmlns:mc="http://schemas.openxmlformats.org/markup-compatibility/2006">
              <mc:Choice xmlns:v="urn:schemas-microsoft-com:vml" Requires="v">
                <p:oleObj spid="_x0000_s23733" name="Equation" r:id="rId25" imgW="355320" imgH="203040" progId="Equation.DSMT4">
                  <p:embed/>
                </p:oleObj>
              </mc:Choice>
              <mc:Fallback>
                <p:oleObj name="Equation" r:id="rId25" imgW="35532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27763" y="5133975"/>
                        <a:ext cx="7969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9" name="Object 19"/>
          <p:cNvGraphicFramePr>
            <a:graphicFrameLocks noChangeAspect="1"/>
          </p:cNvGraphicFramePr>
          <p:nvPr/>
        </p:nvGraphicFramePr>
        <p:xfrm>
          <a:off x="4930775" y="5084763"/>
          <a:ext cx="1081088" cy="512762"/>
        </p:xfrm>
        <a:graphic>
          <a:graphicData uri="http://schemas.openxmlformats.org/presentationml/2006/ole">
            <mc:AlternateContent xmlns:mc="http://schemas.openxmlformats.org/markup-compatibility/2006">
              <mc:Choice xmlns:v="urn:schemas-microsoft-com:vml" Requires="v">
                <p:oleObj spid="_x0000_s23734" name="Equation" r:id="rId26" imgW="482400" imgH="228600" progId="Equation.DSMT4">
                  <p:embed/>
                </p:oleObj>
              </mc:Choice>
              <mc:Fallback>
                <p:oleObj name="Equation" r:id="rId26" imgW="482400" imgH="2286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30775" y="5084763"/>
                        <a:ext cx="1081088"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0" name="Object 20"/>
          <p:cNvGraphicFramePr>
            <a:graphicFrameLocks noChangeAspect="1"/>
          </p:cNvGraphicFramePr>
          <p:nvPr/>
        </p:nvGraphicFramePr>
        <p:xfrm>
          <a:off x="7956550" y="5157788"/>
          <a:ext cx="398463" cy="398462"/>
        </p:xfrm>
        <a:graphic>
          <a:graphicData uri="http://schemas.openxmlformats.org/presentationml/2006/ole">
            <mc:AlternateContent xmlns:mc="http://schemas.openxmlformats.org/markup-compatibility/2006">
              <mc:Choice xmlns:v="urn:schemas-microsoft-com:vml" Requires="v">
                <p:oleObj spid="_x0000_s23735" name="Equation" r:id="rId28" imgW="177480" imgH="177480" progId="Equation.DSMT4">
                  <p:embed/>
                </p:oleObj>
              </mc:Choice>
              <mc:Fallback>
                <p:oleObj name="Equation" r:id="rId28" imgW="177480" imgH="1774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56550" y="5157788"/>
                        <a:ext cx="398463"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9731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2195513" y="2276475"/>
          <a:ext cx="4589462" cy="474663"/>
        </p:xfrm>
        <a:graphic>
          <a:graphicData uri="http://schemas.openxmlformats.org/presentationml/2006/ole">
            <mc:AlternateContent xmlns:mc="http://schemas.openxmlformats.org/markup-compatibility/2006">
              <mc:Choice xmlns:v="urn:schemas-microsoft-com:vml" Requires="v">
                <p:oleObj spid="_x0000_s24611" name="Equation" r:id="rId3" imgW="1968480" imgH="203040" progId="Equation.DSMT4">
                  <p:embed/>
                </p:oleObj>
              </mc:Choice>
              <mc:Fallback>
                <p:oleObj name="Equation" r:id="rId3" imgW="19684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276475"/>
                        <a:ext cx="458946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27" name="Object 3"/>
          <p:cNvGraphicFramePr>
            <a:graphicFrameLocks noChangeAspect="1"/>
          </p:cNvGraphicFramePr>
          <p:nvPr/>
        </p:nvGraphicFramePr>
        <p:xfrm>
          <a:off x="5335588" y="3355975"/>
          <a:ext cx="996950" cy="455613"/>
        </p:xfrm>
        <a:graphic>
          <a:graphicData uri="http://schemas.openxmlformats.org/presentationml/2006/ole">
            <mc:AlternateContent xmlns:mc="http://schemas.openxmlformats.org/markup-compatibility/2006">
              <mc:Choice xmlns:v="urn:schemas-microsoft-com:vml" Requires="v">
                <p:oleObj spid="_x0000_s24612" name="Equation" r:id="rId5" imgW="444240" imgH="203040" progId="Equation.DSMT4">
                  <p:embed/>
                </p:oleObj>
              </mc:Choice>
              <mc:Fallback>
                <p:oleObj name="Equation" r:id="rId5" imgW="4442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5588" y="3355975"/>
                        <a:ext cx="9969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8" name="Text Box 4"/>
          <p:cNvSpPr txBox="1">
            <a:spLocks noChangeArrowheads="1"/>
          </p:cNvSpPr>
          <p:nvPr/>
        </p:nvSpPr>
        <p:spPr bwMode="auto">
          <a:xfrm>
            <a:off x="612775" y="3106738"/>
            <a:ext cx="7272338"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Times New Roman" pitchFamily="18" charset="0"/>
                <a:ea typeface="楷体_GB2312" pitchFamily="49" charset="-122"/>
              </a:rPr>
              <a:t>角频率的范围由         扩展到了           </a:t>
            </a:r>
            <a:endParaRPr lang="zh-CN" altLang="en-US" sz="2800" b="1">
              <a:latin typeface="楷体_GB2312" pitchFamily="49" charset="-122"/>
              <a:ea typeface="楷体_GB2312" pitchFamily="49" charset="-122"/>
            </a:endParaRPr>
          </a:p>
        </p:txBody>
      </p:sp>
      <p:graphicFrame>
        <p:nvGraphicFramePr>
          <p:cNvPr id="180229" name="Object 5"/>
          <p:cNvGraphicFramePr>
            <a:graphicFrameLocks noChangeAspect="1"/>
          </p:cNvGraphicFramePr>
          <p:nvPr/>
        </p:nvGraphicFramePr>
        <p:xfrm>
          <a:off x="3203575" y="3355975"/>
          <a:ext cx="796925" cy="455613"/>
        </p:xfrm>
        <a:graphic>
          <a:graphicData uri="http://schemas.openxmlformats.org/presentationml/2006/ole">
            <mc:AlternateContent xmlns:mc="http://schemas.openxmlformats.org/markup-compatibility/2006">
              <mc:Choice xmlns:v="urn:schemas-microsoft-com:vml" Requires="v">
                <p:oleObj spid="_x0000_s24613" name="Equation" r:id="rId7" imgW="355320" imgH="203040" progId="Equation.DSMT4">
                  <p:embed/>
                </p:oleObj>
              </mc:Choice>
              <mc:Fallback>
                <p:oleObj name="Equation" r:id="rId7" imgW="3553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355975"/>
                        <a:ext cx="7969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7525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50825" y="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16739" name="Text Box 3"/>
          <p:cNvSpPr txBox="1">
            <a:spLocks noChangeArrowheads="1"/>
          </p:cNvSpPr>
          <p:nvPr/>
        </p:nvSpPr>
        <p:spPr bwMode="auto">
          <a:xfrm>
            <a:off x="395288" y="1004888"/>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序列    的</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变换定义为：</a:t>
            </a:r>
          </a:p>
        </p:txBody>
      </p:sp>
      <p:graphicFrame>
        <p:nvGraphicFramePr>
          <p:cNvPr id="116740" name="Object 4"/>
          <p:cNvGraphicFramePr>
            <a:graphicFrameLocks noGrp="1" noChangeAspect="1"/>
          </p:cNvGraphicFramePr>
          <p:nvPr>
            <p:ph sz="quarter" idx="1"/>
          </p:nvPr>
        </p:nvGraphicFramePr>
        <p:xfrm>
          <a:off x="1187450" y="1196975"/>
          <a:ext cx="814388" cy="520700"/>
        </p:xfrm>
        <a:graphic>
          <a:graphicData uri="http://schemas.openxmlformats.org/presentationml/2006/ole">
            <mc:AlternateContent xmlns:mc="http://schemas.openxmlformats.org/markup-compatibility/2006">
              <mc:Choice xmlns:v="urn:schemas-microsoft-com:vml" Requires="v">
                <p:oleObj spid="_x0000_s1059" name="Equation" r:id="rId3" imgW="317160" imgH="203040" progId="Equation.DSMT4">
                  <p:embed/>
                </p:oleObj>
              </mc:Choice>
              <mc:Fallback>
                <p:oleObj name="Equation" r:id="rId3" imgW="31716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196975"/>
                        <a:ext cx="8143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1" name="Object 5"/>
          <p:cNvGraphicFramePr>
            <a:graphicFrameLocks noGrp="1" noChangeAspect="1"/>
          </p:cNvGraphicFramePr>
          <p:nvPr>
            <p:ph sz="quarter" idx="2"/>
          </p:nvPr>
        </p:nvGraphicFramePr>
        <p:xfrm>
          <a:off x="2411413" y="1773238"/>
          <a:ext cx="4176712" cy="985837"/>
        </p:xfrm>
        <a:graphic>
          <a:graphicData uri="http://schemas.openxmlformats.org/presentationml/2006/ole">
            <mc:AlternateContent xmlns:mc="http://schemas.openxmlformats.org/markup-compatibility/2006">
              <mc:Choice xmlns:v="urn:schemas-microsoft-com:vml" Requires="v">
                <p:oleObj spid="_x0000_s1060" name="Equation" r:id="rId5" imgW="1828800" imgH="431640" progId="Equation.DSMT4">
                  <p:embed/>
                </p:oleObj>
              </mc:Choice>
              <mc:Fallback>
                <p:oleObj name="Equation" r:id="rId5" imgW="1828800" imgH="4316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773238"/>
                        <a:ext cx="4176712"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6749" name="Object 13"/>
          <p:cNvGraphicFramePr>
            <a:graphicFrameLocks noChangeAspect="1"/>
          </p:cNvGraphicFramePr>
          <p:nvPr/>
        </p:nvGraphicFramePr>
        <p:xfrm>
          <a:off x="2484438" y="4437063"/>
          <a:ext cx="4119562" cy="1008062"/>
        </p:xfrm>
        <a:graphic>
          <a:graphicData uri="http://schemas.openxmlformats.org/presentationml/2006/ole">
            <mc:AlternateContent xmlns:mc="http://schemas.openxmlformats.org/markup-compatibility/2006">
              <mc:Choice xmlns:v="urn:schemas-microsoft-com:vml" Requires="v">
                <p:oleObj spid="_x0000_s1061" name="Equation" r:id="rId7" imgW="1765080" imgH="431640" progId="Equation.DSMT4">
                  <p:embed/>
                </p:oleObj>
              </mc:Choice>
              <mc:Fallback>
                <p:oleObj name="Equation" r:id="rId7" imgW="176508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437063"/>
                        <a:ext cx="41195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50" name="Text Box 14"/>
          <p:cNvSpPr txBox="1">
            <a:spLocks noChangeArrowheads="1"/>
          </p:cNvSpPr>
          <p:nvPr/>
        </p:nvSpPr>
        <p:spPr bwMode="auto">
          <a:xfrm>
            <a:off x="468313" y="2636838"/>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其中，符号</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表示取</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变换，</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是复变量。相应地，单边</a:t>
            </a:r>
            <a:r>
              <a:rPr lang="en-US" altLang="zh-CN" sz="2800" b="1">
                <a:latin typeface="楷体_GB2312" pitchFamily="49" charset="-122"/>
                <a:ea typeface="楷体_GB2312" pitchFamily="49" charset="-122"/>
              </a:rPr>
              <a:t>z</a:t>
            </a:r>
            <a:r>
              <a:rPr lang="zh-CN" altLang="en-US" sz="2800" b="1">
                <a:latin typeface="楷体_GB2312" pitchFamily="49" charset="-122"/>
                <a:ea typeface="楷体_GB2312" pitchFamily="49" charset="-122"/>
              </a:rPr>
              <a:t>变换定义为：</a:t>
            </a:r>
          </a:p>
        </p:txBody>
      </p:sp>
    </p:spTree>
    <p:extLst>
      <p:ext uri="{BB962C8B-B14F-4D97-AF65-F5344CB8AC3E}">
        <p14:creationId xmlns:p14="http://schemas.microsoft.com/office/powerpoint/2010/main" val="2592659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2195513" y="2349500"/>
          <a:ext cx="3679825" cy="906463"/>
        </p:xfrm>
        <a:graphic>
          <a:graphicData uri="http://schemas.openxmlformats.org/presentationml/2006/ole">
            <mc:AlternateContent xmlns:mc="http://schemas.openxmlformats.org/markup-compatibility/2006">
              <mc:Choice xmlns:v="urn:schemas-microsoft-com:vml" Requires="v">
                <p:oleObj spid="_x0000_s25614" name="Equation" r:id="rId3" imgW="1701720" imgH="419040" progId="Equation.DSMT4">
                  <p:embed/>
                </p:oleObj>
              </mc:Choice>
              <mc:Fallback>
                <p:oleObj name="Equation" r:id="rId3" imgW="17017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349500"/>
                        <a:ext cx="3679825"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1" name="Text Box 3"/>
          <p:cNvSpPr txBox="1">
            <a:spLocks noChangeArrowheads="1"/>
          </p:cNvSpPr>
          <p:nvPr/>
        </p:nvSpPr>
        <p:spPr bwMode="auto">
          <a:xfrm>
            <a:off x="250825" y="717550"/>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7</a:t>
            </a: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命令画出下列系统函数的频率响应曲线</a:t>
            </a:r>
          </a:p>
        </p:txBody>
      </p:sp>
    </p:spTree>
    <p:extLst>
      <p:ext uri="{BB962C8B-B14F-4D97-AF65-F5344CB8AC3E}">
        <p14:creationId xmlns:p14="http://schemas.microsoft.com/office/powerpoint/2010/main" val="7340795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88640"/>
            <a:ext cx="5832648" cy="6370975"/>
          </a:xfrm>
          <a:prstGeom prst="rect">
            <a:avLst/>
          </a:prstGeom>
        </p:spPr>
        <p:txBody>
          <a:bodyPr wrap="square">
            <a:spAutoFit/>
          </a:bodyPr>
          <a:lstStyle/>
          <a:p>
            <a:r>
              <a:rPr lang="en-US" altLang="zh-CN" sz="2400" dirty="0" smtClean="0"/>
              <a:t>b = [1 -0.96 0.9028] ;</a:t>
            </a:r>
          </a:p>
          <a:p>
            <a:r>
              <a:rPr lang="en-US" altLang="zh-CN" sz="2400" dirty="0" smtClean="0"/>
              <a:t>a = [1 -1.56 0.8109] ;</a:t>
            </a:r>
          </a:p>
          <a:p>
            <a:r>
              <a:rPr lang="en-US" altLang="zh-CN" sz="2400" dirty="0" smtClean="0"/>
              <a:t>[H w] = </a:t>
            </a:r>
            <a:r>
              <a:rPr lang="en-US" altLang="zh-CN" sz="2400" dirty="0" err="1" smtClean="0"/>
              <a:t>freqz</a:t>
            </a:r>
            <a:r>
              <a:rPr lang="en-US" altLang="zh-CN" sz="2400" dirty="0" smtClean="0"/>
              <a:t>(b,a,400,'whole') ;</a:t>
            </a:r>
          </a:p>
          <a:p>
            <a:r>
              <a:rPr lang="en-US" altLang="zh-CN" sz="2400" dirty="0" err="1" smtClean="0"/>
              <a:t>Hm</a:t>
            </a:r>
            <a:r>
              <a:rPr lang="en-US" altLang="zh-CN" sz="2400" dirty="0" smtClean="0"/>
              <a:t> = abs(H) ;</a:t>
            </a:r>
          </a:p>
          <a:p>
            <a:r>
              <a:rPr lang="en-US" altLang="zh-CN" sz="2400" dirty="0" err="1" smtClean="0"/>
              <a:t>Hp</a:t>
            </a:r>
            <a:r>
              <a:rPr lang="en-US" altLang="zh-CN" sz="2400" dirty="0" smtClean="0"/>
              <a:t> = angle(H) ;</a:t>
            </a:r>
          </a:p>
          <a:p>
            <a:r>
              <a:rPr lang="en-US" altLang="zh-CN" sz="2400" dirty="0" smtClean="0"/>
              <a:t>subplot(2,1,1) ;</a:t>
            </a:r>
          </a:p>
          <a:p>
            <a:r>
              <a:rPr lang="en-US" altLang="zh-CN" sz="2400" dirty="0" smtClean="0"/>
              <a:t>plot(</a:t>
            </a:r>
            <a:r>
              <a:rPr lang="en-US" altLang="zh-CN" sz="2400" dirty="0" err="1" smtClean="0"/>
              <a:t>w,Hm</a:t>
            </a:r>
            <a:r>
              <a:rPr lang="en-US" altLang="zh-CN" sz="2400" dirty="0" smtClean="0"/>
              <a:t>) ;</a:t>
            </a:r>
          </a:p>
          <a:p>
            <a:r>
              <a:rPr lang="en-US" altLang="zh-CN" sz="2400" dirty="0" smtClean="0"/>
              <a:t>grid on ;</a:t>
            </a:r>
          </a:p>
          <a:p>
            <a:r>
              <a:rPr lang="en-US" altLang="zh-CN" sz="2400" dirty="0" err="1" smtClean="0"/>
              <a:t>xlabel</a:t>
            </a:r>
            <a:r>
              <a:rPr lang="en-US" altLang="zh-CN" sz="2400" dirty="0" smtClean="0"/>
              <a:t>('\omega(rad/s)') ;</a:t>
            </a:r>
          </a:p>
          <a:p>
            <a:r>
              <a:rPr lang="en-US" altLang="zh-CN" sz="2400" dirty="0" err="1" smtClean="0"/>
              <a:t>ylabel</a:t>
            </a:r>
            <a:r>
              <a:rPr lang="en-US" altLang="zh-CN" sz="2400" dirty="0" smtClean="0"/>
              <a:t>('</a:t>
            </a:r>
            <a:r>
              <a:rPr lang="zh-CN" altLang="en-US" sz="2400" dirty="0" smtClean="0"/>
              <a:t>幅度</a:t>
            </a:r>
            <a:r>
              <a:rPr lang="en-US" altLang="zh-CN" sz="2400" dirty="0" smtClean="0"/>
              <a:t>') ;</a:t>
            </a:r>
          </a:p>
          <a:p>
            <a:r>
              <a:rPr lang="en-US" altLang="zh-CN" sz="2400" dirty="0" smtClean="0"/>
              <a:t>title('</a:t>
            </a:r>
            <a:r>
              <a:rPr lang="zh-CN" altLang="en-US" sz="2400" dirty="0" smtClean="0"/>
              <a:t>离散系统幅频特性曲线</a:t>
            </a:r>
            <a:r>
              <a:rPr lang="en-US" altLang="zh-CN" sz="2400" dirty="0" smtClean="0"/>
              <a:t>') ;</a:t>
            </a:r>
          </a:p>
          <a:p>
            <a:r>
              <a:rPr lang="en-US" altLang="zh-CN" sz="2400" dirty="0" smtClean="0"/>
              <a:t>subplot(2,1,2) ;</a:t>
            </a:r>
          </a:p>
          <a:p>
            <a:r>
              <a:rPr lang="en-US" altLang="zh-CN" sz="2400" dirty="0" smtClean="0"/>
              <a:t>plot(</a:t>
            </a:r>
            <a:r>
              <a:rPr lang="en-US" altLang="zh-CN" sz="2400" dirty="0" err="1" smtClean="0"/>
              <a:t>w,Hp</a:t>
            </a:r>
            <a:r>
              <a:rPr lang="en-US" altLang="zh-CN" sz="2400" dirty="0" smtClean="0"/>
              <a:t>) ;</a:t>
            </a:r>
          </a:p>
          <a:p>
            <a:r>
              <a:rPr lang="en-US" altLang="zh-CN" sz="2400" dirty="0" smtClean="0"/>
              <a:t>grid on ;</a:t>
            </a:r>
          </a:p>
          <a:p>
            <a:r>
              <a:rPr lang="en-US" altLang="zh-CN" sz="2400" dirty="0" err="1" smtClean="0"/>
              <a:t>xlabel</a:t>
            </a:r>
            <a:r>
              <a:rPr lang="en-US" altLang="zh-CN" sz="2400" dirty="0" smtClean="0"/>
              <a:t>('\omega(rad/s)') ;</a:t>
            </a:r>
          </a:p>
          <a:p>
            <a:r>
              <a:rPr lang="en-US" altLang="zh-CN" sz="2400" dirty="0" err="1" smtClean="0"/>
              <a:t>ylabel</a:t>
            </a:r>
            <a:r>
              <a:rPr lang="en-US" altLang="zh-CN" sz="2400" dirty="0" smtClean="0"/>
              <a:t>('</a:t>
            </a:r>
            <a:r>
              <a:rPr lang="zh-CN" altLang="en-US" sz="2400" dirty="0" smtClean="0"/>
              <a:t>相位</a:t>
            </a:r>
            <a:r>
              <a:rPr lang="en-US" altLang="zh-CN" sz="2400" dirty="0" smtClean="0"/>
              <a:t>') ;</a:t>
            </a:r>
          </a:p>
          <a:p>
            <a:r>
              <a:rPr lang="en-US" altLang="zh-CN" sz="2400" dirty="0" smtClean="0"/>
              <a:t>title('</a:t>
            </a:r>
            <a:r>
              <a:rPr lang="zh-CN" altLang="en-US" sz="2400" dirty="0" smtClean="0"/>
              <a:t>离散系统相频特性曲线</a:t>
            </a:r>
            <a:r>
              <a:rPr lang="en-US" altLang="zh-CN" sz="2400" dirty="0" smtClean="0"/>
              <a:t>') ;</a:t>
            </a:r>
            <a:endParaRPr lang="zh-CN" altLang="en-US" sz="2400" dirty="0"/>
          </a:p>
        </p:txBody>
      </p:sp>
    </p:spTree>
    <p:extLst>
      <p:ext uri="{BB962C8B-B14F-4D97-AF65-F5344CB8AC3E}">
        <p14:creationId xmlns:p14="http://schemas.microsoft.com/office/powerpoint/2010/main" val="3086242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7838"/>
            <a:ext cx="7868641" cy="590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332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50825" y="506413"/>
            <a:ext cx="8281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楷体_GB2312" pitchFamily="49" charset="-122"/>
                <a:ea typeface="楷体_GB2312" pitchFamily="49" charset="-122"/>
              </a:rPr>
              <a:t>实验内容：</a:t>
            </a:r>
          </a:p>
        </p:txBody>
      </p:sp>
      <p:sp>
        <p:nvSpPr>
          <p:cNvPr id="184323" name="Text Box 3"/>
          <p:cNvSpPr txBox="1">
            <a:spLocks noChangeArrowheads="1"/>
          </p:cNvSpPr>
          <p:nvPr/>
        </p:nvSpPr>
        <p:spPr bwMode="auto">
          <a:xfrm>
            <a:off x="179388" y="1341438"/>
            <a:ext cx="85693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zh-CN" altLang="en-US" sz="2800" b="1">
                <a:ea typeface="楷体_GB2312" pitchFamily="49" charset="-122"/>
              </a:rPr>
              <a:t>试用</a:t>
            </a:r>
            <a:r>
              <a:rPr lang="en-US" altLang="zh-CN" sz="2800" b="1">
                <a:ea typeface="楷体_GB2312" pitchFamily="49" charset="-122"/>
              </a:rPr>
              <a:t>MATLAB</a:t>
            </a:r>
            <a:r>
              <a:rPr lang="zh-CN" altLang="en-US" sz="2800" b="1">
                <a:ea typeface="楷体_GB2312" pitchFamily="49" charset="-122"/>
              </a:rPr>
              <a:t>的</a:t>
            </a:r>
            <a:r>
              <a:rPr lang="en-US" altLang="zh-CN" sz="2800" b="1">
                <a:latin typeface="Times New Roman" pitchFamily="18" charset="0"/>
                <a:ea typeface="楷体_GB2312" pitchFamily="49" charset="-122"/>
              </a:rPr>
              <a:t>residuez</a:t>
            </a:r>
            <a:r>
              <a:rPr lang="zh-CN" altLang="en-US" sz="2800" b="1">
                <a:latin typeface="Times New Roman" pitchFamily="18" charset="0"/>
                <a:ea typeface="楷体_GB2312" pitchFamily="49" charset="-122"/>
              </a:rPr>
              <a:t>函数，求出</a:t>
            </a:r>
          </a:p>
        </p:txBody>
      </p:sp>
      <p:graphicFrame>
        <p:nvGraphicFramePr>
          <p:cNvPr id="184324" name="Object 4"/>
          <p:cNvGraphicFramePr>
            <a:graphicFrameLocks noGrp="1" noChangeAspect="1"/>
          </p:cNvGraphicFramePr>
          <p:nvPr>
            <p:ph sz="half" idx="1"/>
          </p:nvPr>
        </p:nvGraphicFramePr>
        <p:xfrm>
          <a:off x="1979613" y="2636838"/>
          <a:ext cx="6624637" cy="1241425"/>
        </p:xfrm>
        <a:graphic>
          <a:graphicData uri="http://schemas.openxmlformats.org/presentationml/2006/ole">
            <mc:AlternateContent xmlns:mc="http://schemas.openxmlformats.org/markup-compatibility/2006">
              <mc:Choice xmlns:v="urn:schemas-microsoft-com:vml" Requires="v">
                <p:oleObj spid="_x0000_s26637" name="Equation" r:id="rId3" imgW="2234880" imgH="419040" progId="Equation.DSMT4">
                  <p:embed/>
                </p:oleObj>
              </mc:Choice>
              <mc:Fallback>
                <p:oleObj name="Equation" r:id="rId3" imgW="223488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636838"/>
                        <a:ext cx="6624637"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25" name="Rectangle 5"/>
          <p:cNvSpPr>
            <a:spLocks noChangeArrowheads="1"/>
          </p:cNvSpPr>
          <p:nvPr/>
        </p:nvSpPr>
        <p:spPr bwMode="auto">
          <a:xfrm>
            <a:off x="827088" y="4365625"/>
            <a:ext cx="3398837"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spcBef>
                <a:spcPct val="50000"/>
              </a:spcBef>
            </a:pPr>
            <a:r>
              <a:rPr lang="zh-CN" altLang="en-US" sz="2800" b="1">
                <a:ea typeface="楷体_GB2312" pitchFamily="49" charset="-122"/>
              </a:rPr>
              <a:t>的部分分式展开和。</a:t>
            </a:r>
          </a:p>
        </p:txBody>
      </p:sp>
    </p:spTree>
    <p:extLst>
      <p:ext uri="{BB962C8B-B14F-4D97-AF65-F5344CB8AC3E}">
        <p14:creationId xmlns:p14="http://schemas.microsoft.com/office/powerpoint/2010/main" val="1687316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79388" y="836613"/>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zh-CN" altLang="en-US" sz="2800" b="1">
                <a:ea typeface="楷体_GB2312" pitchFamily="49" charset="-122"/>
              </a:rPr>
              <a:t>试用</a:t>
            </a:r>
            <a:r>
              <a:rPr lang="en-US" altLang="zh-CN" sz="2800" b="1">
                <a:ea typeface="楷体_GB2312" pitchFamily="49" charset="-122"/>
              </a:rPr>
              <a:t>MATLAB</a:t>
            </a:r>
            <a:r>
              <a:rPr lang="zh-CN" altLang="en-US" sz="2800" b="1">
                <a:ea typeface="楷体_GB2312" pitchFamily="49" charset="-122"/>
              </a:rPr>
              <a:t>命令画出下列因果系统的系统函数零极点分布图，并判断系统的稳定性。</a:t>
            </a:r>
            <a:endParaRPr lang="zh-CN" altLang="en-US" sz="2800" b="1">
              <a:latin typeface="楷体_GB2312" pitchFamily="49" charset="-122"/>
              <a:ea typeface="楷体_GB2312" pitchFamily="49" charset="-122"/>
            </a:endParaRPr>
          </a:p>
        </p:txBody>
      </p:sp>
      <p:graphicFrame>
        <p:nvGraphicFramePr>
          <p:cNvPr id="185347" name="Object 3"/>
          <p:cNvGraphicFramePr>
            <a:graphicFrameLocks noGrp="1" noChangeAspect="1"/>
          </p:cNvGraphicFramePr>
          <p:nvPr>
            <p:ph sz="half" idx="1"/>
          </p:nvPr>
        </p:nvGraphicFramePr>
        <p:xfrm>
          <a:off x="1619250" y="2636838"/>
          <a:ext cx="5761038" cy="1970087"/>
        </p:xfrm>
        <a:graphic>
          <a:graphicData uri="http://schemas.openxmlformats.org/presentationml/2006/ole">
            <mc:AlternateContent xmlns:mc="http://schemas.openxmlformats.org/markup-compatibility/2006">
              <mc:Choice xmlns:v="urn:schemas-microsoft-com:vml" Requires="v">
                <p:oleObj spid="_x0000_s27661" name="Equation" r:id="rId3" imgW="2450880" imgH="838080" progId="Equation.DSMT4">
                  <p:embed/>
                </p:oleObj>
              </mc:Choice>
              <mc:Fallback>
                <p:oleObj name="Equation" r:id="rId3" imgW="2450880" imgH="8380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636838"/>
                        <a:ext cx="5761038" cy="197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81171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79388" y="836613"/>
            <a:ext cx="856932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r>
              <a:rPr lang="zh-CN" altLang="en-US" sz="2800" b="1" dirty="0">
                <a:ea typeface="楷体_GB2312" pitchFamily="49" charset="-122"/>
              </a:rPr>
              <a:t>试用</a:t>
            </a:r>
            <a:r>
              <a:rPr lang="en-US" altLang="zh-CN" sz="2800" b="1" dirty="0">
                <a:ea typeface="楷体_GB2312" pitchFamily="49" charset="-122"/>
              </a:rPr>
              <a:t>MATLAB</a:t>
            </a:r>
            <a:r>
              <a:rPr lang="zh-CN" altLang="en-US" sz="2800" b="1" dirty="0">
                <a:ea typeface="楷体_GB2312" pitchFamily="49" charset="-122"/>
              </a:rPr>
              <a:t>绘制系统：             </a:t>
            </a:r>
            <a:endParaRPr lang="zh-CN" altLang="en-US" sz="2800" b="1" dirty="0">
              <a:latin typeface="楷体_GB2312" pitchFamily="49" charset="-122"/>
              <a:ea typeface="楷体_GB2312" pitchFamily="49" charset="-122"/>
            </a:endParaRPr>
          </a:p>
        </p:txBody>
      </p:sp>
      <p:graphicFrame>
        <p:nvGraphicFramePr>
          <p:cNvPr id="186371" name="Object 3"/>
          <p:cNvGraphicFramePr>
            <a:graphicFrameLocks noGrp="1" noChangeAspect="1"/>
          </p:cNvGraphicFramePr>
          <p:nvPr>
            <p:ph sz="half" idx="1"/>
          </p:nvPr>
        </p:nvGraphicFramePr>
        <p:xfrm>
          <a:off x="2916238" y="1989138"/>
          <a:ext cx="3817937" cy="1889125"/>
        </p:xfrm>
        <a:graphic>
          <a:graphicData uri="http://schemas.openxmlformats.org/presentationml/2006/ole">
            <mc:AlternateContent xmlns:mc="http://schemas.openxmlformats.org/markup-compatibility/2006">
              <mc:Choice xmlns:v="urn:schemas-microsoft-com:vml" Requires="v">
                <p:oleObj spid="_x0000_s28687" name="Equation" r:id="rId3" imgW="1231560" imgH="609480" progId="Equation.DSMT4">
                  <p:embed/>
                </p:oleObj>
              </mc:Choice>
              <mc:Fallback>
                <p:oleObj name="Equation" r:id="rId3" imgW="1231560" imgH="6094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989138"/>
                        <a:ext cx="3817937"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2" name="Text Box 4"/>
          <p:cNvSpPr txBox="1">
            <a:spLocks noChangeArrowheads="1"/>
          </p:cNvSpPr>
          <p:nvPr/>
        </p:nvSpPr>
        <p:spPr bwMode="auto">
          <a:xfrm>
            <a:off x="574675" y="3860800"/>
            <a:ext cx="856932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zh-CN" altLang="en-US" sz="2800" b="1">
                <a:ea typeface="楷体_GB2312" pitchFamily="49" charset="-122"/>
              </a:rPr>
              <a:t>的频率响应曲线</a:t>
            </a: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4035193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9388" y="260648"/>
            <a:ext cx="8569325" cy="6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smtClean="0">
                <a:latin typeface="楷体_GB2312" pitchFamily="49" charset="-122"/>
                <a:ea typeface="楷体_GB2312" pitchFamily="49" charset="-122"/>
              </a:rPr>
              <a:t>4</a:t>
            </a:r>
            <a:r>
              <a:rPr lang="zh-CN" altLang="en-US" sz="2800" b="1" dirty="0" smtClean="0">
                <a:latin typeface="楷体_GB2312" pitchFamily="49" charset="-122"/>
                <a:ea typeface="楷体_GB2312" pitchFamily="49" charset="-122"/>
              </a:rPr>
              <a:t>、求下列序列</a:t>
            </a:r>
            <a:r>
              <a:rPr lang="en-US" altLang="zh-CN" sz="2800" b="1" dirty="0" smtClean="0">
                <a:latin typeface="楷体_GB2312" pitchFamily="49" charset="-122"/>
                <a:ea typeface="楷体_GB2312" pitchFamily="49" charset="-122"/>
              </a:rPr>
              <a:t>Z</a:t>
            </a:r>
            <a:r>
              <a:rPr lang="zh-CN" altLang="en-US" sz="2800" b="1" dirty="0" smtClean="0">
                <a:latin typeface="楷体_GB2312" pitchFamily="49" charset="-122"/>
                <a:ea typeface="楷体_GB2312" pitchFamily="49" charset="-122"/>
              </a:rPr>
              <a:t>变换</a:t>
            </a:r>
            <a:endParaRPr lang="zh-CN" altLang="en-US" sz="2800" b="1" dirty="0">
              <a:latin typeface="楷体_GB2312" pitchFamily="49" charset="-122"/>
              <a:ea typeface="楷体_GB2312"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38503268"/>
              </p:ext>
            </p:extLst>
          </p:nvPr>
        </p:nvGraphicFramePr>
        <p:xfrm>
          <a:off x="1044575" y="1052513"/>
          <a:ext cx="6837363" cy="1484312"/>
        </p:xfrm>
        <a:graphic>
          <a:graphicData uri="http://schemas.openxmlformats.org/presentationml/2006/ole">
            <mc:AlternateContent xmlns:mc="http://schemas.openxmlformats.org/markup-compatibility/2006">
              <mc:Choice xmlns:v="urn:schemas-microsoft-com:vml" Requires="v">
                <p:oleObj spid="_x0000_s40967" name="Equation" r:id="rId3" imgW="3162240" imgH="685800" progId="Equation.DSMT4">
                  <p:embed/>
                </p:oleObj>
              </mc:Choice>
              <mc:Fallback>
                <p:oleObj name="Equation" r:id="rId3" imgW="3162240" imgH="685800" progId="Equation.DSMT4">
                  <p:embed/>
                  <p:pic>
                    <p:nvPicPr>
                      <p:cNvPr id="0" name="Object 2"/>
                      <p:cNvPicPr>
                        <a:picLocks noChangeAspect="1" noChangeArrowheads="1"/>
                      </p:cNvPicPr>
                      <p:nvPr/>
                    </p:nvPicPr>
                    <p:blipFill>
                      <a:blip r:embed="rId4"/>
                      <a:srcRect/>
                      <a:stretch>
                        <a:fillRect/>
                      </a:stretch>
                    </p:blipFill>
                    <p:spPr bwMode="auto">
                      <a:xfrm>
                        <a:off x="1044575" y="1052513"/>
                        <a:ext cx="6837363"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2"/>
          <p:cNvSpPr txBox="1">
            <a:spLocks noChangeArrowheads="1"/>
          </p:cNvSpPr>
          <p:nvPr/>
        </p:nvSpPr>
        <p:spPr bwMode="auto">
          <a:xfrm>
            <a:off x="182205" y="2564904"/>
            <a:ext cx="8569325" cy="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smtClean="0">
                <a:latin typeface="楷体_GB2312" pitchFamily="49" charset="-122"/>
                <a:ea typeface="楷体_GB2312" pitchFamily="49" charset="-122"/>
              </a:rPr>
              <a:t>5</a:t>
            </a:r>
            <a:r>
              <a:rPr lang="zh-CN" altLang="en-US" sz="2800" b="1" dirty="0" smtClean="0">
                <a:latin typeface="楷体_GB2312" pitchFamily="49" charset="-122"/>
                <a:ea typeface="楷体_GB2312" pitchFamily="49" charset="-122"/>
              </a:rPr>
              <a:t>、求下列逆</a:t>
            </a:r>
            <a:r>
              <a:rPr lang="en-US" altLang="zh-CN" sz="2800" b="1" dirty="0" smtClean="0">
                <a:latin typeface="楷体_GB2312" pitchFamily="49" charset="-122"/>
                <a:ea typeface="楷体_GB2312" pitchFamily="49" charset="-122"/>
              </a:rPr>
              <a:t>Z</a:t>
            </a:r>
            <a:r>
              <a:rPr lang="zh-CN" altLang="en-US" sz="2800" b="1" dirty="0" smtClean="0">
                <a:latin typeface="楷体_GB2312" pitchFamily="49" charset="-122"/>
                <a:ea typeface="楷体_GB2312" pitchFamily="49" charset="-122"/>
              </a:rPr>
              <a:t>变换</a:t>
            </a:r>
            <a:endParaRPr lang="zh-CN" altLang="en-US" sz="2800" b="1" dirty="0">
              <a:latin typeface="楷体_GB2312" pitchFamily="49" charset="-122"/>
              <a:ea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98126528"/>
              </p:ext>
            </p:extLst>
          </p:nvPr>
        </p:nvGraphicFramePr>
        <p:xfrm>
          <a:off x="755576" y="3280741"/>
          <a:ext cx="6837362" cy="1870075"/>
        </p:xfrm>
        <a:graphic>
          <a:graphicData uri="http://schemas.openxmlformats.org/presentationml/2006/ole">
            <mc:AlternateContent xmlns:mc="http://schemas.openxmlformats.org/markup-compatibility/2006">
              <mc:Choice xmlns:v="urn:schemas-microsoft-com:vml" Requires="v">
                <p:oleObj spid="_x0000_s40968" name="Equation" r:id="rId5" imgW="3162240" imgH="863280" progId="Equation.DSMT4">
                  <p:embed/>
                </p:oleObj>
              </mc:Choice>
              <mc:Fallback>
                <p:oleObj name="Equation" r:id="rId5" imgW="3162240" imgH="863280" progId="Equation.DSMT4">
                  <p:embed/>
                  <p:pic>
                    <p:nvPicPr>
                      <p:cNvPr id="0" name="Object 2"/>
                      <p:cNvPicPr>
                        <a:picLocks noChangeAspect="1" noChangeArrowheads="1"/>
                      </p:cNvPicPr>
                      <p:nvPr/>
                    </p:nvPicPr>
                    <p:blipFill>
                      <a:blip r:embed="rId6"/>
                      <a:srcRect/>
                      <a:stretch>
                        <a:fillRect/>
                      </a:stretch>
                    </p:blipFill>
                    <p:spPr bwMode="auto">
                      <a:xfrm>
                        <a:off x="755576" y="3280741"/>
                        <a:ext cx="6837362"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1954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20991893"/>
              </p:ext>
            </p:extLst>
          </p:nvPr>
        </p:nvGraphicFramePr>
        <p:xfrm>
          <a:off x="539552" y="1844824"/>
          <a:ext cx="8074025" cy="1816100"/>
        </p:xfrm>
        <a:graphic>
          <a:graphicData uri="http://schemas.openxmlformats.org/presentationml/2006/ole">
            <mc:AlternateContent xmlns:mc="http://schemas.openxmlformats.org/markup-compatibility/2006">
              <mc:Choice xmlns:v="urn:schemas-microsoft-com:vml" Requires="v">
                <p:oleObj spid="_x0000_s41988" name="Equation" r:id="rId3" imgW="3733560" imgH="838080" progId="Equation.DSMT4">
                  <p:embed/>
                </p:oleObj>
              </mc:Choice>
              <mc:Fallback>
                <p:oleObj name="Equation" r:id="rId3" imgW="3733560" imgH="838080" progId="Equation.DSMT4">
                  <p:embed/>
                  <p:pic>
                    <p:nvPicPr>
                      <p:cNvPr id="0" name="Object 2"/>
                      <p:cNvPicPr>
                        <a:picLocks noChangeAspect="1" noChangeArrowheads="1"/>
                      </p:cNvPicPr>
                      <p:nvPr/>
                    </p:nvPicPr>
                    <p:blipFill>
                      <a:blip r:embed="rId4"/>
                      <a:srcRect/>
                      <a:stretch>
                        <a:fillRect/>
                      </a:stretch>
                    </p:blipFill>
                    <p:spPr bwMode="auto">
                      <a:xfrm>
                        <a:off x="539552" y="1844824"/>
                        <a:ext cx="80740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2"/>
          <p:cNvSpPr txBox="1">
            <a:spLocks noChangeArrowheads="1"/>
          </p:cNvSpPr>
          <p:nvPr/>
        </p:nvSpPr>
        <p:spPr bwMode="auto">
          <a:xfrm>
            <a:off x="182204" y="332656"/>
            <a:ext cx="8569325"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smtClean="0">
                <a:latin typeface="楷体_GB2312" pitchFamily="49" charset="-122"/>
                <a:ea typeface="楷体_GB2312" pitchFamily="49" charset="-122"/>
              </a:rPr>
              <a:t>6</a:t>
            </a:r>
            <a:r>
              <a:rPr lang="zh-CN" altLang="en-US" sz="2800" b="1" dirty="0" smtClean="0">
                <a:latin typeface="楷体_GB2312" pitchFamily="49" charset="-122"/>
                <a:ea typeface="楷体_GB2312" pitchFamily="49" charset="-122"/>
              </a:rPr>
              <a:t>、求下列系统零极点分布图并绘出单位序列响应波形</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84755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323850" y="836613"/>
            <a:ext cx="806450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符号数学工具箱提供了计算离散时间信号单边</a:t>
            </a:r>
            <a:r>
              <a:rPr lang="en-US" altLang="zh-CN" sz="2800" b="1">
                <a:latin typeface="楷体_GB2312" pitchFamily="49" charset="-122"/>
                <a:ea typeface="楷体_GB2312" pitchFamily="49" charset="-122"/>
              </a:rPr>
              <a:t>z</a:t>
            </a:r>
            <a:r>
              <a:rPr lang="zh-CN" altLang="en-US" sz="2800" b="1">
                <a:latin typeface="楷体_GB2312" pitchFamily="49" charset="-122"/>
                <a:ea typeface="楷体_GB2312" pitchFamily="49" charset="-122"/>
              </a:rPr>
              <a:t>变换的函数</a:t>
            </a:r>
            <a:r>
              <a:rPr lang="en-US" altLang="zh-CN" sz="2800" b="1">
                <a:latin typeface="Times New Roman" pitchFamily="18" charset="0"/>
                <a:ea typeface="楷体_GB2312" pitchFamily="49" charset="-122"/>
              </a:rPr>
              <a:t>ztrans</a:t>
            </a:r>
            <a:r>
              <a:rPr lang="zh-CN" altLang="en-US" sz="2800" b="1">
                <a:latin typeface="楷体_GB2312" pitchFamily="49" charset="-122"/>
                <a:ea typeface="楷体_GB2312" pitchFamily="49" charset="-122"/>
              </a:rPr>
              <a:t>和</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反变换函数</a:t>
            </a:r>
            <a:r>
              <a:rPr lang="en-US" altLang="zh-CN" sz="2800" b="1">
                <a:latin typeface="Times New Roman" pitchFamily="18" charset="0"/>
                <a:ea typeface="楷体_GB2312" pitchFamily="49" charset="-122"/>
              </a:rPr>
              <a:t>iztrans</a:t>
            </a:r>
            <a:r>
              <a:rPr lang="zh-CN" altLang="en-US" sz="2800" b="1">
                <a:latin typeface="楷体_GB2312" pitchFamily="49" charset="-122"/>
                <a:ea typeface="楷体_GB2312" pitchFamily="49" charset="-122"/>
              </a:rPr>
              <a:t>，其语句格式为：</a:t>
            </a:r>
          </a:p>
        </p:txBody>
      </p:sp>
      <p:graphicFrame>
        <p:nvGraphicFramePr>
          <p:cNvPr id="119812" name="Object 4"/>
          <p:cNvGraphicFramePr>
            <a:graphicFrameLocks noGrp="1" noChangeAspect="1"/>
          </p:cNvGraphicFramePr>
          <p:nvPr>
            <p:ph sz="quarter" idx="1"/>
          </p:nvPr>
        </p:nvGraphicFramePr>
        <p:xfrm>
          <a:off x="4067175" y="5157788"/>
          <a:ext cx="814388" cy="460375"/>
        </p:xfrm>
        <a:graphic>
          <a:graphicData uri="http://schemas.openxmlformats.org/presentationml/2006/ole">
            <mc:AlternateContent xmlns:mc="http://schemas.openxmlformats.org/markup-compatibility/2006">
              <mc:Choice xmlns:v="urn:schemas-microsoft-com:vml" Requires="v">
                <p:oleObj spid="_x0000_s2105" name="Equation" r:id="rId3" imgW="291960" imgH="164880" progId="Equation.DSMT4">
                  <p:embed/>
                </p:oleObj>
              </mc:Choice>
              <mc:Fallback>
                <p:oleObj name="Equation" r:id="rId3" imgW="291960" imgH="1648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5157788"/>
                        <a:ext cx="8143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3" name="Object 5"/>
          <p:cNvGraphicFramePr>
            <a:graphicFrameLocks noGrp="1" noChangeAspect="1"/>
          </p:cNvGraphicFramePr>
          <p:nvPr>
            <p:ph sz="quarter" idx="2"/>
          </p:nvPr>
        </p:nvGraphicFramePr>
        <p:xfrm>
          <a:off x="6443663" y="4508500"/>
          <a:ext cx="504825" cy="504825"/>
        </p:xfrm>
        <a:graphic>
          <a:graphicData uri="http://schemas.openxmlformats.org/presentationml/2006/ole">
            <mc:AlternateContent xmlns:mc="http://schemas.openxmlformats.org/markup-compatibility/2006">
              <mc:Choice xmlns:v="urn:schemas-microsoft-com:vml" Requires="v">
                <p:oleObj spid="_x0000_s2106" name="Equation" r:id="rId5" imgW="126720" imgH="126720" progId="Equation.DSMT4">
                  <p:embed/>
                </p:oleObj>
              </mc:Choice>
              <mc:Fallback>
                <p:oleObj name="Equation" r:id="rId5" imgW="126720" imgH="12672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4508500"/>
                        <a:ext cx="504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4" name="Object 6"/>
          <p:cNvGraphicFramePr>
            <a:graphicFrameLocks noGrp="1" noChangeAspect="1"/>
          </p:cNvGraphicFramePr>
          <p:nvPr>
            <p:ph sz="quarter" idx="3"/>
          </p:nvPr>
        </p:nvGraphicFramePr>
        <p:xfrm>
          <a:off x="2771775" y="4508500"/>
          <a:ext cx="504825" cy="504825"/>
        </p:xfrm>
        <a:graphic>
          <a:graphicData uri="http://schemas.openxmlformats.org/presentationml/2006/ole">
            <mc:AlternateContent xmlns:mc="http://schemas.openxmlformats.org/markup-compatibility/2006">
              <mc:Choice xmlns:v="urn:schemas-microsoft-com:vml" Requires="v">
                <p:oleObj spid="_x0000_s2107" name="Equation" r:id="rId7" imgW="126720" imgH="126720" progId="Equation.DSMT4">
                  <p:embed/>
                </p:oleObj>
              </mc:Choice>
              <mc:Fallback>
                <p:oleObj name="Equation" r:id="rId7" imgW="126720" imgH="12672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508500"/>
                        <a:ext cx="504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5" name="Text Box 7"/>
          <p:cNvSpPr txBox="1">
            <a:spLocks noChangeArrowheads="1"/>
          </p:cNvSpPr>
          <p:nvPr/>
        </p:nvSpPr>
        <p:spPr bwMode="auto">
          <a:xfrm>
            <a:off x="395288" y="4244975"/>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上式中的   和  分别为时域表达式和   域表达式的符号表示，可以通过    函数来定义。</a:t>
            </a:r>
          </a:p>
        </p:txBody>
      </p:sp>
      <p:graphicFrame>
        <p:nvGraphicFramePr>
          <p:cNvPr id="119816" name="Object 8"/>
          <p:cNvGraphicFramePr>
            <a:graphicFrameLocks noGrp="1" noChangeAspect="1"/>
          </p:cNvGraphicFramePr>
          <p:nvPr>
            <p:ph sz="quarter" idx="4"/>
          </p:nvPr>
        </p:nvGraphicFramePr>
        <p:xfrm>
          <a:off x="1954213" y="4508500"/>
          <a:ext cx="457200" cy="503238"/>
        </p:xfrm>
        <a:graphic>
          <a:graphicData uri="http://schemas.openxmlformats.org/presentationml/2006/ole">
            <mc:AlternateContent xmlns:mc="http://schemas.openxmlformats.org/markup-compatibility/2006">
              <mc:Choice xmlns:v="urn:schemas-microsoft-com:vml" Requires="v">
                <p:oleObj spid="_x0000_s2108" name="Equation" r:id="rId9" imgW="126720" imgH="139680" progId="Equation.DSMT4">
                  <p:embed/>
                </p:oleObj>
              </mc:Choice>
              <mc:Fallback>
                <p:oleObj name="Equation" r:id="rId9" imgW="126720" imgH="13968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4213" y="4508500"/>
                        <a:ext cx="4572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7" name="Object 9"/>
          <p:cNvGraphicFramePr>
            <a:graphicFrameLocks noChangeAspect="1"/>
          </p:cNvGraphicFramePr>
          <p:nvPr/>
        </p:nvGraphicFramePr>
        <p:xfrm>
          <a:off x="3132138" y="2852738"/>
          <a:ext cx="2520950" cy="1243012"/>
        </p:xfrm>
        <a:graphic>
          <a:graphicData uri="http://schemas.openxmlformats.org/presentationml/2006/ole">
            <mc:AlternateContent xmlns:mc="http://schemas.openxmlformats.org/markup-compatibility/2006">
              <mc:Choice xmlns:v="urn:schemas-microsoft-com:vml" Requires="v">
                <p:oleObj spid="_x0000_s2109" name="Equation" r:id="rId11" imgW="876240" imgH="431640" progId="Equation.DSMT4">
                  <p:embed/>
                </p:oleObj>
              </mc:Choice>
              <mc:Fallback>
                <p:oleObj name="Equation" r:id="rId11" imgW="87624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852738"/>
                        <a:ext cx="2520950"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7652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Object 2"/>
          <p:cNvGraphicFramePr>
            <a:graphicFrameLocks noChangeAspect="1"/>
          </p:cNvGraphicFramePr>
          <p:nvPr/>
        </p:nvGraphicFramePr>
        <p:xfrm>
          <a:off x="1476375" y="1628775"/>
          <a:ext cx="5688013" cy="1512888"/>
        </p:xfrm>
        <a:graphic>
          <a:graphicData uri="http://schemas.openxmlformats.org/presentationml/2006/ole">
            <mc:AlternateContent xmlns:mc="http://schemas.openxmlformats.org/markup-compatibility/2006">
              <mc:Choice xmlns:v="urn:schemas-microsoft-com:vml" Requires="v">
                <p:oleObj spid="_x0000_s3086" name="Equation" r:id="rId3" imgW="1815840" imgH="482400" progId="Equation.DSMT4">
                  <p:embed/>
                </p:oleObj>
              </mc:Choice>
              <mc:Fallback>
                <p:oleObj name="Equation" r:id="rId3" imgW="181584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28775"/>
                        <a:ext cx="5688013"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5" name="Text Box 3"/>
          <p:cNvSpPr txBox="1">
            <a:spLocks noChangeArrowheads="1"/>
          </p:cNvSpPr>
          <p:nvPr/>
        </p:nvSpPr>
        <p:spPr bwMode="auto">
          <a:xfrm>
            <a:off x="250825" y="692150"/>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ztrans</a:t>
            </a:r>
            <a:r>
              <a:rPr lang="zh-CN" altLang="en-US" sz="2800" b="1">
                <a:latin typeface="楷体_GB2312" pitchFamily="49" charset="-122"/>
                <a:ea typeface="楷体_GB2312" pitchFamily="49" charset="-122"/>
              </a:rPr>
              <a:t>函数求下列函数的</a:t>
            </a:r>
            <a:r>
              <a:rPr lang="en-US" altLang="zh-CN" sz="2800" b="1">
                <a:latin typeface="Times New Roman" pitchFamily="18" charset="0"/>
                <a:ea typeface="楷体_GB2312" pitchFamily="49" charset="-122"/>
              </a:rPr>
              <a:t>z</a:t>
            </a:r>
            <a:r>
              <a:rPr lang="zh-CN" altLang="en-US" sz="2800" b="1">
                <a:latin typeface="楷体_GB2312" pitchFamily="49" charset="-122"/>
                <a:ea typeface="楷体_GB2312" pitchFamily="49" charset="-122"/>
              </a:rPr>
              <a:t>变换：</a:t>
            </a:r>
          </a:p>
        </p:txBody>
      </p:sp>
    </p:spTree>
    <p:extLst>
      <p:ext uri="{BB962C8B-B14F-4D97-AF65-F5344CB8AC3E}">
        <p14:creationId xmlns:p14="http://schemas.microsoft.com/office/powerpoint/2010/main" val="174364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6" name="Object 6"/>
          <p:cNvGraphicFramePr>
            <a:graphicFrameLocks noGrp="1" noChangeAspect="1"/>
          </p:cNvGraphicFramePr>
          <p:nvPr>
            <p:ph/>
            <p:extLst>
              <p:ext uri="{D42A27DB-BD31-4B8C-83A1-F6EECF244321}">
                <p14:modId xmlns:p14="http://schemas.microsoft.com/office/powerpoint/2010/main" val="699260494"/>
              </p:ext>
            </p:extLst>
          </p:nvPr>
        </p:nvGraphicFramePr>
        <p:xfrm>
          <a:off x="4427984" y="5301208"/>
          <a:ext cx="4103687" cy="1265237"/>
        </p:xfrm>
        <a:graphic>
          <a:graphicData uri="http://schemas.openxmlformats.org/presentationml/2006/ole">
            <mc:AlternateContent xmlns:mc="http://schemas.openxmlformats.org/markup-compatibility/2006">
              <mc:Choice xmlns:v="urn:schemas-microsoft-com:vml" Requires="v">
                <p:oleObj spid="_x0000_s4120" name="Equation" r:id="rId3" imgW="1358640" imgH="419040" progId="Equation.DSMT4">
                  <p:embed/>
                </p:oleObj>
              </mc:Choice>
              <mc:Fallback>
                <p:oleObj name="Equation" r:id="rId3" imgW="135864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5301208"/>
                        <a:ext cx="4103687" cy="126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179512" y="260648"/>
            <a:ext cx="5472608" cy="3046988"/>
          </a:xfrm>
          <a:prstGeom prst="rect">
            <a:avLst/>
          </a:prstGeom>
        </p:spPr>
        <p:txBody>
          <a:bodyPr wrap="square">
            <a:spAutoFit/>
          </a:bodyPr>
          <a:lstStyle/>
          <a:p>
            <a:endParaRPr lang="pt-BR" altLang="zh-CN" sz="3200" dirty="0" smtClean="0"/>
          </a:p>
          <a:p>
            <a:r>
              <a:rPr lang="pt-BR" altLang="zh-CN" sz="3200" dirty="0" smtClean="0"/>
              <a:t>x1 = sym('a^n*cos(pi*n)') ;</a:t>
            </a:r>
          </a:p>
          <a:p>
            <a:r>
              <a:rPr lang="pt-BR" altLang="zh-CN" sz="3200" dirty="0" smtClean="0"/>
              <a:t>z1 = ztrans(x1) ;</a:t>
            </a:r>
          </a:p>
          <a:p>
            <a:endParaRPr lang="pt-BR" altLang="zh-CN" sz="3200" dirty="0" smtClean="0"/>
          </a:p>
          <a:p>
            <a:r>
              <a:rPr lang="pt-BR" altLang="zh-CN" sz="3200" dirty="0" smtClean="0"/>
              <a:t>x2 = sym('2^(n-1)-(-2)^(n-1)') ;</a:t>
            </a:r>
          </a:p>
          <a:p>
            <a:r>
              <a:rPr lang="pt-BR" altLang="zh-CN" sz="3200" dirty="0" smtClean="0"/>
              <a:t>z2 = ztrans(x2) ;</a:t>
            </a:r>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1585360460"/>
              </p:ext>
            </p:extLst>
          </p:nvPr>
        </p:nvGraphicFramePr>
        <p:xfrm>
          <a:off x="3203848" y="3717032"/>
          <a:ext cx="5688013" cy="1512888"/>
        </p:xfrm>
        <a:graphic>
          <a:graphicData uri="http://schemas.openxmlformats.org/presentationml/2006/ole">
            <mc:AlternateContent xmlns:mc="http://schemas.openxmlformats.org/markup-compatibility/2006">
              <mc:Choice xmlns:v="urn:schemas-microsoft-com:vml" Requires="v">
                <p:oleObj spid="_x0000_s4121" name="Equation" r:id="rId5" imgW="1816100" imgH="482600" progId="Equation.DSMT4">
                  <p:embed/>
                </p:oleObj>
              </mc:Choice>
              <mc:Fallback>
                <p:oleObj name="Equation" r:id="rId5" imgW="1816100" imgH="4826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717032"/>
                        <a:ext cx="5688013"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399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2051050" y="1268413"/>
          <a:ext cx="4221163" cy="2022475"/>
        </p:xfrm>
        <a:graphic>
          <a:graphicData uri="http://schemas.openxmlformats.org/presentationml/2006/ole">
            <mc:AlternateContent xmlns:mc="http://schemas.openxmlformats.org/markup-compatibility/2006">
              <mc:Choice xmlns:v="urn:schemas-microsoft-com:vml" Requires="v">
                <p:oleObj spid="_x0000_s5135" name="Equation" r:id="rId3" imgW="1803240" imgH="863280" progId="Equation.DSMT4">
                  <p:embed/>
                </p:oleObj>
              </mc:Choice>
              <mc:Fallback>
                <p:oleObj name="Equation" r:id="rId3" imgW="1803240" imgH="863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268413"/>
                        <a:ext cx="4221163"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Text Box 3"/>
          <p:cNvSpPr txBox="1">
            <a:spLocks noChangeArrowheads="1"/>
          </p:cNvSpPr>
          <p:nvPr/>
        </p:nvSpPr>
        <p:spPr bwMode="auto">
          <a:xfrm>
            <a:off x="323850" y="260350"/>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：试用</a:t>
            </a:r>
            <a:r>
              <a:rPr lang="en-US" altLang="zh-CN" sz="2800" b="1">
                <a:latin typeface="Times New Roman" pitchFamily="18" charset="0"/>
                <a:ea typeface="楷体_GB2312" pitchFamily="49" charset="-122"/>
              </a:rPr>
              <a:t>iztrans</a:t>
            </a:r>
            <a:r>
              <a:rPr lang="zh-CN" altLang="en-US" sz="2800" b="1">
                <a:latin typeface="楷体_GB2312" pitchFamily="49" charset="-122"/>
                <a:ea typeface="楷体_GB2312" pitchFamily="49" charset="-122"/>
              </a:rPr>
              <a:t>函数求下列函数的</a:t>
            </a:r>
            <a:r>
              <a:rPr lang="en-US" altLang="zh-CN" sz="2800" b="1">
                <a:latin typeface="Times New Roman" pitchFamily="18" charset="0"/>
                <a:ea typeface="楷体_GB2312" pitchFamily="49" charset="-122"/>
              </a:rPr>
              <a:t>z</a:t>
            </a:r>
            <a:r>
              <a:rPr lang="zh-CN" altLang="en-US" sz="2800" b="1">
                <a:latin typeface="Times New Roman" pitchFamily="18" charset="0"/>
                <a:ea typeface="楷体_GB2312" pitchFamily="49" charset="-122"/>
              </a:rPr>
              <a:t>反</a:t>
            </a:r>
            <a:r>
              <a:rPr lang="zh-CN" altLang="en-US" sz="2800" b="1">
                <a:latin typeface="楷体_GB2312" pitchFamily="49" charset="-122"/>
                <a:ea typeface="楷体_GB2312" pitchFamily="49" charset="-122"/>
              </a:rPr>
              <a:t>变换：</a:t>
            </a:r>
          </a:p>
        </p:txBody>
      </p:sp>
    </p:spTree>
    <p:extLst>
      <p:ext uri="{BB962C8B-B14F-4D97-AF65-F5344CB8AC3E}">
        <p14:creationId xmlns:p14="http://schemas.microsoft.com/office/powerpoint/2010/main" val="3911429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60648"/>
            <a:ext cx="7704856" cy="3108543"/>
          </a:xfrm>
          <a:prstGeom prst="rect">
            <a:avLst/>
          </a:prstGeom>
        </p:spPr>
        <p:txBody>
          <a:bodyPr wrap="square">
            <a:spAutoFit/>
          </a:bodyPr>
          <a:lstStyle/>
          <a:p>
            <a:r>
              <a:rPr lang="pl-PL" altLang="zh-CN" sz="2800" dirty="0" smtClean="0"/>
              <a:t>clc</a:t>
            </a:r>
          </a:p>
          <a:p>
            <a:r>
              <a:rPr lang="pl-PL" altLang="zh-CN" sz="2800" dirty="0" smtClean="0"/>
              <a:t>z1 = sym('(8*z-19)/(z^2-5*z+6)') ;</a:t>
            </a:r>
          </a:p>
          <a:p>
            <a:r>
              <a:rPr lang="pl-PL" altLang="zh-CN" sz="2800" dirty="0" smtClean="0"/>
              <a:t>x1 = iztrans(z1) ;</a:t>
            </a:r>
          </a:p>
          <a:p>
            <a:r>
              <a:rPr lang="pl-PL" altLang="zh-CN" sz="2800" dirty="0" smtClean="0"/>
              <a:t>simplify(x1) </a:t>
            </a:r>
          </a:p>
          <a:p>
            <a:r>
              <a:rPr lang="pl-PL" altLang="zh-CN" sz="2800" dirty="0" smtClean="0"/>
              <a:t>z2 = sym('(z*(2*z^2-11*z+12))/((z-1)*(z-2)^3)') ;</a:t>
            </a:r>
          </a:p>
          <a:p>
            <a:r>
              <a:rPr lang="pl-PL" altLang="zh-CN" sz="2800" dirty="0" smtClean="0"/>
              <a:t>x2 = iztrans(z2) ;</a:t>
            </a:r>
          </a:p>
          <a:p>
            <a:r>
              <a:rPr lang="pl-PL" altLang="zh-CN" sz="2800" dirty="0" smtClean="0"/>
              <a:t>simplify(x2) </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4004558476"/>
              </p:ext>
            </p:extLst>
          </p:nvPr>
        </p:nvGraphicFramePr>
        <p:xfrm>
          <a:off x="4355976" y="3212976"/>
          <a:ext cx="4221163" cy="2022475"/>
        </p:xfrm>
        <a:graphic>
          <a:graphicData uri="http://schemas.openxmlformats.org/presentationml/2006/ole">
            <mc:AlternateContent xmlns:mc="http://schemas.openxmlformats.org/markup-compatibility/2006">
              <mc:Choice xmlns:v="urn:schemas-microsoft-com:vml" Requires="v">
                <p:oleObj spid="_x0000_s29709" name="Equation" r:id="rId3" imgW="1803400" imgH="863600" progId="Equation.DSMT4">
                  <p:embed/>
                </p:oleObj>
              </mc:Choice>
              <mc:Fallback>
                <p:oleObj name="Equation" r:id="rId3" imgW="1803400" imgH="863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212976"/>
                        <a:ext cx="4221163"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516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1283</Words>
  <Application>Microsoft Office PowerPoint</Application>
  <PresentationFormat>全屏显示(4:3)</PresentationFormat>
  <Paragraphs>163</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Office 主题​​</vt:lpstr>
      <vt:lpstr>MathType 5.0 Equation</vt:lpstr>
      <vt:lpstr>MathType 6.0 Equation</vt:lpstr>
      <vt:lpstr>实验13 z变换及离散时间     LTI系统的z域分析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实验13 z变换及离散时间     LTI系统的z域分析</dc:title>
  <dc:creator>Sky123.Org</dc:creator>
  <cp:lastModifiedBy>Sky123.Org</cp:lastModifiedBy>
  <cp:revision>12</cp:revision>
  <dcterms:created xsi:type="dcterms:W3CDTF">2014-12-21T07:16:08Z</dcterms:created>
  <dcterms:modified xsi:type="dcterms:W3CDTF">2014-12-21T08:25:33Z</dcterms:modified>
</cp:coreProperties>
</file>