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87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8" r:id="rId28"/>
    <p:sldId id="289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B43B-63D9-48BB-AD3A-607CD82BAC21}" type="datetimeFigureOut">
              <a:rPr lang="zh-CN" altLang="en-US" smtClean="0"/>
              <a:t>2014-10-31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7F7F-6A0A-4C84-8FC8-CAD70B03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B43B-63D9-48BB-AD3A-607CD82BAC21}" type="datetimeFigureOut">
              <a:rPr lang="zh-CN" altLang="en-US" smtClean="0"/>
              <a:t>2014-10-31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7F7F-6A0A-4C84-8FC8-CAD70B03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1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B43B-63D9-48BB-AD3A-607CD82BAC21}" type="datetimeFigureOut">
              <a:rPr lang="zh-CN" altLang="en-US" smtClean="0"/>
              <a:t>2014-10-31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7F7F-6A0A-4C84-8FC8-CAD70B03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4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6248400" y="57340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8207375" y="6381750"/>
            <a:ext cx="936625" cy="476250"/>
          </a:xfrm>
        </p:spPr>
        <p:txBody>
          <a:bodyPr/>
          <a:lstStyle>
            <a:lvl1pPr>
              <a:defRPr/>
            </a:lvl1pPr>
          </a:lstStyle>
          <a:p>
            <a:fld id="{F84F5674-67CD-4B81-B7C9-2699F73F70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42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B43B-63D9-48BB-AD3A-607CD82BAC21}" type="datetimeFigureOut">
              <a:rPr lang="zh-CN" altLang="en-US" smtClean="0"/>
              <a:t>2014-10-31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7F7F-6A0A-4C84-8FC8-CAD70B03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4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B43B-63D9-48BB-AD3A-607CD82BAC21}" type="datetimeFigureOut">
              <a:rPr lang="zh-CN" altLang="en-US" smtClean="0"/>
              <a:t>2014-10-31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7F7F-6A0A-4C84-8FC8-CAD70B03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5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B43B-63D9-48BB-AD3A-607CD82BAC21}" type="datetimeFigureOut">
              <a:rPr lang="zh-CN" altLang="en-US" smtClean="0"/>
              <a:t>2014-10-31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7F7F-6A0A-4C84-8FC8-CAD70B03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6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B43B-63D9-48BB-AD3A-607CD82BAC21}" type="datetimeFigureOut">
              <a:rPr lang="zh-CN" altLang="en-US" smtClean="0"/>
              <a:t>2014-10-31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7F7F-6A0A-4C84-8FC8-CAD70B03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B43B-63D9-48BB-AD3A-607CD82BAC21}" type="datetimeFigureOut">
              <a:rPr lang="zh-CN" altLang="en-US" smtClean="0"/>
              <a:t>2014-10-31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7F7F-6A0A-4C84-8FC8-CAD70B03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1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B43B-63D9-48BB-AD3A-607CD82BAC21}" type="datetimeFigureOut">
              <a:rPr lang="zh-CN" altLang="en-US" smtClean="0"/>
              <a:t>2014-10-31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7F7F-6A0A-4C84-8FC8-CAD70B03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8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B43B-63D9-48BB-AD3A-607CD82BAC21}" type="datetimeFigureOut">
              <a:rPr lang="zh-CN" altLang="en-US" smtClean="0"/>
              <a:t>2014-10-31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7F7F-6A0A-4C84-8FC8-CAD70B03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B43B-63D9-48BB-AD3A-607CD82BAC21}" type="datetimeFigureOut">
              <a:rPr lang="zh-CN" altLang="en-US" smtClean="0"/>
              <a:t>2014-10-31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7F7F-6A0A-4C84-8FC8-CAD70B03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1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B43B-63D9-48BB-AD3A-607CD82BAC21}" type="datetimeFigureOut">
              <a:rPr lang="zh-CN" altLang="en-US" smtClean="0"/>
              <a:t>2014-10-31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7F7F-6A0A-4C84-8FC8-CAD70B03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7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实验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连续时间信号在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中的运算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96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2902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16013" y="1557338"/>
          <a:ext cx="20716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977760" imgH="241200" progId="Equation.DSMT4">
                  <p:embed/>
                </p:oleObj>
              </mc:Choice>
              <mc:Fallback>
                <p:oleObj name="Equation" r:id="rId3" imgW="977760" imgH="241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20716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33899452"/>
              </p:ext>
            </p:extLst>
          </p:nvPr>
        </p:nvGraphicFramePr>
        <p:xfrm>
          <a:off x="1115616" y="2281238"/>
          <a:ext cx="2498450" cy="49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81238"/>
                        <a:ext cx="2498450" cy="499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835696" y="285293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CN" sz="2800" dirty="0" smtClean="0"/>
              <a:t>clear all</a:t>
            </a:r>
          </a:p>
          <a:p>
            <a:r>
              <a:rPr lang="es-ES" altLang="zh-CN" sz="2800" dirty="0" smtClean="0"/>
              <a:t>syms a x y1 y2 ;</a:t>
            </a:r>
          </a:p>
          <a:p>
            <a:r>
              <a:rPr lang="es-ES" altLang="zh-CN" sz="2800" dirty="0" smtClean="0"/>
              <a:t>y1 = sin(a*x^2) ;</a:t>
            </a:r>
          </a:p>
          <a:p>
            <a:r>
              <a:rPr lang="es-ES" altLang="zh-CN" sz="2800" dirty="0" smtClean="0"/>
              <a:t>y2 = x*sin(x)*log(x);</a:t>
            </a:r>
          </a:p>
          <a:p>
            <a:r>
              <a:rPr lang="es-ES" altLang="zh-CN" sz="2800" dirty="0" smtClean="0"/>
              <a:t>dy1 = diff(y1,'x') ;</a:t>
            </a:r>
          </a:p>
          <a:p>
            <a:r>
              <a:rPr lang="es-ES" altLang="zh-CN" sz="2800" dirty="0" smtClean="0"/>
              <a:t>dy2 = diff(y2)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70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128792" cy="534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32656"/>
            <a:ext cx="79208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clear all</a:t>
            </a:r>
          </a:p>
          <a:p>
            <a:r>
              <a:rPr lang="en-US" altLang="zh-CN" sz="2400" dirty="0" smtClean="0"/>
              <a:t>t1 = -1:0.01:2 ;</a:t>
            </a:r>
          </a:p>
          <a:p>
            <a:r>
              <a:rPr lang="en-US" altLang="zh-CN" sz="2400" dirty="0" smtClean="0"/>
              <a:t>t = </a:t>
            </a:r>
            <a:r>
              <a:rPr lang="en-US" altLang="zh-CN" sz="2400" dirty="0" err="1" smtClean="0"/>
              <a:t>sym</a:t>
            </a:r>
            <a:r>
              <a:rPr lang="en-US" altLang="zh-CN" sz="2400" dirty="0" smtClean="0"/>
              <a:t>('t') ;</a:t>
            </a:r>
          </a:p>
          <a:p>
            <a:r>
              <a:rPr lang="en-US" altLang="zh-CN" sz="2400" dirty="0" smtClean="0"/>
              <a:t>f = </a:t>
            </a:r>
            <a:r>
              <a:rPr lang="en-US" altLang="zh-CN" sz="2400" dirty="0" err="1" smtClean="0"/>
              <a:t>sym</a:t>
            </a:r>
            <a:r>
              <a:rPr lang="en-US" altLang="zh-CN" sz="2400" dirty="0" smtClean="0"/>
              <a:t>('t</a:t>
            </a:r>
            <a:r>
              <a:rPr lang="en-US" altLang="zh-CN" sz="2400" dirty="0" smtClean="0"/>
              <a:t>*(</a:t>
            </a:r>
            <a:r>
              <a:rPr lang="en-US" altLang="zh-CN" sz="2400" dirty="0" err="1" smtClean="0"/>
              <a:t>heaviside</a:t>
            </a:r>
            <a:r>
              <a:rPr lang="en-US" altLang="zh-CN" sz="2400" dirty="0" smtClean="0"/>
              <a:t>(t)-</a:t>
            </a:r>
            <a:r>
              <a:rPr lang="en-US" altLang="zh-CN" sz="2400" dirty="0" err="1" smtClean="0"/>
              <a:t>heaviside</a:t>
            </a:r>
            <a:r>
              <a:rPr lang="en-US" altLang="zh-CN" sz="2400" dirty="0" smtClean="0"/>
              <a:t>(t-1))+</a:t>
            </a:r>
            <a:r>
              <a:rPr lang="en-US" altLang="zh-CN" sz="2400" dirty="0" err="1" smtClean="0"/>
              <a:t>heaviside</a:t>
            </a:r>
            <a:r>
              <a:rPr lang="en-US" altLang="zh-CN" sz="2400" dirty="0" smtClean="0"/>
              <a:t>(t-1</a:t>
            </a:r>
            <a:r>
              <a:rPr lang="en-US" altLang="zh-CN" sz="2400" dirty="0" smtClean="0"/>
              <a:t>)') ;</a:t>
            </a:r>
          </a:p>
          <a:p>
            <a:r>
              <a:rPr lang="en-US" altLang="zh-CN" sz="2400" dirty="0" smtClean="0"/>
              <a:t>y = diff(f,'t',1) ;</a:t>
            </a:r>
          </a:p>
          <a:p>
            <a:r>
              <a:rPr lang="en-US" altLang="zh-CN" sz="2400" dirty="0" smtClean="0"/>
              <a:t>subplot(2,1,1) ;</a:t>
            </a:r>
          </a:p>
          <a:p>
            <a:r>
              <a:rPr lang="en-US" altLang="zh-CN" sz="2400" dirty="0" err="1" smtClean="0"/>
              <a:t>ezplot</a:t>
            </a:r>
            <a:r>
              <a:rPr lang="en-US" altLang="zh-CN" sz="2400" dirty="0" smtClean="0"/>
              <a:t>(f,t1);</a:t>
            </a:r>
          </a:p>
          <a:p>
            <a:r>
              <a:rPr lang="en-US" altLang="zh-CN" sz="2400" dirty="0" smtClean="0"/>
              <a:t>axis([-1 2 -0.5 1.2]) ;</a:t>
            </a:r>
          </a:p>
          <a:p>
            <a:r>
              <a:rPr lang="en-US" altLang="zh-CN" sz="2400" dirty="0" smtClean="0"/>
              <a:t>title('f=t(u(t)-u(t-1))+u(t-1)');</a:t>
            </a:r>
          </a:p>
          <a:p>
            <a:r>
              <a:rPr lang="en-US" altLang="zh-CN" sz="2400" dirty="0" smtClean="0"/>
              <a:t>subplot(2,1,2) ;</a:t>
            </a:r>
          </a:p>
          <a:p>
            <a:r>
              <a:rPr lang="en-US" altLang="zh-CN" sz="2400" dirty="0" err="1" smtClean="0"/>
              <a:t>ezplot</a:t>
            </a:r>
            <a:r>
              <a:rPr lang="en-US" altLang="zh-CN" sz="2400" dirty="0" smtClean="0"/>
              <a:t>(y,t1);</a:t>
            </a:r>
          </a:p>
          <a:p>
            <a:r>
              <a:rPr lang="en-US" altLang="zh-CN" sz="2400" dirty="0" smtClean="0"/>
              <a:t>axis([-1 2 -0.5 1.2]) ;</a:t>
            </a:r>
          </a:p>
          <a:p>
            <a:r>
              <a:rPr lang="en-US" altLang="zh-CN" sz="2400" dirty="0" smtClean="0"/>
              <a:t>title('f=t(u(t)-u(t-1))+u(t-1)</a:t>
            </a:r>
            <a:r>
              <a:rPr lang="zh-CN" altLang="en-US" sz="2400" dirty="0" smtClean="0"/>
              <a:t>的微分</a:t>
            </a:r>
            <a:r>
              <a:rPr lang="en-US" altLang="zh-CN" sz="2400" dirty="0" smtClean="0"/>
              <a:t>');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3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3123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00113" y="1476375"/>
          <a:ext cx="345598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1676160" imgH="431640" progId="Equation.DSMT4">
                  <p:embed/>
                </p:oleObj>
              </mc:Choice>
              <mc:Fallback>
                <p:oleObj name="Equation" r:id="rId3" imgW="167616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76375"/>
                        <a:ext cx="3455987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0113" y="2371725"/>
          <a:ext cx="25193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5" imgW="1269720" imgH="444240" progId="Equation.DSMT4">
                  <p:embed/>
                </p:oleObj>
              </mc:Choice>
              <mc:Fallback>
                <p:oleObj name="Equation" r:id="rId5" imgW="1269720" imgH="4442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71725"/>
                        <a:ext cx="251936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572000" y="3447143"/>
            <a:ext cx="44284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800" dirty="0" smtClean="0"/>
              <a:t>clear all</a:t>
            </a:r>
          </a:p>
          <a:p>
            <a:r>
              <a:rPr lang="es-ES" altLang="zh-CN" sz="2800" dirty="0" smtClean="0"/>
              <a:t>syms a x y1 y2 ;</a:t>
            </a:r>
          </a:p>
          <a:p>
            <a:r>
              <a:rPr lang="es-ES" altLang="zh-CN" sz="2800" dirty="0" smtClean="0"/>
              <a:t>y1 = x^5-a*x^2+sqrt(x)/2 ;</a:t>
            </a:r>
          </a:p>
          <a:p>
            <a:r>
              <a:rPr lang="es-ES" altLang="zh-CN" sz="2800" dirty="0" smtClean="0"/>
              <a:t>int(y1,'x') ;</a:t>
            </a:r>
          </a:p>
          <a:p>
            <a:r>
              <a:rPr lang="es-ES" altLang="zh-CN" sz="2800" dirty="0" smtClean="0"/>
              <a:t>y2 = (x*exp(x))/(1+x)^2 ;</a:t>
            </a:r>
          </a:p>
          <a:p>
            <a:r>
              <a:rPr lang="es-ES" altLang="zh-CN" sz="2800" dirty="0" smtClean="0"/>
              <a:t>int(y2,0,1)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62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052736"/>
            <a:ext cx="7296811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2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332656"/>
            <a:ext cx="691276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clear all</a:t>
            </a:r>
          </a:p>
          <a:p>
            <a:r>
              <a:rPr lang="en-US" altLang="zh-CN" sz="2800" dirty="0" smtClean="0"/>
              <a:t>t1 = -1:0.01:2 ;</a:t>
            </a:r>
          </a:p>
          <a:p>
            <a:r>
              <a:rPr lang="en-US" altLang="zh-CN" sz="2800" dirty="0" smtClean="0"/>
              <a:t>t = </a:t>
            </a:r>
            <a:r>
              <a:rPr lang="en-US" altLang="zh-CN" sz="2800" dirty="0" err="1" smtClean="0"/>
              <a:t>sym</a:t>
            </a:r>
            <a:r>
              <a:rPr lang="en-US" altLang="zh-CN" sz="2800" dirty="0" smtClean="0"/>
              <a:t>('t') ;</a:t>
            </a:r>
          </a:p>
          <a:p>
            <a:r>
              <a:rPr lang="en-US" altLang="zh-CN" sz="2800" dirty="0" smtClean="0"/>
              <a:t>f = </a:t>
            </a:r>
            <a:r>
              <a:rPr lang="en-US" altLang="zh-CN" sz="2800" dirty="0" err="1" smtClean="0"/>
              <a:t>sym</a:t>
            </a:r>
            <a:r>
              <a:rPr lang="en-US" altLang="zh-CN" sz="2800" dirty="0" smtClean="0"/>
              <a:t>(‘</a:t>
            </a:r>
            <a:r>
              <a:rPr lang="en-US" altLang="zh-CN" sz="2800" dirty="0" err="1" smtClean="0"/>
              <a:t>heaviside</a:t>
            </a:r>
            <a:r>
              <a:rPr lang="en-US" altLang="zh-CN" sz="2800" dirty="0" smtClean="0"/>
              <a:t>(t)-</a:t>
            </a:r>
            <a:r>
              <a:rPr lang="en-US" altLang="zh-CN" sz="2800" dirty="0" err="1" smtClean="0"/>
              <a:t>heaviside</a:t>
            </a:r>
            <a:r>
              <a:rPr lang="en-US" altLang="zh-CN" sz="2800" dirty="0" smtClean="0"/>
              <a:t>(t-1</a:t>
            </a:r>
            <a:r>
              <a:rPr lang="en-US" altLang="zh-CN" sz="2800" dirty="0" smtClean="0"/>
              <a:t>)') ;</a:t>
            </a:r>
          </a:p>
          <a:p>
            <a:r>
              <a:rPr lang="en-US" altLang="zh-CN" sz="2800" dirty="0" smtClean="0"/>
              <a:t>y =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f,'t</a:t>
            </a:r>
            <a:r>
              <a:rPr lang="en-US" altLang="zh-CN" sz="2800" dirty="0" smtClean="0"/>
              <a:t>') ;</a:t>
            </a:r>
          </a:p>
          <a:p>
            <a:r>
              <a:rPr lang="en-US" altLang="zh-CN" sz="2800" dirty="0" smtClean="0"/>
              <a:t>subplot(2,1,1) ;</a:t>
            </a:r>
          </a:p>
          <a:p>
            <a:r>
              <a:rPr lang="en-US" altLang="zh-CN" sz="2800" dirty="0" err="1" smtClean="0"/>
              <a:t>ezplot</a:t>
            </a:r>
            <a:r>
              <a:rPr lang="en-US" altLang="zh-CN" sz="2800" dirty="0" smtClean="0"/>
              <a:t>(f,t1);</a:t>
            </a:r>
          </a:p>
          <a:p>
            <a:r>
              <a:rPr lang="en-US" altLang="zh-CN" sz="2800" dirty="0" smtClean="0"/>
              <a:t>axis([-1 2 -0.5 1.2]) ;</a:t>
            </a:r>
          </a:p>
          <a:p>
            <a:r>
              <a:rPr lang="en-US" altLang="zh-CN" sz="2800" dirty="0" smtClean="0"/>
              <a:t>title('f=u(t)-u(t-1)');</a:t>
            </a:r>
          </a:p>
          <a:p>
            <a:r>
              <a:rPr lang="en-US" altLang="zh-CN" sz="2800" dirty="0" smtClean="0"/>
              <a:t>subplot(2,1,2) ;</a:t>
            </a:r>
          </a:p>
          <a:p>
            <a:r>
              <a:rPr lang="en-US" altLang="zh-CN" sz="2800" dirty="0" err="1" smtClean="0"/>
              <a:t>ezplot</a:t>
            </a:r>
            <a:r>
              <a:rPr lang="en-US" altLang="zh-CN" sz="2800" dirty="0" smtClean="0"/>
              <a:t>(y,t1);</a:t>
            </a:r>
          </a:p>
          <a:p>
            <a:r>
              <a:rPr lang="en-US" altLang="zh-CN" sz="2800" dirty="0" smtClean="0"/>
              <a:t>axis([-1 2 -0.5 1.2]) ;</a:t>
            </a:r>
          </a:p>
          <a:p>
            <a:r>
              <a:rPr lang="en-US" altLang="zh-CN" sz="2800" dirty="0" smtClean="0"/>
              <a:t>title('f=u(t)-u(t-1)</a:t>
            </a:r>
            <a:r>
              <a:rPr lang="zh-CN" altLang="en-US" sz="2800" dirty="0" smtClean="0"/>
              <a:t>的积分</a:t>
            </a:r>
            <a:r>
              <a:rPr lang="en-US" altLang="zh-CN" sz="2800" dirty="0" smtClean="0"/>
              <a:t>');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79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051050" y="2492375"/>
            <a:ext cx="590550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三、信号的相加与相乘运算</a:t>
            </a:r>
          </a:p>
        </p:txBody>
      </p:sp>
    </p:spTree>
    <p:extLst>
      <p:ext uri="{BB962C8B-B14F-4D97-AF65-F5344CB8AC3E}">
        <p14:creationId xmlns:p14="http://schemas.microsoft.com/office/powerpoint/2010/main" val="8437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971550" y="1628775"/>
            <a:ext cx="7056438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信号的相加与相乘是指在同一时刻信号取值的相加与相乘</a:t>
            </a:r>
          </a:p>
        </p:txBody>
      </p:sp>
    </p:spTree>
    <p:extLst>
      <p:ext uri="{BB962C8B-B14F-4D97-AF65-F5344CB8AC3E}">
        <p14:creationId xmlns:p14="http://schemas.microsoft.com/office/powerpoint/2010/main" val="33879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7219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11344004"/>
              </p:ext>
            </p:extLst>
          </p:nvPr>
        </p:nvGraphicFramePr>
        <p:xfrm>
          <a:off x="1187624" y="1238250"/>
          <a:ext cx="35290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1701720" imgH="203040" progId="Equation.DSMT4">
                  <p:embed/>
                </p:oleObj>
              </mc:Choice>
              <mc:Fallback>
                <p:oleObj name="Equation" r:id="rId3" imgW="170172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238250"/>
                        <a:ext cx="35290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50878247"/>
              </p:ext>
            </p:extLst>
          </p:nvPr>
        </p:nvGraphicFramePr>
        <p:xfrm>
          <a:off x="5436096" y="1052736"/>
          <a:ext cx="16557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5" imgW="888840" imgH="393480" progId="Equation.DSMT4">
                  <p:embed/>
                </p:oleObj>
              </mc:Choice>
              <mc:Fallback>
                <p:oleObj name="Equation" r:id="rId5" imgW="88884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052736"/>
                        <a:ext cx="16557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696744" cy="502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9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06489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实验目的：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39750" y="1557338"/>
            <a:ext cx="7993063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进行连续时间信号时移，反折和尺度变换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进行连续信号微分、积分运算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进行连续信号相加、相乘运算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进行连续信号的奇偶分解</a:t>
            </a:r>
          </a:p>
        </p:txBody>
      </p:sp>
    </p:spTree>
    <p:extLst>
      <p:ext uri="{BB962C8B-B14F-4D97-AF65-F5344CB8AC3E}">
        <p14:creationId xmlns:p14="http://schemas.microsoft.com/office/powerpoint/2010/main" val="10728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97346"/>
            <a:ext cx="5454352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clear all</a:t>
            </a:r>
          </a:p>
          <a:p>
            <a:r>
              <a:rPr lang="en-US" altLang="zh-CN" sz="2000" dirty="0" smtClean="0"/>
              <a:t>f = 1 ; </a:t>
            </a:r>
          </a:p>
          <a:p>
            <a:r>
              <a:rPr lang="en-US" altLang="zh-CN" sz="2000" dirty="0" smtClean="0"/>
              <a:t>t = 0:0.01:3/f ;</a:t>
            </a:r>
          </a:p>
          <a:p>
            <a:r>
              <a:rPr lang="en-US" altLang="zh-CN" sz="2000" dirty="0" smtClean="0"/>
              <a:t>f1 = sin(2*pi*f*t) ;</a:t>
            </a:r>
          </a:p>
          <a:p>
            <a:r>
              <a:rPr lang="en-US" altLang="zh-CN" sz="2000" dirty="0" smtClean="0"/>
              <a:t>f2 = sin(2*pi*8*f*t) ;</a:t>
            </a:r>
          </a:p>
          <a:p>
            <a:r>
              <a:rPr lang="en-US" altLang="zh-CN" sz="2000" dirty="0" smtClean="0"/>
              <a:t>figure(1)</a:t>
            </a:r>
          </a:p>
          <a:p>
            <a:r>
              <a:rPr lang="en-US" altLang="zh-CN" sz="2000" dirty="0" smtClean="0"/>
              <a:t>subplot(2,1,1)</a:t>
            </a:r>
          </a:p>
          <a:p>
            <a:r>
              <a:rPr lang="en-US" altLang="zh-CN" sz="2000" dirty="0" smtClean="0"/>
              <a:t>plot(t,f1) ;</a:t>
            </a:r>
          </a:p>
          <a:p>
            <a:r>
              <a:rPr lang="en-US" altLang="zh-CN" sz="2000" dirty="0" smtClean="0"/>
              <a:t>title('f1=sin(2pift)') ;</a:t>
            </a:r>
          </a:p>
          <a:p>
            <a:r>
              <a:rPr lang="en-US" altLang="zh-CN" sz="2000" dirty="0" smtClean="0"/>
              <a:t>subplot(2,1,2)</a:t>
            </a:r>
          </a:p>
          <a:p>
            <a:r>
              <a:rPr lang="en-US" altLang="zh-CN" sz="2000" dirty="0" smtClean="0"/>
              <a:t>plot(t,f2) ;</a:t>
            </a:r>
          </a:p>
          <a:p>
            <a:r>
              <a:rPr lang="en-US" altLang="zh-CN" sz="2000" dirty="0" smtClean="0"/>
              <a:t>title('f2=sin(2pi8ft)') ;</a:t>
            </a:r>
          </a:p>
          <a:p>
            <a:r>
              <a:rPr lang="en-US" altLang="zh-CN" sz="2000" dirty="0" smtClean="0"/>
              <a:t>figure(2)</a:t>
            </a:r>
          </a:p>
          <a:p>
            <a:r>
              <a:rPr lang="en-US" altLang="zh-CN" sz="2000" dirty="0" smtClean="0"/>
              <a:t>subplot(2,1,1)</a:t>
            </a:r>
          </a:p>
          <a:p>
            <a:r>
              <a:rPr lang="en-US" altLang="zh-CN" sz="2000" dirty="0" smtClean="0"/>
              <a:t>plot(t,f1+1,':',t,f1-1,':',t,f1+f2);</a:t>
            </a:r>
          </a:p>
          <a:p>
            <a:r>
              <a:rPr lang="en-US" altLang="zh-CN" sz="2000" dirty="0" smtClean="0"/>
              <a:t>grid on</a:t>
            </a:r>
          </a:p>
          <a:p>
            <a:r>
              <a:rPr lang="en-US" altLang="zh-CN" sz="2000" dirty="0" smtClean="0"/>
              <a:t>title('f1+f2') ;</a:t>
            </a:r>
          </a:p>
          <a:p>
            <a:r>
              <a:rPr lang="en-US" altLang="zh-CN" sz="2000" dirty="0" smtClean="0"/>
              <a:t>subplot(2,1,2)</a:t>
            </a:r>
          </a:p>
          <a:p>
            <a:r>
              <a:rPr lang="en-US" altLang="zh-CN" sz="2000" dirty="0" smtClean="0"/>
              <a:t>plot(t,f1,':',t,-f1,':',t,f1.*f2);</a:t>
            </a:r>
          </a:p>
          <a:p>
            <a:r>
              <a:rPr lang="en-US" altLang="zh-CN" sz="2000" dirty="0" smtClean="0"/>
              <a:t>grid on</a:t>
            </a:r>
          </a:p>
          <a:p>
            <a:r>
              <a:rPr lang="en-US" altLang="zh-CN" sz="2000" dirty="0" smtClean="0"/>
              <a:t>title('f1*f2') 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59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2051050" y="2492375"/>
            <a:ext cx="590550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四、信号的奇偶分解</a:t>
            </a:r>
          </a:p>
        </p:txBody>
      </p:sp>
    </p:spTree>
    <p:extLst>
      <p:ext uri="{BB962C8B-B14F-4D97-AF65-F5344CB8AC3E}">
        <p14:creationId xmlns:p14="http://schemas.microsoft.com/office/powerpoint/2010/main" val="3559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graphicFrame>
        <p:nvGraphicFramePr>
          <p:cNvPr id="143363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39975" y="1557338"/>
          <a:ext cx="3327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3" imgW="1180800" imgH="228600" progId="Equation.DSMT4">
                  <p:embed/>
                </p:oleObj>
              </mc:Choice>
              <mc:Fallback>
                <p:oleObj name="Equation" r:id="rId3" imgW="11808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557338"/>
                        <a:ext cx="33274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05985810"/>
              </p:ext>
            </p:extLst>
          </p:nvPr>
        </p:nvGraphicFramePr>
        <p:xfrm>
          <a:off x="2691726" y="2276872"/>
          <a:ext cx="313284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5" imgW="1434960" imgH="393480" progId="Equation.DSMT4">
                  <p:embed/>
                </p:oleObj>
              </mc:Choice>
              <mc:Fallback>
                <p:oleObj name="Equation" r:id="rId5" imgW="143496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726" y="2276872"/>
                        <a:ext cx="3132841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2130691"/>
              </p:ext>
            </p:extLst>
          </p:nvPr>
        </p:nvGraphicFramePr>
        <p:xfrm>
          <a:off x="2663825" y="3140968"/>
          <a:ext cx="3095798" cy="8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7" imgW="1447560" imgH="393480" progId="Equation.DSMT4">
                  <p:embed/>
                </p:oleObj>
              </mc:Choice>
              <mc:Fallback>
                <p:oleObj name="Equation" r:id="rId7" imgW="144756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140968"/>
                        <a:ext cx="3095798" cy="8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4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4438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0" y="1557338"/>
          <a:ext cx="90725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3606480" imgH="203040" progId="Equation.DSMT4">
                  <p:embed/>
                </p:oleObj>
              </mc:Choice>
              <mc:Fallback>
                <p:oleObj name="Equation" r:id="rId3" imgW="36064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7338"/>
                        <a:ext cx="90725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90" y="2060848"/>
            <a:ext cx="60007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0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6632"/>
            <a:ext cx="8964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clear all</a:t>
            </a:r>
          </a:p>
          <a:p>
            <a:r>
              <a:rPr lang="en-US" altLang="zh-CN" sz="2000" dirty="0" smtClean="0"/>
              <a:t>t = -3:0.01:3 ;</a:t>
            </a:r>
          </a:p>
          <a:p>
            <a:r>
              <a:rPr lang="en-US" altLang="zh-CN" sz="2000" dirty="0" smtClean="0"/>
              <a:t>f = (t+1</a:t>
            </a:r>
            <a:r>
              <a:rPr lang="en-US" altLang="zh-CN" sz="2000" dirty="0" smtClean="0"/>
              <a:t>).*</a:t>
            </a:r>
            <a:r>
              <a:rPr lang="en-US" altLang="zh-CN" sz="2000" dirty="0" err="1" smtClean="0"/>
              <a:t>heaviside</a:t>
            </a:r>
            <a:r>
              <a:rPr lang="en-US" altLang="zh-CN" sz="2000" dirty="0" smtClean="0"/>
              <a:t>(t+1</a:t>
            </a:r>
            <a:r>
              <a:rPr lang="en-US" altLang="zh-CN" sz="2000" dirty="0" smtClean="0"/>
              <a:t>)-t</a:t>
            </a:r>
            <a:r>
              <a:rPr lang="en-US" altLang="zh-CN" sz="2000" dirty="0" smtClean="0"/>
              <a:t>.*</a:t>
            </a:r>
            <a:r>
              <a:rPr lang="en-US" altLang="zh-CN" sz="2000" dirty="0" err="1" smtClean="0"/>
              <a:t>heaviside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t)-(t-1</a:t>
            </a:r>
            <a:r>
              <a:rPr lang="en-US" altLang="zh-CN" sz="2000" dirty="0" smtClean="0"/>
              <a:t>).*</a:t>
            </a:r>
            <a:r>
              <a:rPr lang="en-US" altLang="zh-CN" sz="2000" dirty="0" err="1" smtClean="0"/>
              <a:t>heaviside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t-1)+(t-2</a:t>
            </a:r>
            <a:r>
              <a:rPr lang="en-US" altLang="zh-CN" sz="2000" dirty="0" smtClean="0"/>
              <a:t>).*</a:t>
            </a:r>
            <a:r>
              <a:rPr lang="en-US" altLang="zh-CN" sz="2000" dirty="0" err="1" smtClean="0"/>
              <a:t>heaviside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t-2);</a:t>
            </a:r>
          </a:p>
          <a:p>
            <a:r>
              <a:rPr lang="en-US" altLang="zh-CN" sz="2000" dirty="0" smtClean="0"/>
              <a:t>subplot(3,1,1)</a:t>
            </a:r>
          </a:p>
          <a:p>
            <a:r>
              <a:rPr lang="en-US" altLang="zh-CN" sz="2000" dirty="0" smtClean="0"/>
              <a:t>plot(</a:t>
            </a:r>
            <a:r>
              <a:rPr lang="en-US" altLang="zh-CN" sz="2000" dirty="0" err="1" smtClean="0"/>
              <a:t>t,f</a:t>
            </a:r>
            <a:r>
              <a:rPr lang="en-US" altLang="zh-CN" sz="2000" dirty="0" smtClean="0"/>
              <a:t>) ;</a:t>
            </a:r>
          </a:p>
          <a:p>
            <a:r>
              <a:rPr lang="en-US" altLang="zh-CN" sz="2000" dirty="0" smtClean="0"/>
              <a:t>grid on</a:t>
            </a:r>
          </a:p>
          <a:p>
            <a:r>
              <a:rPr lang="en-US" altLang="zh-CN" sz="2000" dirty="0" smtClean="0"/>
              <a:t>axis([-3 3 0 1.2]);</a:t>
            </a:r>
          </a:p>
          <a:p>
            <a:r>
              <a:rPr lang="en-US" altLang="zh-CN" sz="2000" dirty="0" smtClean="0"/>
              <a:t>title('f(t)');</a:t>
            </a:r>
          </a:p>
          <a:p>
            <a:r>
              <a:rPr lang="en-US" altLang="zh-CN" sz="2000" dirty="0" smtClean="0"/>
              <a:t>f1 = </a:t>
            </a:r>
            <a:r>
              <a:rPr lang="en-US" altLang="zh-CN" sz="2000" dirty="0" err="1" smtClean="0"/>
              <a:t>fliplr</a:t>
            </a:r>
            <a:r>
              <a:rPr lang="en-US" altLang="zh-CN" sz="2000" dirty="0" smtClean="0"/>
              <a:t>(f);</a:t>
            </a:r>
          </a:p>
          <a:p>
            <a:r>
              <a:rPr lang="en-US" altLang="zh-CN" sz="2000" dirty="0" err="1" smtClean="0"/>
              <a:t>fe</a:t>
            </a:r>
            <a:r>
              <a:rPr lang="en-US" altLang="zh-CN" sz="2000" dirty="0" smtClean="0"/>
              <a:t> = (f+f1)/2 ;</a:t>
            </a:r>
          </a:p>
          <a:p>
            <a:r>
              <a:rPr lang="en-US" altLang="zh-CN" sz="2000" dirty="0" err="1" smtClean="0"/>
              <a:t>fo</a:t>
            </a:r>
            <a:r>
              <a:rPr lang="en-US" altLang="zh-CN" sz="2000" dirty="0" smtClean="0"/>
              <a:t> = (f-f1)/2 ;</a:t>
            </a:r>
          </a:p>
          <a:p>
            <a:r>
              <a:rPr lang="en-US" altLang="zh-CN" sz="2000" dirty="0" smtClean="0"/>
              <a:t>subplot(3,1,2)</a:t>
            </a:r>
          </a:p>
          <a:p>
            <a:r>
              <a:rPr lang="en-US" altLang="zh-CN" sz="2000" dirty="0" smtClean="0"/>
              <a:t>plot(</a:t>
            </a:r>
            <a:r>
              <a:rPr lang="en-US" altLang="zh-CN" sz="2000" dirty="0" err="1" smtClean="0"/>
              <a:t>t,fe</a:t>
            </a:r>
            <a:r>
              <a:rPr lang="en-US" altLang="zh-CN" sz="2000" dirty="0" smtClean="0"/>
              <a:t>) ;</a:t>
            </a:r>
          </a:p>
          <a:p>
            <a:r>
              <a:rPr lang="en-US" altLang="zh-CN" sz="2000" dirty="0" smtClean="0"/>
              <a:t>grid on</a:t>
            </a:r>
          </a:p>
          <a:p>
            <a:r>
              <a:rPr lang="en-US" altLang="zh-CN" sz="2000" dirty="0" smtClean="0"/>
              <a:t>axis([-3 3 0 1.2]);</a:t>
            </a:r>
          </a:p>
          <a:p>
            <a:r>
              <a:rPr lang="en-US" altLang="zh-CN" sz="2000" dirty="0" smtClean="0"/>
              <a:t>title('</a:t>
            </a:r>
            <a:r>
              <a:rPr lang="en-US" altLang="zh-CN" sz="2000" dirty="0" err="1" smtClean="0"/>
              <a:t>fe</a:t>
            </a:r>
            <a:r>
              <a:rPr lang="en-US" altLang="zh-CN" sz="2000" dirty="0" smtClean="0"/>
              <a:t>(t)');</a:t>
            </a:r>
          </a:p>
          <a:p>
            <a:r>
              <a:rPr lang="en-US" altLang="zh-CN" sz="2000" dirty="0" smtClean="0"/>
              <a:t>subplot(3,1,3)</a:t>
            </a:r>
          </a:p>
          <a:p>
            <a:r>
              <a:rPr lang="en-US" altLang="zh-CN" sz="2000" dirty="0" smtClean="0"/>
              <a:t>plot(</a:t>
            </a:r>
            <a:r>
              <a:rPr lang="en-US" altLang="zh-CN" sz="2000" dirty="0" err="1" smtClean="0"/>
              <a:t>t,fo</a:t>
            </a:r>
            <a:r>
              <a:rPr lang="en-US" altLang="zh-CN" sz="2000" dirty="0" smtClean="0"/>
              <a:t>) ;</a:t>
            </a:r>
          </a:p>
          <a:p>
            <a:r>
              <a:rPr lang="en-US" altLang="zh-CN" sz="2000" dirty="0" smtClean="0"/>
              <a:t>grid on</a:t>
            </a:r>
          </a:p>
          <a:p>
            <a:r>
              <a:rPr lang="en-US" altLang="zh-CN" sz="2000" dirty="0" smtClean="0"/>
              <a:t>axis([-3 3 -0.6 0.6]);</a:t>
            </a:r>
          </a:p>
          <a:p>
            <a:r>
              <a:rPr lang="en-US" altLang="zh-CN" sz="2000" dirty="0" smtClean="0"/>
              <a:t>title('</a:t>
            </a:r>
            <a:r>
              <a:rPr lang="en-US" altLang="zh-CN" sz="2000" dirty="0" err="1" smtClean="0"/>
              <a:t>fo</a:t>
            </a:r>
            <a:r>
              <a:rPr lang="en-US" altLang="zh-CN" sz="2000" dirty="0" smtClean="0"/>
              <a:t>(t)');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82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5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" y="476250"/>
            <a:ext cx="8172400" cy="59050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利用符号运算实现连续信号的时域变换 </a:t>
            </a:r>
          </a:p>
          <a:p>
            <a:pPr lvl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相加</a:t>
            </a:r>
          </a:p>
          <a:p>
            <a:pPr lvl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s=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symadd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(f1,f2),s=f1+f2,</a:t>
            </a:r>
          </a:p>
          <a:p>
            <a:pPr lvl="1"/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ezplot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(s)</a:t>
            </a:r>
          </a:p>
          <a:p>
            <a:pPr lvl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相乘</a:t>
            </a:r>
          </a:p>
          <a:p>
            <a:pPr lvl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s=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symmul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(f1,f2),s=f1*f2,</a:t>
            </a:r>
          </a:p>
          <a:p>
            <a:pPr lvl="1"/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ezplot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(s)</a:t>
            </a:r>
          </a:p>
          <a:p>
            <a:pPr lvl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移位</a:t>
            </a:r>
          </a:p>
          <a:p>
            <a:pPr lvl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y=subs(f,t,t-t0):f(t-t0)</a:t>
            </a:r>
          </a:p>
          <a:p>
            <a:pPr lvl="1"/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y=subs(f,t,t+t0):f(t+t0)</a:t>
            </a:r>
          </a:p>
          <a:p>
            <a:pPr lvl="1"/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ezplot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(y)</a:t>
            </a:r>
          </a:p>
          <a:p>
            <a:pPr lvl="1">
              <a:buFontTx/>
              <a:buNone/>
            </a:pPr>
            <a:endParaRPr lang="zh-CN" altLang="en-US" sz="2800" b="1" dirty="0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0" name="Rectangle 6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11188" y="-242888"/>
            <a:ext cx="7056437" cy="5040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反折</a:t>
            </a:r>
          </a:p>
          <a:p>
            <a:pPr lvl="1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y=subs(f,t,-t)</a:t>
            </a:r>
          </a:p>
          <a:p>
            <a:pPr lvl="1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	ezplot(y)</a:t>
            </a:r>
          </a:p>
          <a:p>
            <a:pPr lvl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尺度变换</a:t>
            </a:r>
          </a:p>
          <a:p>
            <a:pPr lvl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y=subs(f,t,a*t)</a:t>
            </a:r>
          </a:p>
          <a:p>
            <a:pPr lvl="1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	ezplot(y)</a:t>
            </a:r>
          </a:p>
          <a:p>
            <a:pPr lvl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倒相</a:t>
            </a:r>
          </a:p>
          <a:p>
            <a:pPr lvl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y=-f</a:t>
            </a:r>
          </a:p>
          <a:p>
            <a:pPr lvl="1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	ezplot(y)</a:t>
            </a:r>
          </a:p>
        </p:txBody>
      </p:sp>
    </p:spTree>
    <p:extLst>
      <p:ext uri="{BB962C8B-B14F-4D97-AF65-F5344CB8AC3E}">
        <p14:creationId xmlns:p14="http://schemas.microsoft.com/office/powerpoint/2010/main" val="19637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-1" y="279174"/>
            <a:ext cx="1004411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例：设信号                                        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求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f(t+2),f(t-2),f(-t),f(2t),-f(t).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19115"/>
              </p:ext>
            </p:extLst>
          </p:nvPr>
        </p:nvGraphicFramePr>
        <p:xfrm>
          <a:off x="2339974" y="63274"/>
          <a:ext cx="48958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2400120" imgH="406080" progId="Equation.DSMT4">
                  <p:embed/>
                </p:oleObj>
              </mc:Choice>
              <mc:Fallback>
                <p:oleObj name="Equation" r:id="rId3" imgW="2400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4" y="63274"/>
                        <a:ext cx="4895850" cy="830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67544" y="1595021"/>
            <a:ext cx="7704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clear all</a:t>
            </a:r>
          </a:p>
          <a:p>
            <a:r>
              <a:rPr lang="en-US" altLang="zh-CN" sz="2400" dirty="0" err="1"/>
              <a:t>syms</a:t>
            </a:r>
            <a:r>
              <a:rPr lang="en-US" altLang="zh-CN" sz="2400" dirty="0"/>
              <a:t> t</a:t>
            </a:r>
          </a:p>
          <a:p>
            <a:r>
              <a:rPr lang="en-US" altLang="zh-CN" sz="2400" dirty="0"/>
              <a:t>f=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('(t/2+1)*(</a:t>
            </a:r>
            <a:r>
              <a:rPr lang="en-US" altLang="zh-CN" sz="2400" dirty="0" err="1"/>
              <a:t>heaviside</a:t>
            </a:r>
            <a:r>
              <a:rPr lang="en-US" altLang="zh-CN" sz="2400" dirty="0"/>
              <a:t>(t+2)-</a:t>
            </a:r>
            <a:r>
              <a:rPr lang="en-US" altLang="zh-CN" sz="2400" dirty="0" err="1"/>
              <a:t>heaviside</a:t>
            </a:r>
            <a:r>
              <a:rPr lang="en-US" altLang="zh-CN" sz="2400" dirty="0"/>
              <a:t>(t-2))')</a:t>
            </a:r>
          </a:p>
          <a:p>
            <a:r>
              <a:rPr lang="en-US" altLang="zh-CN" sz="2400" dirty="0"/>
              <a:t>subplot(2,3,1),</a:t>
            </a:r>
            <a:r>
              <a:rPr lang="en-US" altLang="zh-CN" sz="2400" dirty="0" err="1"/>
              <a:t>ezplot</a:t>
            </a:r>
            <a:r>
              <a:rPr lang="en-US" altLang="zh-CN" sz="2400" dirty="0"/>
              <a:t>(f,[-3,3]),title('f(t)')</a:t>
            </a:r>
          </a:p>
          <a:p>
            <a:r>
              <a:rPr lang="en-US" altLang="zh-CN" sz="2400" dirty="0"/>
              <a:t>y1=subs(f,t,t+2)</a:t>
            </a:r>
          </a:p>
          <a:p>
            <a:r>
              <a:rPr lang="en-US" altLang="zh-CN" sz="2400" dirty="0"/>
              <a:t>subplot(2,3,2),</a:t>
            </a:r>
            <a:r>
              <a:rPr lang="en-US" altLang="zh-CN" sz="2400" dirty="0" err="1"/>
              <a:t>ezplot</a:t>
            </a:r>
            <a:r>
              <a:rPr lang="en-US" altLang="zh-CN" sz="2400" dirty="0"/>
              <a:t>(y1,[-5,1]),title('f(t+2)')</a:t>
            </a:r>
          </a:p>
          <a:p>
            <a:r>
              <a:rPr lang="en-US" altLang="zh-CN" sz="2400" dirty="0"/>
              <a:t>y2=subs(f,t,t-2)</a:t>
            </a:r>
          </a:p>
          <a:p>
            <a:r>
              <a:rPr lang="en-US" altLang="zh-CN" sz="2400" dirty="0"/>
              <a:t>subplot(2,3,3),</a:t>
            </a:r>
            <a:r>
              <a:rPr lang="en-US" altLang="zh-CN" sz="2400" dirty="0" err="1"/>
              <a:t>ezplot</a:t>
            </a:r>
            <a:r>
              <a:rPr lang="en-US" altLang="zh-CN" sz="2400" dirty="0"/>
              <a:t>(y2,[-1,5]),title('f(t-2)')</a:t>
            </a:r>
          </a:p>
          <a:p>
            <a:r>
              <a:rPr lang="en-US" altLang="zh-CN" sz="2400" dirty="0"/>
              <a:t>y3=subs(</a:t>
            </a:r>
            <a:r>
              <a:rPr lang="en-US" altLang="zh-CN" sz="2400" dirty="0" err="1"/>
              <a:t>f,t</a:t>
            </a:r>
            <a:r>
              <a:rPr lang="en-US" altLang="zh-CN" sz="2400" dirty="0"/>
              <a:t>,-t)</a:t>
            </a:r>
          </a:p>
          <a:p>
            <a:r>
              <a:rPr lang="en-US" altLang="zh-CN" sz="2400" dirty="0"/>
              <a:t>subplot(2,3,4),</a:t>
            </a:r>
            <a:r>
              <a:rPr lang="en-US" altLang="zh-CN" sz="2400" dirty="0" err="1"/>
              <a:t>ezplot</a:t>
            </a:r>
            <a:r>
              <a:rPr lang="en-US" altLang="zh-CN" sz="2400" dirty="0"/>
              <a:t>(y3,[-3,3]),title('f(-t)')</a:t>
            </a:r>
          </a:p>
          <a:p>
            <a:r>
              <a:rPr lang="en-US" altLang="zh-CN" sz="2400" dirty="0"/>
              <a:t>y4=subs(f,t,2*t)</a:t>
            </a:r>
          </a:p>
          <a:p>
            <a:r>
              <a:rPr lang="en-US" altLang="zh-CN" sz="2400" dirty="0"/>
              <a:t>subplot(2,3,5),</a:t>
            </a:r>
            <a:r>
              <a:rPr lang="en-US" altLang="zh-CN" sz="2400" dirty="0" err="1"/>
              <a:t>ezplot</a:t>
            </a:r>
            <a:r>
              <a:rPr lang="en-US" altLang="zh-CN" sz="2400" dirty="0"/>
              <a:t>(y4,[-2,2]),title('f(2*t)')</a:t>
            </a:r>
          </a:p>
          <a:p>
            <a:r>
              <a:rPr lang="en-US" altLang="zh-CN" sz="2400" dirty="0"/>
              <a:t>y5=-f</a:t>
            </a:r>
          </a:p>
          <a:p>
            <a:r>
              <a:rPr lang="en-US" altLang="zh-CN" sz="2400" dirty="0"/>
              <a:t>subplot(2,3,6),</a:t>
            </a:r>
            <a:r>
              <a:rPr lang="en-US" altLang="zh-CN" sz="2400" dirty="0" err="1"/>
              <a:t>ezplot</a:t>
            </a:r>
            <a:r>
              <a:rPr lang="en-US" altLang="zh-CN" sz="2400" dirty="0"/>
              <a:t>(y5,[-3,3]),title('-f(t)')</a:t>
            </a:r>
          </a:p>
        </p:txBody>
      </p:sp>
    </p:spTree>
    <p:extLst>
      <p:ext uri="{BB962C8B-B14F-4D97-AF65-F5344CB8AC3E}">
        <p14:creationId xmlns:p14="http://schemas.microsoft.com/office/powerpoint/2010/main" val="3058708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560840" cy="581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697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4213225" y="4797202"/>
            <a:ext cx="4967288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）绘制出    的奇偶分量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4211638" y="3201765"/>
            <a:ext cx="2520950" cy="23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3635375" y="2420715"/>
            <a:ext cx="4392613" cy="150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95288" y="1100138"/>
            <a:ext cx="8569325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已知信号   波形如下图所示，试用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MALTAB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命令画出下列信号的波形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数值法与符号法）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实验内容：</a:t>
            </a:r>
          </a:p>
        </p:txBody>
      </p:sp>
      <p:graphicFrame>
        <p:nvGraphicFramePr>
          <p:cNvPr id="128003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69174789"/>
              </p:ext>
            </p:extLst>
          </p:nvPr>
        </p:nvGraphicFramePr>
        <p:xfrm>
          <a:off x="1908175" y="2636615"/>
          <a:ext cx="16557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3" imgW="711000" imgH="203040" progId="Equation.DSMT4">
                  <p:embed/>
                </p:oleObj>
              </mc:Choice>
              <mc:Fallback>
                <p:oleObj name="Equation" r:id="rId3" imgW="71100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636615"/>
                        <a:ext cx="16557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84382614"/>
              </p:ext>
            </p:extLst>
          </p:nvPr>
        </p:nvGraphicFramePr>
        <p:xfrm>
          <a:off x="1979613" y="3463702"/>
          <a:ext cx="14398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5" imgW="622080" imgH="203040" progId="Equation.DSMT4">
                  <p:embed/>
                </p:oleObj>
              </mc:Choice>
              <mc:Fallback>
                <p:oleObj name="Equation" r:id="rId5" imgW="6220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463702"/>
                        <a:ext cx="14398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37208695"/>
              </p:ext>
            </p:extLst>
          </p:nvPr>
        </p:nvGraphicFramePr>
        <p:xfrm>
          <a:off x="2303463" y="1196752"/>
          <a:ext cx="755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7" imgW="304560" imgH="203040" progId="Equation.DSMT4">
                  <p:embed/>
                </p:oleObj>
              </mc:Choice>
              <mc:Fallback>
                <p:oleObj name="Equation" r:id="rId7" imgW="3045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1196752"/>
                        <a:ext cx="7556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63856"/>
              </p:ext>
            </p:extLst>
          </p:nvPr>
        </p:nvGraphicFramePr>
        <p:xfrm>
          <a:off x="1952625" y="4293965"/>
          <a:ext cx="1323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293965"/>
                        <a:ext cx="13239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5221"/>
              </p:ext>
            </p:extLst>
          </p:nvPr>
        </p:nvGraphicFramePr>
        <p:xfrm>
          <a:off x="1989138" y="4870227"/>
          <a:ext cx="13589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11" imgW="634680" imgH="393480" progId="Equation.DSMT4">
                  <p:embed/>
                </p:oleObj>
              </mc:Choice>
              <mc:Fallback>
                <p:oleObj name="Equation" r:id="rId11" imgW="634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4870227"/>
                        <a:ext cx="13589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685186"/>
              </p:ext>
            </p:extLst>
          </p:nvPr>
        </p:nvGraphicFramePr>
        <p:xfrm>
          <a:off x="5111750" y="2564904"/>
          <a:ext cx="20526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13" imgW="965160" imgH="203040" progId="Equation.DSMT4">
                  <p:embed/>
                </p:oleObj>
              </mc:Choice>
              <mc:Fallback>
                <p:oleObj name="Equation" r:id="rId1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564904"/>
                        <a:ext cx="205263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08625"/>
              </p:ext>
            </p:extLst>
          </p:nvPr>
        </p:nvGraphicFramePr>
        <p:xfrm>
          <a:off x="5219700" y="3345954"/>
          <a:ext cx="7318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15" imgW="342720" imgH="203040" progId="Equation.DSMT4">
                  <p:embed/>
                </p:oleObj>
              </mc:Choice>
              <mc:Fallback>
                <p:oleObj name="Equation" r:id="rId15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345954"/>
                        <a:ext cx="73183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43372"/>
              </p:ext>
            </p:extLst>
          </p:nvPr>
        </p:nvGraphicFramePr>
        <p:xfrm>
          <a:off x="5219700" y="4079379"/>
          <a:ext cx="7921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17" imgW="393480" imgH="279360" progId="Equation.DSMT4">
                  <p:embed/>
                </p:oleObj>
              </mc:Choice>
              <mc:Fallback>
                <p:oleObj name="Equation" r:id="rId17" imgW="393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079379"/>
                        <a:ext cx="7921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51776"/>
              </p:ext>
            </p:extLst>
          </p:nvPr>
        </p:nvGraphicFramePr>
        <p:xfrm>
          <a:off x="6257925" y="4941391"/>
          <a:ext cx="6905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19" imgW="304560" imgH="203040" progId="Equation.DSMT4">
                  <p:embed/>
                </p:oleObj>
              </mc:Choice>
              <mc:Fallback>
                <p:oleObj name="Equation" r:id="rId19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4941391"/>
                        <a:ext cx="6905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0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835150" y="2636838"/>
            <a:ext cx="59055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一、信号的时移、反折和尺度变换</a:t>
            </a:r>
          </a:p>
        </p:txBody>
      </p:sp>
    </p:spTree>
    <p:extLst>
      <p:ext uri="{BB962C8B-B14F-4D97-AF65-F5344CB8AC3E}">
        <p14:creationId xmlns:p14="http://schemas.microsoft.com/office/powerpoint/2010/main" val="34478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4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4898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447" name="Line 15"/>
          <p:cNvSpPr>
            <a:spLocks noChangeShapeType="1"/>
          </p:cNvSpPr>
          <p:nvPr/>
        </p:nvSpPr>
        <p:spPr bwMode="auto">
          <a:xfrm>
            <a:off x="1908175" y="3500438"/>
            <a:ext cx="57594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48" name="Line 16"/>
          <p:cNvSpPr>
            <a:spLocks noChangeShapeType="1"/>
          </p:cNvSpPr>
          <p:nvPr/>
        </p:nvSpPr>
        <p:spPr bwMode="auto">
          <a:xfrm flipV="1">
            <a:off x="3348038" y="2133600"/>
            <a:ext cx="1439862" cy="136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49" name="Line 17"/>
          <p:cNvSpPr>
            <a:spLocks noChangeShapeType="1"/>
          </p:cNvSpPr>
          <p:nvPr/>
        </p:nvSpPr>
        <p:spPr bwMode="auto">
          <a:xfrm>
            <a:off x="4787900" y="2133600"/>
            <a:ext cx="0" cy="2735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50" name="Line 18"/>
          <p:cNvSpPr>
            <a:spLocks noChangeShapeType="1"/>
          </p:cNvSpPr>
          <p:nvPr/>
        </p:nvSpPr>
        <p:spPr bwMode="auto">
          <a:xfrm>
            <a:off x="4787900" y="4868863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51" name="Line 19"/>
          <p:cNvSpPr>
            <a:spLocks noChangeShapeType="1"/>
          </p:cNvSpPr>
          <p:nvPr/>
        </p:nvSpPr>
        <p:spPr bwMode="auto">
          <a:xfrm flipV="1">
            <a:off x="6227763" y="3500438"/>
            <a:ext cx="0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631229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.         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 dirty="0" err="1" smtClean="0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画出下列信号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波形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数值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法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符号法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(1)2f(t-1)         (2) f(2t)</a:t>
            </a:r>
          </a:p>
          <a:p>
            <a:pPr marL="0" indent="0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(3) –f(0.25t)     (4)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f(1-0.5t)2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498708"/>
              </p:ext>
            </p:extLst>
          </p:nvPr>
        </p:nvGraphicFramePr>
        <p:xfrm>
          <a:off x="829717" y="459481"/>
          <a:ext cx="18700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825480" imgH="393480" progId="Equation.DSMT4">
                  <p:embed/>
                </p:oleObj>
              </mc:Choice>
              <mc:Fallback>
                <p:oleObj name="Equation" r:id="rId3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17" y="459481"/>
                        <a:ext cx="18700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1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1008063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信号</a:t>
            </a:r>
          </a:p>
        </p:txBody>
      </p:sp>
      <p:graphicFrame>
        <p:nvGraphicFramePr>
          <p:cNvPr id="111620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331913" y="1628775"/>
          <a:ext cx="720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3" imgW="304560" imgH="203040" progId="Equation.DSMT4">
                  <p:embed/>
                </p:oleObj>
              </mc:Choice>
              <mc:Fallback>
                <p:oleObj name="Equation" r:id="rId3" imgW="3045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7207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459788" y="1628775"/>
          <a:ext cx="238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5" imgW="88560" imgH="152280" progId="Equation.DSMT4">
                  <p:embed/>
                </p:oleObj>
              </mc:Choice>
              <mc:Fallback>
                <p:oleObj name="Equation" r:id="rId5" imgW="88560" imgH="1522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1628775"/>
                        <a:ext cx="2381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1188" y="2117725"/>
          <a:ext cx="7207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7" imgW="317160" imgH="228600" progId="Equation.DSMT4">
                  <p:embed/>
                </p:oleObj>
              </mc:Choice>
              <mc:Fallback>
                <p:oleObj name="Equation" r:id="rId7" imgW="31716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17725"/>
                        <a:ext cx="7207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060700" y="2132013"/>
          <a:ext cx="307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132013"/>
                        <a:ext cx="3079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1908175" y="1341438"/>
            <a:ext cx="7056438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的时移就是将信号数学表达式中的自变量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179388" y="1844675"/>
            <a:ext cx="5048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用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1187450" y="1882775"/>
            <a:ext cx="20161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替换，其中</a:t>
            </a: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3203575" y="1882775"/>
            <a:ext cx="20161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为整实数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539750" y="2620963"/>
            <a:ext cx="1008063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信号</a:t>
            </a:r>
          </a:p>
        </p:txBody>
      </p:sp>
      <p:graphicFrame>
        <p:nvGraphicFramePr>
          <p:cNvPr id="111643" name="Object 27"/>
          <p:cNvGraphicFramePr>
            <a:graphicFrameLocks noChangeAspect="1"/>
          </p:cNvGraphicFramePr>
          <p:nvPr/>
        </p:nvGraphicFramePr>
        <p:xfrm>
          <a:off x="1331913" y="2908300"/>
          <a:ext cx="720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11" imgW="304560" imgH="203040" progId="Equation.DSMT4">
                  <p:embed/>
                </p:oleObj>
              </mc:Choice>
              <mc:Fallback>
                <p:oleObj name="Equation" r:id="rId11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08300"/>
                        <a:ext cx="7207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4" name="Object 28"/>
          <p:cNvGraphicFramePr>
            <a:graphicFrameLocks noChangeAspect="1"/>
          </p:cNvGraphicFramePr>
          <p:nvPr/>
        </p:nvGraphicFramePr>
        <p:xfrm>
          <a:off x="8459788" y="2908300"/>
          <a:ext cx="238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12" imgW="88560" imgH="152280" progId="Equation.DSMT4">
                  <p:embed/>
                </p:oleObj>
              </mc:Choice>
              <mc:Fallback>
                <p:oleObj name="Equation" r:id="rId12" imgW="885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2908300"/>
                        <a:ext cx="2381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5" name="Object 29"/>
          <p:cNvGraphicFramePr>
            <a:graphicFrameLocks noChangeAspect="1"/>
          </p:cNvGraphicFramePr>
          <p:nvPr/>
        </p:nvGraphicFramePr>
        <p:xfrm>
          <a:off x="611188" y="3482975"/>
          <a:ext cx="4032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13" imgW="177480" imgH="152280" progId="Equation.DSMT4">
                  <p:embed/>
                </p:oleObj>
              </mc:Choice>
              <mc:Fallback>
                <p:oleObj name="Equation" r:id="rId13" imgW="1774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82975"/>
                        <a:ext cx="4032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1908175" y="2620963"/>
            <a:ext cx="7056438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的反折就是将信号数学表达式中的自变量</a:t>
            </a: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179388" y="3124200"/>
            <a:ext cx="5048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用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971550" y="3162300"/>
            <a:ext cx="20161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替换</a:t>
            </a:r>
          </a:p>
        </p:txBody>
      </p:sp>
      <p:sp>
        <p:nvSpPr>
          <p:cNvPr id="111651" name="Text Box 35"/>
          <p:cNvSpPr txBox="1">
            <a:spLocks noChangeArrowheads="1"/>
          </p:cNvSpPr>
          <p:nvPr/>
        </p:nvSpPr>
        <p:spPr bwMode="auto">
          <a:xfrm>
            <a:off x="539750" y="3989388"/>
            <a:ext cx="1008063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信号</a:t>
            </a:r>
          </a:p>
        </p:txBody>
      </p:sp>
      <p:graphicFrame>
        <p:nvGraphicFramePr>
          <p:cNvPr id="111652" name="Object 36"/>
          <p:cNvGraphicFramePr>
            <a:graphicFrameLocks noChangeAspect="1"/>
          </p:cNvGraphicFramePr>
          <p:nvPr/>
        </p:nvGraphicFramePr>
        <p:xfrm>
          <a:off x="1331913" y="4276725"/>
          <a:ext cx="720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15" imgW="304560" imgH="203040" progId="Equation.DSMT4">
                  <p:embed/>
                </p:oleObj>
              </mc:Choice>
              <mc:Fallback>
                <p:oleObj name="Equation" r:id="rId15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76725"/>
                        <a:ext cx="7207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3" name="Object 37"/>
          <p:cNvGraphicFramePr>
            <a:graphicFrameLocks noChangeAspect="1"/>
          </p:cNvGraphicFramePr>
          <p:nvPr/>
        </p:nvGraphicFramePr>
        <p:xfrm>
          <a:off x="611188" y="4806950"/>
          <a:ext cx="238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16" imgW="88560" imgH="152280" progId="Equation.DSMT4">
                  <p:embed/>
                </p:oleObj>
              </mc:Choice>
              <mc:Fallback>
                <p:oleObj name="Equation" r:id="rId16" imgW="885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06950"/>
                        <a:ext cx="2381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4" name="Object 38"/>
          <p:cNvGraphicFramePr>
            <a:graphicFrameLocks noChangeAspect="1"/>
          </p:cNvGraphicFramePr>
          <p:nvPr/>
        </p:nvGraphicFramePr>
        <p:xfrm>
          <a:off x="1331913" y="4781550"/>
          <a:ext cx="8921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17" imgW="393480" imgH="228600" progId="Equation.DSMT4">
                  <p:embed/>
                </p:oleObj>
              </mc:Choice>
              <mc:Fallback>
                <p:oleObj name="Equation" r:id="rId17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81550"/>
                        <a:ext cx="8921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55" name="Text Box 39"/>
          <p:cNvSpPr txBox="1">
            <a:spLocks noChangeArrowheads="1"/>
          </p:cNvSpPr>
          <p:nvPr/>
        </p:nvSpPr>
        <p:spPr bwMode="auto">
          <a:xfrm>
            <a:off x="1908175" y="3989388"/>
            <a:ext cx="7056438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的尺度变换就是将信号数学表达式中的自变</a:t>
            </a:r>
          </a:p>
        </p:txBody>
      </p:sp>
      <p:sp>
        <p:nvSpPr>
          <p:cNvPr id="111656" name="Text Box 40"/>
          <p:cNvSpPr txBox="1">
            <a:spLocks noChangeArrowheads="1"/>
          </p:cNvSpPr>
          <p:nvPr/>
        </p:nvSpPr>
        <p:spPr bwMode="auto">
          <a:xfrm>
            <a:off x="179388" y="4492625"/>
            <a:ext cx="5048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量</a:t>
            </a:r>
          </a:p>
        </p:txBody>
      </p:sp>
      <p:sp>
        <p:nvSpPr>
          <p:cNvPr id="111657" name="Text Box 41"/>
          <p:cNvSpPr txBox="1">
            <a:spLocks noChangeArrowheads="1"/>
          </p:cNvSpPr>
          <p:nvPr/>
        </p:nvSpPr>
        <p:spPr bwMode="auto">
          <a:xfrm>
            <a:off x="828675" y="4530725"/>
            <a:ext cx="26638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用     替换</a:t>
            </a:r>
          </a:p>
        </p:txBody>
      </p:sp>
    </p:spTree>
    <p:extLst>
      <p:ext uri="{BB962C8B-B14F-4D97-AF65-F5344CB8AC3E}">
        <p14:creationId xmlns:p14="http://schemas.microsoft.com/office/powerpoint/2010/main" val="5918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23850" y="188913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850" y="904000"/>
            <a:ext cx="8820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400" dirty="0" smtClean="0"/>
              <a:t>function f = unc(t)</a:t>
            </a:r>
          </a:p>
          <a:p>
            <a:r>
              <a:rPr lang="fr-FR" altLang="zh-CN" sz="2400" dirty="0" smtClean="0"/>
              <a:t>f = </a:t>
            </a:r>
            <a:r>
              <a:rPr lang="en-US" altLang="zh-CN" sz="2400" dirty="0" err="1" smtClean="0"/>
              <a:t>heaviside</a:t>
            </a:r>
            <a:r>
              <a:rPr lang="fr-FR" altLang="zh-CN" sz="2400" dirty="0" smtClean="0"/>
              <a:t>(t+2)-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h</a:t>
            </a:r>
            <a:r>
              <a:rPr lang="en-US" altLang="zh-CN" sz="2400" dirty="0" err="1" smtClean="0"/>
              <a:t>eaviside</a:t>
            </a:r>
            <a:r>
              <a:rPr lang="fr-FR" altLang="zh-CN" sz="2400" dirty="0" smtClean="0"/>
              <a:t>(t)+(-t+1</a:t>
            </a:r>
            <a:r>
              <a:rPr lang="fr-FR" altLang="zh-CN" sz="2400" dirty="0" smtClean="0"/>
              <a:t>).*(</a:t>
            </a:r>
            <a:r>
              <a:rPr lang="en-US" altLang="zh-CN" sz="2400" dirty="0" err="1" smtClean="0"/>
              <a:t>heaviside</a:t>
            </a:r>
            <a:r>
              <a:rPr lang="fr-FR" altLang="zh-CN" sz="2400" dirty="0" smtClean="0"/>
              <a:t>(t)-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heaviside</a:t>
            </a:r>
            <a:r>
              <a:rPr lang="fr-FR" altLang="zh-CN" sz="2400" dirty="0" smtClean="0"/>
              <a:t>(t-1));</a:t>
            </a:r>
            <a:endParaRPr lang="zh-CN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04864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3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064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clear all</a:t>
            </a:r>
          </a:p>
          <a:p>
            <a:r>
              <a:rPr lang="en-US" altLang="zh-CN" sz="2800" dirty="0" smtClean="0"/>
              <a:t>t = -3:0.01:4 ;</a:t>
            </a:r>
          </a:p>
          <a:p>
            <a:r>
              <a:rPr lang="en-US" altLang="zh-CN" sz="2800" dirty="0" smtClean="0"/>
              <a:t>ft1 = </a:t>
            </a:r>
            <a:r>
              <a:rPr lang="en-US" altLang="zh-CN" sz="2800" dirty="0" err="1" smtClean="0"/>
              <a:t>unc</a:t>
            </a:r>
            <a:r>
              <a:rPr lang="en-US" altLang="zh-CN" sz="2800" dirty="0" smtClean="0"/>
              <a:t>(t-2) ;</a:t>
            </a:r>
          </a:p>
          <a:p>
            <a:r>
              <a:rPr lang="en-US" altLang="zh-CN" sz="2800" dirty="0" smtClean="0"/>
              <a:t>ft2 = </a:t>
            </a:r>
            <a:r>
              <a:rPr lang="en-US" altLang="zh-CN" sz="2800" dirty="0" err="1" smtClean="0"/>
              <a:t>unc</a:t>
            </a:r>
            <a:r>
              <a:rPr lang="en-US" altLang="zh-CN" sz="2800" dirty="0" smtClean="0"/>
              <a:t>(3*t) ;</a:t>
            </a:r>
          </a:p>
          <a:p>
            <a:r>
              <a:rPr lang="en-US" altLang="zh-CN" sz="2800" dirty="0" smtClean="0"/>
              <a:t>ft3 = </a:t>
            </a:r>
            <a:r>
              <a:rPr lang="en-US" altLang="zh-CN" sz="2800" dirty="0" err="1" smtClean="0"/>
              <a:t>unc</a:t>
            </a:r>
            <a:r>
              <a:rPr lang="en-US" altLang="zh-CN" sz="2800" dirty="0" smtClean="0"/>
              <a:t>(-t) ;</a:t>
            </a:r>
          </a:p>
          <a:p>
            <a:r>
              <a:rPr lang="en-US" altLang="zh-CN" sz="2800" dirty="0" smtClean="0"/>
              <a:t>ft4 = </a:t>
            </a:r>
            <a:r>
              <a:rPr lang="en-US" altLang="zh-CN" sz="2800" dirty="0" err="1" smtClean="0"/>
              <a:t>unc</a:t>
            </a:r>
            <a:r>
              <a:rPr lang="en-US" altLang="zh-CN" sz="2800" dirty="0" smtClean="0"/>
              <a:t>(-3*t-2) ;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283968" y="260039"/>
            <a:ext cx="4572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subplot(2,2,1)</a:t>
            </a:r>
          </a:p>
          <a:p>
            <a:r>
              <a:rPr lang="en-US" altLang="zh-CN" sz="2000" dirty="0" smtClean="0"/>
              <a:t>plot(t,ft1) ;</a:t>
            </a:r>
          </a:p>
          <a:p>
            <a:r>
              <a:rPr lang="en-US" altLang="zh-CN" sz="2000" dirty="0" smtClean="0"/>
              <a:t>grid on ;</a:t>
            </a:r>
          </a:p>
          <a:p>
            <a:r>
              <a:rPr lang="en-US" altLang="zh-CN" sz="2000" dirty="0" smtClean="0"/>
              <a:t>axis([-3 4 -0.5 1.5]) ;</a:t>
            </a:r>
          </a:p>
          <a:p>
            <a:r>
              <a:rPr lang="en-US" altLang="zh-CN" sz="2000" dirty="0" smtClean="0"/>
              <a:t>title('f(t-2)') ;</a:t>
            </a:r>
          </a:p>
          <a:p>
            <a:r>
              <a:rPr lang="en-US" altLang="zh-CN" sz="2000" dirty="0" smtClean="0"/>
              <a:t>subplot(2,2,2)</a:t>
            </a:r>
          </a:p>
          <a:p>
            <a:r>
              <a:rPr lang="en-US" altLang="zh-CN" sz="2000" dirty="0" smtClean="0"/>
              <a:t>plot(t,ft2) ;</a:t>
            </a:r>
          </a:p>
          <a:p>
            <a:r>
              <a:rPr lang="en-US" altLang="zh-CN" sz="2000" dirty="0" smtClean="0"/>
              <a:t>grid on ;</a:t>
            </a:r>
          </a:p>
          <a:p>
            <a:r>
              <a:rPr lang="en-US" altLang="zh-CN" sz="2000" dirty="0" smtClean="0"/>
              <a:t>axis([-3 4 -0.5 1.5]) ;</a:t>
            </a:r>
          </a:p>
          <a:p>
            <a:r>
              <a:rPr lang="en-US" altLang="zh-CN" sz="2000" dirty="0" smtClean="0"/>
              <a:t>title('f(3t)') ;</a:t>
            </a:r>
          </a:p>
          <a:p>
            <a:r>
              <a:rPr lang="en-US" altLang="zh-CN" sz="2000" dirty="0" smtClean="0"/>
              <a:t>subplot(2,2,3)</a:t>
            </a:r>
          </a:p>
          <a:p>
            <a:r>
              <a:rPr lang="en-US" altLang="zh-CN" sz="2000" dirty="0" smtClean="0"/>
              <a:t>plot(t,ft3) ;</a:t>
            </a:r>
          </a:p>
          <a:p>
            <a:r>
              <a:rPr lang="en-US" altLang="zh-CN" sz="2000" dirty="0" smtClean="0"/>
              <a:t>grid on ;</a:t>
            </a:r>
          </a:p>
          <a:p>
            <a:r>
              <a:rPr lang="en-US" altLang="zh-CN" sz="2000" dirty="0" smtClean="0"/>
              <a:t>axis([-3 4 -0.5 1.5]) ;</a:t>
            </a:r>
          </a:p>
          <a:p>
            <a:r>
              <a:rPr lang="en-US" altLang="zh-CN" sz="2000" dirty="0" smtClean="0"/>
              <a:t>title('f(-t)') ;</a:t>
            </a:r>
          </a:p>
          <a:p>
            <a:r>
              <a:rPr lang="en-US" altLang="zh-CN" sz="2000" dirty="0" smtClean="0"/>
              <a:t>subplot(2,2,4)</a:t>
            </a:r>
          </a:p>
          <a:p>
            <a:r>
              <a:rPr lang="en-US" altLang="zh-CN" sz="2000" dirty="0" smtClean="0"/>
              <a:t>plot(t,ft4) ;</a:t>
            </a:r>
          </a:p>
          <a:p>
            <a:r>
              <a:rPr lang="en-US" altLang="zh-CN" sz="2000" dirty="0" smtClean="0"/>
              <a:t>grid on ;</a:t>
            </a:r>
          </a:p>
          <a:p>
            <a:r>
              <a:rPr lang="en-US" altLang="zh-CN" sz="2000" dirty="0" smtClean="0"/>
              <a:t>axis([-3 4 -0.5 1.5]) ;</a:t>
            </a:r>
          </a:p>
          <a:p>
            <a:r>
              <a:rPr lang="en-US" altLang="zh-CN" sz="2000" dirty="0" smtClean="0"/>
              <a:t>title('f(-3t-2)') 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34323" y="455296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ft1 = </a:t>
            </a:r>
            <a:r>
              <a:rPr lang="en-US" altLang="zh-CN" sz="2800" dirty="0" err="1" smtClean="0"/>
              <a:t>sym</a:t>
            </a:r>
            <a:r>
              <a:rPr lang="en-US" altLang="zh-CN" sz="2800" dirty="0" smtClean="0"/>
              <a:t>('</a:t>
            </a:r>
            <a:r>
              <a:rPr lang="en-US" altLang="zh-CN" sz="2800" dirty="0" err="1" smtClean="0"/>
              <a:t>unc</a:t>
            </a:r>
            <a:r>
              <a:rPr lang="en-US" altLang="zh-CN" sz="2800" dirty="0" smtClean="0"/>
              <a:t>(t-2)');</a:t>
            </a:r>
          </a:p>
          <a:p>
            <a:r>
              <a:rPr lang="en-US" altLang="zh-CN" sz="2800" dirty="0" smtClean="0"/>
              <a:t>ft2 = </a:t>
            </a:r>
            <a:r>
              <a:rPr lang="en-US" altLang="zh-CN" sz="2800" dirty="0" err="1" smtClean="0"/>
              <a:t>sym</a:t>
            </a:r>
            <a:r>
              <a:rPr lang="en-US" altLang="zh-CN" sz="2800" dirty="0" smtClean="0"/>
              <a:t>('</a:t>
            </a:r>
            <a:r>
              <a:rPr lang="en-US" altLang="zh-CN" sz="2800" dirty="0" err="1" smtClean="0"/>
              <a:t>unc</a:t>
            </a:r>
            <a:r>
              <a:rPr lang="en-US" altLang="zh-CN" sz="2800" dirty="0" smtClean="0"/>
              <a:t>(3*t)') ;</a:t>
            </a:r>
          </a:p>
          <a:p>
            <a:r>
              <a:rPr lang="en-US" altLang="zh-CN" sz="2800" dirty="0" smtClean="0"/>
              <a:t>ft3 = </a:t>
            </a:r>
            <a:r>
              <a:rPr lang="en-US" altLang="zh-CN" sz="2800" dirty="0" err="1" smtClean="0"/>
              <a:t>sym</a:t>
            </a:r>
            <a:r>
              <a:rPr lang="en-US" altLang="zh-CN" sz="2800" dirty="0" smtClean="0"/>
              <a:t>('</a:t>
            </a:r>
            <a:r>
              <a:rPr lang="en-US" altLang="zh-CN" sz="2800" dirty="0" err="1" smtClean="0"/>
              <a:t>unc</a:t>
            </a:r>
            <a:r>
              <a:rPr lang="en-US" altLang="zh-CN" sz="2800" dirty="0" smtClean="0"/>
              <a:t>(-t)') ;</a:t>
            </a:r>
          </a:p>
          <a:p>
            <a:r>
              <a:rPr lang="en-US" altLang="zh-CN" sz="2800" dirty="0" smtClean="0"/>
              <a:t>ft4 = </a:t>
            </a:r>
            <a:r>
              <a:rPr lang="en-US" altLang="zh-CN" sz="2800" dirty="0" err="1" smtClean="0"/>
              <a:t>sym</a:t>
            </a:r>
            <a:r>
              <a:rPr lang="en-US" altLang="zh-CN" sz="2800" dirty="0" smtClean="0"/>
              <a:t>('</a:t>
            </a:r>
            <a:r>
              <a:rPr lang="en-US" altLang="zh-CN" sz="2800" dirty="0" err="1" smtClean="0"/>
              <a:t>unc</a:t>
            </a:r>
            <a:r>
              <a:rPr lang="en-US" altLang="zh-CN" sz="2800" dirty="0" smtClean="0"/>
              <a:t>(-3*t-2)')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632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848872" cy="588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7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835150" y="2636838"/>
            <a:ext cx="59055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二、连续时间信号的微分与积分运算</a:t>
            </a:r>
          </a:p>
        </p:txBody>
      </p:sp>
    </p:spTree>
    <p:extLst>
      <p:ext uri="{BB962C8B-B14F-4D97-AF65-F5344CB8AC3E}">
        <p14:creationId xmlns:p14="http://schemas.microsoft.com/office/powerpoint/2010/main" val="25847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graphicFrame>
        <p:nvGraphicFramePr>
          <p:cNvPr id="120862" name="Object 3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19250" y="1773238"/>
          <a:ext cx="4264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714320" imgH="203040" progId="Equation.DSMT4">
                  <p:embed/>
                </p:oleObj>
              </mc:Choice>
              <mc:Fallback>
                <p:oleObj name="Equation" r:id="rId3" imgW="171432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3238"/>
                        <a:ext cx="42640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7" name="Object 3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275" y="2492375"/>
          <a:ext cx="4895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5" imgW="1765080" imgH="203040" progId="Equation.DSMT4">
                  <p:embed/>
                </p:oleObj>
              </mc:Choice>
              <mc:Fallback>
                <p:oleObj name="Equation" r:id="rId5" imgW="17650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92375"/>
                        <a:ext cx="48958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5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993</Words>
  <Application>Microsoft Office PowerPoint</Application>
  <PresentationFormat>全屏显示(4:3)</PresentationFormat>
  <Paragraphs>199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Office 主题​​</vt:lpstr>
      <vt:lpstr>Equation</vt:lpstr>
      <vt:lpstr>MathType 6.0 Equation</vt:lpstr>
      <vt:lpstr>实验2 连续时间信号在MATLAB中的运算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实验2 连续时间信号在MATLAB中的运算</dc:title>
  <dc:creator>微软用户</dc:creator>
  <cp:lastModifiedBy>微软用户</cp:lastModifiedBy>
  <cp:revision>11</cp:revision>
  <dcterms:created xsi:type="dcterms:W3CDTF">2014-10-31T08:38:20Z</dcterms:created>
  <dcterms:modified xsi:type="dcterms:W3CDTF">2014-10-31T14:07:17Z</dcterms:modified>
</cp:coreProperties>
</file>