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8" r:id="rId3"/>
    <p:sldId id="259" r:id="rId4"/>
    <p:sldId id="27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1" r:id="rId13"/>
    <p:sldId id="272" r:id="rId14"/>
    <p:sldId id="276" r:id="rId15"/>
    <p:sldId id="27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5845-7CB3-4AA9-A2F4-89D9257448AE}" type="datetimeFigureOut">
              <a:rPr lang="zh-CN" altLang="en-US" smtClean="0"/>
              <a:t>2015-11-9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66EB-3C05-436F-B82D-1D55DFF26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5845-7CB3-4AA9-A2F4-89D9257448AE}" type="datetimeFigureOut">
              <a:rPr lang="zh-CN" altLang="en-US" smtClean="0"/>
              <a:t>2015-11-9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66EB-3C05-436F-B82D-1D55DFF26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8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5845-7CB3-4AA9-A2F4-89D9257448AE}" type="datetimeFigureOut">
              <a:rPr lang="zh-CN" altLang="en-US" smtClean="0"/>
              <a:t>2015-11-9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66EB-3C05-436F-B82D-1D55DFF26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04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6248400" y="57340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8207375" y="6381750"/>
            <a:ext cx="936625" cy="476250"/>
          </a:xfrm>
        </p:spPr>
        <p:txBody>
          <a:bodyPr/>
          <a:lstStyle>
            <a:lvl1pPr>
              <a:defRPr/>
            </a:lvl1pPr>
          </a:lstStyle>
          <a:p>
            <a:fld id="{187E6F2D-157A-4286-983D-9A5270E8364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191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>
          <a:xfrm>
            <a:off x="6248400" y="57340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8207375" y="6381750"/>
            <a:ext cx="936625" cy="476250"/>
          </a:xfrm>
        </p:spPr>
        <p:txBody>
          <a:bodyPr/>
          <a:lstStyle>
            <a:lvl1pPr>
              <a:defRPr/>
            </a:lvl1pPr>
          </a:lstStyle>
          <a:p>
            <a:fld id="{28C7B0B8-52EB-4B4C-BC24-7AD2091A66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323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6248400" y="57340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07375" y="6381750"/>
            <a:ext cx="936625" cy="476250"/>
          </a:xfrm>
        </p:spPr>
        <p:txBody>
          <a:bodyPr/>
          <a:lstStyle>
            <a:lvl1pPr>
              <a:defRPr/>
            </a:lvl1pPr>
          </a:lstStyle>
          <a:p>
            <a:fld id="{12618F87-7B67-4F2D-8157-5DF9799F25A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39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5845-7CB3-4AA9-A2F4-89D9257448AE}" type="datetimeFigureOut">
              <a:rPr lang="zh-CN" altLang="en-US" smtClean="0"/>
              <a:t>2015-11-9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66EB-3C05-436F-B82D-1D55DFF26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0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5845-7CB3-4AA9-A2F4-89D9257448AE}" type="datetimeFigureOut">
              <a:rPr lang="zh-CN" altLang="en-US" smtClean="0"/>
              <a:t>2015-11-9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66EB-3C05-436F-B82D-1D55DFF26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15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5845-7CB3-4AA9-A2F4-89D9257448AE}" type="datetimeFigureOut">
              <a:rPr lang="zh-CN" altLang="en-US" smtClean="0"/>
              <a:t>2015-11-9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66EB-3C05-436F-B82D-1D55DFF26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6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5845-7CB3-4AA9-A2F4-89D9257448AE}" type="datetimeFigureOut">
              <a:rPr lang="zh-CN" altLang="en-US" smtClean="0"/>
              <a:t>2015-11-9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66EB-3C05-436F-B82D-1D55DFF26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5845-7CB3-4AA9-A2F4-89D9257448AE}" type="datetimeFigureOut">
              <a:rPr lang="zh-CN" altLang="en-US" smtClean="0"/>
              <a:t>2015-11-9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66EB-3C05-436F-B82D-1D55DFF26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5845-7CB3-4AA9-A2F4-89D9257448AE}" type="datetimeFigureOut">
              <a:rPr lang="zh-CN" altLang="en-US" smtClean="0"/>
              <a:t>2015-11-9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66EB-3C05-436F-B82D-1D55DFF26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65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5845-7CB3-4AA9-A2F4-89D9257448AE}" type="datetimeFigureOut">
              <a:rPr lang="zh-CN" altLang="en-US" smtClean="0"/>
              <a:t>2015-11-9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66EB-3C05-436F-B82D-1D55DFF26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31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5845-7CB3-4AA9-A2F4-89D9257448AE}" type="datetimeFigureOut">
              <a:rPr lang="zh-CN" altLang="en-US" smtClean="0"/>
              <a:t>2015-11-9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66EB-3C05-436F-B82D-1D55DFF26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D5845-7CB3-4AA9-A2F4-89D9257448AE}" type="datetimeFigureOut">
              <a:rPr lang="zh-CN" altLang="en-US" smtClean="0"/>
              <a:t>2015-11-9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666EB-3C05-436F-B82D-1D55DFF26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2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6.png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147002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实验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3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连续时间信号的卷积计算</a:t>
            </a:r>
            <a:b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830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620688"/>
            <a:ext cx="672074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6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4" name="Object 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143569190"/>
              </p:ext>
            </p:extLst>
          </p:nvPr>
        </p:nvGraphicFramePr>
        <p:xfrm>
          <a:off x="323850" y="333375"/>
          <a:ext cx="5641644" cy="5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3" imgW="2286000" imgH="203200" progId="Equation.DSMT4">
                  <p:embed/>
                </p:oleObj>
              </mc:Choice>
              <mc:Fallback>
                <p:oleObj name="Equation" r:id="rId3" imgW="2286000" imgH="2032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33375"/>
                        <a:ext cx="5641644" cy="5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827584" y="836712"/>
            <a:ext cx="7200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clear all</a:t>
            </a:r>
          </a:p>
          <a:p>
            <a:r>
              <a:rPr lang="en-US" altLang="zh-CN" sz="2800" dirty="0" smtClean="0"/>
              <a:t>T = 0.01 ;</a:t>
            </a:r>
          </a:p>
          <a:p>
            <a:r>
              <a:rPr lang="en-US" altLang="zh-CN" sz="2800" dirty="0" smtClean="0"/>
              <a:t>t = -1:T:3 ;</a:t>
            </a:r>
          </a:p>
          <a:p>
            <a:r>
              <a:rPr lang="en-US" altLang="zh-CN" sz="2800" dirty="0" smtClean="0"/>
              <a:t>f1 = </a:t>
            </a:r>
            <a:r>
              <a:rPr lang="en-US" altLang="zh-CN" sz="2800" dirty="0" err="1" smtClean="0"/>
              <a:t>heaviside</a:t>
            </a:r>
            <a:r>
              <a:rPr lang="en-US" altLang="zh-CN" sz="2800" dirty="0" smtClean="0"/>
              <a:t>(t)-</a:t>
            </a:r>
            <a:r>
              <a:rPr lang="en-US" altLang="zh-CN" sz="2800" dirty="0" err="1" smtClean="0"/>
              <a:t>heaviside</a:t>
            </a:r>
            <a:r>
              <a:rPr lang="en-US" altLang="zh-CN" sz="2800" dirty="0" smtClean="0"/>
              <a:t> (t-1) ;</a:t>
            </a:r>
          </a:p>
          <a:p>
            <a:r>
              <a:rPr lang="en-US" altLang="zh-CN" sz="2800" dirty="0" smtClean="0"/>
              <a:t>%</a:t>
            </a:r>
            <a:r>
              <a:rPr lang="zh-CN" altLang="en-US" sz="2800" dirty="0" smtClean="0"/>
              <a:t>一定要乘以采样间隔才能得到正确的结果</a:t>
            </a:r>
          </a:p>
          <a:p>
            <a:r>
              <a:rPr lang="en-US" altLang="zh-CN" sz="2800" dirty="0" smtClean="0"/>
              <a:t>f = T*</a:t>
            </a:r>
            <a:r>
              <a:rPr lang="en-US" altLang="zh-CN" sz="2800" dirty="0" err="1" smtClean="0"/>
              <a:t>conv</a:t>
            </a:r>
            <a:r>
              <a:rPr lang="en-US" altLang="zh-CN" sz="2800" dirty="0" smtClean="0"/>
              <a:t>(f1,f1) ;</a:t>
            </a:r>
          </a:p>
          <a:p>
            <a:r>
              <a:rPr lang="en-US" altLang="zh-CN" sz="2800" dirty="0" err="1" smtClean="0"/>
              <a:t>tmin</a:t>
            </a:r>
            <a:r>
              <a:rPr lang="en-US" altLang="zh-CN" sz="2800" dirty="0" smtClean="0"/>
              <a:t> = -2 ;</a:t>
            </a:r>
          </a:p>
          <a:p>
            <a:r>
              <a:rPr lang="en-US" altLang="zh-CN" sz="2800" dirty="0" err="1" smtClean="0"/>
              <a:t>tmax</a:t>
            </a:r>
            <a:r>
              <a:rPr lang="en-US" altLang="zh-CN" sz="2800" dirty="0" smtClean="0"/>
              <a:t> = 6 ;</a:t>
            </a:r>
          </a:p>
          <a:p>
            <a:r>
              <a:rPr lang="en-US" altLang="zh-CN" sz="2800" dirty="0" smtClean="0"/>
              <a:t>t1 = tmin:0.01:tmax ;</a:t>
            </a:r>
          </a:p>
          <a:p>
            <a:r>
              <a:rPr lang="en-US" altLang="zh-CN" sz="2800" dirty="0" smtClean="0"/>
              <a:t>plot(t1,f) ;</a:t>
            </a:r>
          </a:p>
          <a:p>
            <a:r>
              <a:rPr lang="en-US" altLang="zh-CN" sz="2800" dirty="0" smtClean="0"/>
              <a:t>axis([0 2 -0.5 1.2])</a:t>
            </a:r>
          </a:p>
          <a:p>
            <a:r>
              <a:rPr lang="en-US" altLang="zh-CN" sz="2800" dirty="0" smtClean="0"/>
              <a:t>grid 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415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281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实验内容：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8569325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、两种方式绘制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1076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0187624"/>
              </p:ext>
            </p:extLst>
          </p:nvPr>
        </p:nvGraphicFramePr>
        <p:xfrm>
          <a:off x="4211960" y="5746190"/>
          <a:ext cx="9223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3" imgW="330120" imgH="228600" progId="Equation.DSMT4">
                  <p:embed/>
                </p:oleObj>
              </mc:Choice>
              <mc:Fallback>
                <p:oleObj name="Equation" r:id="rId3" imgW="33012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746190"/>
                        <a:ext cx="9223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3241049"/>
              </p:ext>
            </p:extLst>
          </p:nvPr>
        </p:nvGraphicFramePr>
        <p:xfrm>
          <a:off x="3131840" y="1124744"/>
          <a:ext cx="18716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5" imgW="787320" imgH="228600" progId="Equation.DSMT4">
                  <p:embed/>
                </p:oleObj>
              </mc:Choice>
              <mc:Fallback>
                <p:oleObj name="Equation" r:id="rId5" imgW="78732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124744"/>
                        <a:ext cx="18716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7" y="1733316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3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2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78449061"/>
              </p:ext>
            </p:extLst>
          </p:nvPr>
        </p:nvGraphicFramePr>
        <p:xfrm>
          <a:off x="3779912" y="4941168"/>
          <a:ext cx="92233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3" imgW="342720" imgH="228600" progId="Equation.DSMT4">
                  <p:embed/>
                </p:oleObj>
              </mc:Choice>
              <mc:Fallback>
                <p:oleObj name="Equation" r:id="rId3" imgW="34272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941168"/>
                        <a:ext cx="92233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64704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72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50824" y="87337"/>
            <a:ext cx="8569325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、两种方式绘制卷积结果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57" y="5373216"/>
            <a:ext cx="7053435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0" t="3411" r="8163" b="6269"/>
          <a:stretch/>
        </p:blipFill>
        <p:spPr bwMode="auto">
          <a:xfrm>
            <a:off x="250824" y="707343"/>
            <a:ext cx="8720449" cy="4665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56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2939383"/>
              </p:ext>
            </p:extLst>
          </p:nvPr>
        </p:nvGraphicFramePr>
        <p:xfrm>
          <a:off x="827584" y="884215"/>
          <a:ext cx="344963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3" imgW="1282680" imgH="228600" progId="Equation.DSMT4">
                  <p:embed/>
                </p:oleObj>
              </mc:Choice>
              <mc:Fallback>
                <p:oleObj name="Equation" r:id="rId3" imgW="1282680" imgH="228600" progId="Equation.DSMT4">
                  <p:embed/>
                  <p:pic>
                    <p:nvPicPr>
                      <p:cNvPr id="0" name="对象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884215"/>
                        <a:ext cx="3449638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0824" y="188640"/>
            <a:ext cx="8569325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、两种方式绘制卷积结果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94194758"/>
              </p:ext>
            </p:extLst>
          </p:nvPr>
        </p:nvGraphicFramePr>
        <p:xfrm>
          <a:off x="821879" y="1484784"/>
          <a:ext cx="38941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5" imgW="1447560" imgH="241200" progId="Equation.DSMT4">
                  <p:embed/>
                </p:oleObj>
              </mc:Choice>
              <mc:Fallback>
                <p:oleObj name="Equation" r:id="rId5" imgW="1447560" imgH="241200" progId="Equation.DSMT4">
                  <p:embed/>
                  <p:pic>
                    <p:nvPicPr>
                      <p:cNvPr id="0" name="对象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879" y="1484784"/>
                        <a:ext cx="38941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777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宋体" charset="-122"/>
                <a:ea typeface="宋体" charset="-122"/>
              </a:rPr>
              <a:t>实验目的：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539750" y="1557338"/>
            <a:ext cx="7993063" cy="383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、学会运用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实现连续时间信号的卷积</a:t>
            </a:r>
          </a:p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、学会运用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符号运算法求连续时间信号的卷积</a:t>
            </a:r>
          </a:p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、学会运用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数值计算方法求连续时间信号的卷积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8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宋体" charset="-122"/>
                <a:ea typeface="宋体" charset="-122"/>
              </a:rPr>
              <a:t>实验原理：</a:t>
            </a:r>
          </a:p>
        </p:txBody>
      </p:sp>
      <p:graphicFrame>
        <p:nvGraphicFramePr>
          <p:cNvPr id="112644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187450" y="1412875"/>
          <a:ext cx="63357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2565360" imgH="330120" progId="Equation.DSMT4">
                  <p:embed/>
                </p:oleObj>
              </mc:Choice>
              <mc:Fallback>
                <p:oleObj name="Equation" r:id="rId3" imgW="2565360" imgH="3301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12875"/>
                        <a:ext cx="63357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0" name="Object 3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441950" y="1968500"/>
          <a:ext cx="2451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5" imgW="2450880" imgH="1447560" progId="Equation.DSMT4">
                  <p:embed/>
                </p:oleObj>
              </mc:Choice>
              <mc:Fallback>
                <p:oleObj name="Equation" r:id="rId5" imgW="2450880" imgH="144756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1968500"/>
                        <a:ext cx="24511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395288" y="2276475"/>
            <a:ext cx="7561262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）符号法：要注意积分变量和积分限的选取</a:t>
            </a:r>
          </a:p>
        </p:txBody>
      </p:sp>
      <p:sp>
        <p:nvSpPr>
          <p:cNvPr id="112669" name="Text Box 29"/>
          <p:cNvSpPr txBox="1">
            <a:spLocks noChangeArrowheads="1"/>
          </p:cNvSpPr>
          <p:nvPr/>
        </p:nvSpPr>
        <p:spPr bwMode="auto">
          <a:xfrm>
            <a:off x="395288" y="3106738"/>
            <a:ext cx="3313112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）数值计算法</a:t>
            </a:r>
          </a:p>
        </p:txBody>
      </p:sp>
    </p:spTree>
    <p:extLst>
      <p:ext uri="{BB962C8B-B14F-4D97-AF65-F5344CB8AC3E}">
        <p14:creationId xmlns:p14="http://schemas.microsoft.com/office/powerpoint/2010/main" val="38469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61" name="Object 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716647953"/>
              </p:ext>
            </p:extLst>
          </p:nvPr>
        </p:nvGraphicFramePr>
        <p:xfrm>
          <a:off x="323528" y="188640"/>
          <a:ext cx="3600450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1638000" imgH="736560" progId="Equation.DSMT4">
                  <p:embed/>
                </p:oleObj>
              </mc:Choice>
              <mc:Fallback>
                <p:oleObj name="Equation" r:id="rId3" imgW="1638000" imgH="73656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88640"/>
                        <a:ext cx="3600450" cy="161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63688" y="1844824"/>
            <a:ext cx="72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clear all</a:t>
            </a:r>
          </a:p>
          <a:p>
            <a:r>
              <a:rPr lang="en-US" altLang="zh-CN" sz="3200" dirty="0" err="1" smtClean="0"/>
              <a:t>syms</a:t>
            </a:r>
            <a:r>
              <a:rPr lang="en-US" altLang="zh-CN" sz="3200" dirty="0" smtClean="0"/>
              <a:t> T </a:t>
            </a:r>
            <a:r>
              <a:rPr lang="en-US" altLang="zh-CN" sz="3200" dirty="0" err="1" smtClean="0"/>
              <a:t>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tao</a:t>
            </a:r>
            <a:r>
              <a:rPr lang="en-US" altLang="zh-CN" sz="3200" dirty="0" smtClean="0"/>
              <a:t> ;</a:t>
            </a:r>
          </a:p>
          <a:p>
            <a:r>
              <a:rPr lang="en-US" altLang="zh-CN" sz="3200" dirty="0" smtClean="0"/>
              <a:t>xt1 = </a:t>
            </a:r>
            <a:r>
              <a:rPr lang="en-US" altLang="zh-CN" sz="3200" dirty="0" err="1" smtClean="0"/>
              <a:t>exp</a:t>
            </a:r>
            <a:r>
              <a:rPr lang="en-US" altLang="zh-CN" sz="3200" dirty="0" smtClean="0"/>
              <a:t>(-t) ;</a:t>
            </a:r>
          </a:p>
          <a:p>
            <a:r>
              <a:rPr lang="en-US" altLang="zh-CN" sz="3200" dirty="0" smtClean="0"/>
              <a:t>xt2 = </a:t>
            </a:r>
            <a:r>
              <a:rPr lang="en-US" altLang="zh-CN" sz="3200" dirty="0" err="1" smtClean="0"/>
              <a:t>exp</a:t>
            </a:r>
            <a:r>
              <a:rPr lang="en-US" altLang="zh-CN" sz="3200" dirty="0" smtClean="0"/>
              <a:t>(-t/T) ;</a:t>
            </a:r>
          </a:p>
          <a:p>
            <a:r>
              <a:rPr lang="en-US" altLang="zh-CN" sz="3200" dirty="0" err="1" smtClean="0"/>
              <a:t>xt_tao</a:t>
            </a:r>
            <a:r>
              <a:rPr lang="en-US" altLang="zh-CN" sz="3200" dirty="0" smtClean="0"/>
              <a:t> = subs(xt1,t,tao)*subs(xt2,t,t-tao) ;</a:t>
            </a:r>
          </a:p>
          <a:p>
            <a:r>
              <a:rPr lang="en-US" altLang="zh-CN" sz="3200" dirty="0" err="1" smtClean="0"/>
              <a:t>yt</a:t>
            </a:r>
            <a:r>
              <a:rPr lang="en-US" altLang="zh-CN" sz="3200" dirty="0" smtClean="0"/>
              <a:t> =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(xt_tao,tao,0,t) ;</a:t>
            </a:r>
          </a:p>
          <a:p>
            <a:r>
              <a:rPr lang="en-US" altLang="zh-CN" sz="3200" dirty="0" err="1" smtClean="0"/>
              <a:t>yt</a:t>
            </a:r>
            <a:r>
              <a:rPr lang="en-US" altLang="zh-CN" sz="3200" dirty="0" smtClean="0"/>
              <a:t> = simplify(</a:t>
            </a:r>
            <a:r>
              <a:rPr lang="en-US" altLang="zh-CN" sz="3200" dirty="0" err="1" smtClean="0"/>
              <a:t>yt</a:t>
            </a:r>
            <a:r>
              <a:rPr lang="en-US" altLang="zh-CN" sz="3200" dirty="0" smtClean="0"/>
              <a:t>) 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682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179388" y="765175"/>
            <a:ext cx="7993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中：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                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函数实现卷积和</a:t>
            </a:r>
          </a:p>
        </p:txBody>
      </p:sp>
      <p:graphicFrame>
        <p:nvGraphicFramePr>
          <p:cNvPr id="143363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339975" y="798513"/>
          <a:ext cx="2087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3" imgW="901440" imgH="203040" progId="Equation.DSMT4">
                  <p:embed/>
                </p:oleObj>
              </mc:Choice>
              <mc:Fallback>
                <p:oleObj name="Equation" r:id="rId3" imgW="90144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798513"/>
                        <a:ext cx="20875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84438" y="1341438"/>
          <a:ext cx="38163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5" imgW="1650960" imgH="342720" progId="Equation.DSMT4">
                  <p:embed/>
                </p:oleObj>
              </mc:Choice>
              <mc:Fallback>
                <p:oleObj name="Equation" r:id="rId5" imgW="1650960" imgH="3427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341438"/>
                        <a:ext cx="381635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71550" y="2420938"/>
          <a:ext cx="691356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7" imgW="2527200" imgH="330120" progId="Equation.DSMT4">
                  <p:embed/>
                </p:oleObj>
              </mc:Choice>
              <mc:Fallback>
                <p:oleObj name="Equation" r:id="rId7" imgW="2527200" imgH="3301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20938"/>
                        <a:ext cx="6913563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594325"/>
              </p:ext>
            </p:extLst>
          </p:nvPr>
        </p:nvGraphicFramePr>
        <p:xfrm>
          <a:off x="1692275" y="3500438"/>
          <a:ext cx="5629275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9" imgW="2349360" imgH="990360" progId="Equation.DSMT4">
                  <p:embed/>
                </p:oleObj>
              </mc:Choice>
              <mc:Fallback>
                <p:oleObj name="Equation" r:id="rId9" imgW="234936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500438"/>
                        <a:ext cx="5629275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2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4" name="Object 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095987651"/>
              </p:ext>
            </p:extLst>
          </p:nvPr>
        </p:nvGraphicFramePr>
        <p:xfrm>
          <a:off x="1476375" y="620713"/>
          <a:ext cx="5903913" cy="17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2527200" imgH="761760" progId="Equation.DSMT4">
                  <p:embed/>
                </p:oleObj>
              </mc:Choice>
              <mc:Fallback>
                <p:oleObj name="Equation" r:id="rId3" imgW="2527200" imgH="76176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620713"/>
                        <a:ext cx="5903913" cy="177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315885"/>
              </p:ext>
            </p:extLst>
          </p:nvPr>
        </p:nvGraphicFramePr>
        <p:xfrm>
          <a:off x="1471613" y="2924175"/>
          <a:ext cx="5553075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5" imgW="2133360" imgH="863280" progId="Equation.DSMT4">
                  <p:embed/>
                </p:oleObj>
              </mc:Choice>
              <mc:Fallback>
                <p:oleObj name="Equation" r:id="rId5" imgW="213336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2924175"/>
                        <a:ext cx="5553075" cy="224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75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89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315512724"/>
              </p:ext>
            </p:extLst>
          </p:nvPr>
        </p:nvGraphicFramePr>
        <p:xfrm>
          <a:off x="1547813" y="1511300"/>
          <a:ext cx="5903912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2552400" imgH="660240" progId="Equation.DSMT4">
                  <p:embed/>
                </p:oleObj>
              </mc:Choice>
              <mc:Fallback>
                <p:oleObj name="Equation" r:id="rId3" imgW="2552400" imgH="6602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511300"/>
                        <a:ext cx="5903912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187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395288" y="981075"/>
            <a:ext cx="7859712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实现连续信号卷积的过程：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将连续信号     与      以时间间隔 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抽样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，得到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构造与          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相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对应的时间变量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k1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k2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调用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conv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()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函数计算卷积积分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f(t)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的近似向量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构造     对应的时间向量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16743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96050" y="2578100"/>
          <a:ext cx="342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3" imgW="342720" imgH="228600" progId="Equation.DSMT4">
                  <p:embed/>
                </p:oleObj>
              </mc:Choice>
              <mc:Fallback>
                <p:oleObj name="Equation" r:id="rId3" imgW="34272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2578100"/>
                        <a:ext cx="342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067625"/>
              </p:ext>
            </p:extLst>
          </p:nvPr>
        </p:nvGraphicFramePr>
        <p:xfrm>
          <a:off x="3059113" y="1772816"/>
          <a:ext cx="7921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5" imgW="330120" imgH="228600" progId="Equation.DSMT4">
                  <p:embed/>
                </p:oleObj>
              </mc:Choice>
              <mc:Fallback>
                <p:oleObj name="Equation" r:id="rId5" imgW="33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772816"/>
                        <a:ext cx="7921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888687"/>
              </p:ext>
            </p:extLst>
          </p:nvPr>
        </p:nvGraphicFramePr>
        <p:xfrm>
          <a:off x="4378325" y="1772816"/>
          <a:ext cx="8413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7" imgW="342720" imgH="228600" progId="Equation.DSMT4">
                  <p:embed/>
                </p:oleObj>
              </mc:Choice>
              <mc:Fallback>
                <p:oleObj name="Equation" r:id="rId7" imgW="342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1772816"/>
                        <a:ext cx="8413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520074"/>
              </p:ext>
            </p:extLst>
          </p:nvPr>
        </p:nvGraphicFramePr>
        <p:xfrm>
          <a:off x="7214319" y="1743472"/>
          <a:ext cx="454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9" imgW="139680" imgH="164880" progId="Equation.DSMT4">
                  <p:embed/>
                </p:oleObj>
              </mc:Choice>
              <mc:Fallback>
                <p:oleObj name="Equation" r:id="rId9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4319" y="1743472"/>
                        <a:ext cx="4540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335922"/>
              </p:ext>
            </p:extLst>
          </p:nvPr>
        </p:nvGraphicFramePr>
        <p:xfrm>
          <a:off x="2687638" y="2420888"/>
          <a:ext cx="1092274" cy="542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11" imgW="457200" imgH="228600" progId="Equation.DSMT4">
                  <p:embed/>
                </p:oleObj>
              </mc:Choice>
              <mc:Fallback>
                <p:oleObj name="Equation" r:id="rId11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2420888"/>
                        <a:ext cx="1092274" cy="542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744153"/>
              </p:ext>
            </p:extLst>
          </p:nvPr>
        </p:nvGraphicFramePr>
        <p:xfrm>
          <a:off x="3714548" y="2420888"/>
          <a:ext cx="1073476" cy="518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13" imgW="469800" imgH="228600" progId="Equation.DSMT4">
                  <p:embed/>
                </p:oleObj>
              </mc:Choice>
              <mc:Fallback>
                <p:oleObj name="Equation" r:id="rId13" imgW="46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548" y="2420888"/>
                        <a:ext cx="1073476" cy="518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637314"/>
              </p:ext>
            </p:extLst>
          </p:nvPr>
        </p:nvGraphicFramePr>
        <p:xfrm>
          <a:off x="2398712" y="3068638"/>
          <a:ext cx="1017135" cy="504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15" imgW="457200" imgH="228600" progId="Equation.DSMT4">
                  <p:embed/>
                </p:oleObj>
              </mc:Choice>
              <mc:Fallback>
                <p:oleObj name="Equation" r:id="rId15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2" y="3068638"/>
                        <a:ext cx="1017135" cy="504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675922"/>
              </p:ext>
            </p:extLst>
          </p:nvPr>
        </p:nvGraphicFramePr>
        <p:xfrm>
          <a:off x="3406775" y="3068638"/>
          <a:ext cx="1044656" cy="504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17" imgW="469800" imgH="228600" progId="Equation.DSMT4">
                  <p:embed/>
                </p:oleObj>
              </mc:Choice>
              <mc:Fallback>
                <p:oleObj name="Equation" r:id="rId17" imgW="46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3068638"/>
                        <a:ext cx="1044656" cy="504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325368"/>
              </p:ext>
            </p:extLst>
          </p:nvPr>
        </p:nvGraphicFramePr>
        <p:xfrm>
          <a:off x="2008188" y="5084763"/>
          <a:ext cx="8477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19" imgW="431640" imgH="203040" progId="Equation.DSMT4">
                  <p:embed/>
                </p:oleObj>
              </mc:Choice>
              <mc:Fallback>
                <p:oleObj name="Equation" r:id="rId19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5084763"/>
                        <a:ext cx="8477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91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7" name="Object 3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788482778"/>
              </p:ext>
            </p:extLst>
          </p:nvPr>
        </p:nvGraphicFramePr>
        <p:xfrm>
          <a:off x="323850" y="260648"/>
          <a:ext cx="460851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3" imgW="2286000" imgH="203200" progId="Equation.DSMT4">
                  <p:embed/>
                </p:oleObj>
              </mc:Choice>
              <mc:Fallback>
                <p:oleObj name="Equation" r:id="rId3" imgW="2286000" imgH="2032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60648"/>
                        <a:ext cx="4608513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115616" y="620688"/>
            <a:ext cx="62646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clear all</a:t>
            </a:r>
          </a:p>
          <a:p>
            <a:r>
              <a:rPr lang="en-US" altLang="zh-CN" sz="2400" dirty="0" err="1" smtClean="0"/>
              <a:t>syms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tao</a:t>
            </a:r>
            <a:r>
              <a:rPr lang="en-US" altLang="zh-CN" sz="2400" dirty="0" smtClean="0"/>
              <a:t> ;</a:t>
            </a:r>
          </a:p>
          <a:p>
            <a:r>
              <a:rPr lang="en-US" altLang="zh-CN" sz="2400" dirty="0" smtClean="0"/>
              <a:t>t = </a:t>
            </a:r>
            <a:r>
              <a:rPr lang="en-US" altLang="zh-CN" sz="2400" dirty="0" err="1" smtClean="0"/>
              <a:t>sym</a:t>
            </a:r>
            <a:r>
              <a:rPr lang="en-US" altLang="zh-CN" sz="2400" dirty="0" smtClean="0"/>
              <a:t>('</a:t>
            </a:r>
            <a:r>
              <a:rPr lang="en-US" altLang="zh-CN" sz="2400" dirty="0" err="1" smtClean="0"/>
              <a:t>t','positive</a:t>
            </a:r>
            <a:r>
              <a:rPr lang="en-US" altLang="zh-CN" sz="2400" dirty="0" smtClean="0"/>
              <a:t>') ;</a:t>
            </a:r>
          </a:p>
          <a:p>
            <a:r>
              <a:rPr lang="en-US" altLang="zh-CN" sz="2400" dirty="0" smtClean="0"/>
              <a:t>xt1 = </a:t>
            </a:r>
            <a:r>
              <a:rPr lang="en-US" altLang="zh-CN" sz="2400" dirty="0" err="1" smtClean="0"/>
              <a:t>sym</a:t>
            </a:r>
            <a:r>
              <a:rPr lang="en-US" altLang="zh-CN" sz="2400" dirty="0" smtClean="0"/>
              <a:t>('</a:t>
            </a:r>
            <a:r>
              <a:rPr lang="en-US" altLang="zh-CN" sz="2400" dirty="0" err="1" smtClean="0"/>
              <a:t>heaviside</a:t>
            </a:r>
            <a:r>
              <a:rPr lang="en-US" altLang="zh-CN" sz="2400" dirty="0" smtClean="0"/>
              <a:t>(t)-</a:t>
            </a:r>
            <a:r>
              <a:rPr lang="en-US" altLang="zh-CN" sz="2400" dirty="0" err="1" smtClean="0"/>
              <a:t>heaviside</a:t>
            </a:r>
            <a:r>
              <a:rPr lang="en-US" altLang="zh-CN" sz="2400" dirty="0" smtClean="0"/>
              <a:t>(t-1)') ;</a:t>
            </a:r>
          </a:p>
          <a:p>
            <a:r>
              <a:rPr lang="en-US" altLang="zh-CN" sz="2400" dirty="0" smtClean="0"/>
              <a:t>xt2 = </a:t>
            </a:r>
            <a:r>
              <a:rPr lang="en-US" altLang="zh-CN" sz="2400" dirty="0" err="1" smtClean="0"/>
              <a:t>sym</a:t>
            </a:r>
            <a:r>
              <a:rPr lang="en-US" altLang="zh-CN" sz="2400" dirty="0" smtClean="0"/>
              <a:t>('</a:t>
            </a:r>
            <a:r>
              <a:rPr lang="en-US" altLang="zh-CN" sz="2400" dirty="0" err="1" smtClean="0"/>
              <a:t>heaviside</a:t>
            </a:r>
            <a:r>
              <a:rPr lang="en-US" altLang="zh-CN" sz="2400" dirty="0" smtClean="0"/>
              <a:t>(t)-</a:t>
            </a:r>
            <a:r>
              <a:rPr lang="en-US" altLang="zh-CN" sz="2400" dirty="0" err="1" smtClean="0"/>
              <a:t>heaviside</a:t>
            </a:r>
            <a:r>
              <a:rPr lang="en-US" altLang="zh-CN" sz="2400" dirty="0" smtClean="0"/>
              <a:t>(t-1)') ;</a:t>
            </a:r>
          </a:p>
          <a:p>
            <a:r>
              <a:rPr lang="en-US" altLang="zh-CN" sz="2400" dirty="0" err="1" smtClean="0"/>
              <a:t>xt_tao</a:t>
            </a:r>
            <a:r>
              <a:rPr lang="en-US" altLang="zh-CN" sz="2400" dirty="0" smtClean="0"/>
              <a:t> = subs(xt1,t,tao)*subs(xt2,t,t-tao) ;</a:t>
            </a:r>
          </a:p>
          <a:p>
            <a:r>
              <a:rPr lang="en-US" altLang="zh-CN" sz="2400" dirty="0" err="1" smtClean="0"/>
              <a:t>yt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(xt_tao,tao,0,t) ;</a:t>
            </a:r>
          </a:p>
          <a:p>
            <a:r>
              <a:rPr lang="en-US" altLang="zh-CN" sz="2400" dirty="0" err="1" smtClean="0"/>
              <a:t>yt</a:t>
            </a:r>
            <a:r>
              <a:rPr lang="en-US" altLang="zh-CN" sz="2400" dirty="0" smtClean="0"/>
              <a:t> = simplify(</a:t>
            </a:r>
            <a:r>
              <a:rPr lang="en-US" altLang="zh-CN" sz="2400" dirty="0" err="1" smtClean="0"/>
              <a:t>yt</a:t>
            </a:r>
            <a:r>
              <a:rPr lang="en-US" altLang="zh-CN" sz="2400" dirty="0" smtClean="0"/>
              <a:t>) ;</a:t>
            </a:r>
          </a:p>
          <a:p>
            <a:r>
              <a:rPr lang="en-US" altLang="zh-CN" sz="2400" dirty="0" smtClean="0"/>
              <a:t>subplot(2,1,1)</a:t>
            </a:r>
          </a:p>
          <a:p>
            <a:r>
              <a:rPr lang="en-US" altLang="zh-CN" sz="2400" dirty="0" err="1" smtClean="0"/>
              <a:t>ezplot</a:t>
            </a:r>
            <a:r>
              <a:rPr lang="en-US" altLang="zh-CN" sz="2400" dirty="0" smtClean="0"/>
              <a:t>(xt1,[0 2]) </a:t>
            </a:r>
          </a:p>
          <a:p>
            <a:r>
              <a:rPr lang="en-US" altLang="zh-CN" sz="2400" dirty="0" smtClean="0"/>
              <a:t>grid on</a:t>
            </a:r>
          </a:p>
          <a:p>
            <a:r>
              <a:rPr lang="en-US" altLang="zh-CN" sz="2400" dirty="0" smtClean="0"/>
              <a:t>title('f(t)=u(t)-u(t-1)');</a:t>
            </a:r>
          </a:p>
          <a:p>
            <a:r>
              <a:rPr lang="en-US" altLang="zh-CN" sz="2400" dirty="0" smtClean="0"/>
              <a:t>subplot(2,1,2)</a:t>
            </a:r>
          </a:p>
          <a:p>
            <a:r>
              <a:rPr lang="en-US" altLang="zh-CN" sz="2400" dirty="0" err="1" smtClean="0"/>
              <a:t>ezplot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yt</a:t>
            </a:r>
            <a:r>
              <a:rPr lang="en-US" altLang="zh-CN" sz="2400" dirty="0" smtClean="0"/>
              <a:t>,[0 2]) </a:t>
            </a:r>
          </a:p>
          <a:p>
            <a:r>
              <a:rPr lang="en-US" altLang="zh-CN" sz="2400" dirty="0" smtClean="0"/>
              <a:t>grid on</a:t>
            </a:r>
          </a:p>
          <a:p>
            <a:r>
              <a:rPr lang="en-US" altLang="zh-CN" sz="2400" dirty="0" smtClean="0"/>
              <a:t>title('f(t)*f(t)');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291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330</Words>
  <Application>Microsoft Office PowerPoint</Application>
  <PresentationFormat>全屏显示(4:3)</PresentationFormat>
  <Paragraphs>53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主题​​</vt:lpstr>
      <vt:lpstr>Equation</vt:lpstr>
      <vt:lpstr>实验3 连续时间信号的卷积计算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实验3 连续时间信号的卷积计算 </dc:title>
  <dc:creator>微软用户</dc:creator>
  <cp:lastModifiedBy>Sky123.Org</cp:lastModifiedBy>
  <cp:revision>9</cp:revision>
  <dcterms:created xsi:type="dcterms:W3CDTF">2014-11-09T11:43:10Z</dcterms:created>
  <dcterms:modified xsi:type="dcterms:W3CDTF">2015-11-09T03:23:08Z</dcterms:modified>
</cp:coreProperties>
</file>