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0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4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6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67E725FC-9B40-486A-AB87-8DA86D5580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40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2DDDE6F8-C2D9-4EC8-91F1-2B95BA3452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9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4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2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4AB6-B0C7-455F-B59E-39B7D4506300}" type="datetimeFigureOut">
              <a:rPr lang="zh-CN" altLang="en-US" smtClean="0"/>
              <a:t>2014-11-18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8134672" cy="147002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连续时间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LTI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系统的时域分析</a:t>
            </a:r>
            <a:b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1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说明：</a:t>
            </a:r>
            <a:endParaRPr lang="zh-CN" altLang="en-US" sz="4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539750" y="1556792"/>
            <a:ext cx="78486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dsolve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求解零状态响应和零输入相应时，起始条件的时刻是不同的，零状态不能选择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t=0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时刻，程序中选择了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t=-0.01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时刻（实际上只要选择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&lt;0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的时刻都是同一个结果），而零输入就要选择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t=0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时刻</a:t>
            </a:r>
          </a:p>
        </p:txBody>
      </p:sp>
    </p:spTree>
    <p:extLst>
      <p:ext uri="{BB962C8B-B14F-4D97-AF65-F5344CB8AC3E}">
        <p14:creationId xmlns:p14="http://schemas.microsoft.com/office/powerpoint/2010/main" val="1149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16013" y="1185863"/>
          <a:ext cx="1944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85863"/>
                        <a:ext cx="19446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12875" y="1773238"/>
          <a:ext cx="5607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2133360" imgH="203040" progId="Equation.DSMT4">
                  <p:embed/>
                </p:oleObj>
              </mc:Choice>
              <mc:Fallback>
                <p:oleObj name="Equation" r:id="rId5" imgW="2133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773238"/>
                        <a:ext cx="5607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952750" y="981075"/>
            <a:ext cx="59404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试求下面的零状态、零输入和全响应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288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2349500"/>
          <a:ext cx="30241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349500"/>
                        <a:ext cx="30241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2276872"/>
            <a:ext cx="4968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clear all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零输入响应</a:t>
            </a:r>
          </a:p>
          <a:p>
            <a:r>
              <a:rPr lang="en-US" altLang="zh-CN" dirty="0"/>
              <a:t>eq1_1 ='D2y+3*Dy+2*y=0' ;</a:t>
            </a:r>
          </a:p>
          <a:p>
            <a:r>
              <a:rPr lang="en-US" altLang="zh-CN" dirty="0"/>
              <a:t>cond_1 = 'y(0)=1,Dy(0)=2';</a:t>
            </a:r>
          </a:p>
          <a:p>
            <a:r>
              <a:rPr lang="en-US" altLang="zh-CN" dirty="0" err="1"/>
              <a:t>yzi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eq1_1,cond_1);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零状态响应</a:t>
            </a:r>
          </a:p>
          <a:p>
            <a:r>
              <a:rPr lang="en-US" altLang="zh-CN" dirty="0"/>
              <a:t>eq1_2 ='D2y+3*Dy+2*y=Dx+3*x' ;</a:t>
            </a:r>
          </a:p>
          <a:p>
            <a:r>
              <a:rPr lang="en-US" altLang="zh-CN" dirty="0"/>
              <a:t>eq2_2 ='x=</a:t>
            </a:r>
            <a:r>
              <a:rPr lang="en-US" altLang="zh-CN" dirty="0" err="1"/>
              <a:t>exp</a:t>
            </a:r>
            <a:r>
              <a:rPr lang="en-US" altLang="zh-CN" dirty="0"/>
              <a:t>(-3*t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heaviside</a:t>
            </a:r>
            <a:r>
              <a:rPr lang="en-US" altLang="zh-CN" dirty="0" smtClean="0"/>
              <a:t>(t</a:t>
            </a:r>
            <a:r>
              <a:rPr lang="en-US" altLang="zh-CN" dirty="0"/>
              <a:t>)' ;</a:t>
            </a:r>
          </a:p>
          <a:p>
            <a:r>
              <a:rPr lang="en-US" altLang="zh-CN" dirty="0"/>
              <a:t>cond_2 = 'y(-0.01)=0,Dy(-0.01)=0';</a:t>
            </a:r>
          </a:p>
          <a:p>
            <a:r>
              <a:rPr lang="en-US" altLang="zh-CN" dirty="0" err="1"/>
              <a:t>yzs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eq1_2,eq2_2,cond_2);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yzs.y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全响应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sym</a:t>
            </a:r>
            <a:r>
              <a:rPr lang="en-US" altLang="zh-CN" dirty="0"/>
              <a:t>('</a:t>
            </a:r>
            <a:r>
              <a:rPr lang="en-US" altLang="zh-CN" dirty="0" err="1"/>
              <a:t>yt</a:t>
            </a:r>
            <a:r>
              <a:rPr lang="en-US" altLang="zh-CN" dirty="0"/>
              <a:t>')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yzi+yzs.y</a:t>
            </a:r>
            <a:r>
              <a:rPr lang="en-US" altLang="zh-CN" dirty="0"/>
              <a:t>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simplify(</a:t>
            </a:r>
            <a:r>
              <a:rPr lang="en-US" altLang="zh-CN" dirty="0" err="1"/>
              <a:t>yt</a:t>
            </a:r>
            <a:r>
              <a:rPr lang="en-US" altLang="zh-CN" dirty="0"/>
              <a:t>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7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1844675"/>
          <a:ext cx="74168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2654280" imgH="736560" progId="Equation.DSMT4">
                  <p:embed/>
                </p:oleObj>
              </mc:Choice>
              <mc:Fallback>
                <p:oleObj name="Equation" r:id="rId3" imgW="2654280" imgH="7365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741680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0" y="3333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手动求解：</a:t>
            </a:r>
            <a:endParaRPr lang="zh-CN" altLang="en-US" sz="4400" b="1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700877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2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1125538"/>
          <a:ext cx="15128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15128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916113"/>
          <a:ext cx="5689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2209680" imgH="203040" progId="Equation.DSMT4">
                  <p:embed/>
                </p:oleObj>
              </mc:Choice>
              <mc:Fallback>
                <p:oleObj name="Equation" r:id="rId5" imgW="22096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5689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203575" y="946150"/>
            <a:ext cx="59404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试求下面的零状态，零输入和全响应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0" y="3333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9276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48263" y="2565400"/>
          <a:ext cx="2592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565400"/>
                        <a:ext cx="2592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76064" y="233368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clear all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零输入响应</a:t>
            </a:r>
          </a:p>
          <a:p>
            <a:r>
              <a:rPr lang="en-US" altLang="zh-CN" dirty="0"/>
              <a:t>eq1_1 ='D2y+3*Dy+2*y=0' ;</a:t>
            </a:r>
          </a:p>
          <a:p>
            <a:r>
              <a:rPr lang="en-US" altLang="zh-CN" dirty="0"/>
              <a:t>cond_1 = 'y(0)=1,Dy(0)=1';</a:t>
            </a:r>
          </a:p>
          <a:p>
            <a:r>
              <a:rPr lang="en-US" altLang="zh-CN" dirty="0" err="1"/>
              <a:t>yzi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eq1_1,cond_1);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零状态响应</a:t>
            </a:r>
          </a:p>
          <a:p>
            <a:r>
              <a:rPr lang="en-US" altLang="zh-CN" dirty="0"/>
              <a:t>eq1_2 ='D2y+3*Dy+2*y=Dx+2*x' ;</a:t>
            </a:r>
          </a:p>
          <a:p>
            <a:r>
              <a:rPr lang="en-US" altLang="zh-CN" dirty="0"/>
              <a:t>eq2_2 ='x=t^2' ;</a:t>
            </a:r>
          </a:p>
          <a:p>
            <a:r>
              <a:rPr lang="en-US" altLang="zh-CN" dirty="0"/>
              <a:t>cond_2 = 'y</a:t>
            </a:r>
            <a:r>
              <a:rPr lang="en-US" altLang="zh-CN" dirty="0" smtClean="0"/>
              <a:t>(-0.01)=</a:t>
            </a:r>
            <a:r>
              <a:rPr lang="en-US" altLang="zh-CN" dirty="0"/>
              <a:t>0,Dy</a:t>
            </a:r>
            <a:r>
              <a:rPr lang="en-US" altLang="zh-CN" dirty="0" smtClean="0"/>
              <a:t>(-0.01)=</a:t>
            </a:r>
            <a:r>
              <a:rPr lang="en-US" altLang="zh-CN" dirty="0"/>
              <a:t>0';</a:t>
            </a:r>
          </a:p>
          <a:p>
            <a:r>
              <a:rPr lang="en-US" altLang="zh-CN" dirty="0" err="1"/>
              <a:t>yzs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eq1_2,eq2_2,cond_2);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yzs.y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全响应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sym</a:t>
            </a:r>
            <a:r>
              <a:rPr lang="en-US" altLang="zh-CN" dirty="0"/>
              <a:t>('</a:t>
            </a:r>
            <a:r>
              <a:rPr lang="en-US" altLang="zh-CN" dirty="0" err="1"/>
              <a:t>yt</a:t>
            </a:r>
            <a:r>
              <a:rPr lang="en-US" altLang="zh-CN" dirty="0"/>
              <a:t>')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yzi+yzs.y</a:t>
            </a:r>
            <a:r>
              <a:rPr lang="en-US" altLang="zh-CN" dirty="0"/>
              <a:t>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simplify(</a:t>
            </a:r>
            <a:r>
              <a:rPr lang="en-US" altLang="zh-CN" dirty="0" err="1"/>
              <a:t>yt</a:t>
            </a:r>
            <a:r>
              <a:rPr lang="en-US" altLang="zh-CN" dirty="0"/>
              <a:t>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695215" cy="502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0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58888" y="2636838"/>
            <a:ext cx="69850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二、连续时间系统零输入和零状态响应的数  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 值求解</a:t>
            </a:r>
          </a:p>
        </p:txBody>
      </p:sp>
    </p:spTree>
    <p:extLst>
      <p:ext uri="{BB962C8B-B14F-4D97-AF65-F5344CB8AC3E}">
        <p14:creationId xmlns:p14="http://schemas.microsoft.com/office/powerpoint/2010/main" val="41084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818" y="1772816"/>
            <a:ext cx="864063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lsim</a:t>
            </a:r>
            <a:r>
              <a:rPr lang="zh-CN" altLang="en-US" sz="2400" dirty="0" smtClean="0"/>
              <a:t>函数和</a:t>
            </a:r>
            <a:r>
              <a:rPr lang="en-US" altLang="zh-CN" sz="2400" dirty="0" smtClean="0"/>
              <a:t>initial</a:t>
            </a:r>
            <a:r>
              <a:rPr lang="zh-CN" altLang="en-US" sz="2400" dirty="0" smtClean="0"/>
              <a:t>函数可以对微分方程描述的</a:t>
            </a:r>
            <a:r>
              <a:rPr lang="en-US" altLang="zh-CN" sz="2400" dirty="0" smtClean="0"/>
              <a:t>LTI</a:t>
            </a:r>
            <a:r>
              <a:rPr lang="zh-CN" altLang="en-US" sz="2400" dirty="0" smtClean="0"/>
              <a:t>连续系统的响应进行仿真。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Initial</a:t>
            </a:r>
            <a:r>
              <a:rPr lang="zh-CN" altLang="en-US" sz="2400" dirty="0" smtClean="0"/>
              <a:t>的调用形式：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initial(</a:t>
            </a:r>
            <a:r>
              <a:rPr lang="en-US" altLang="zh-CN" sz="2000" dirty="0" err="1" smtClean="0"/>
              <a:t>A,B,C,D,y</a:t>
            </a:r>
            <a:r>
              <a:rPr lang="en-US" altLang="zh-CN" sz="2000" dirty="0" smtClean="0"/>
              <a:t>(0</a:t>
            </a:r>
            <a:r>
              <a:rPr lang="en-US" altLang="zh-CN" sz="2000" baseline="30000" dirty="0" smtClean="0"/>
              <a:t>-</a:t>
            </a:r>
            <a:r>
              <a:rPr lang="en-US" altLang="zh-CN" sz="2000" dirty="0" smtClean="0"/>
              <a:t>),t)</a:t>
            </a:r>
            <a:r>
              <a:rPr lang="zh-CN" altLang="en-US" sz="2000" dirty="0" smtClean="0"/>
              <a:t>：求</a:t>
            </a:r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系统的零输入响应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l</a:t>
            </a:r>
            <a:r>
              <a:rPr lang="en-US" altLang="zh-CN" sz="2400" dirty="0" err="1" smtClean="0"/>
              <a:t>sim</a:t>
            </a:r>
            <a:r>
              <a:rPr lang="zh-CN" altLang="en-US" sz="2400" dirty="0" smtClean="0"/>
              <a:t>的调用形式：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求系统的</a:t>
            </a:r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零状态响应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/>
              <a:t>l</a:t>
            </a:r>
            <a:r>
              <a:rPr lang="en-US" altLang="zh-CN" sz="1800" dirty="0" err="1" smtClean="0"/>
              <a:t>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sys,X,t</a:t>
            </a:r>
            <a:r>
              <a:rPr lang="en-US" altLang="zh-CN" sz="1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/>
              <a:t>l</a:t>
            </a:r>
            <a:r>
              <a:rPr lang="en-US" altLang="zh-CN" sz="1800" dirty="0" err="1" smtClean="0"/>
              <a:t>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b,a,X,t</a:t>
            </a:r>
            <a:r>
              <a:rPr lang="en-US" altLang="zh-CN" sz="1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/>
              <a:t>l</a:t>
            </a:r>
            <a:r>
              <a:rPr lang="en-US" altLang="zh-CN" sz="1800" dirty="0" err="1" smtClean="0"/>
              <a:t>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A,B,C,D,X,t</a:t>
            </a:r>
            <a:r>
              <a:rPr lang="zh-CN" altLang="en-US" sz="1800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求系统的</a:t>
            </a:r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全响应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 smtClean="0"/>
              <a:t>lsim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A,B,C,D,X,t,y</a:t>
            </a:r>
            <a:r>
              <a:rPr lang="en-US" altLang="zh-CN" sz="1800" dirty="0" smtClean="0"/>
              <a:t>(0-))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微分方程系统函数对象的生成函数：</a:t>
            </a:r>
            <a:r>
              <a:rPr lang="en-US" altLang="zh-CN" sz="2400" dirty="0" smtClean="0"/>
              <a:t>sys=</a:t>
            </a:r>
            <a:r>
              <a:rPr lang="en-US" altLang="zh-CN" sz="2400" dirty="0" err="1" smtClean="0"/>
              <a:t>tf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b,a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微分方程的状态方程系数生成函数： </a:t>
            </a:r>
            <a:r>
              <a:rPr lang="en-US" altLang="zh-CN" sz="2400" dirty="0" smtClean="0"/>
              <a:t>[A,B,C,D]=tf2ss(</a:t>
            </a:r>
            <a:r>
              <a:rPr lang="en-US" altLang="zh-CN" sz="2400" dirty="0" err="1" smtClean="0"/>
              <a:t>b,a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46259"/>
              </p:ext>
            </p:extLst>
          </p:nvPr>
        </p:nvGraphicFramePr>
        <p:xfrm>
          <a:off x="530213" y="1268760"/>
          <a:ext cx="8135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4381200" imgH="241200" progId="Equation.DSMT4">
                  <p:embed/>
                </p:oleObj>
              </mc:Choice>
              <mc:Fallback>
                <p:oleObj name="Equation" r:id="rId3" imgW="438120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13" y="1268760"/>
                        <a:ext cx="81359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419795"/>
              </p:ext>
            </p:extLst>
          </p:nvPr>
        </p:nvGraphicFramePr>
        <p:xfrm>
          <a:off x="6086475" y="2276872"/>
          <a:ext cx="30575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5" imgW="1066680" imgH="457200" progId="Equation.DSMT4">
                  <p:embed/>
                </p:oleObj>
              </mc:Choice>
              <mc:Fallback>
                <p:oleObj name="Equation" r:id="rId5" imgW="106668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2276872"/>
                        <a:ext cx="30575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9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1209675"/>
          <a:ext cx="1593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09675"/>
                        <a:ext cx="15938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03575" y="946150"/>
            <a:ext cx="417671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试求下面的零状态响应</a:t>
            </a:r>
          </a:p>
        </p:txBody>
      </p:sp>
      <p:graphicFrame>
        <p:nvGraphicFramePr>
          <p:cNvPr id="13107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24063" y="1916113"/>
          <a:ext cx="5168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5" imgW="2273040" imgH="203040" progId="Equation.DSMT4">
                  <p:embed/>
                </p:oleObj>
              </mc:Choice>
              <mc:Fallback>
                <p:oleObj name="Equation" r:id="rId5" imgW="22730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916113"/>
                        <a:ext cx="5168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7575" y="242088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clear all</a:t>
            </a:r>
          </a:p>
          <a:p>
            <a:r>
              <a:rPr lang="en-US" altLang="zh-CN" sz="3200" dirty="0"/>
              <a:t>t=0:0.01:10;</a:t>
            </a:r>
          </a:p>
          <a:p>
            <a:r>
              <a:rPr lang="en-US" altLang="zh-CN" sz="3200" dirty="0"/>
              <a:t>a=[1 </a:t>
            </a:r>
            <a:r>
              <a:rPr lang="en-US" altLang="zh-CN" sz="3200" dirty="0" smtClean="0"/>
              <a:t>4 8 </a:t>
            </a:r>
            <a:r>
              <a:rPr lang="en-US" altLang="zh-CN" sz="3200" dirty="0"/>
              <a:t>0];</a:t>
            </a:r>
          </a:p>
          <a:p>
            <a:r>
              <a:rPr lang="en-US" altLang="zh-CN" sz="3200" dirty="0"/>
              <a:t>b</a:t>
            </a:r>
            <a:r>
              <a:rPr lang="en-US" altLang="zh-CN" sz="3200" dirty="0" smtClean="0"/>
              <a:t>=[3 8];</a:t>
            </a:r>
            <a:endParaRPr lang="en-US" altLang="zh-CN" sz="3200" dirty="0"/>
          </a:p>
          <a:p>
            <a:r>
              <a:rPr lang="en-US" altLang="zh-CN" sz="3200" dirty="0" smtClean="0"/>
              <a:t>x1=ones(1,length(t));</a:t>
            </a:r>
            <a:endParaRPr lang="en-US" altLang="zh-CN" sz="3200" dirty="0"/>
          </a:p>
          <a:p>
            <a:r>
              <a:rPr lang="en-US" altLang="zh-CN" sz="3200" dirty="0" smtClean="0"/>
              <a:t>sys=</a:t>
            </a:r>
            <a:r>
              <a:rPr lang="en-US" altLang="zh-CN" sz="3200" dirty="0" err="1" smtClean="0"/>
              <a:t>tf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b,a</a:t>
            </a:r>
            <a:r>
              <a:rPr lang="en-US" altLang="zh-CN" sz="3200" dirty="0"/>
              <a:t>) ;</a:t>
            </a:r>
          </a:p>
          <a:p>
            <a:r>
              <a:rPr lang="en-US" altLang="zh-CN" sz="3200" dirty="0" err="1" smtClean="0"/>
              <a:t>lsim</a:t>
            </a:r>
            <a:r>
              <a:rPr lang="en-US" altLang="zh-CN" sz="3200" dirty="0" smtClean="0"/>
              <a:t>(sys,x1,t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00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8569325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9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实验目的：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50825" y="1385888"/>
            <a:ext cx="860425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符号求解连续系统的零输入响应和零状态响应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数值求解连续系统的零状态响应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求解连续系统的冲激响应和阶跃响应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卷积积分法求解系统的零状态响应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36101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16013" y="1185863"/>
          <a:ext cx="1944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85863"/>
                        <a:ext cx="19446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12875" y="1773238"/>
          <a:ext cx="58848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2133360" imgH="203040" progId="Equation.DSMT4">
                  <p:embed/>
                </p:oleObj>
              </mc:Choice>
              <mc:Fallback>
                <p:oleObj name="Equation" r:id="rId5" imgW="2133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773238"/>
                        <a:ext cx="58848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952750" y="981075"/>
            <a:ext cx="59404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试求下面的零状态、零输入和全响应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5656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85483343"/>
              </p:ext>
            </p:extLst>
          </p:nvPr>
        </p:nvGraphicFramePr>
        <p:xfrm>
          <a:off x="5848704" y="2348880"/>
          <a:ext cx="30241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704" y="2348880"/>
                        <a:ext cx="30241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2333685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clear all;</a:t>
            </a:r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=[1 3 2];</a:t>
            </a:r>
          </a:p>
          <a:p>
            <a:r>
              <a:rPr lang="en-US" altLang="zh-CN" sz="2400" dirty="0" smtClean="0"/>
              <a:t>b</a:t>
            </a:r>
            <a:r>
              <a:rPr lang="en-US" altLang="zh-CN" sz="2400" dirty="0"/>
              <a:t>=[1 3];</a:t>
            </a:r>
          </a:p>
          <a:p>
            <a:r>
              <a:rPr lang="en-US" altLang="zh-CN" sz="2400" dirty="0" smtClean="0"/>
              <a:t>t=0:0.01:10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x=</a:t>
            </a:r>
            <a:r>
              <a:rPr lang="en-US" altLang="zh-CN" sz="2400" dirty="0" err="1" smtClean="0"/>
              <a:t>exp</a:t>
            </a:r>
            <a:r>
              <a:rPr lang="en-US" altLang="zh-CN" sz="2400" dirty="0"/>
              <a:t>(-3*t);</a:t>
            </a:r>
          </a:p>
          <a:p>
            <a:r>
              <a:rPr lang="en-US" altLang="zh-CN" sz="2400" dirty="0" err="1" smtClean="0"/>
              <a:t>rc</a:t>
            </a:r>
            <a:r>
              <a:rPr lang="en-US" altLang="zh-CN" sz="2400" dirty="0"/>
              <a:t>=[2,1];</a:t>
            </a:r>
          </a:p>
          <a:p>
            <a:r>
              <a:rPr lang="en-US" altLang="zh-CN" sz="2400" dirty="0" smtClean="0"/>
              <a:t>sys=</a:t>
            </a:r>
            <a:r>
              <a:rPr lang="en-US" altLang="zh-CN" sz="2400" dirty="0" err="1" smtClean="0"/>
              <a:t>tf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b,a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[</a:t>
            </a:r>
            <a:r>
              <a:rPr lang="en-US" altLang="zh-CN" sz="2400" dirty="0"/>
              <a:t>A,B,C,D]=tf2ss(</a:t>
            </a:r>
            <a:r>
              <a:rPr lang="en-US" altLang="zh-CN" sz="2400" dirty="0" err="1"/>
              <a:t>b,a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subplot(3,1,1</a:t>
            </a:r>
            <a:r>
              <a:rPr lang="en-US" altLang="zh-CN" sz="2400" dirty="0"/>
              <a:t>),initial(</a:t>
            </a:r>
            <a:r>
              <a:rPr lang="en-US" altLang="zh-CN" sz="2400" dirty="0" err="1"/>
              <a:t>A,B,C,D,rc,t</a:t>
            </a:r>
            <a:r>
              <a:rPr lang="en-US" altLang="zh-CN" sz="2400" dirty="0"/>
              <a:t>) %</a:t>
            </a:r>
            <a:r>
              <a:rPr lang="zh-CN" altLang="en-US" sz="2400" dirty="0"/>
              <a:t>零输入响应</a:t>
            </a:r>
          </a:p>
          <a:p>
            <a:r>
              <a:rPr lang="en-US" altLang="zh-CN" sz="2400" dirty="0" smtClean="0"/>
              <a:t>subplot(3,1,2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lsim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b,a,x,t</a:t>
            </a:r>
            <a:r>
              <a:rPr lang="en-US" altLang="zh-CN" sz="2400" dirty="0"/>
              <a:t>)         %</a:t>
            </a:r>
            <a:r>
              <a:rPr lang="zh-CN" altLang="en-US" sz="2400" dirty="0"/>
              <a:t>零状态响应</a:t>
            </a:r>
          </a:p>
          <a:p>
            <a:r>
              <a:rPr lang="en-US" altLang="zh-CN" sz="2400" dirty="0" smtClean="0"/>
              <a:t>subplot(3,1,3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lsim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A,B,C,D,x,t,rc</a:t>
            </a:r>
            <a:r>
              <a:rPr lang="en-US" altLang="zh-CN" sz="2400" dirty="0"/>
              <a:t>)  %</a:t>
            </a:r>
            <a:r>
              <a:rPr lang="zh-CN" altLang="en-US" sz="2400" dirty="0"/>
              <a:t>全响应</a:t>
            </a:r>
            <a:r>
              <a:rPr lang="en-US" altLang="zh-CN" sz="2400" dirty="0"/>
              <a:t>,</a:t>
            </a:r>
            <a:r>
              <a:rPr lang="zh-CN" altLang="en-US" sz="2400" dirty="0"/>
              <a:t>只能用状态系数来表示系统</a:t>
            </a:r>
          </a:p>
        </p:txBody>
      </p:sp>
    </p:spTree>
    <p:extLst>
      <p:ext uri="{BB962C8B-B14F-4D97-AF65-F5344CB8AC3E}">
        <p14:creationId xmlns:p14="http://schemas.microsoft.com/office/powerpoint/2010/main" val="37773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6772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971550" y="2674938"/>
            <a:ext cx="748982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三、连续时间系统冲激响应和阶跃响应的求解</a:t>
            </a:r>
          </a:p>
        </p:txBody>
      </p:sp>
    </p:spTree>
    <p:extLst>
      <p:ext uri="{BB962C8B-B14F-4D97-AF65-F5344CB8AC3E}">
        <p14:creationId xmlns:p14="http://schemas.microsoft.com/office/powerpoint/2010/main" val="32408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输入为单位冲激函数：</a:t>
            </a:r>
          </a:p>
        </p:txBody>
      </p:sp>
      <p:graphicFrame>
        <p:nvGraphicFramePr>
          <p:cNvPr id="173061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95738" y="1558925"/>
          <a:ext cx="720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558925"/>
                        <a:ext cx="7207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11863" y="2349500"/>
          <a:ext cx="5762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349500"/>
                        <a:ext cx="5762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4643438" y="1341438"/>
            <a:ext cx="38163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所引起的零状态响应称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179388" y="2060575"/>
            <a:ext cx="80645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为单位冲激响应，简称冲激响应，用   表示</a:t>
            </a: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539750" y="2830513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输入为单位阶跃函数：</a:t>
            </a:r>
          </a:p>
        </p:txBody>
      </p: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4011613" y="3082925"/>
          <a:ext cx="688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082925"/>
                        <a:ext cx="688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0" name="Object 14"/>
          <p:cNvGraphicFramePr>
            <a:graphicFrameLocks noChangeAspect="1"/>
          </p:cNvGraphicFramePr>
          <p:nvPr/>
        </p:nvGraphicFramePr>
        <p:xfrm>
          <a:off x="6011863" y="3860800"/>
          <a:ext cx="603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9" imgW="291960" imgH="203040" progId="Equation.DSMT4">
                  <p:embed/>
                </p:oleObj>
              </mc:Choice>
              <mc:Fallback>
                <p:oleObj name="Equation" r:id="rId9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860800"/>
                        <a:ext cx="603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4643438" y="2830513"/>
            <a:ext cx="38163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所引起的零状态响应称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250825" y="3573463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为单位阶跃响应，简称阶跃响应，用   表示</a:t>
            </a:r>
          </a:p>
        </p:txBody>
      </p:sp>
    </p:spTree>
    <p:extLst>
      <p:ext uri="{BB962C8B-B14F-4D97-AF65-F5344CB8AC3E}">
        <p14:creationId xmlns:p14="http://schemas.microsoft.com/office/powerpoint/2010/main" val="2544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50643"/>
              </p:ext>
            </p:extLst>
          </p:nvPr>
        </p:nvGraphicFramePr>
        <p:xfrm>
          <a:off x="539750" y="1416050"/>
          <a:ext cx="8135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4381200" imgH="241200" progId="Equation.DSMT4">
                  <p:embed/>
                </p:oleObj>
              </mc:Choice>
              <mc:Fallback>
                <p:oleObj name="Equation" r:id="rId3" imgW="43812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6050"/>
                        <a:ext cx="81359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5443" y="2060848"/>
            <a:ext cx="7056437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 smtClean="0"/>
              <a:t>冲激响应：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impulse(</a:t>
            </a:r>
            <a:r>
              <a:rPr lang="en-US" altLang="zh-CN" sz="2000" dirty="0" err="1" smtClean="0"/>
              <a:t>b,a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impulse(</a:t>
            </a:r>
            <a:r>
              <a:rPr lang="en-US" altLang="zh-CN" sz="2000" dirty="0" err="1" smtClean="0"/>
              <a:t>b,a,t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impulse(b,a,t1:p:t2)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y=impulse(b,a,t1:p:t2)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阶跃响应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step(</a:t>
            </a:r>
            <a:r>
              <a:rPr lang="en-US" altLang="zh-CN" sz="2000" dirty="0" err="1" smtClean="0"/>
              <a:t>b,a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step(</a:t>
            </a:r>
            <a:r>
              <a:rPr lang="en-US" altLang="zh-CN" sz="2000" dirty="0" err="1" smtClean="0"/>
              <a:t>b,a,t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step(b,a,t1:p:t2)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y=step(b,a,t1:p:t2)</a:t>
            </a:r>
            <a:endParaRPr lang="en-US" altLang="zh-CN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96942"/>
              </p:ext>
            </p:extLst>
          </p:nvPr>
        </p:nvGraphicFramePr>
        <p:xfrm>
          <a:off x="4211960" y="2276872"/>
          <a:ext cx="30575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5" imgW="1066680" imgH="457200" progId="Equation.DSMT4">
                  <p:embed/>
                </p:oleObj>
              </mc:Choice>
              <mc:Fallback>
                <p:oleObj name="Equation" r:id="rId5" imgW="106668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276872"/>
                        <a:ext cx="30575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14" name="Object 1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7042913"/>
              </p:ext>
            </p:extLst>
          </p:nvPr>
        </p:nvGraphicFramePr>
        <p:xfrm>
          <a:off x="3347864" y="1271166"/>
          <a:ext cx="1441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271166"/>
                        <a:ext cx="14414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2060575"/>
          <a:ext cx="54006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2349360" imgH="203040" progId="Equation.DSMT4">
                  <p:embed/>
                </p:oleObj>
              </mc:Choice>
              <mc:Fallback>
                <p:oleObj name="Equation" r:id="rId5" imgW="2349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54006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468313" y="1123950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476375" y="1123950"/>
            <a:ext cx="20875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0" y="3333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49289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all;</a:t>
            </a:r>
          </a:p>
          <a:p>
            <a:r>
              <a:rPr lang="en-US" altLang="zh-CN" sz="2800" dirty="0"/>
              <a:t>t = 0:0.001:4 ;</a:t>
            </a:r>
          </a:p>
          <a:p>
            <a:r>
              <a:rPr lang="en-US" altLang="zh-CN" sz="2800" dirty="0"/>
              <a:t>b = [0 1 16] ;</a:t>
            </a:r>
          </a:p>
          <a:p>
            <a:r>
              <a:rPr lang="en-US" altLang="zh-CN" sz="2800" dirty="0"/>
              <a:t>a = [1 2 32] ;</a:t>
            </a:r>
          </a:p>
          <a:p>
            <a:r>
              <a:rPr lang="en-US" altLang="zh-CN" sz="2800" dirty="0"/>
              <a:t>[A B C D] = tf2ss(</a:t>
            </a:r>
            <a:r>
              <a:rPr lang="en-US" altLang="zh-CN" sz="2800" dirty="0" err="1"/>
              <a:t>b,a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/>
              <a:t>sys = </a:t>
            </a:r>
            <a:r>
              <a:rPr lang="en-US" altLang="zh-CN" sz="2800" dirty="0" err="1"/>
              <a:t>ss</a:t>
            </a:r>
            <a:r>
              <a:rPr lang="en-US" altLang="zh-CN" sz="2800" dirty="0"/>
              <a:t>(A,B,C,D) ;</a:t>
            </a:r>
          </a:p>
          <a:p>
            <a:r>
              <a:rPr lang="en-US" altLang="zh-CN" sz="2800" dirty="0" err="1" smtClean="0"/>
              <a:t>Impulse_rep</a:t>
            </a:r>
            <a:r>
              <a:rPr lang="en-US" altLang="zh-CN" sz="2800" dirty="0" smtClean="0"/>
              <a:t>=impulse(</a:t>
            </a:r>
            <a:r>
              <a:rPr lang="en-US" altLang="zh-CN" sz="2800" dirty="0" err="1" smtClean="0"/>
              <a:t>sys,t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 err="1" smtClean="0"/>
              <a:t>Step_rep</a:t>
            </a:r>
            <a:r>
              <a:rPr lang="en-US" altLang="zh-CN" sz="2800" dirty="0" smtClean="0"/>
              <a:t>=step(</a:t>
            </a:r>
            <a:r>
              <a:rPr lang="en-US" altLang="zh-CN" sz="2800" dirty="0" err="1" smtClean="0"/>
              <a:t>sys,t</a:t>
            </a:r>
            <a:r>
              <a:rPr lang="en-US" altLang="zh-CN" sz="2800" dirty="0"/>
              <a:t>) ;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65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25538"/>
            <a:ext cx="9001125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2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971550" y="2674938"/>
            <a:ext cx="748982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四、利用卷积积分法求系统的零状态响应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31781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48038" y="1557338"/>
          <a:ext cx="1441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57338"/>
                        <a:ext cx="1441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2276475"/>
          <a:ext cx="54006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5" imgW="2349360" imgH="203040" progId="Equation.DSMT4">
                  <p:embed/>
                </p:oleObj>
              </mc:Choice>
              <mc:Fallback>
                <p:oleObj name="Equation" r:id="rId5" imgW="2349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54006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468313" y="1339850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476375" y="1339850"/>
            <a:ext cx="20875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0" y="5492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539750" y="2674938"/>
            <a:ext cx="583247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用卷积积分求解零状态响应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18062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76978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clear all;</a:t>
            </a:r>
          </a:p>
          <a:p>
            <a:r>
              <a:rPr lang="en-US" altLang="zh-CN" dirty="0" err="1"/>
              <a:t>dt</a:t>
            </a:r>
            <a:r>
              <a:rPr lang="en-US" altLang="zh-CN" dirty="0"/>
              <a:t> = 0.01 ;</a:t>
            </a:r>
          </a:p>
          <a:p>
            <a:r>
              <a:rPr lang="en-US" altLang="zh-CN" dirty="0"/>
              <a:t>t1 = 0:dt:4 ;</a:t>
            </a:r>
          </a:p>
          <a:p>
            <a:r>
              <a:rPr lang="en-US" altLang="zh-CN" dirty="0"/>
              <a:t>f1 = </a:t>
            </a:r>
            <a:r>
              <a:rPr lang="en-US" altLang="zh-CN" dirty="0" err="1"/>
              <a:t>exp</a:t>
            </a:r>
            <a:r>
              <a:rPr lang="en-US" altLang="zh-CN" dirty="0"/>
              <a:t>(-2*t1) ;</a:t>
            </a:r>
          </a:p>
          <a:p>
            <a:r>
              <a:rPr lang="en-US" altLang="zh-CN" dirty="0"/>
              <a:t>t2 = t1 ;</a:t>
            </a:r>
          </a:p>
          <a:p>
            <a:r>
              <a:rPr lang="en-US" altLang="zh-CN" dirty="0"/>
              <a:t>b = [0 1 16] ;</a:t>
            </a:r>
          </a:p>
          <a:p>
            <a:r>
              <a:rPr lang="en-US" altLang="zh-CN" dirty="0"/>
              <a:t>a = [1 2 32] ;</a:t>
            </a:r>
          </a:p>
          <a:p>
            <a:r>
              <a:rPr lang="en-US" altLang="zh-CN" dirty="0"/>
              <a:t>[A B C D] = tf2ss(</a:t>
            </a:r>
            <a:r>
              <a:rPr lang="en-US" altLang="zh-CN" dirty="0" err="1"/>
              <a:t>b,a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sys = </a:t>
            </a:r>
            <a:r>
              <a:rPr lang="en-US" altLang="zh-CN" dirty="0" err="1"/>
              <a:t>ss</a:t>
            </a:r>
            <a:r>
              <a:rPr lang="en-US" altLang="zh-CN" dirty="0"/>
              <a:t>(A,B,C,D) ;</a:t>
            </a:r>
          </a:p>
          <a:p>
            <a:r>
              <a:rPr lang="en-US" altLang="zh-CN" dirty="0"/>
              <a:t>f2 = impulse(sys,t2) 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f,t</a:t>
            </a:r>
            <a:r>
              <a:rPr lang="en-US" altLang="zh-CN" dirty="0"/>
              <a:t>] = </a:t>
            </a:r>
            <a:r>
              <a:rPr lang="en-US" altLang="zh-CN" dirty="0" err="1"/>
              <a:t>ctsconv</a:t>
            </a:r>
            <a:r>
              <a:rPr lang="en-US" altLang="zh-CN" dirty="0"/>
              <a:t>(f1,f2,t1,t2,dt) ;</a:t>
            </a:r>
          </a:p>
          <a:p>
            <a:r>
              <a:rPr lang="en-US" altLang="zh-CN" dirty="0"/>
              <a:t>subplot(3,1,1)</a:t>
            </a:r>
          </a:p>
          <a:p>
            <a:r>
              <a:rPr lang="en-US" altLang="zh-CN" dirty="0"/>
              <a:t>plot(t1,f1) ;</a:t>
            </a:r>
          </a:p>
          <a:p>
            <a:r>
              <a:rPr lang="en-US" altLang="zh-CN" dirty="0"/>
              <a:t>grid on ;</a:t>
            </a:r>
          </a:p>
          <a:p>
            <a:r>
              <a:rPr lang="en-US" altLang="zh-CN" dirty="0"/>
              <a:t>title('f(t)') ;</a:t>
            </a:r>
          </a:p>
          <a:p>
            <a:r>
              <a:rPr lang="en-US" altLang="zh-CN" dirty="0"/>
              <a:t>subplot(3,1,2)</a:t>
            </a:r>
          </a:p>
          <a:p>
            <a:r>
              <a:rPr lang="en-US" altLang="zh-CN" dirty="0"/>
              <a:t>plot(t2,f2) ;</a:t>
            </a:r>
          </a:p>
          <a:p>
            <a:r>
              <a:rPr lang="en-US" altLang="zh-CN" dirty="0"/>
              <a:t>grid on ;</a:t>
            </a:r>
          </a:p>
          <a:p>
            <a:r>
              <a:rPr lang="en-US" altLang="zh-CN" dirty="0"/>
              <a:t>title('h(t)') ;</a:t>
            </a:r>
          </a:p>
          <a:p>
            <a:r>
              <a:rPr lang="en-US" altLang="zh-CN" dirty="0"/>
              <a:t>subplot(3,1,3)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t,f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grid on ;</a:t>
            </a:r>
          </a:p>
          <a:p>
            <a:r>
              <a:rPr lang="en-US" altLang="zh-CN" dirty="0"/>
              <a:t>title('f(t)*h(t)')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4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39552" y="1196752"/>
            <a:ext cx="828092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一、连续时间系统零输入响应和零状   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    态响应的符号求解</a:t>
            </a:r>
          </a:p>
        </p:txBody>
      </p:sp>
    </p:spTree>
    <p:extLst>
      <p:ext uri="{BB962C8B-B14F-4D97-AF65-F5344CB8AC3E}">
        <p14:creationId xmlns:p14="http://schemas.microsoft.com/office/powerpoint/2010/main" val="23714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836613"/>
            <a:ext cx="9001125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0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50825" y="6508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实验内容：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8569325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ea typeface="楷体_GB2312" pitchFamily="49" charset="-122"/>
              </a:rPr>
              <a:t>已知系统的微分方程和激励信号，求零状态响应（用符号法，数值法，卷积积分法）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56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55763" y="3213100"/>
          <a:ext cx="6049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" imgW="2400120" imgH="203040" progId="Equation.DSMT4">
                  <p:embed/>
                </p:oleObj>
              </mc:Choice>
              <mc:Fallback>
                <p:oleObj name="Equation" r:id="rId3" imgW="24001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213100"/>
                        <a:ext cx="6049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27200" y="4005263"/>
          <a:ext cx="7308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5" imgW="3073320" imgH="228600" progId="Equation.DSMT4">
                  <p:embed/>
                </p:oleObj>
              </mc:Choice>
              <mc:Fallback>
                <p:oleObj name="Equation" r:id="rId5" imgW="30733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005263"/>
                        <a:ext cx="7308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1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250825" y="1430338"/>
            <a:ext cx="8569325" cy="366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ea typeface="楷体_GB2312" pitchFamily="49" charset="-122"/>
              </a:rPr>
              <a:t>已知系统的微分方程和激励信号，初始值，求零输入、零状态和全响应（用符号法，数值法）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558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16088" y="2986088"/>
          <a:ext cx="725646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3035160" imgH="457200" progId="Equation.DSMT4">
                  <p:embed/>
                </p:oleObj>
              </mc:Choice>
              <mc:Fallback>
                <p:oleObj name="Equation" r:id="rId3" imgW="303516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986088"/>
                        <a:ext cx="725646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50825" y="1430338"/>
            <a:ext cx="8569325" cy="366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ea typeface="楷体_GB2312" pitchFamily="49" charset="-122"/>
              </a:rPr>
              <a:t>已知系统的微分方程和激励信号，初始值，求零输入、零状态和全响应（用符号法，数值法）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890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16088" y="2995613"/>
          <a:ext cx="72564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3085920" imgH="457200" progId="Equation.DSMT4">
                  <p:embed/>
                </p:oleObj>
              </mc:Choice>
              <mc:Fallback>
                <p:oleObj name="Equation" r:id="rId3" imgW="308592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995613"/>
                        <a:ext cx="725646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8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50825" y="1430338"/>
            <a:ext cx="8569325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ea typeface="楷体_GB2312" pitchFamily="49" charset="-122"/>
              </a:rPr>
              <a:t>已知系统的微分方程，求单位冲激响应和单位阶跃响应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661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2997200"/>
          <a:ext cx="4275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1688760" imgH="203040" progId="Equation.DSMT4">
                  <p:embed/>
                </p:oleObj>
              </mc:Choice>
              <mc:Fallback>
                <p:oleObj name="Equation" r:id="rId3" imgW="16887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42751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4075" y="3789363"/>
          <a:ext cx="4648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1739880" imgH="203040" progId="Equation.DSMT4">
                  <p:embed/>
                </p:oleObj>
              </mc:Choice>
              <mc:Fallback>
                <p:oleObj name="Equation" r:id="rId5" imgW="17398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89363"/>
                        <a:ext cx="4648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LTI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连续系统可用线性常系数微分方程来描述</a:t>
            </a:r>
          </a:p>
        </p:txBody>
      </p:sp>
      <p:graphicFrame>
        <p:nvGraphicFramePr>
          <p:cNvPr id="114694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55875" y="2133600"/>
          <a:ext cx="33131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485720" imgH="444240" progId="Equation.DSMT4">
                  <p:embed/>
                </p:oleObj>
              </mc:Choice>
              <mc:Fallback>
                <p:oleObj name="Equation" r:id="rId3" imgW="1485720" imgH="4442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33600"/>
                        <a:ext cx="33131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7" name="Object 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80063" y="2781300"/>
          <a:ext cx="3349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765080" imgH="215640" progId="Equation.DSMT4">
                  <p:embed/>
                </p:oleObj>
              </mc:Choice>
              <mc:Fallback>
                <p:oleObj name="Equation" r:id="rId5" imgW="176508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781300"/>
                        <a:ext cx="33496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39750" y="2962275"/>
            <a:ext cx="14398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其中，</a:t>
            </a:r>
          </a:p>
        </p:txBody>
      </p:sp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1619250" y="3189288"/>
          <a:ext cx="2232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1002960" imgH="228600" progId="Equation.DSMT4">
                  <p:embed/>
                </p:oleObj>
              </mc:Choice>
              <mc:Fallback>
                <p:oleObj name="Equation" r:id="rId7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89288"/>
                        <a:ext cx="2232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4140200" y="3141663"/>
          <a:ext cx="2592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9" imgW="1066680" imgH="241200" progId="Equation.DSMT4">
                  <p:embed/>
                </p:oleObj>
              </mc:Choice>
              <mc:Fallback>
                <p:oleObj name="Equation" r:id="rId9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141663"/>
                        <a:ext cx="2592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-36513" y="3500438"/>
            <a:ext cx="9505951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该系统的完全响应由零输入响应和零状态响应两部分组成。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3708400" y="2924175"/>
            <a:ext cx="5048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588125" y="2924175"/>
            <a:ext cx="20161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为实常数。</a:t>
            </a:r>
          </a:p>
        </p:txBody>
      </p:sp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2028825" y="4581525"/>
          <a:ext cx="54054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1" imgW="2286000" imgH="228600" progId="Equation.DSMT4">
                  <p:embed/>
                </p:oleObj>
              </mc:Choice>
              <mc:Fallback>
                <p:oleObj name="Equation" r:id="rId11" imgW="228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581525"/>
                        <a:ext cx="54054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5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提供函数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dsolve</a:t>
            </a: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571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076825" y="3860800"/>
          <a:ext cx="40671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2197080" imgH="215640" progId="Equation.DSMT4">
                  <p:embed/>
                </p:oleObj>
              </mc:Choice>
              <mc:Fallback>
                <p:oleObj name="Equation" r:id="rId3" imgW="219708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60800"/>
                        <a:ext cx="40671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2349500"/>
          <a:ext cx="82089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2552400" imgH="203040" progId="Equation.DSMT4">
                  <p:embed/>
                </p:oleObj>
              </mc:Choice>
              <mc:Fallback>
                <p:oleObj name="Equation" r:id="rId5" imgW="255240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9500"/>
                        <a:ext cx="82089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539750" y="2962275"/>
            <a:ext cx="14398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其中，</a:t>
            </a:r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619250" y="3213100"/>
          <a:ext cx="1728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17287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48038" y="2924175"/>
            <a:ext cx="5472112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表示各微分方程，微分或者导数的输入用：</a:t>
            </a:r>
          </a:p>
        </p:txBody>
      </p:sp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1692275" y="4365625"/>
          <a:ext cx="2432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9" imgW="1028520" imgH="203040" progId="Equation.DSMT4">
                  <p:embed/>
                </p:oleObj>
              </mc:Choice>
              <mc:Fallback>
                <p:oleObj name="Equation" r:id="rId9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2432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84985"/>
              </p:ext>
            </p:extLst>
          </p:nvPr>
        </p:nvGraphicFramePr>
        <p:xfrm>
          <a:off x="5292080" y="5013325"/>
          <a:ext cx="238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013325"/>
                        <a:ext cx="238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1763713" y="5041900"/>
          <a:ext cx="258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3" imgW="114120" imgH="139680" progId="Equation.DSMT4">
                  <p:embed/>
                </p:oleObj>
              </mc:Choice>
              <mc:Fallback>
                <p:oleObj name="Equation" r:id="rId13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41900"/>
                        <a:ext cx="2587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995738" y="4100513"/>
            <a:ext cx="5472112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表示初始条件：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979712" y="4763170"/>
            <a:ext cx="3456383" cy="76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表示自变量，默认为</a:t>
            </a:r>
          </a:p>
        </p:txBody>
      </p:sp>
    </p:spTree>
    <p:extLst>
      <p:ext uri="{BB962C8B-B14F-4D97-AF65-F5344CB8AC3E}">
        <p14:creationId xmlns:p14="http://schemas.microsoft.com/office/powerpoint/2010/main" val="1715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1196975"/>
          <a:ext cx="36433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36433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258888" y="946150"/>
            <a:ext cx="1223962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435600" y="908050"/>
            <a:ext cx="244951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的零输入响应</a:t>
            </a:r>
          </a:p>
        </p:txBody>
      </p:sp>
      <p:graphicFrame>
        <p:nvGraphicFramePr>
          <p:cNvPr id="11162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1844675"/>
          <a:ext cx="6985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3454200" imgH="228600" progId="Equation.DSMT4">
                  <p:embed/>
                </p:oleObj>
              </mc:Choice>
              <mc:Fallback>
                <p:oleObj name="Equation" r:id="rId5" imgW="34542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6985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23850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263691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clear all</a:t>
            </a:r>
          </a:p>
          <a:p>
            <a:r>
              <a:rPr lang="en-US" altLang="zh-CN" sz="3200" dirty="0" err="1" smtClean="0"/>
              <a:t>eq</a:t>
            </a:r>
            <a:r>
              <a:rPr lang="en-US" altLang="zh-CN" sz="3200" dirty="0" smtClean="0"/>
              <a:t> = 'D3y+2*D2y+Dy=0' ;</a:t>
            </a:r>
          </a:p>
          <a:p>
            <a:r>
              <a:rPr lang="en-US" altLang="zh-CN" sz="3200" dirty="0" err="1" smtClean="0"/>
              <a:t>cond</a:t>
            </a:r>
            <a:r>
              <a:rPr lang="en-US" altLang="zh-CN" sz="3200" dirty="0" smtClean="0"/>
              <a:t> = 'y(0)=1,Dy(0)=1,D2y(0)=2';</a:t>
            </a:r>
          </a:p>
          <a:p>
            <a:r>
              <a:rPr lang="en-US" altLang="zh-CN" sz="3200" dirty="0" err="1" smtClean="0"/>
              <a:t>daan</a:t>
            </a:r>
            <a:r>
              <a:rPr lang="en-US" altLang="zh-CN" sz="3200" dirty="0" smtClean="0"/>
              <a:t> = </a:t>
            </a:r>
            <a:r>
              <a:rPr lang="en-US" altLang="zh-CN" sz="3200" dirty="0" err="1" smtClean="0"/>
              <a:t>dsolve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eq,cond</a:t>
            </a:r>
            <a:r>
              <a:rPr lang="en-US" altLang="zh-CN" sz="3200" dirty="0" smtClean="0"/>
              <a:t>) ;</a:t>
            </a:r>
          </a:p>
          <a:p>
            <a:r>
              <a:rPr lang="en-US" altLang="zh-CN" sz="3200" dirty="0" smtClean="0"/>
              <a:t>simplify(</a:t>
            </a:r>
            <a:r>
              <a:rPr lang="en-US" altLang="zh-CN" sz="3200" dirty="0" err="1" smtClean="0"/>
              <a:t>daan</a:t>
            </a:r>
            <a:r>
              <a:rPr lang="en-US" altLang="zh-CN" sz="3200" dirty="0" smtClean="0"/>
              <a:t>) ;</a:t>
            </a:r>
          </a:p>
          <a:p>
            <a:r>
              <a:rPr lang="en-US" altLang="zh-CN" sz="3200" dirty="0" smtClean="0"/>
              <a:t>t1 = 0:0.01:10 ;</a:t>
            </a:r>
          </a:p>
          <a:p>
            <a:r>
              <a:rPr lang="en-US" altLang="zh-CN" sz="3200" dirty="0" err="1" smtClean="0"/>
              <a:t>ezplot</a:t>
            </a:r>
            <a:r>
              <a:rPr lang="en-US" altLang="zh-CN" sz="3200" dirty="0" smtClean="0"/>
              <a:t>(daan,t1);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06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285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40466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 err="1" smtClean="0"/>
              <a:t>daan</a:t>
            </a:r>
            <a:r>
              <a:rPr lang="en-US" altLang="zh-CN" sz="3200" dirty="0" smtClean="0"/>
              <a:t> =</a:t>
            </a:r>
          </a:p>
          <a:p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5-4*</a:t>
            </a:r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(-t)-3*</a:t>
            </a:r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(-t)*t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6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1209675"/>
          <a:ext cx="1593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09675"/>
                        <a:ext cx="15938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203575" y="946150"/>
            <a:ext cx="417671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试求下面的零状态响应</a:t>
            </a:r>
          </a:p>
        </p:txBody>
      </p:sp>
      <p:graphicFrame>
        <p:nvGraphicFramePr>
          <p:cNvPr id="12083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24063" y="1916113"/>
          <a:ext cx="5168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2273040" imgH="203040" progId="Equation.DSMT4">
                  <p:embed/>
                </p:oleObj>
              </mc:Choice>
              <mc:Fallback>
                <p:oleObj name="Equation" r:id="rId5" imgW="22730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916113"/>
                        <a:ext cx="5168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8226" y="2708920"/>
            <a:ext cx="76181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clear all</a:t>
            </a:r>
          </a:p>
          <a:p>
            <a:r>
              <a:rPr lang="en-US" altLang="zh-CN" sz="2800" dirty="0" smtClean="0"/>
              <a:t>eq1 ='D3y+4*D2y+8*</a:t>
            </a:r>
            <a:r>
              <a:rPr lang="en-US" altLang="zh-CN" sz="2800" dirty="0" err="1" smtClean="0"/>
              <a:t>Dy</a:t>
            </a:r>
            <a:r>
              <a:rPr lang="en-US" altLang="zh-CN" sz="2800" dirty="0" smtClean="0"/>
              <a:t>=3*Dx+8*x' ;</a:t>
            </a:r>
          </a:p>
          <a:p>
            <a:r>
              <a:rPr lang="en-US" altLang="zh-CN" sz="2800" dirty="0" smtClean="0"/>
              <a:t>eq2 = 'x=</a:t>
            </a:r>
            <a:r>
              <a:rPr lang="en-US" altLang="zh-CN" sz="2800" dirty="0" err="1" smtClean="0"/>
              <a:t>heaviside</a:t>
            </a:r>
            <a:r>
              <a:rPr lang="en-US" altLang="zh-CN" sz="2800" dirty="0" smtClean="0"/>
              <a:t>(t)' ;</a:t>
            </a:r>
          </a:p>
          <a:p>
            <a:r>
              <a:rPr lang="en-US" altLang="zh-CN" sz="2800" dirty="0" err="1" smtClean="0"/>
              <a:t>cond</a:t>
            </a:r>
            <a:r>
              <a:rPr lang="en-US" altLang="zh-CN" sz="2800" dirty="0" smtClean="0"/>
              <a:t> = 'y(-0.01)=0,Dy(-0.01)=0,D2y(-0.01)=0';</a:t>
            </a:r>
          </a:p>
          <a:p>
            <a:r>
              <a:rPr lang="en-US" altLang="zh-CN" sz="2800" dirty="0" smtClean="0"/>
              <a:t>ans1 = </a:t>
            </a:r>
            <a:r>
              <a:rPr lang="en-US" altLang="zh-CN" sz="2800" dirty="0" err="1" smtClean="0"/>
              <a:t>dsolve</a:t>
            </a:r>
            <a:r>
              <a:rPr lang="en-US" altLang="zh-CN" sz="2800" dirty="0" smtClean="0"/>
              <a:t>( eq1,eq2,cond); </a:t>
            </a:r>
          </a:p>
          <a:p>
            <a:r>
              <a:rPr lang="en-US" altLang="zh-CN" sz="2800" dirty="0" smtClean="0"/>
              <a:t>simplify(ans1.y);</a:t>
            </a:r>
          </a:p>
          <a:p>
            <a:r>
              <a:rPr lang="en-US" altLang="zh-CN" sz="2800" dirty="0" err="1" smtClean="0"/>
              <a:t>ezplot</a:t>
            </a:r>
            <a:r>
              <a:rPr lang="en-US" altLang="zh-CN" sz="2800" dirty="0" smtClean="0"/>
              <a:t>(ans1.y,[0:0.01:10])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75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67813"/>
            <a:ext cx="614468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1519" y="260648"/>
            <a:ext cx="8736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400" dirty="0"/>
              <a:t>ans </a:t>
            </a:r>
            <a:r>
              <a:rPr lang="fr-FR" altLang="zh-CN" sz="2400" dirty="0" smtClean="0"/>
              <a:t>= </a:t>
            </a:r>
            <a:endParaRPr lang="fr-FR" altLang="zh-CN" sz="2400" dirty="0"/>
          </a:p>
          <a:p>
            <a:r>
              <a:rPr lang="fr-FR" altLang="zh-CN" sz="2400" dirty="0"/>
              <a:t>t*heaviside(t) - heaviside(t)/8 + (cos(2*t)*exp(-2*t)*heaviside(t))/8 - (3*sin(2*t)*exp(-2*t)*heaviside(t))/8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62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1075</Words>
  <Application>Microsoft Office PowerPoint</Application>
  <PresentationFormat>全屏显示(4:3)</PresentationFormat>
  <Paragraphs>194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Equation</vt:lpstr>
      <vt:lpstr>实验4 连续时间LTI系统的时域分析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实验4 连续时间LTI系统的时域分析 </dc:title>
  <dc:creator>微软用户</dc:creator>
  <cp:lastModifiedBy>微软用户</cp:lastModifiedBy>
  <cp:revision>14</cp:revision>
  <dcterms:created xsi:type="dcterms:W3CDTF">2014-11-17T01:27:53Z</dcterms:created>
  <dcterms:modified xsi:type="dcterms:W3CDTF">2014-11-18T02:41:37Z</dcterms:modified>
</cp:coreProperties>
</file>