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30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5" r:id="rId45"/>
    <p:sldId id="306"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25.wmf"/><Relationship Id="rId4" Type="http://schemas.openxmlformats.org/officeDocument/2006/relationships/image" Target="../media/image3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026F26A-6C01-4F52-A3AC-3A09C61FE485}" type="datetimeFigureOut">
              <a:rPr lang="zh-CN" altLang="en-US" smtClean="0"/>
              <a:t>2014-11-24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37FD3-DC6B-41AF-9C88-790BDD525B60}" type="slidenum">
              <a:rPr lang="zh-CN" altLang="en-US" smtClean="0"/>
              <a:t>‹#›</a:t>
            </a:fld>
            <a:endParaRPr lang="zh-CN" altLang="en-US"/>
          </a:p>
        </p:txBody>
      </p:sp>
    </p:spTree>
    <p:extLst>
      <p:ext uri="{BB962C8B-B14F-4D97-AF65-F5344CB8AC3E}">
        <p14:creationId xmlns:p14="http://schemas.microsoft.com/office/powerpoint/2010/main" val="374713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26F26A-6C01-4F52-A3AC-3A09C61FE485}" type="datetimeFigureOut">
              <a:rPr lang="zh-CN" altLang="en-US" smtClean="0"/>
              <a:t>2014-11-24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37FD3-DC6B-41AF-9C88-790BDD525B60}" type="slidenum">
              <a:rPr lang="zh-CN" altLang="en-US" smtClean="0"/>
              <a:t>‹#›</a:t>
            </a:fld>
            <a:endParaRPr lang="zh-CN" altLang="en-US"/>
          </a:p>
        </p:txBody>
      </p:sp>
    </p:spTree>
    <p:extLst>
      <p:ext uri="{BB962C8B-B14F-4D97-AF65-F5344CB8AC3E}">
        <p14:creationId xmlns:p14="http://schemas.microsoft.com/office/powerpoint/2010/main" val="370341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26F26A-6C01-4F52-A3AC-3A09C61FE485}" type="datetimeFigureOut">
              <a:rPr lang="zh-CN" altLang="en-US" smtClean="0"/>
              <a:t>2014-11-24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37FD3-DC6B-41AF-9C88-790BDD525B60}" type="slidenum">
              <a:rPr lang="zh-CN" altLang="en-US" smtClean="0"/>
              <a:t>‹#›</a:t>
            </a:fld>
            <a:endParaRPr lang="zh-CN" altLang="en-US"/>
          </a:p>
        </p:txBody>
      </p:sp>
    </p:spTree>
    <p:extLst>
      <p:ext uri="{BB962C8B-B14F-4D97-AF65-F5344CB8AC3E}">
        <p14:creationId xmlns:p14="http://schemas.microsoft.com/office/powerpoint/2010/main" val="3556220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a:xfrm>
            <a:off x="6248400" y="5734050"/>
            <a:ext cx="2895600" cy="476250"/>
          </a:xfrm>
        </p:spPr>
        <p:txBody>
          <a:bodyPr/>
          <a:lstStyle>
            <a:lvl1pPr>
              <a:defRPr/>
            </a:lvl1pPr>
          </a:lstStyle>
          <a:p>
            <a:endParaRPr lang="en-US" altLang="zh-CN"/>
          </a:p>
        </p:txBody>
      </p:sp>
      <p:sp>
        <p:nvSpPr>
          <p:cNvPr id="8" name="灯片编号占位符 7"/>
          <p:cNvSpPr>
            <a:spLocks noGrp="1"/>
          </p:cNvSpPr>
          <p:nvPr>
            <p:ph type="sldNum" sz="quarter" idx="11"/>
          </p:nvPr>
        </p:nvSpPr>
        <p:spPr>
          <a:xfrm>
            <a:off x="8207375" y="6381750"/>
            <a:ext cx="936625" cy="476250"/>
          </a:xfrm>
        </p:spPr>
        <p:txBody>
          <a:bodyPr/>
          <a:lstStyle>
            <a:lvl1pPr>
              <a:defRPr/>
            </a:lvl1pPr>
          </a:lstStyle>
          <a:p>
            <a:fld id="{4EC91F79-35E0-4E41-AC8F-866728D2C15E}" type="slidenum">
              <a:rPr lang="zh-CN" altLang="en-US"/>
              <a:pPr/>
              <a:t>‹#›</a:t>
            </a:fld>
            <a:endParaRPr lang="en-US" altLang="zh-CN"/>
          </a:p>
        </p:txBody>
      </p:sp>
    </p:spTree>
    <p:extLst>
      <p:ext uri="{BB962C8B-B14F-4D97-AF65-F5344CB8AC3E}">
        <p14:creationId xmlns:p14="http://schemas.microsoft.com/office/powerpoint/2010/main" val="2460075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2"/>
          <p:cNvSpPr>
            <a:spLocks noGrp="1"/>
          </p:cNvSpPr>
          <p:nvPr>
            <p:ph type="ftr" sz="quarter" idx="10"/>
          </p:nvPr>
        </p:nvSpPr>
        <p:spPr>
          <a:xfrm>
            <a:off x="6248400" y="5734050"/>
            <a:ext cx="2895600" cy="476250"/>
          </a:xfrm>
        </p:spPr>
        <p:txBody>
          <a:bodyPr/>
          <a:lstStyle>
            <a:lvl1pPr>
              <a:defRPr/>
            </a:lvl1pPr>
          </a:lstStyle>
          <a:p>
            <a:endParaRPr lang="en-US" altLang="zh-CN"/>
          </a:p>
        </p:txBody>
      </p:sp>
      <p:sp>
        <p:nvSpPr>
          <p:cNvPr id="4" name="灯片编号占位符 3"/>
          <p:cNvSpPr>
            <a:spLocks noGrp="1"/>
          </p:cNvSpPr>
          <p:nvPr>
            <p:ph type="sldNum" sz="quarter" idx="11"/>
          </p:nvPr>
        </p:nvSpPr>
        <p:spPr>
          <a:xfrm>
            <a:off x="8207375" y="6381750"/>
            <a:ext cx="936625" cy="476250"/>
          </a:xfrm>
        </p:spPr>
        <p:txBody>
          <a:bodyPr/>
          <a:lstStyle>
            <a:lvl1pPr>
              <a:defRPr/>
            </a:lvl1pPr>
          </a:lstStyle>
          <a:p>
            <a:fld id="{6AE23270-C9E4-4247-BED7-2F4EA2816932}" type="slidenum">
              <a:rPr lang="zh-CN" altLang="en-US"/>
              <a:pPr/>
              <a:t>‹#›</a:t>
            </a:fld>
            <a:endParaRPr lang="en-US" altLang="zh-CN"/>
          </a:p>
        </p:txBody>
      </p:sp>
    </p:spTree>
    <p:extLst>
      <p:ext uri="{BB962C8B-B14F-4D97-AF65-F5344CB8AC3E}">
        <p14:creationId xmlns:p14="http://schemas.microsoft.com/office/powerpoint/2010/main" val="3733657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0"/>
          </p:nvPr>
        </p:nvSpPr>
        <p:spPr>
          <a:xfrm>
            <a:off x="6248400" y="5734050"/>
            <a:ext cx="2895600" cy="47625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8207375" y="6381750"/>
            <a:ext cx="936625" cy="476250"/>
          </a:xfrm>
        </p:spPr>
        <p:txBody>
          <a:bodyPr/>
          <a:lstStyle>
            <a:lvl1pPr>
              <a:defRPr/>
            </a:lvl1pPr>
          </a:lstStyle>
          <a:p>
            <a:fld id="{F964870E-DA08-4844-89C4-421B4180C590}" type="slidenum">
              <a:rPr lang="zh-CN" altLang="en-US"/>
              <a:pPr/>
              <a:t>‹#›</a:t>
            </a:fld>
            <a:endParaRPr lang="en-US" altLang="zh-CN"/>
          </a:p>
        </p:txBody>
      </p:sp>
    </p:spTree>
    <p:extLst>
      <p:ext uri="{BB962C8B-B14F-4D97-AF65-F5344CB8AC3E}">
        <p14:creationId xmlns:p14="http://schemas.microsoft.com/office/powerpoint/2010/main" val="75897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26F26A-6C01-4F52-A3AC-3A09C61FE485}" type="datetimeFigureOut">
              <a:rPr lang="zh-CN" altLang="en-US" smtClean="0"/>
              <a:t>2014-11-24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37FD3-DC6B-41AF-9C88-790BDD525B60}" type="slidenum">
              <a:rPr lang="zh-CN" altLang="en-US" smtClean="0"/>
              <a:t>‹#›</a:t>
            </a:fld>
            <a:endParaRPr lang="zh-CN" altLang="en-US"/>
          </a:p>
        </p:txBody>
      </p:sp>
    </p:spTree>
    <p:extLst>
      <p:ext uri="{BB962C8B-B14F-4D97-AF65-F5344CB8AC3E}">
        <p14:creationId xmlns:p14="http://schemas.microsoft.com/office/powerpoint/2010/main" val="130733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026F26A-6C01-4F52-A3AC-3A09C61FE485}" type="datetimeFigureOut">
              <a:rPr lang="zh-CN" altLang="en-US" smtClean="0"/>
              <a:t>2014-11-24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837FD3-DC6B-41AF-9C88-790BDD525B60}" type="slidenum">
              <a:rPr lang="zh-CN" altLang="en-US" smtClean="0"/>
              <a:t>‹#›</a:t>
            </a:fld>
            <a:endParaRPr lang="zh-CN" altLang="en-US"/>
          </a:p>
        </p:txBody>
      </p:sp>
    </p:spTree>
    <p:extLst>
      <p:ext uri="{BB962C8B-B14F-4D97-AF65-F5344CB8AC3E}">
        <p14:creationId xmlns:p14="http://schemas.microsoft.com/office/powerpoint/2010/main" val="2693699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026F26A-6C01-4F52-A3AC-3A09C61FE485}" type="datetimeFigureOut">
              <a:rPr lang="zh-CN" altLang="en-US" smtClean="0"/>
              <a:t>2014-11-24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837FD3-DC6B-41AF-9C88-790BDD525B60}" type="slidenum">
              <a:rPr lang="zh-CN" altLang="en-US" smtClean="0"/>
              <a:t>‹#›</a:t>
            </a:fld>
            <a:endParaRPr lang="zh-CN" altLang="en-US"/>
          </a:p>
        </p:txBody>
      </p:sp>
    </p:spTree>
    <p:extLst>
      <p:ext uri="{BB962C8B-B14F-4D97-AF65-F5344CB8AC3E}">
        <p14:creationId xmlns:p14="http://schemas.microsoft.com/office/powerpoint/2010/main" val="1424299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026F26A-6C01-4F52-A3AC-3A09C61FE485}" type="datetimeFigureOut">
              <a:rPr lang="zh-CN" altLang="en-US" smtClean="0"/>
              <a:t>2014-11-24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837FD3-DC6B-41AF-9C88-790BDD525B60}" type="slidenum">
              <a:rPr lang="zh-CN" altLang="en-US" smtClean="0"/>
              <a:t>‹#›</a:t>
            </a:fld>
            <a:endParaRPr lang="zh-CN" altLang="en-US"/>
          </a:p>
        </p:txBody>
      </p:sp>
    </p:spTree>
    <p:extLst>
      <p:ext uri="{BB962C8B-B14F-4D97-AF65-F5344CB8AC3E}">
        <p14:creationId xmlns:p14="http://schemas.microsoft.com/office/powerpoint/2010/main" val="286445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26F26A-6C01-4F52-A3AC-3A09C61FE485}" type="datetimeFigureOut">
              <a:rPr lang="zh-CN" altLang="en-US" smtClean="0"/>
              <a:t>2014-11-24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837FD3-DC6B-41AF-9C88-790BDD525B60}" type="slidenum">
              <a:rPr lang="zh-CN" altLang="en-US" smtClean="0"/>
              <a:t>‹#›</a:t>
            </a:fld>
            <a:endParaRPr lang="zh-CN" altLang="en-US"/>
          </a:p>
        </p:txBody>
      </p:sp>
    </p:spTree>
    <p:extLst>
      <p:ext uri="{BB962C8B-B14F-4D97-AF65-F5344CB8AC3E}">
        <p14:creationId xmlns:p14="http://schemas.microsoft.com/office/powerpoint/2010/main" val="4285754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26F26A-6C01-4F52-A3AC-3A09C61FE485}" type="datetimeFigureOut">
              <a:rPr lang="zh-CN" altLang="en-US" smtClean="0"/>
              <a:t>2014-11-24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837FD3-DC6B-41AF-9C88-790BDD525B60}" type="slidenum">
              <a:rPr lang="zh-CN" altLang="en-US" smtClean="0"/>
              <a:t>‹#›</a:t>
            </a:fld>
            <a:endParaRPr lang="zh-CN" altLang="en-US"/>
          </a:p>
        </p:txBody>
      </p:sp>
    </p:spTree>
    <p:extLst>
      <p:ext uri="{BB962C8B-B14F-4D97-AF65-F5344CB8AC3E}">
        <p14:creationId xmlns:p14="http://schemas.microsoft.com/office/powerpoint/2010/main" val="7965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26F26A-6C01-4F52-A3AC-3A09C61FE485}" type="datetimeFigureOut">
              <a:rPr lang="zh-CN" altLang="en-US" smtClean="0"/>
              <a:t>2014-11-24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837FD3-DC6B-41AF-9C88-790BDD525B60}" type="slidenum">
              <a:rPr lang="zh-CN" altLang="en-US" smtClean="0"/>
              <a:t>‹#›</a:t>
            </a:fld>
            <a:endParaRPr lang="zh-CN" altLang="en-US"/>
          </a:p>
        </p:txBody>
      </p:sp>
    </p:spTree>
    <p:extLst>
      <p:ext uri="{BB962C8B-B14F-4D97-AF65-F5344CB8AC3E}">
        <p14:creationId xmlns:p14="http://schemas.microsoft.com/office/powerpoint/2010/main" val="3580019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26F26A-6C01-4F52-A3AC-3A09C61FE485}" type="datetimeFigureOut">
              <a:rPr lang="zh-CN" altLang="en-US" smtClean="0"/>
              <a:t>2014-11-24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837FD3-DC6B-41AF-9C88-790BDD525B60}" type="slidenum">
              <a:rPr lang="zh-CN" altLang="en-US" smtClean="0"/>
              <a:t>‹#›</a:t>
            </a:fld>
            <a:endParaRPr lang="zh-CN" altLang="en-US"/>
          </a:p>
        </p:txBody>
      </p:sp>
    </p:spTree>
    <p:extLst>
      <p:ext uri="{BB962C8B-B14F-4D97-AF65-F5344CB8AC3E}">
        <p14:creationId xmlns:p14="http://schemas.microsoft.com/office/powerpoint/2010/main" val="859727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6F26A-6C01-4F52-A3AC-3A09C61FE485}" type="datetimeFigureOut">
              <a:rPr lang="zh-CN" altLang="en-US" smtClean="0"/>
              <a:t>2014-11-24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37FD3-DC6B-41AF-9C88-790BDD525B60}" type="slidenum">
              <a:rPr lang="zh-CN" altLang="en-US" smtClean="0"/>
              <a:t>‹#›</a:t>
            </a:fld>
            <a:endParaRPr lang="zh-CN" altLang="en-US"/>
          </a:p>
        </p:txBody>
      </p:sp>
    </p:spTree>
    <p:extLst>
      <p:ext uri="{BB962C8B-B14F-4D97-AF65-F5344CB8AC3E}">
        <p14:creationId xmlns:p14="http://schemas.microsoft.com/office/powerpoint/2010/main" val="3722016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3.bin"/><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16.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4.bin"/><Relationship Id="rId18" Type="http://schemas.openxmlformats.org/officeDocument/2006/relationships/image" Target="../media/image32.wmf"/><Relationship Id="rId3" Type="http://schemas.openxmlformats.org/officeDocument/2006/relationships/oleObject" Target="../embeddings/oleObject19.bin"/><Relationship Id="rId21" Type="http://schemas.openxmlformats.org/officeDocument/2006/relationships/oleObject" Target="../embeddings/oleObject28.bin"/><Relationship Id="rId7" Type="http://schemas.openxmlformats.org/officeDocument/2006/relationships/oleObject" Target="../embeddings/oleObject21.bin"/><Relationship Id="rId12" Type="http://schemas.openxmlformats.org/officeDocument/2006/relationships/image" Target="../media/image29.wmf"/><Relationship Id="rId17" Type="http://schemas.openxmlformats.org/officeDocument/2006/relationships/oleObject" Target="../embeddings/oleObject26.bin"/><Relationship Id="rId2" Type="http://schemas.openxmlformats.org/officeDocument/2006/relationships/slideLayout" Target="../slideLayouts/slideLayout12.xml"/><Relationship Id="rId16" Type="http://schemas.openxmlformats.org/officeDocument/2006/relationships/image" Target="../media/image31.wmf"/><Relationship Id="rId20" Type="http://schemas.openxmlformats.org/officeDocument/2006/relationships/image" Target="../media/image33.wmf"/><Relationship Id="rId1" Type="http://schemas.openxmlformats.org/officeDocument/2006/relationships/vmlDrawing" Target="../drawings/vmlDrawing8.vml"/><Relationship Id="rId6" Type="http://schemas.openxmlformats.org/officeDocument/2006/relationships/image" Target="../media/image26.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28.wmf"/><Relationship Id="rId19" Type="http://schemas.openxmlformats.org/officeDocument/2006/relationships/oleObject" Target="../embeddings/oleObject27.bin"/><Relationship Id="rId4" Type="http://schemas.openxmlformats.org/officeDocument/2006/relationships/image" Target="../media/image25.wmf"/><Relationship Id="rId9" Type="http://schemas.openxmlformats.org/officeDocument/2006/relationships/oleObject" Target="../embeddings/oleObject22.bin"/><Relationship Id="rId14" Type="http://schemas.openxmlformats.org/officeDocument/2006/relationships/image" Target="../media/image30.wmf"/><Relationship Id="rId22" Type="http://schemas.openxmlformats.org/officeDocument/2006/relationships/image" Target="../media/image3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37.wmf"/><Relationship Id="rId5" Type="http://schemas.openxmlformats.org/officeDocument/2006/relationships/oleObject" Target="../embeddings/oleObject30.bin"/><Relationship Id="rId10" Type="http://schemas.openxmlformats.org/officeDocument/2006/relationships/image" Target="../media/image39.wmf"/><Relationship Id="rId4" Type="http://schemas.openxmlformats.org/officeDocument/2006/relationships/image" Target="../media/image25.wmf"/><Relationship Id="rId9" Type="http://schemas.openxmlformats.org/officeDocument/2006/relationships/oleObject" Target="../embeddings/oleObject32.bin"/></Relationships>
</file>

<file path=ppt/slides/_rels/slide25.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9.wmf"/><Relationship Id="rId5" Type="http://schemas.openxmlformats.org/officeDocument/2006/relationships/oleObject" Target="../embeddings/oleObject34.bin"/><Relationship Id="rId4" Type="http://schemas.openxmlformats.org/officeDocument/2006/relationships/image" Target="../media/image4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2130425"/>
            <a:ext cx="8784976" cy="1470025"/>
          </a:xfrm>
        </p:spPr>
        <p:txBody>
          <a:bodyPr>
            <a:normAutofit fontScale="90000"/>
          </a:bodyPr>
          <a:lstStyle/>
          <a:p>
            <a:r>
              <a:rPr lang="zh-CN" altLang="en-US" b="1" dirty="0" smtClean="0">
                <a:latin typeface="楷体_GB2312" pitchFamily="49" charset="-122"/>
                <a:ea typeface="楷体_GB2312" pitchFamily="49" charset="-122"/>
              </a:rPr>
              <a:t>实验</a:t>
            </a:r>
            <a:r>
              <a:rPr lang="en-US" altLang="zh-CN" b="1" dirty="0" smtClean="0">
                <a:latin typeface="楷体_GB2312" pitchFamily="49" charset="-122"/>
                <a:ea typeface="楷体_GB2312" pitchFamily="49" charset="-122"/>
              </a:rPr>
              <a:t>5 </a:t>
            </a:r>
            <a:r>
              <a:rPr lang="zh-CN" altLang="en-US" b="1" dirty="0" smtClean="0">
                <a:latin typeface="楷体_GB2312" pitchFamily="49" charset="-122"/>
                <a:ea typeface="楷体_GB2312" pitchFamily="49" charset="-122"/>
              </a:rPr>
              <a:t>周期信号的傅里叶级数</a:t>
            </a:r>
            <a:r>
              <a:rPr lang="en-US" altLang="zh-CN" b="1" dirty="0" smtClean="0">
                <a:latin typeface="楷体_GB2312" pitchFamily="49" charset="-122"/>
                <a:ea typeface="楷体_GB2312" pitchFamily="49" charset="-122"/>
              </a:rPr>
              <a:t/>
            </a:r>
            <a:br>
              <a:rPr lang="en-US" altLang="zh-CN" b="1" dirty="0" smtClean="0">
                <a:latin typeface="楷体_GB2312" pitchFamily="49" charset="-122"/>
                <a:ea typeface="楷体_GB2312" pitchFamily="49" charset="-122"/>
              </a:rPr>
            </a:br>
            <a:r>
              <a:rPr lang="zh-CN" altLang="en-US" b="1" dirty="0" smtClean="0">
                <a:latin typeface="楷体_GB2312" pitchFamily="49" charset="-122"/>
                <a:ea typeface="楷体_GB2312" pitchFamily="49" charset="-122"/>
              </a:rPr>
              <a:t>及频谱分析</a:t>
            </a:r>
            <a:br>
              <a:rPr lang="zh-CN" altLang="en-US" b="1" dirty="0" smtClean="0">
                <a:latin typeface="楷体_GB2312" pitchFamily="49" charset="-122"/>
                <a:ea typeface="楷体_GB2312" pitchFamily="49" charset="-122"/>
              </a:rPr>
            </a:b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11176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45" y="216634"/>
            <a:ext cx="4141339" cy="3106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10465"/>
            <a:ext cx="4195369" cy="314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267323"/>
            <a:ext cx="4248018" cy="318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119" y="3244924"/>
            <a:ext cx="4267377" cy="320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276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692696"/>
            <a:ext cx="6432715"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1720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Text Box 4"/>
          <p:cNvSpPr txBox="1">
            <a:spLocks noChangeArrowheads="1"/>
          </p:cNvSpPr>
          <p:nvPr/>
        </p:nvSpPr>
        <p:spPr bwMode="auto">
          <a:xfrm>
            <a:off x="251520" y="476672"/>
            <a:ext cx="8208912" cy="343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5000"/>
              </a:lnSpc>
              <a:spcBef>
                <a:spcPct val="50000"/>
              </a:spcBef>
            </a:pPr>
            <a:r>
              <a:rPr lang="zh-CN" altLang="en-US" sz="2800" b="1" dirty="0">
                <a:latin typeface="楷体_GB2312" pitchFamily="49" charset="-122"/>
                <a:ea typeface="楷体_GB2312" pitchFamily="49" charset="-122"/>
              </a:rPr>
              <a:t>我们可以看出，随着傅里叶级数项目数的增多，部分和与周期方波信号的误差越来越小。在</a:t>
            </a:r>
            <a:r>
              <a:rPr lang="en-US" altLang="zh-CN" sz="2800" b="1" dirty="0">
                <a:latin typeface="Times New Roman" pitchFamily="18" charset="0"/>
                <a:ea typeface="楷体_GB2312" pitchFamily="49" charset="-122"/>
              </a:rPr>
              <a:t>N=47</a:t>
            </a:r>
            <a:r>
              <a:rPr lang="zh-CN" altLang="en-US" sz="2800" b="1" dirty="0">
                <a:latin typeface="楷体_GB2312" pitchFamily="49" charset="-122"/>
                <a:ea typeface="楷体_GB2312" pitchFamily="49" charset="-122"/>
              </a:rPr>
              <a:t>的时候，部分和的波形与周期方波信号的波形很接近，但在信号的跳变点附近，确总是存在一个过冲，这就是所谓的</a:t>
            </a:r>
            <a:r>
              <a:rPr lang="en-US" altLang="zh-CN" sz="2800" b="1" dirty="0">
                <a:latin typeface="Times New Roman" pitchFamily="18" charset="0"/>
                <a:ea typeface="楷体_GB2312" pitchFamily="49" charset="-122"/>
              </a:rPr>
              <a:t>Gibbs</a:t>
            </a:r>
            <a:r>
              <a:rPr lang="zh-CN" altLang="en-US" sz="2800" b="1" dirty="0">
                <a:latin typeface="楷体_GB2312" pitchFamily="49" charset="-122"/>
                <a:ea typeface="楷体_GB2312" pitchFamily="49" charset="-122"/>
              </a:rPr>
              <a:t>现象</a:t>
            </a:r>
          </a:p>
        </p:txBody>
      </p:sp>
    </p:spTree>
    <p:extLst>
      <p:ext uri="{BB962C8B-B14F-4D97-AF65-F5344CB8AC3E}">
        <p14:creationId xmlns:p14="http://schemas.microsoft.com/office/powerpoint/2010/main" val="257122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1979712" y="1124744"/>
            <a:ext cx="59055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dirty="0">
                <a:latin typeface="楷体_GB2312" pitchFamily="49" charset="-122"/>
                <a:ea typeface="楷体_GB2312" pitchFamily="49" charset="-122"/>
              </a:rPr>
              <a:t>二、周期信号的频谱分析</a:t>
            </a:r>
          </a:p>
        </p:txBody>
      </p:sp>
    </p:spTree>
    <p:extLst>
      <p:ext uri="{BB962C8B-B14F-4D97-AF65-F5344CB8AC3E}">
        <p14:creationId xmlns:p14="http://schemas.microsoft.com/office/powerpoint/2010/main" val="1837468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250825" y="115888"/>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宋体" pitchFamily="2" charset="-122"/>
                <a:ea typeface="宋体" pitchFamily="2" charset="-122"/>
              </a:rPr>
              <a:t>实验原理：</a:t>
            </a:r>
          </a:p>
        </p:txBody>
      </p:sp>
      <p:sp>
        <p:nvSpPr>
          <p:cNvPr id="128003" name="Text Box 3"/>
          <p:cNvSpPr txBox="1">
            <a:spLocks noChangeArrowheads="1"/>
          </p:cNvSpPr>
          <p:nvPr/>
        </p:nvSpPr>
        <p:spPr bwMode="auto">
          <a:xfrm>
            <a:off x="395288" y="981075"/>
            <a:ext cx="8064500" cy="207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周期性信号通过傅里叶级数分解可展开成一系列相互正交的正弦信号或复指数信号分量的加权和。在三角形式的傅里叶级数中，各分量的形式为</a:t>
            </a:r>
            <a:r>
              <a:rPr lang="en-US" altLang="zh-CN" sz="2800" b="1">
                <a:latin typeface="楷体_GB2312" pitchFamily="49" charset="-122"/>
                <a:ea typeface="楷体_GB2312" pitchFamily="49" charset="-122"/>
              </a:rPr>
              <a:t>:</a:t>
            </a:r>
          </a:p>
        </p:txBody>
      </p:sp>
      <p:graphicFrame>
        <p:nvGraphicFramePr>
          <p:cNvPr id="128004" name="Object 4"/>
          <p:cNvGraphicFramePr>
            <a:graphicFrameLocks noGrp="1" noChangeAspect="1"/>
          </p:cNvGraphicFramePr>
          <p:nvPr>
            <p:ph sz="half" idx="1"/>
          </p:nvPr>
        </p:nvGraphicFramePr>
        <p:xfrm>
          <a:off x="2914650" y="3068638"/>
          <a:ext cx="2809875" cy="595312"/>
        </p:xfrm>
        <a:graphic>
          <a:graphicData uri="http://schemas.openxmlformats.org/presentationml/2006/ole">
            <mc:AlternateContent xmlns:mc="http://schemas.openxmlformats.org/markup-compatibility/2006">
              <mc:Choice xmlns:v="urn:schemas-microsoft-com:vml" Requires="v">
                <p:oleObj spid="_x0000_s5161" name="Equation" r:id="rId3" imgW="1079280" imgH="228600" progId="Equation.DSMT4">
                  <p:embed/>
                </p:oleObj>
              </mc:Choice>
              <mc:Fallback>
                <p:oleObj name="Equation" r:id="rId3" imgW="1079280" imgH="2286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4650" y="3068638"/>
                        <a:ext cx="2809875"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8005" name="Object 5"/>
          <p:cNvGraphicFramePr>
            <a:graphicFrameLocks noChangeAspect="1"/>
          </p:cNvGraphicFramePr>
          <p:nvPr/>
        </p:nvGraphicFramePr>
        <p:xfrm>
          <a:off x="2843213" y="4292600"/>
          <a:ext cx="3384550" cy="642938"/>
        </p:xfrm>
        <a:graphic>
          <a:graphicData uri="http://schemas.openxmlformats.org/presentationml/2006/ole">
            <mc:AlternateContent xmlns:mc="http://schemas.openxmlformats.org/markup-compatibility/2006">
              <mc:Choice xmlns:v="urn:schemas-microsoft-com:vml" Requires="v">
                <p:oleObj spid="_x0000_s5162" name="Equation" r:id="rId5" imgW="1333440" imgH="253800" progId="Equation.DSMT4">
                  <p:embed/>
                </p:oleObj>
              </mc:Choice>
              <mc:Fallback>
                <p:oleObj name="Equation" r:id="rId5" imgW="133344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4292600"/>
                        <a:ext cx="338455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8006" name="Object 6"/>
          <p:cNvGraphicFramePr>
            <a:graphicFrameLocks noChangeAspect="1"/>
          </p:cNvGraphicFramePr>
          <p:nvPr/>
        </p:nvGraphicFramePr>
        <p:xfrm>
          <a:off x="2771775" y="5661025"/>
          <a:ext cx="3590925" cy="514350"/>
        </p:xfrm>
        <a:graphic>
          <a:graphicData uri="http://schemas.openxmlformats.org/presentationml/2006/ole">
            <mc:AlternateContent xmlns:mc="http://schemas.openxmlformats.org/markup-compatibility/2006">
              <mc:Choice xmlns:v="urn:schemas-microsoft-com:vml" Requires="v">
                <p:oleObj spid="_x0000_s5163" name="Equation" r:id="rId7" imgW="1688760" imgH="241200" progId="Equation.DSMT4">
                  <p:embed/>
                </p:oleObj>
              </mc:Choice>
              <mc:Fallback>
                <p:oleObj name="Equation" r:id="rId7" imgW="168876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5661025"/>
                        <a:ext cx="35909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08" name="Text Box 8"/>
          <p:cNvSpPr txBox="1">
            <a:spLocks noChangeArrowheads="1"/>
          </p:cNvSpPr>
          <p:nvPr/>
        </p:nvSpPr>
        <p:spPr bwMode="auto">
          <a:xfrm>
            <a:off x="395288" y="3500438"/>
            <a:ext cx="80645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在指数形式的傅里叶级数中，各分量的形式为：</a:t>
            </a:r>
          </a:p>
        </p:txBody>
      </p:sp>
      <p:sp>
        <p:nvSpPr>
          <p:cNvPr id="128009" name="Text Box 9"/>
          <p:cNvSpPr txBox="1">
            <a:spLocks noChangeArrowheads="1"/>
          </p:cNvSpPr>
          <p:nvPr/>
        </p:nvSpPr>
        <p:spPr bwMode="auto">
          <a:xfrm>
            <a:off x="468313" y="4797425"/>
            <a:ext cx="80645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对于实信号而言：</a:t>
            </a:r>
          </a:p>
        </p:txBody>
      </p:sp>
    </p:spTree>
    <p:extLst>
      <p:ext uri="{BB962C8B-B14F-4D97-AF65-F5344CB8AC3E}">
        <p14:creationId xmlns:p14="http://schemas.microsoft.com/office/powerpoint/2010/main" val="2424145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Text Box 3"/>
          <p:cNvSpPr txBox="1">
            <a:spLocks noChangeArrowheads="1"/>
          </p:cNvSpPr>
          <p:nvPr/>
        </p:nvSpPr>
        <p:spPr bwMode="auto">
          <a:xfrm>
            <a:off x="250825" y="620713"/>
            <a:ext cx="8064500" cy="472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傅里叶系数的幅度       随角频率   的变化关系绘制成的图形称为信号的幅度谱，而相位      随角频率   变化关系绘制成图形，称为信号的相位谱。</a:t>
            </a:r>
            <a:r>
              <a:rPr lang="zh-CN" altLang="en-US" sz="2800" b="1">
                <a:solidFill>
                  <a:srgbClr val="FF0000"/>
                </a:solidFill>
                <a:latin typeface="楷体_GB2312" pitchFamily="49" charset="-122"/>
                <a:ea typeface="楷体_GB2312" pitchFamily="49" charset="-122"/>
              </a:rPr>
              <a:t>幅度谱和相位谱统称为信号的频谱</a:t>
            </a:r>
            <a:r>
              <a:rPr lang="zh-CN" altLang="en-US" sz="2800" b="1">
                <a:latin typeface="楷体_GB2312" pitchFamily="49" charset="-122"/>
                <a:ea typeface="楷体_GB2312" pitchFamily="49" charset="-122"/>
              </a:rPr>
              <a:t>，信号频谱是信号的另一种形式的表示，它提供了从另一个角度来观察和分析信号的途径。利用</a:t>
            </a:r>
            <a:r>
              <a:rPr lang="en-US" altLang="zh-CN" sz="2800" b="1">
                <a:latin typeface="楷体_GB2312" pitchFamily="49" charset="-122"/>
                <a:ea typeface="楷体_GB2312" pitchFamily="49" charset="-122"/>
              </a:rPr>
              <a:t>MATLAB</a:t>
            </a:r>
            <a:r>
              <a:rPr lang="zh-CN" altLang="en-US" sz="2800" b="1">
                <a:latin typeface="楷体_GB2312" pitchFamily="49" charset="-122"/>
                <a:ea typeface="楷体_GB2312" pitchFamily="49" charset="-122"/>
              </a:rPr>
              <a:t>命令可以对周期信号的频谱及其特点进行观察验证分析    </a:t>
            </a:r>
          </a:p>
        </p:txBody>
      </p:sp>
      <p:graphicFrame>
        <p:nvGraphicFramePr>
          <p:cNvPr id="129028" name="Object 4"/>
          <p:cNvGraphicFramePr>
            <a:graphicFrameLocks noGrp="1" noChangeAspect="1"/>
          </p:cNvGraphicFramePr>
          <p:nvPr>
            <p:ph sz="half" idx="1"/>
          </p:nvPr>
        </p:nvGraphicFramePr>
        <p:xfrm>
          <a:off x="3275013" y="836613"/>
          <a:ext cx="1152525" cy="549275"/>
        </p:xfrm>
        <a:graphic>
          <a:graphicData uri="http://schemas.openxmlformats.org/presentationml/2006/ole">
            <mc:AlternateContent xmlns:mc="http://schemas.openxmlformats.org/markup-compatibility/2006">
              <mc:Choice xmlns:v="urn:schemas-microsoft-com:vml" Requires="v">
                <p:oleObj spid="_x0000_s6198" name="Equation" r:id="rId3" imgW="533160" imgH="253800" progId="Equation.DSMT4">
                  <p:embed/>
                </p:oleObj>
              </mc:Choice>
              <mc:Fallback>
                <p:oleObj name="Equation" r:id="rId3" imgW="533160" imgH="2538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013" y="836613"/>
                        <a:ext cx="11525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29" name="Object 5"/>
          <p:cNvGraphicFramePr>
            <a:graphicFrameLocks noChangeAspect="1"/>
          </p:cNvGraphicFramePr>
          <p:nvPr/>
        </p:nvGraphicFramePr>
        <p:xfrm>
          <a:off x="5867400" y="836613"/>
          <a:ext cx="593725" cy="506412"/>
        </p:xfrm>
        <a:graphic>
          <a:graphicData uri="http://schemas.openxmlformats.org/presentationml/2006/ole">
            <mc:AlternateContent xmlns:mc="http://schemas.openxmlformats.org/markup-compatibility/2006">
              <mc:Choice xmlns:v="urn:schemas-microsoft-com:vml" Requires="v">
                <p:oleObj spid="_x0000_s6199" name="Equation" r:id="rId5" imgW="266400" imgH="228600" progId="Equation.DSMT4">
                  <p:embed/>
                </p:oleObj>
              </mc:Choice>
              <mc:Fallback>
                <p:oleObj name="Equation" r:id="rId5" imgW="2664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836613"/>
                        <a:ext cx="593725"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0" name="Object 6"/>
          <p:cNvGraphicFramePr>
            <a:graphicFrameLocks noChangeAspect="1"/>
          </p:cNvGraphicFramePr>
          <p:nvPr/>
        </p:nvGraphicFramePr>
        <p:xfrm>
          <a:off x="6840538" y="1557338"/>
          <a:ext cx="971550" cy="487362"/>
        </p:xfrm>
        <a:graphic>
          <a:graphicData uri="http://schemas.openxmlformats.org/presentationml/2006/ole">
            <mc:AlternateContent xmlns:mc="http://schemas.openxmlformats.org/markup-compatibility/2006">
              <mc:Choice xmlns:v="urn:schemas-microsoft-com:vml" Requires="v">
                <p:oleObj spid="_x0000_s6200" name="Equation" r:id="rId7" imgW="457200" imgH="228600" progId="Equation.DSMT4">
                  <p:embed/>
                </p:oleObj>
              </mc:Choice>
              <mc:Fallback>
                <p:oleObj name="Equation" r:id="rId7" imgW="4572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0538" y="1557338"/>
                        <a:ext cx="97155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3" name="Object 9"/>
          <p:cNvGraphicFramePr>
            <a:graphicFrameLocks noGrp="1" noChangeAspect="1"/>
          </p:cNvGraphicFramePr>
          <p:nvPr>
            <p:ph sz="quarter" idx="3"/>
          </p:nvPr>
        </p:nvGraphicFramePr>
        <p:xfrm>
          <a:off x="1403350" y="2205038"/>
          <a:ext cx="558800" cy="479425"/>
        </p:xfrm>
        <a:graphic>
          <a:graphicData uri="http://schemas.openxmlformats.org/presentationml/2006/ole">
            <mc:AlternateContent xmlns:mc="http://schemas.openxmlformats.org/markup-compatibility/2006">
              <mc:Choice xmlns:v="urn:schemas-microsoft-com:vml" Requires="v">
                <p:oleObj spid="_x0000_s6201" name="Equation" r:id="rId9" imgW="266400" imgH="228600" progId="Equation.DSMT4">
                  <p:embed/>
                </p:oleObj>
              </mc:Choice>
              <mc:Fallback>
                <p:oleObj name="Equation" r:id="rId9" imgW="266400" imgH="228600" progId="Equation.DSMT4">
                  <p:embed/>
                  <p:pic>
                    <p:nvPicPr>
                      <p:cNvPr id="0" nam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2205038"/>
                        <a:ext cx="5588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78868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250825" y="188913"/>
            <a:ext cx="8064500" cy="603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周期信号频谱的特点：</a:t>
            </a:r>
          </a:p>
          <a:p>
            <a:pPr>
              <a:lnSpc>
                <a:spcPct val="155000"/>
              </a:lnSpc>
              <a:spcBef>
                <a:spcPct val="50000"/>
              </a:spcBef>
            </a:pP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a:t>
            </a:r>
            <a:r>
              <a:rPr lang="zh-CN" altLang="en-US" sz="2800" b="1">
                <a:solidFill>
                  <a:srgbClr val="FF0000"/>
                </a:solidFill>
                <a:latin typeface="楷体_GB2312" pitchFamily="49" charset="-122"/>
                <a:ea typeface="楷体_GB2312" pitchFamily="49" charset="-122"/>
              </a:rPr>
              <a:t>离散性</a:t>
            </a:r>
            <a:r>
              <a:rPr lang="zh-CN" altLang="en-US" sz="2800" b="1">
                <a:latin typeface="楷体_GB2312" pitchFamily="49" charset="-122"/>
                <a:ea typeface="楷体_GB2312" pitchFamily="49" charset="-122"/>
              </a:rPr>
              <a:t>，即周期信号的频谱是离散的，由一系列不连续的谱线组成。    </a:t>
            </a:r>
          </a:p>
          <a:p>
            <a:pPr>
              <a:lnSpc>
                <a:spcPct val="155000"/>
              </a:lnSpc>
              <a:spcBef>
                <a:spcPct val="50000"/>
              </a:spcBef>
            </a:pP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a:t>
            </a:r>
            <a:r>
              <a:rPr lang="zh-CN" altLang="en-US" sz="2800" b="1">
                <a:solidFill>
                  <a:srgbClr val="FF0000"/>
                </a:solidFill>
                <a:latin typeface="楷体_GB2312" pitchFamily="49" charset="-122"/>
                <a:ea typeface="楷体_GB2312" pitchFamily="49" charset="-122"/>
              </a:rPr>
              <a:t>谐波性</a:t>
            </a:r>
            <a:r>
              <a:rPr lang="zh-CN" altLang="en-US" sz="2800" b="1">
                <a:latin typeface="楷体_GB2312" pitchFamily="49" charset="-122"/>
                <a:ea typeface="楷体_GB2312" pitchFamily="49" charset="-122"/>
              </a:rPr>
              <a:t>，周期信号的频谱只出现在原周期信号角频率（基波频率</a:t>
            </a:r>
            <a:r>
              <a:rPr lang="en-US" altLang="zh-CN" sz="2800" b="1">
                <a:latin typeface="楷体_GB2312" pitchFamily="49" charset="-122"/>
                <a:ea typeface="楷体_GB2312" pitchFamily="49" charset="-122"/>
              </a:rPr>
              <a:t>w</a:t>
            </a:r>
            <a:r>
              <a:rPr lang="zh-CN" altLang="en-US" sz="2800" b="1">
                <a:latin typeface="楷体_GB2312" pitchFamily="49" charset="-122"/>
                <a:ea typeface="楷体_GB2312" pitchFamily="49" charset="-122"/>
              </a:rPr>
              <a:t>）的整数频率点上，且谱线间的间隔等于</a:t>
            </a:r>
            <a:r>
              <a:rPr lang="en-US" altLang="zh-CN" sz="2800" b="1">
                <a:latin typeface="楷体_GB2312" pitchFamily="49" charset="-122"/>
                <a:ea typeface="楷体_GB2312" pitchFamily="49" charset="-122"/>
              </a:rPr>
              <a:t>w</a:t>
            </a:r>
            <a:r>
              <a:rPr lang="zh-CN" altLang="en-US" sz="2800" b="1">
                <a:latin typeface="楷体_GB2312" pitchFamily="49" charset="-122"/>
                <a:ea typeface="楷体_GB2312" pitchFamily="49" charset="-122"/>
              </a:rPr>
              <a:t>。</a:t>
            </a:r>
          </a:p>
          <a:p>
            <a:pPr>
              <a:lnSpc>
                <a:spcPct val="155000"/>
              </a:lnSpc>
              <a:spcBef>
                <a:spcPct val="50000"/>
              </a:spcBef>
            </a:pP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a:t>
            </a:r>
            <a:r>
              <a:rPr lang="zh-CN" altLang="en-US" sz="2800" b="1">
                <a:solidFill>
                  <a:srgbClr val="FF0000"/>
                </a:solidFill>
                <a:latin typeface="楷体_GB2312" pitchFamily="49" charset="-122"/>
                <a:ea typeface="楷体_GB2312" pitchFamily="49" charset="-122"/>
              </a:rPr>
              <a:t>收敛性</a:t>
            </a:r>
            <a:r>
              <a:rPr lang="zh-CN" altLang="en-US" sz="2800" b="1">
                <a:latin typeface="楷体_GB2312" pitchFamily="49" charset="-122"/>
                <a:ea typeface="楷体_GB2312" pitchFamily="49" charset="-122"/>
              </a:rPr>
              <a:t>，谐波的幅度随着谐波次数的增高而减小。</a:t>
            </a:r>
          </a:p>
        </p:txBody>
      </p:sp>
    </p:spTree>
    <p:extLst>
      <p:ext uri="{BB962C8B-B14F-4D97-AF65-F5344CB8AC3E}">
        <p14:creationId xmlns:p14="http://schemas.microsoft.com/office/powerpoint/2010/main" val="2033386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684213" y="0"/>
            <a:ext cx="6913562"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例</a:t>
            </a: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：已知矩形脉冲如下图所示，脉冲幅度</a:t>
            </a:r>
            <a:r>
              <a:rPr lang="en-US" altLang="zh-CN" sz="2800" b="1">
                <a:latin typeface="楷体_GB2312" pitchFamily="49" charset="-122"/>
                <a:ea typeface="楷体_GB2312" pitchFamily="49" charset="-122"/>
              </a:rPr>
              <a:t>A=1</a:t>
            </a:r>
            <a:r>
              <a:rPr lang="zh-CN" altLang="en-US" sz="2800" b="1">
                <a:latin typeface="楷体_GB2312" pitchFamily="49" charset="-122"/>
                <a:ea typeface="楷体_GB2312" pitchFamily="49" charset="-122"/>
              </a:rPr>
              <a:t>，宽度为   ，重复周期为</a:t>
            </a:r>
            <a:r>
              <a:rPr lang="en-US" altLang="zh-CN" sz="2800" b="1">
                <a:latin typeface="楷体_GB2312" pitchFamily="49" charset="-122"/>
                <a:ea typeface="楷体_GB2312" pitchFamily="49" charset="-122"/>
              </a:rPr>
              <a:t>T</a:t>
            </a:r>
            <a:r>
              <a:rPr lang="zh-CN" altLang="en-US" sz="2800" b="1">
                <a:latin typeface="楷体_GB2312" pitchFamily="49" charset="-122"/>
                <a:ea typeface="楷体_GB2312" pitchFamily="49" charset="-122"/>
              </a:rPr>
              <a:t>（     ）</a:t>
            </a:r>
          </a:p>
        </p:txBody>
      </p:sp>
      <p:graphicFrame>
        <p:nvGraphicFramePr>
          <p:cNvPr id="134149" name="Object 5"/>
          <p:cNvGraphicFramePr>
            <a:graphicFrameLocks noGrp="1" noChangeAspect="1"/>
          </p:cNvGraphicFramePr>
          <p:nvPr>
            <p:ph sz="quarter" idx="1"/>
            <p:extLst>
              <p:ext uri="{D42A27DB-BD31-4B8C-83A1-F6EECF244321}">
                <p14:modId xmlns:p14="http://schemas.microsoft.com/office/powerpoint/2010/main" val="4221828239"/>
              </p:ext>
            </p:extLst>
          </p:nvPr>
        </p:nvGraphicFramePr>
        <p:xfrm>
          <a:off x="2732088" y="821656"/>
          <a:ext cx="471487" cy="519112"/>
        </p:xfrm>
        <a:graphic>
          <a:graphicData uri="http://schemas.openxmlformats.org/presentationml/2006/ole">
            <mc:AlternateContent xmlns:mc="http://schemas.openxmlformats.org/markup-compatibility/2006">
              <mc:Choice xmlns:v="urn:schemas-microsoft-com:vml" Requires="v">
                <p:oleObj spid="_x0000_s7300" name="Equation" r:id="rId3" imgW="126720" imgH="139680" progId="Equation.DSMT4">
                  <p:embed/>
                </p:oleObj>
              </mc:Choice>
              <mc:Fallback>
                <p:oleObj name="Equation" r:id="rId3" imgW="126720" imgH="13968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2088" y="821656"/>
                        <a:ext cx="4714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0" name="Object 6"/>
          <p:cNvGraphicFramePr>
            <a:graphicFrameLocks noGrp="1" noChangeAspect="1"/>
          </p:cNvGraphicFramePr>
          <p:nvPr>
            <p:ph sz="quarter" idx="2"/>
          </p:nvPr>
        </p:nvGraphicFramePr>
        <p:xfrm>
          <a:off x="3635375" y="2205038"/>
          <a:ext cx="212725" cy="393700"/>
        </p:xfrm>
        <a:graphic>
          <a:graphicData uri="http://schemas.openxmlformats.org/presentationml/2006/ole">
            <mc:AlternateContent xmlns:mc="http://schemas.openxmlformats.org/markup-compatibility/2006">
              <mc:Choice xmlns:v="urn:schemas-microsoft-com:vml" Requires="v">
                <p:oleObj spid="_x0000_s7301" name="Equation" r:id="rId5" imgW="88560" imgH="164880" progId="Equation.DSMT4">
                  <p:embed/>
                </p:oleObj>
              </mc:Choice>
              <mc:Fallback>
                <p:oleObj name="Equation" r:id="rId5" imgW="88560" imgH="16488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2205038"/>
                        <a:ext cx="2127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66" name="Object 22"/>
          <p:cNvGraphicFramePr>
            <a:graphicFrameLocks noGrp="1" noChangeAspect="1"/>
          </p:cNvGraphicFramePr>
          <p:nvPr>
            <p:ph sz="quarter" idx="3"/>
          </p:nvPr>
        </p:nvGraphicFramePr>
        <p:xfrm>
          <a:off x="2916238" y="4221163"/>
          <a:ext cx="511175" cy="792162"/>
        </p:xfrm>
        <a:graphic>
          <a:graphicData uri="http://schemas.openxmlformats.org/presentationml/2006/ole">
            <mc:AlternateContent xmlns:mc="http://schemas.openxmlformats.org/markup-compatibility/2006">
              <mc:Choice xmlns:v="urn:schemas-microsoft-com:vml" Requires="v">
                <p:oleObj spid="_x0000_s7302" name="Equation" r:id="rId7" imgW="253800" imgH="393480" progId="Equation.DSMT4">
                  <p:embed/>
                </p:oleObj>
              </mc:Choice>
              <mc:Fallback>
                <p:oleObj name="Equation" r:id="rId7" imgW="253800" imgH="39348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4221163"/>
                        <a:ext cx="511175"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61" name="Line 17"/>
          <p:cNvSpPr>
            <a:spLocks noChangeShapeType="1"/>
          </p:cNvSpPr>
          <p:nvPr/>
        </p:nvSpPr>
        <p:spPr bwMode="auto">
          <a:xfrm>
            <a:off x="0" y="4292600"/>
            <a:ext cx="79565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2" name="Line 18"/>
          <p:cNvSpPr>
            <a:spLocks noChangeShapeType="1"/>
          </p:cNvSpPr>
          <p:nvPr/>
        </p:nvSpPr>
        <p:spPr bwMode="auto">
          <a:xfrm>
            <a:off x="3924300" y="1773238"/>
            <a:ext cx="0" cy="403225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3" name="Line 19"/>
          <p:cNvSpPr>
            <a:spLocks noChangeShapeType="1"/>
          </p:cNvSpPr>
          <p:nvPr/>
        </p:nvSpPr>
        <p:spPr bwMode="auto">
          <a:xfrm flipV="1">
            <a:off x="3203575" y="2565400"/>
            <a:ext cx="0" cy="172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4" name="Line 20"/>
          <p:cNvSpPr>
            <a:spLocks noChangeShapeType="1"/>
          </p:cNvSpPr>
          <p:nvPr/>
        </p:nvSpPr>
        <p:spPr bwMode="auto">
          <a:xfrm>
            <a:off x="3203575" y="2565400"/>
            <a:ext cx="15128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5" name="Line 21"/>
          <p:cNvSpPr>
            <a:spLocks noChangeShapeType="1"/>
          </p:cNvSpPr>
          <p:nvPr/>
        </p:nvSpPr>
        <p:spPr bwMode="auto">
          <a:xfrm>
            <a:off x="4716463" y="2565400"/>
            <a:ext cx="0" cy="172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4169" name="Object 25"/>
          <p:cNvGraphicFramePr>
            <a:graphicFrameLocks noGrp="1" noChangeAspect="1"/>
          </p:cNvGraphicFramePr>
          <p:nvPr>
            <p:ph sz="quarter" idx="4"/>
          </p:nvPr>
        </p:nvGraphicFramePr>
        <p:xfrm>
          <a:off x="4500563" y="4187825"/>
          <a:ext cx="376237" cy="969963"/>
        </p:xfrm>
        <a:graphic>
          <a:graphicData uri="http://schemas.openxmlformats.org/presentationml/2006/ole">
            <mc:AlternateContent xmlns:mc="http://schemas.openxmlformats.org/markup-compatibility/2006">
              <mc:Choice xmlns:v="urn:schemas-microsoft-com:vml" Requires="v">
                <p:oleObj spid="_x0000_s7303" name="Equation" r:id="rId9" imgW="152280" imgH="393480" progId="Equation.DSMT4">
                  <p:embed/>
                </p:oleObj>
              </mc:Choice>
              <mc:Fallback>
                <p:oleObj name="Equation" r:id="rId9" imgW="152280" imgH="393480" progId="Equation.DSMT4">
                  <p:embed/>
                  <p:pic>
                    <p:nvPicPr>
                      <p:cNvPr id="0" nam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0563" y="4187825"/>
                        <a:ext cx="376237"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72" name="Object 28"/>
          <p:cNvGraphicFramePr>
            <a:graphicFrameLocks noChangeAspect="1"/>
          </p:cNvGraphicFramePr>
          <p:nvPr>
            <p:extLst>
              <p:ext uri="{D42A27DB-BD31-4B8C-83A1-F6EECF244321}">
                <p14:modId xmlns:p14="http://schemas.microsoft.com/office/powerpoint/2010/main" val="468277348"/>
              </p:ext>
            </p:extLst>
          </p:nvPr>
        </p:nvGraphicFramePr>
        <p:xfrm>
          <a:off x="5938838" y="708025"/>
          <a:ext cx="1009650" cy="711200"/>
        </p:xfrm>
        <a:graphic>
          <a:graphicData uri="http://schemas.openxmlformats.org/presentationml/2006/ole">
            <mc:AlternateContent xmlns:mc="http://schemas.openxmlformats.org/markup-compatibility/2006">
              <mc:Choice xmlns:v="urn:schemas-microsoft-com:vml" Requires="v">
                <p:oleObj spid="_x0000_s7304" name="Equation" r:id="rId11" imgW="558720" imgH="393480" progId="Equation.DSMT4">
                  <p:embed/>
                </p:oleObj>
              </mc:Choice>
              <mc:Fallback>
                <p:oleObj name="Equation" r:id="rId11" imgW="558720" imgH="393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38838" y="708025"/>
                        <a:ext cx="100965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73" name="Object 29"/>
          <p:cNvGraphicFramePr>
            <a:graphicFrameLocks noChangeAspect="1"/>
          </p:cNvGraphicFramePr>
          <p:nvPr/>
        </p:nvGraphicFramePr>
        <p:xfrm>
          <a:off x="4067175" y="1773238"/>
          <a:ext cx="550863" cy="366712"/>
        </p:xfrm>
        <a:graphic>
          <a:graphicData uri="http://schemas.openxmlformats.org/presentationml/2006/ole">
            <mc:AlternateContent xmlns:mc="http://schemas.openxmlformats.org/markup-compatibility/2006">
              <mc:Choice xmlns:v="urn:schemas-microsoft-com:vml" Requires="v">
                <p:oleObj spid="_x0000_s7305" name="Equation" r:id="rId13" imgW="304560" imgH="203040" progId="Equation.DSMT4">
                  <p:embed/>
                </p:oleObj>
              </mc:Choice>
              <mc:Fallback>
                <p:oleObj name="Equation" r:id="rId13" imgW="304560" imgH="203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67175" y="1773238"/>
                        <a:ext cx="550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75" name="Line 31"/>
          <p:cNvSpPr>
            <a:spLocks noChangeShapeType="1"/>
          </p:cNvSpPr>
          <p:nvPr/>
        </p:nvSpPr>
        <p:spPr bwMode="auto">
          <a:xfrm flipV="1">
            <a:off x="6156325" y="2565400"/>
            <a:ext cx="0" cy="172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6" name="Line 32"/>
          <p:cNvSpPr>
            <a:spLocks noChangeShapeType="1"/>
          </p:cNvSpPr>
          <p:nvPr/>
        </p:nvSpPr>
        <p:spPr bwMode="auto">
          <a:xfrm>
            <a:off x="6156325" y="2565400"/>
            <a:ext cx="15128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7" name="Line 33"/>
          <p:cNvSpPr>
            <a:spLocks noChangeShapeType="1"/>
          </p:cNvSpPr>
          <p:nvPr/>
        </p:nvSpPr>
        <p:spPr bwMode="auto">
          <a:xfrm>
            <a:off x="7669213" y="2565400"/>
            <a:ext cx="0" cy="172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9" name="Line 35"/>
          <p:cNvSpPr>
            <a:spLocks noChangeShapeType="1"/>
          </p:cNvSpPr>
          <p:nvPr/>
        </p:nvSpPr>
        <p:spPr bwMode="auto">
          <a:xfrm flipV="1">
            <a:off x="323850" y="2565400"/>
            <a:ext cx="0" cy="172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0" name="Line 36"/>
          <p:cNvSpPr>
            <a:spLocks noChangeShapeType="1"/>
          </p:cNvSpPr>
          <p:nvPr/>
        </p:nvSpPr>
        <p:spPr bwMode="auto">
          <a:xfrm>
            <a:off x="323850" y="2565400"/>
            <a:ext cx="15128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1" name="Line 37"/>
          <p:cNvSpPr>
            <a:spLocks noChangeShapeType="1"/>
          </p:cNvSpPr>
          <p:nvPr/>
        </p:nvSpPr>
        <p:spPr bwMode="auto">
          <a:xfrm>
            <a:off x="1836738" y="2565400"/>
            <a:ext cx="0" cy="172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2" name="Line 38"/>
          <p:cNvSpPr>
            <a:spLocks noChangeShapeType="1"/>
          </p:cNvSpPr>
          <p:nvPr/>
        </p:nvSpPr>
        <p:spPr bwMode="auto">
          <a:xfrm>
            <a:off x="1042988" y="4148138"/>
            <a:ext cx="0" cy="1444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3" name="Line 39"/>
          <p:cNvSpPr>
            <a:spLocks noChangeShapeType="1"/>
          </p:cNvSpPr>
          <p:nvPr/>
        </p:nvSpPr>
        <p:spPr bwMode="auto">
          <a:xfrm>
            <a:off x="6948488" y="4148138"/>
            <a:ext cx="0" cy="1444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4184" name="Object 40"/>
          <p:cNvGraphicFramePr>
            <a:graphicFrameLocks noChangeAspect="1"/>
          </p:cNvGraphicFramePr>
          <p:nvPr/>
        </p:nvGraphicFramePr>
        <p:xfrm>
          <a:off x="827088" y="4365625"/>
          <a:ext cx="412750" cy="298450"/>
        </p:xfrm>
        <a:graphic>
          <a:graphicData uri="http://schemas.openxmlformats.org/presentationml/2006/ole">
            <mc:AlternateContent xmlns:mc="http://schemas.openxmlformats.org/markup-compatibility/2006">
              <mc:Choice xmlns:v="urn:schemas-microsoft-com:vml" Requires="v">
                <p:oleObj spid="_x0000_s7306" name="Equation" r:id="rId15" imgW="228600" imgH="164880" progId="Equation.DSMT4">
                  <p:embed/>
                </p:oleObj>
              </mc:Choice>
              <mc:Fallback>
                <p:oleObj name="Equation" r:id="rId15" imgW="228600" imgH="1648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7088" y="4365625"/>
                        <a:ext cx="41275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85" name="Object 41"/>
          <p:cNvGraphicFramePr>
            <a:graphicFrameLocks noChangeAspect="1"/>
          </p:cNvGraphicFramePr>
          <p:nvPr/>
        </p:nvGraphicFramePr>
        <p:xfrm>
          <a:off x="6877050" y="4365625"/>
          <a:ext cx="252413" cy="298450"/>
        </p:xfrm>
        <a:graphic>
          <a:graphicData uri="http://schemas.openxmlformats.org/presentationml/2006/ole">
            <mc:AlternateContent xmlns:mc="http://schemas.openxmlformats.org/markup-compatibility/2006">
              <mc:Choice xmlns:v="urn:schemas-microsoft-com:vml" Requires="v">
                <p:oleObj spid="_x0000_s7307" name="Equation" r:id="rId17" imgW="139680" imgH="164880" progId="Equation.DSMT4">
                  <p:embed/>
                </p:oleObj>
              </mc:Choice>
              <mc:Fallback>
                <p:oleObj name="Equation" r:id="rId17" imgW="139680" imgH="1648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77050" y="4365625"/>
                        <a:ext cx="252413"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86" name="Object 42"/>
          <p:cNvGraphicFramePr>
            <a:graphicFrameLocks noChangeAspect="1"/>
          </p:cNvGraphicFramePr>
          <p:nvPr/>
        </p:nvGraphicFramePr>
        <p:xfrm>
          <a:off x="7885113" y="4292600"/>
          <a:ext cx="161925" cy="274638"/>
        </p:xfrm>
        <a:graphic>
          <a:graphicData uri="http://schemas.openxmlformats.org/presentationml/2006/ole">
            <mc:AlternateContent xmlns:mc="http://schemas.openxmlformats.org/markup-compatibility/2006">
              <mc:Choice xmlns:v="urn:schemas-microsoft-com:vml" Requires="v">
                <p:oleObj spid="_x0000_s7308" name="Equation" r:id="rId19" imgW="88560" imgH="152280" progId="Equation.DSMT4">
                  <p:embed/>
                </p:oleObj>
              </mc:Choice>
              <mc:Fallback>
                <p:oleObj name="Equation" r:id="rId19" imgW="88560" imgH="15228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85113" y="4292600"/>
                        <a:ext cx="1619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87" name="Object 43"/>
          <p:cNvGraphicFramePr>
            <a:graphicFrameLocks noChangeAspect="1"/>
          </p:cNvGraphicFramePr>
          <p:nvPr/>
        </p:nvGraphicFramePr>
        <p:xfrm>
          <a:off x="3995738" y="4365625"/>
          <a:ext cx="230187" cy="250825"/>
        </p:xfrm>
        <a:graphic>
          <a:graphicData uri="http://schemas.openxmlformats.org/presentationml/2006/ole">
            <mc:AlternateContent xmlns:mc="http://schemas.openxmlformats.org/markup-compatibility/2006">
              <mc:Choice xmlns:v="urn:schemas-microsoft-com:vml" Requires="v">
                <p:oleObj spid="_x0000_s7309" name="Equation" r:id="rId21" imgW="126720" imgH="139680" progId="Equation.DSMT4">
                  <p:embed/>
                </p:oleObj>
              </mc:Choice>
              <mc:Fallback>
                <p:oleObj name="Equation" r:id="rId21" imgW="126720" imgH="13968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95738" y="4365625"/>
                        <a:ext cx="230187"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36860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7" name="Text Box 7"/>
          <p:cNvSpPr txBox="1">
            <a:spLocks noChangeArrowheads="1"/>
          </p:cNvSpPr>
          <p:nvPr/>
        </p:nvSpPr>
        <p:spPr bwMode="auto">
          <a:xfrm>
            <a:off x="1042988" y="260350"/>
            <a:ext cx="6913562" cy="622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400" b="1" dirty="0" err="1">
                <a:latin typeface="Times New Roman" pitchFamily="18" charset="0"/>
                <a:ea typeface="宋体" pitchFamily="2" charset="-122"/>
              </a:rPr>
              <a:t>clf</a:t>
            </a:r>
            <a:endParaRPr lang="en-US" altLang="zh-CN" sz="2400" b="1" dirty="0">
              <a:latin typeface="Times New Roman" pitchFamily="18" charset="0"/>
              <a:ea typeface="宋体" pitchFamily="2" charset="-122"/>
            </a:endParaRPr>
          </a:p>
          <a:p>
            <a:pPr>
              <a:lnSpc>
                <a:spcPct val="120000"/>
              </a:lnSpc>
            </a:pPr>
            <a:r>
              <a:rPr lang="en-US" altLang="zh-CN" sz="2400" b="1" dirty="0">
                <a:latin typeface="Times New Roman" pitchFamily="18" charset="0"/>
                <a:ea typeface="宋体" pitchFamily="2" charset="-122"/>
              </a:rPr>
              <a:t>display('please input the value of </a:t>
            </a:r>
            <a:r>
              <a:rPr lang="en-US" altLang="zh-CN" sz="2400" b="1" dirty="0" err="1">
                <a:latin typeface="Times New Roman" pitchFamily="18" charset="0"/>
                <a:ea typeface="宋体" pitchFamily="2" charset="-122"/>
              </a:rPr>
              <a:t>T,tao</a:t>
            </a:r>
            <a:r>
              <a:rPr lang="en-US" altLang="zh-CN" sz="2400" b="1" dirty="0">
                <a:latin typeface="Times New Roman" pitchFamily="18" charset="0"/>
                <a:ea typeface="宋体" pitchFamily="2" charset="-122"/>
              </a:rPr>
              <a:t> and </a:t>
            </a:r>
            <a:r>
              <a:rPr lang="en-US" altLang="zh-CN" sz="2400" b="1" dirty="0" err="1">
                <a:latin typeface="Times New Roman" pitchFamily="18" charset="0"/>
                <a:ea typeface="宋体" pitchFamily="2" charset="-122"/>
              </a:rPr>
              <a:t>Nf</a:t>
            </a:r>
            <a:r>
              <a:rPr lang="en-US" altLang="zh-CN" sz="2400" b="1" dirty="0">
                <a:latin typeface="Times New Roman" pitchFamily="18" charset="0"/>
                <a:ea typeface="宋体" pitchFamily="2" charset="-122"/>
              </a:rPr>
              <a:t>') ;</a:t>
            </a:r>
          </a:p>
          <a:p>
            <a:pPr>
              <a:lnSpc>
                <a:spcPct val="120000"/>
              </a:lnSpc>
            </a:pPr>
            <a:r>
              <a:rPr lang="en-US" altLang="zh-CN" sz="2400" b="1" dirty="0">
                <a:latin typeface="Times New Roman" pitchFamily="18" charset="0"/>
                <a:ea typeface="宋体" pitchFamily="2" charset="-122"/>
              </a:rPr>
              <a:t>T = input('T = ') ;%</a:t>
            </a:r>
            <a:r>
              <a:rPr lang="zh-CN" altLang="en-US" sz="2400" b="1" dirty="0">
                <a:latin typeface="Times New Roman" pitchFamily="18" charset="0"/>
                <a:ea typeface="宋体" pitchFamily="2" charset="-122"/>
              </a:rPr>
              <a:t>输入周期</a:t>
            </a:r>
          </a:p>
          <a:p>
            <a:pPr>
              <a:lnSpc>
                <a:spcPct val="120000"/>
              </a:lnSpc>
            </a:pPr>
            <a:r>
              <a:rPr lang="en-US" altLang="zh-CN" sz="2400" b="1" dirty="0" err="1">
                <a:latin typeface="Times New Roman" pitchFamily="18" charset="0"/>
                <a:ea typeface="宋体" pitchFamily="2" charset="-122"/>
              </a:rPr>
              <a:t>tao</a:t>
            </a:r>
            <a:r>
              <a:rPr lang="en-US" altLang="zh-CN" sz="2400" b="1" dirty="0">
                <a:latin typeface="Times New Roman" pitchFamily="18" charset="0"/>
                <a:ea typeface="宋体" pitchFamily="2" charset="-122"/>
              </a:rPr>
              <a:t> = input('</a:t>
            </a:r>
            <a:r>
              <a:rPr lang="en-US" altLang="zh-CN" sz="2400" b="1" dirty="0" err="1">
                <a:latin typeface="Times New Roman" pitchFamily="18" charset="0"/>
                <a:ea typeface="宋体" pitchFamily="2" charset="-122"/>
              </a:rPr>
              <a:t>tao</a:t>
            </a:r>
            <a:r>
              <a:rPr lang="en-US" altLang="zh-CN" sz="2400" b="1" dirty="0">
                <a:latin typeface="Times New Roman" pitchFamily="18" charset="0"/>
                <a:ea typeface="宋体" pitchFamily="2" charset="-122"/>
              </a:rPr>
              <a:t> = ') ;%</a:t>
            </a:r>
            <a:r>
              <a:rPr lang="zh-CN" altLang="en-US" sz="2400" b="1" dirty="0">
                <a:latin typeface="Times New Roman" pitchFamily="18" charset="0"/>
                <a:ea typeface="宋体" pitchFamily="2" charset="-122"/>
              </a:rPr>
              <a:t>输入矩形脉冲的宽度</a:t>
            </a:r>
          </a:p>
          <a:p>
            <a:pPr>
              <a:lnSpc>
                <a:spcPct val="120000"/>
              </a:lnSpc>
            </a:pPr>
            <a:r>
              <a:rPr lang="en-US" altLang="zh-CN" sz="2400" b="1" dirty="0" err="1">
                <a:latin typeface="Times New Roman" pitchFamily="18" charset="0"/>
                <a:ea typeface="宋体" pitchFamily="2" charset="-122"/>
              </a:rPr>
              <a:t>Nf</a:t>
            </a:r>
            <a:r>
              <a:rPr lang="en-US" altLang="zh-CN" sz="2400" b="1" dirty="0">
                <a:latin typeface="Times New Roman" pitchFamily="18" charset="0"/>
                <a:ea typeface="宋体" pitchFamily="2" charset="-122"/>
              </a:rPr>
              <a:t> = input('</a:t>
            </a:r>
            <a:r>
              <a:rPr lang="en-US" altLang="zh-CN" sz="2400" b="1" dirty="0" err="1">
                <a:latin typeface="Times New Roman" pitchFamily="18" charset="0"/>
                <a:ea typeface="宋体" pitchFamily="2" charset="-122"/>
              </a:rPr>
              <a:t>Nf</a:t>
            </a:r>
            <a:r>
              <a:rPr lang="en-US" altLang="zh-CN" sz="2400" b="1" dirty="0">
                <a:latin typeface="Times New Roman" pitchFamily="18" charset="0"/>
                <a:ea typeface="宋体" pitchFamily="2" charset="-122"/>
              </a:rPr>
              <a:t> = ') ;%</a:t>
            </a:r>
            <a:r>
              <a:rPr lang="zh-CN" altLang="en-US" sz="2400" b="1" dirty="0">
                <a:latin typeface="Times New Roman" pitchFamily="18" charset="0"/>
                <a:ea typeface="宋体" pitchFamily="2" charset="-122"/>
              </a:rPr>
              <a:t>输入傅里叶级数展开的项数</a:t>
            </a:r>
          </a:p>
          <a:p>
            <a:pPr>
              <a:lnSpc>
                <a:spcPct val="120000"/>
              </a:lnSpc>
            </a:pPr>
            <a:r>
              <a:rPr lang="en-US" altLang="zh-CN" sz="2400" b="1" dirty="0" err="1">
                <a:latin typeface="Times New Roman" pitchFamily="18" charset="0"/>
                <a:ea typeface="宋体" pitchFamily="2" charset="-122"/>
              </a:rPr>
              <a:t>syms</a:t>
            </a:r>
            <a:r>
              <a:rPr lang="en-US" altLang="zh-CN" sz="2400" b="1" dirty="0">
                <a:latin typeface="Times New Roman" pitchFamily="18" charset="0"/>
                <a:ea typeface="宋体" pitchFamily="2" charset="-122"/>
              </a:rPr>
              <a:t> t n k x ;</a:t>
            </a:r>
          </a:p>
          <a:p>
            <a:pPr>
              <a:lnSpc>
                <a:spcPct val="120000"/>
              </a:lnSpc>
            </a:pPr>
            <a:r>
              <a:rPr lang="en-US" altLang="zh-CN" sz="2400" b="1" dirty="0" err="1">
                <a:latin typeface="Times New Roman" pitchFamily="18" charset="0"/>
                <a:ea typeface="宋体" pitchFamily="2" charset="-122"/>
              </a:rPr>
              <a:t>Nn</a:t>
            </a:r>
            <a:r>
              <a:rPr lang="en-US" altLang="zh-CN" sz="2400" b="1" dirty="0">
                <a:latin typeface="Times New Roman" pitchFamily="18" charset="0"/>
                <a:ea typeface="宋体" pitchFamily="2" charset="-122"/>
              </a:rPr>
              <a:t> = 32 ;</a:t>
            </a:r>
          </a:p>
          <a:p>
            <a:pPr>
              <a:lnSpc>
                <a:spcPct val="120000"/>
              </a:lnSpc>
            </a:pPr>
            <a:r>
              <a:rPr lang="en-US" altLang="zh-CN" sz="2400" b="1" dirty="0">
                <a:latin typeface="Times New Roman" pitchFamily="18" charset="0"/>
                <a:ea typeface="宋体" pitchFamily="2" charset="-122"/>
              </a:rPr>
              <a:t>an = zeros(Nf+1 ,1) ;% </a:t>
            </a:r>
            <a:r>
              <a:rPr lang="zh-CN" altLang="en-US" sz="2400" b="1" dirty="0">
                <a:latin typeface="Times New Roman" pitchFamily="18" charset="0"/>
                <a:ea typeface="宋体" pitchFamily="2" charset="-122"/>
              </a:rPr>
              <a:t>存放傅里叶余弦系数</a:t>
            </a:r>
          </a:p>
          <a:p>
            <a:pPr>
              <a:lnSpc>
                <a:spcPct val="120000"/>
              </a:lnSpc>
            </a:pPr>
            <a:r>
              <a:rPr lang="en-US" altLang="zh-CN" sz="2400" b="1" dirty="0" err="1">
                <a:latin typeface="Times New Roman" pitchFamily="18" charset="0"/>
                <a:ea typeface="宋体" pitchFamily="2" charset="-122"/>
              </a:rPr>
              <a:t>bn</a:t>
            </a:r>
            <a:r>
              <a:rPr lang="en-US" altLang="zh-CN" sz="2400" b="1" dirty="0">
                <a:latin typeface="Times New Roman" pitchFamily="18" charset="0"/>
                <a:ea typeface="宋体" pitchFamily="2" charset="-122"/>
              </a:rPr>
              <a:t> = zeros(Nf+1 ,1) ;% </a:t>
            </a:r>
            <a:r>
              <a:rPr lang="zh-CN" altLang="en-US" sz="2400" b="1" dirty="0">
                <a:latin typeface="Times New Roman" pitchFamily="18" charset="0"/>
                <a:ea typeface="宋体" pitchFamily="2" charset="-122"/>
              </a:rPr>
              <a:t>存放傅里叶正弦系数</a:t>
            </a:r>
          </a:p>
          <a:p>
            <a:pPr>
              <a:lnSpc>
                <a:spcPct val="120000"/>
              </a:lnSpc>
            </a:pPr>
            <a:r>
              <a:rPr lang="en-US" altLang="zh-CN" sz="2400" b="1" dirty="0">
                <a:latin typeface="Times New Roman" pitchFamily="18" charset="0"/>
                <a:ea typeface="宋体" pitchFamily="2" charset="-122"/>
              </a:rPr>
              <a:t>phase = zeros(Nf+1 ,1) ;% </a:t>
            </a:r>
            <a:r>
              <a:rPr lang="zh-CN" altLang="en-US" sz="2400" b="1" dirty="0">
                <a:latin typeface="Times New Roman" pitchFamily="18" charset="0"/>
                <a:ea typeface="宋体" pitchFamily="2" charset="-122"/>
              </a:rPr>
              <a:t>存放相位</a:t>
            </a:r>
          </a:p>
          <a:p>
            <a:pPr>
              <a:lnSpc>
                <a:spcPct val="120000"/>
              </a:lnSpc>
            </a:pP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构造一个周期的脉冲信号</a:t>
            </a:r>
          </a:p>
          <a:p>
            <a:pPr>
              <a:lnSpc>
                <a:spcPct val="120000"/>
              </a:lnSpc>
            </a:pPr>
            <a:r>
              <a:rPr lang="en-US" altLang="zh-CN" sz="2400" b="1" dirty="0">
                <a:latin typeface="Times New Roman" pitchFamily="18" charset="0"/>
                <a:ea typeface="宋体" pitchFamily="2" charset="-122"/>
              </a:rPr>
              <a:t>s1 = </a:t>
            </a:r>
            <a:r>
              <a:rPr lang="en-US" altLang="zh-CN" sz="2400" b="1" dirty="0" err="1">
                <a:latin typeface="Times New Roman" pitchFamily="18" charset="0"/>
                <a:ea typeface="宋体" pitchFamily="2" charset="-122"/>
              </a:rPr>
              <a:t>strcat</a:t>
            </a:r>
            <a:r>
              <a:rPr lang="en-US" altLang="zh-CN" sz="2400" b="1" dirty="0" smtClean="0">
                <a:latin typeface="Times New Roman" pitchFamily="18" charset="0"/>
                <a:ea typeface="宋体" pitchFamily="2" charset="-122"/>
              </a:rPr>
              <a:t>(‘</a:t>
            </a:r>
            <a:r>
              <a:rPr lang="en-US" altLang="zh-CN" sz="2400" b="1" dirty="0" err="1" smtClean="0">
                <a:latin typeface="Times New Roman" pitchFamily="18" charset="0"/>
                <a:ea typeface="宋体" pitchFamily="2" charset="-122"/>
              </a:rPr>
              <a:t>heaviside</a:t>
            </a:r>
            <a:r>
              <a:rPr lang="en-US" altLang="zh-CN" sz="2400" b="1" dirty="0" smtClean="0">
                <a:latin typeface="Times New Roman" pitchFamily="18" charset="0"/>
                <a:ea typeface="宋体" pitchFamily="2" charset="-122"/>
              </a:rPr>
              <a:t>(t</a:t>
            </a:r>
            <a:r>
              <a:rPr lang="en-US" altLang="zh-CN" sz="2400" b="1" dirty="0">
                <a:latin typeface="Times New Roman" pitchFamily="18" charset="0"/>
                <a:ea typeface="宋体" pitchFamily="2" charset="-122"/>
              </a:rPr>
              <a:t>+',num2str(</a:t>
            </a:r>
            <a:r>
              <a:rPr lang="en-US" altLang="zh-CN" sz="2400" b="1" dirty="0" err="1">
                <a:latin typeface="Times New Roman" pitchFamily="18" charset="0"/>
                <a:ea typeface="宋体" pitchFamily="2" charset="-122"/>
              </a:rPr>
              <a:t>tao</a:t>
            </a:r>
            <a:r>
              <a:rPr lang="en-US" altLang="zh-CN" sz="2400" b="1" dirty="0">
                <a:latin typeface="Times New Roman" pitchFamily="18" charset="0"/>
                <a:ea typeface="宋体" pitchFamily="2" charset="-122"/>
              </a:rPr>
              <a:t>/2),')') ;</a:t>
            </a:r>
          </a:p>
          <a:p>
            <a:pPr>
              <a:lnSpc>
                <a:spcPct val="120000"/>
              </a:lnSpc>
            </a:pPr>
            <a:r>
              <a:rPr lang="en-US" altLang="zh-CN" sz="2400" b="1" dirty="0">
                <a:latin typeface="Times New Roman" pitchFamily="18" charset="0"/>
                <a:ea typeface="宋体" pitchFamily="2" charset="-122"/>
              </a:rPr>
              <a:t>s2 = </a:t>
            </a:r>
            <a:r>
              <a:rPr lang="en-US" altLang="zh-CN" sz="2400" b="1" dirty="0" err="1">
                <a:latin typeface="Times New Roman" pitchFamily="18" charset="0"/>
                <a:ea typeface="宋体" pitchFamily="2" charset="-122"/>
              </a:rPr>
              <a:t>strcat</a:t>
            </a:r>
            <a:r>
              <a:rPr lang="en-US" altLang="zh-CN" sz="2400" b="1" dirty="0" smtClean="0">
                <a:latin typeface="Times New Roman" pitchFamily="18" charset="0"/>
                <a:ea typeface="宋体" pitchFamily="2" charset="-122"/>
              </a:rPr>
              <a:t>(‘</a:t>
            </a:r>
            <a:r>
              <a:rPr lang="en-US" altLang="zh-CN" sz="2400" b="1" dirty="0" err="1" smtClean="0">
                <a:latin typeface="Times New Roman" pitchFamily="18" charset="0"/>
                <a:ea typeface="宋体" pitchFamily="2" charset="-122"/>
              </a:rPr>
              <a:t>heaviside</a:t>
            </a:r>
            <a:r>
              <a:rPr lang="en-US" altLang="zh-CN" sz="2400" b="1" dirty="0" smtClean="0">
                <a:latin typeface="Times New Roman" pitchFamily="18" charset="0"/>
                <a:ea typeface="宋体" pitchFamily="2" charset="-122"/>
              </a:rPr>
              <a:t>(t-</a:t>
            </a:r>
            <a:r>
              <a:rPr lang="en-US" altLang="zh-CN" sz="2400" b="1" dirty="0">
                <a:latin typeface="Times New Roman" pitchFamily="18" charset="0"/>
                <a:ea typeface="宋体" pitchFamily="2" charset="-122"/>
              </a:rPr>
              <a:t>',num2str(</a:t>
            </a:r>
            <a:r>
              <a:rPr lang="en-US" altLang="zh-CN" sz="2400" b="1" dirty="0" err="1">
                <a:latin typeface="Times New Roman" pitchFamily="18" charset="0"/>
                <a:ea typeface="宋体" pitchFamily="2" charset="-122"/>
              </a:rPr>
              <a:t>tao</a:t>
            </a:r>
            <a:r>
              <a:rPr lang="en-US" altLang="zh-CN" sz="2400" b="1" dirty="0">
                <a:latin typeface="Times New Roman" pitchFamily="18" charset="0"/>
                <a:ea typeface="宋体" pitchFamily="2" charset="-122"/>
              </a:rPr>
              <a:t>/2),')') ;</a:t>
            </a:r>
          </a:p>
          <a:p>
            <a:pPr>
              <a:lnSpc>
                <a:spcPct val="120000"/>
              </a:lnSpc>
            </a:pPr>
            <a:r>
              <a:rPr lang="en-US" altLang="zh-CN" sz="2400" b="1" dirty="0">
                <a:latin typeface="Times New Roman" pitchFamily="18" charset="0"/>
                <a:ea typeface="宋体" pitchFamily="2" charset="-122"/>
              </a:rPr>
              <a:t>x = </a:t>
            </a:r>
            <a:r>
              <a:rPr lang="en-US" altLang="zh-CN" sz="2400" b="1" dirty="0" err="1">
                <a:latin typeface="Times New Roman" pitchFamily="18" charset="0"/>
                <a:ea typeface="宋体" pitchFamily="2" charset="-122"/>
              </a:rPr>
              <a:t>sym</a:t>
            </a:r>
            <a:r>
              <a:rPr lang="en-US" altLang="zh-CN" sz="2400" b="1" dirty="0">
                <a:latin typeface="Times New Roman" pitchFamily="18" charset="0"/>
                <a:ea typeface="宋体" pitchFamily="2" charset="-122"/>
              </a:rPr>
              <a:t>(s1)-</a:t>
            </a:r>
            <a:r>
              <a:rPr lang="en-US" altLang="zh-CN" sz="2400" b="1" dirty="0" err="1">
                <a:latin typeface="Times New Roman" pitchFamily="18" charset="0"/>
                <a:ea typeface="宋体" pitchFamily="2" charset="-122"/>
              </a:rPr>
              <a:t>sym</a:t>
            </a:r>
            <a:r>
              <a:rPr lang="en-US" altLang="zh-CN" sz="2400" b="1" dirty="0">
                <a:latin typeface="Times New Roman" pitchFamily="18" charset="0"/>
                <a:ea typeface="宋体" pitchFamily="2" charset="-122"/>
              </a:rPr>
              <a:t>(s2) ;</a:t>
            </a:r>
          </a:p>
        </p:txBody>
      </p:sp>
    </p:spTree>
    <p:extLst>
      <p:ext uri="{BB962C8B-B14F-4D97-AF65-F5344CB8AC3E}">
        <p14:creationId xmlns:p14="http://schemas.microsoft.com/office/powerpoint/2010/main" val="4045695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1187450" y="476250"/>
            <a:ext cx="691356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采用符号求解傅里叶级数</a:t>
            </a:r>
          </a:p>
          <a:p>
            <a:pPr>
              <a:lnSpc>
                <a:spcPct val="120000"/>
              </a:lnSpc>
            </a:pPr>
            <a:r>
              <a:rPr lang="en-US" altLang="zh-CN" sz="2400" b="1" dirty="0">
                <a:latin typeface="Times New Roman" pitchFamily="18" charset="0"/>
                <a:ea typeface="宋体" pitchFamily="2" charset="-122"/>
              </a:rPr>
              <a:t>A0 = </a:t>
            </a:r>
            <a:r>
              <a:rPr lang="en-US" altLang="zh-CN" sz="2400" b="1" dirty="0" err="1" smtClean="0">
                <a:latin typeface="Times New Roman" pitchFamily="18" charset="0"/>
                <a:ea typeface="宋体" pitchFamily="2" charset="-122"/>
              </a:rPr>
              <a:t>int</a:t>
            </a:r>
            <a:r>
              <a:rPr lang="en-US" altLang="zh-CN" sz="2400" b="1" dirty="0" smtClean="0">
                <a:latin typeface="Times New Roman" pitchFamily="18" charset="0"/>
                <a:ea typeface="宋体" pitchFamily="2" charset="-122"/>
              </a:rPr>
              <a:t>(</a:t>
            </a:r>
            <a:r>
              <a:rPr lang="en-US" altLang="zh-CN" sz="2400" b="1" dirty="0" err="1" smtClean="0">
                <a:latin typeface="Times New Roman" pitchFamily="18" charset="0"/>
                <a:ea typeface="宋体" pitchFamily="2" charset="-122"/>
              </a:rPr>
              <a:t>x,t</a:t>
            </a:r>
            <a:r>
              <a:rPr lang="en-US" altLang="zh-CN" sz="2400" b="1" dirty="0">
                <a:latin typeface="Times New Roman" pitchFamily="18" charset="0"/>
                <a:ea typeface="宋体" pitchFamily="2" charset="-122"/>
              </a:rPr>
              <a:t>,-T/2,T/2)/T ;</a:t>
            </a:r>
          </a:p>
          <a:p>
            <a:pPr>
              <a:lnSpc>
                <a:spcPct val="120000"/>
              </a:lnSpc>
            </a:pPr>
            <a:r>
              <a:rPr lang="en-US" altLang="zh-CN" sz="2400" b="1" dirty="0">
                <a:latin typeface="Times New Roman" pitchFamily="18" charset="0"/>
                <a:ea typeface="宋体" pitchFamily="2" charset="-122"/>
              </a:rPr>
              <a:t>As = 2*</a:t>
            </a:r>
            <a:r>
              <a:rPr lang="en-US" altLang="zh-CN" sz="2400" b="1" dirty="0" err="1">
                <a:latin typeface="Times New Roman" pitchFamily="18" charset="0"/>
                <a:ea typeface="宋体" pitchFamily="2" charset="-122"/>
              </a:rPr>
              <a:t>int</a:t>
            </a:r>
            <a:r>
              <a:rPr lang="en-US" altLang="zh-CN" sz="2400" b="1" dirty="0">
                <a:latin typeface="Times New Roman" pitchFamily="18" charset="0"/>
                <a:ea typeface="宋体" pitchFamily="2" charset="-122"/>
              </a:rPr>
              <a:t>(x*</a:t>
            </a:r>
            <a:r>
              <a:rPr lang="en-US" altLang="zh-CN" sz="2400" b="1" dirty="0" err="1">
                <a:latin typeface="Times New Roman" pitchFamily="18" charset="0"/>
                <a:ea typeface="宋体" pitchFamily="2" charset="-122"/>
              </a:rPr>
              <a:t>cos</a:t>
            </a:r>
            <a:r>
              <a:rPr lang="en-US" altLang="zh-CN" sz="2400" b="1" dirty="0">
                <a:latin typeface="Times New Roman" pitchFamily="18" charset="0"/>
                <a:ea typeface="宋体" pitchFamily="2" charset="-122"/>
              </a:rPr>
              <a:t>(2*pi*n*t/T),t,-T/2,T/2)/T ;</a:t>
            </a:r>
          </a:p>
          <a:p>
            <a:pPr>
              <a:lnSpc>
                <a:spcPct val="120000"/>
              </a:lnSpc>
            </a:pPr>
            <a:r>
              <a:rPr lang="en-US" altLang="zh-CN" sz="2400" b="1" dirty="0" err="1">
                <a:latin typeface="Times New Roman" pitchFamily="18" charset="0"/>
                <a:ea typeface="宋体" pitchFamily="2" charset="-122"/>
              </a:rPr>
              <a:t>Bs</a:t>
            </a:r>
            <a:r>
              <a:rPr lang="en-US" altLang="zh-CN" sz="2400" b="1" dirty="0">
                <a:latin typeface="Times New Roman" pitchFamily="18" charset="0"/>
                <a:ea typeface="宋体" pitchFamily="2" charset="-122"/>
              </a:rPr>
              <a:t> = 2*</a:t>
            </a:r>
            <a:r>
              <a:rPr lang="en-US" altLang="zh-CN" sz="2400" b="1" dirty="0" err="1">
                <a:latin typeface="Times New Roman" pitchFamily="18" charset="0"/>
                <a:ea typeface="宋体" pitchFamily="2" charset="-122"/>
              </a:rPr>
              <a:t>int</a:t>
            </a:r>
            <a:r>
              <a:rPr lang="en-US" altLang="zh-CN" sz="2400" b="1" dirty="0">
                <a:latin typeface="Times New Roman" pitchFamily="18" charset="0"/>
                <a:ea typeface="宋体" pitchFamily="2" charset="-122"/>
              </a:rPr>
              <a:t>(x*sin(2*pi*n*t/T),t,-T/2,T/2)/T ;</a:t>
            </a:r>
          </a:p>
          <a:p>
            <a:pPr>
              <a:lnSpc>
                <a:spcPct val="120000"/>
              </a:lnSpc>
            </a:pP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将符号变量变成数值</a:t>
            </a:r>
          </a:p>
          <a:p>
            <a:pPr>
              <a:lnSpc>
                <a:spcPct val="120000"/>
              </a:lnSpc>
            </a:pPr>
            <a:r>
              <a:rPr lang="en-US" altLang="zh-CN" sz="2400" b="1" dirty="0">
                <a:latin typeface="Times New Roman" pitchFamily="18" charset="0"/>
                <a:ea typeface="宋体" pitchFamily="2" charset="-122"/>
              </a:rPr>
              <a:t>an(1) = double(</a:t>
            </a:r>
            <a:r>
              <a:rPr lang="en-US" altLang="zh-CN" sz="2400" b="1" dirty="0" err="1">
                <a:latin typeface="Times New Roman" pitchFamily="18" charset="0"/>
                <a:ea typeface="宋体" pitchFamily="2" charset="-122"/>
              </a:rPr>
              <a:t>vpa</a:t>
            </a:r>
            <a:r>
              <a:rPr lang="en-US" altLang="zh-CN" sz="2400" b="1" dirty="0">
                <a:latin typeface="Times New Roman" pitchFamily="18" charset="0"/>
                <a:ea typeface="宋体" pitchFamily="2" charset="-122"/>
              </a:rPr>
              <a:t>(A0,Nn)) ;</a:t>
            </a:r>
          </a:p>
          <a:p>
            <a:pPr>
              <a:lnSpc>
                <a:spcPct val="120000"/>
              </a:lnSpc>
            </a:pPr>
            <a:r>
              <a:rPr lang="en-US" altLang="zh-CN" sz="2400" b="1" dirty="0">
                <a:latin typeface="Times New Roman" pitchFamily="18" charset="0"/>
                <a:ea typeface="宋体" pitchFamily="2" charset="-122"/>
              </a:rPr>
              <a:t>for k = 1:Nf</a:t>
            </a:r>
          </a:p>
          <a:p>
            <a:pPr>
              <a:lnSpc>
                <a:spcPct val="120000"/>
              </a:lnSpc>
            </a:pPr>
            <a:r>
              <a:rPr lang="en-US" altLang="zh-CN" sz="2400" b="1" dirty="0">
                <a:latin typeface="Times New Roman" pitchFamily="18" charset="0"/>
                <a:ea typeface="宋体" pitchFamily="2" charset="-122"/>
              </a:rPr>
              <a:t>    an(k+1) = double(</a:t>
            </a:r>
            <a:r>
              <a:rPr lang="en-US" altLang="zh-CN" sz="2400" b="1" dirty="0" err="1">
                <a:latin typeface="Times New Roman" pitchFamily="18" charset="0"/>
                <a:ea typeface="宋体" pitchFamily="2" charset="-122"/>
              </a:rPr>
              <a:t>vpa</a:t>
            </a:r>
            <a:r>
              <a:rPr lang="en-US" altLang="zh-CN" sz="2400" b="1" dirty="0">
                <a:latin typeface="Times New Roman" pitchFamily="18" charset="0"/>
                <a:ea typeface="宋体" pitchFamily="2" charset="-122"/>
              </a:rPr>
              <a:t>(subs(</a:t>
            </a:r>
            <a:r>
              <a:rPr lang="en-US" altLang="zh-CN" sz="2400" b="1" dirty="0" err="1">
                <a:latin typeface="Times New Roman" pitchFamily="18" charset="0"/>
                <a:ea typeface="宋体" pitchFamily="2" charset="-122"/>
              </a:rPr>
              <a:t>As,n,k</a:t>
            </a:r>
            <a:r>
              <a:rPr lang="en-US" altLang="zh-CN" sz="2400" b="1" dirty="0">
                <a:latin typeface="Times New Roman" pitchFamily="18" charset="0"/>
                <a:ea typeface="宋体" pitchFamily="2" charset="-122"/>
              </a:rPr>
              <a:t>),</a:t>
            </a:r>
            <a:r>
              <a:rPr lang="en-US" altLang="zh-CN" sz="2400" b="1" dirty="0" err="1">
                <a:latin typeface="Times New Roman" pitchFamily="18" charset="0"/>
                <a:ea typeface="宋体" pitchFamily="2" charset="-122"/>
              </a:rPr>
              <a:t>Nn</a:t>
            </a:r>
            <a:r>
              <a:rPr lang="en-US" altLang="zh-CN" sz="2400" b="1" dirty="0">
                <a:latin typeface="Times New Roman" pitchFamily="18" charset="0"/>
                <a:ea typeface="宋体" pitchFamily="2" charset="-122"/>
              </a:rPr>
              <a:t>)) ;</a:t>
            </a:r>
          </a:p>
          <a:p>
            <a:pPr>
              <a:lnSpc>
                <a:spcPct val="120000"/>
              </a:lnSpc>
            </a:pPr>
            <a:r>
              <a:rPr lang="en-US" altLang="zh-CN" sz="2400" b="1" dirty="0">
                <a:latin typeface="Times New Roman" pitchFamily="18" charset="0"/>
                <a:ea typeface="宋体" pitchFamily="2" charset="-122"/>
              </a:rPr>
              <a:t>    </a:t>
            </a:r>
            <a:r>
              <a:rPr lang="en-US" altLang="zh-CN" sz="2400" b="1" dirty="0" err="1">
                <a:latin typeface="Times New Roman" pitchFamily="18" charset="0"/>
                <a:ea typeface="宋体" pitchFamily="2" charset="-122"/>
              </a:rPr>
              <a:t>bn</a:t>
            </a:r>
            <a:r>
              <a:rPr lang="en-US" altLang="zh-CN" sz="2400" b="1" dirty="0">
                <a:latin typeface="Times New Roman" pitchFamily="18" charset="0"/>
                <a:ea typeface="宋体" pitchFamily="2" charset="-122"/>
              </a:rPr>
              <a:t>(k+1) = double(</a:t>
            </a:r>
            <a:r>
              <a:rPr lang="en-US" altLang="zh-CN" sz="2400" b="1" dirty="0" err="1">
                <a:latin typeface="Times New Roman" pitchFamily="18" charset="0"/>
                <a:ea typeface="宋体" pitchFamily="2" charset="-122"/>
              </a:rPr>
              <a:t>vpa</a:t>
            </a:r>
            <a:r>
              <a:rPr lang="en-US" altLang="zh-CN" sz="2400" b="1" dirty="0">
                <a:latin typeface="Times New Roman" pitchFamily="18" charset="0"/>
                <a:ea typeface="宋体" pitchFamily="2" charset="-122"/>
              </a:rPr>
              <a:t>(subs(</a:t>
            </a:r>
            <a:r>
              <a:rPr lang="en-US" altLang="zh-CN" sz="2400" b="1" dirty="0" err="1">
                <a:latin typeface="Times New Roman" pitchFamily="18" charset="0"/>
                <a:ea typeface="宋体" pitchFamily="2" charset="-122"/>
              </a:rPr>
              <a:t>Bs,n,k</a:t>
            </a:r>
            <a:r>
              <a:rPr lang="en-US" altLang="zh-CN" sz="2400" b="1" dirty="0">
                <a:latin typeface="Times New Roman" pitchFamily="18" charset="0"/>
                <a:ea typeface="宋体" pitchFamily="2" charset="-122"/>
              </a:rPr>
              <a:t>),</a:t>
            </a:r>
            <a:r>
              <a:rPr lang="en-US" altLang="zh-CN" sz="2400" b="1" dirty="0" err="1">
                <a:latin typeface="Times New Roman" pitchFamily="18" charset="0"/>
                <a:ea typeface="宋体" pitchFamily="2" charset="-122"/>
              </a:rPr>
              <a:t>Nn</a:t>
            </a:r>
            <a:r>
              <a:rPr lang="en-US" altLang="zh-CN" sz="2400" b="1" dirty="0">
                <a:latin typeface="Times New Roman" pitchFamily="18" charset="0"/>
                <a:ea typeface="宋体" pitchFamily="2" charset="-122"/>
              </a:rPr>
              <a:t>)) ;</a:t>
            </a:r>
          </a:p>
          <a:p>
            <a:pPr>
              <a:lnSpc>
                <a:spcPct val="120000"/>
              </a:lnSpc>
            </a:pPr>
            <a:r>
              <a:rPr lang="en-US" altLang="zh-CN" sz="2400" b="1" dirty="0">
                <a:latin typeface="Times New Roman" pitchFamily="18" charset="0"/>
                <a:ea typeface="宋体" pitchFamily="2" charset="-122"/>
              </a:rPr>
              <a:t>end</a:t>
            </a:r>
          </a:p>
          <a:p>
            <a:r>
              <a:rPr lang="en-US" altLang="zh-CN" b="1" dirty="0" smtClean="0">
                <a:ea typeface="宋体" pitchFamily="2" charset="-122"/>
              </a:rPr>
              <a:t> </a:t>
            </a:r>
            <a:endParaRPr lang="en-US" altLang="zh-CN" b="1" dirty="0">
              <a:ea typeface="宋体" pitchFamily="2" charset="-122"/>
            </a:endParaRPr>
          </a:p>
        </p:txBody>
      </p:sp>
    </p:spTree>
    <p:extLst>
      <p:ext uri="{BB962C8B-B14F-4D97-AF65-F5344CB8AC3E}">
        <p14:creationId xmlns:p14="http://schemas.microsoft.com/office/powerpoint/2010/main" val="2982409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395288" y="476250"/>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宋体" pitchFamily="2" charset="-122"/>
                <a:ea typeface="宋体" pitchFamily="2" charset="-122"/>
              </a:rPr>
              <a:t>实验目的：</a:t>
            </a:r>
          </a:p>
        </p:txBody>
      </p:sp>
      <p:sp>
        <p:nvSpPr>
          <p:cNvPr id="111619" name="Text Box 3"/>
          <p:cNvSpPr txBox="1">
            <a:spLocks noChangeArrowheads="1"/>
          </p:cNvSpPr>
          <p:nvPr/>
        </p:nvSpPr>
        <p:spPr bwMode="auto">
          <a:xfrm>
            <a:off x="250825" y="1385888"/>
            <a:ext cx="8604250"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、学会运用</a:t>
            </a:r>
            <a:r>
              <a:rPr lang="en-US" altLang="zh-CN" sz="2800" b="1">
                <a:latin typeface="楷体_GB2312" pitchFamily="49" charset="-122"/>
                <a:ea typeface="楷体_GB2312" pitchFamily="49" charset="-122"/>
              </a:rPr>
              <a:t>MATLAB</a:t>
            </a:r>
            <a:r>
              <a:rPr lang="zh-CN" altLang="en-US" sz="2800" b="1">
                <a:latin typeface="楷体_GB2312" pitchFamily="49" charset="-122"/>
                <a:ea typeface="楷体_GB2312" pitchFamily="49" charset="-122"/>
              </a:rPr>
              <a:t>分析傅里叶级数展开，深入理解傅里叶级数的物理含义</a:t>
            </a:r>
          </a:p>
          <a:p>
            <a:pPr>
              <a:lnSpc>
                <a:spcPct val="155000"/>
              </a:lnSpc>
              <a:spcBef>
                <a:spcPct val="50000"/>
              </a:spcBef>
            </a:pP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、学会运用</a:t>
            </a:r>
            <a:r>
              <a:rPr lang="en-US" altLang="zh-CN" sz="2800" b="1">
                <a:latin typeface="Times New Roman" pitchFamily="18" charset="0"/>
                <a:ea typeface="楷体_GB2312" pitchFamily="49" charset="-122"/>
              </a:rPr>
              <a:t>MATLAB</a:t>
            </a:r>
            <a:r>
              <a:rPr lang="zh-CN" altLang="en-US" sz="2800" b="1">
                <a:latin typeface="楷体_GB2312" pitchFamily="49" charset="-122"/>
                <a:ea typeface="楷体_GB2312" pitchFamily="49" charset="-122"/>
              </a:rPr>
              <a:t>分析周期信号的频谱特性</a:t>
            </a:r>
          </a:p>
        </p:txBody>
      </p:sp>
    </p:spTree>
    <p:extLst>
      <p:ext uri="{BB962C8B-B14F-4D97-AF65-F5344CB8AC3E}">
        <p14:creationId xmlns:p14="http://schemas.microsoft.com/office/powerpoint/2010/main" val="21813938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1258888" y="1052513"/>
            <a:ext cx="6913562" cy="541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400" b="1" dirty="0" smtClean="0">
                <a:latin typeface="Times New Roman" pitchFamily="18" charset="0"/>
                <a:ea typeface="宋体" pitchFamily="2" charset="-122"/>
              </a:rPr>
              <a:t>%</a:t>
            </a:r>
            <a:r>
              <a:rPr lang="zh-CN" altLang="en-US" sz="2400" b="1" dirty="0" smtClean="0">
                <a:latin typeface="Times New Roman" pitchFamily="18" charset="0"/>
                <a:ea typeface="宋体" pitchFamily="2" charset="-122"/>
              </a:rPr>
              <a:t>计算幅度谱</a:t>
            </a:r>
          </a:p>
          <a:p>
            <a:pPr>
              <a:lnSpc>
                <a:spcPct val="120000"/>
              </a:lnSpc>
            </a:pPr>
            <a:r>
              <a:rPr lang="en-US" altLang="zh-CN" sz="2400" b="1" dirty="0" err="1" smtClean="0">
                <a:latin typeface="Times New Roman" pitchFamily="18" charset="0"/>
                <a:ea typeface="宋体" pitchFamily="2" charset="-122"/>
              </a:rPr>
              <a:t>cn</a:t>
            </a:r>
            <a:r>
              <a:rPr lang="en-US" altLang="zh-CN" sz="2400" b="1" dirty="0" smtClean="0">
                <a:latin typeface="Times New Roman" pitchFamily="18" charset="0"/>
                <a:ea typeface="宋体" pitchFamily="2" charset="-122"/>
              </a:rPr>
              <a:t> = sqrt(an.*an + bn.*</a:t>
            </a:r>
            <a:r>
              <a:rPr lang="en-US" altLang="zh-CN" sz="2400" b="1" dirty="0" err="1" smtClean="0">
                <a:latin typeface="Times New Roman" pitchFamily="18" charset="0"/>
                <a:ea typeface="宋体" pitchFamily="2" charset="-122"/>
              </a:rPr>
              <a:t>bn</a:t>
            </a:r>
            <a:r>
              <a:rPr lang="en-US" altLang="zh-CN" sz="2400" b="1" dirty="0" smtClean="0">
                <a:latin typeface="Times New Roman" pitchFamily="18" charset="0"/>
                <a:ea typeface="宋体" pitchFamily="2" charset="-122"/>
              </a:rPr>
              <a:t>) ;</a:t>
            </a:r>
          </a:p>
          <a:p>
            <a:pPr>
              <a:lnSpc>
                <a:spcPct val="120000"/>
              </a:lnSpc>
            </a:pPr>
            <a:endParaRPr lang="en-US" altLang="en-US" sz="2400" b="1" dirty="0" smtClean="0">
              <a:latin typeface="Times New Roman" pitchFamily="18" charset="0"/>
            </a:endParaRPr>
          </a:p>
          <a:p>
            <a:pPr>
              <a:lnSpc>
                <a:spcPct val="120000"/>
              </a:lnSpc>
            </a:pPr>
            <a:r>
              <a:rPr lang="en-US" altLang="en-US" sz="2400" b="1" dirty="0" smtClean="0">
                <a:latin typeface="Times New Roman" pitchFamily="18" charset="0"/>
              </a:rPr>
              <a:t>%</a:t>
            </a:r>
            <a:r>
              <a:rPr lang="en-US" altLang="en-US" sz="2400" b="1" dirty="0" err="1">
                <a:latin typeface="Times New Roman" pitchFamily="18" charset="0"/>
              </a:rPr>
              <a:t>计算相位谱</a:t>
            </a:r>
            <a:r>
              <a:rPr lang="en-US" altLang="zh-CN" sz="2400" b="1" dirty="0">
                <a:latin typeface="Times New Roman" pitchFamily="18" charset="0"/>
                <a:ea typeface="宋体" pitchFamily="2" charset="-122"/>
              </a:rPr>
              <a:t>（</a:t>
            </a:r>
            <a:r>
              <a:rPr lang="zh-CN" altLang="en-US" sz="2400" b="1" dirty="0">
                <a:latin typeface="Times New Roman" pitchFamily="18" charset="0"/>
                <a:ea typeface="宋体" pitchFamily="2" charset="-122"/>
              </a:rPr>
              <a:t>偶函数，</a:t>
            </a:r>
            <a:r>
              <a:rPr lang="en-US" altLang="zh-CN" sz="2400" b="1" dirty="0" err="1">
                <a:latin typeface="Times New Roman" pitchFamily="18" charset="0"/>
                <a:ea typeface="宋体" pitchFamily="2" charset="-122"/>
              </a:rPr>
              <a:t>Bn</a:t>
            </a:r>
            <a:r>
              <a:rPr lang="zh-CN" altLang="en-US" sz="2400" b="1" dirty="0">
                <a:latin typeface="Times New Roman" pitchFamily="18" charset="0"/>
                <a:ea typeface="宋体" pitchFamily="2" charset="-122"/>
              </a:rPr>
              <a:t>的值为</a:t>
            </a:r>
            <a:r>
              <a:rPr lang="en-US" altLang="zh-CN" sz="2400" b="1" dirty="0">
                <a:latin typeface="Times New Roman" pitchFamily="18" charset="0"/>
                <a:ea typeface="宋体" pitchFamily="2" charset="-122"/>
              </a:rPr>
              <a:t>0</a:t>
            </a:r>
            <a:r>
              <a:rPr lang="zh-CN" altLang="en-US" sz="2400" b="1" dirty="0">
                <a:latin typeface="Times New Roman" pitchFamily="18" charset="0"/>
                <a:ea typeface="宋体" pitchFamily="2" charset="-122"/>
              </a:rPr>
              <a:t>，实际上可以不计算）</a:t>
            </a:r>
            <a:endParaRPr lang="en-US" altLang="zh-CN" sz="2400" b="1" dirty="0">
              <a:latin typeface="Times New Roman" pitchFamily="18" charset="0"/>
              <a:ea typeface="宋体" pitchFamily="2" charset="-122"/>
            </a:endParaRPr>
          </a:p>
          <a:p>
            <a:pPr>
              <a:lnSpc>
                <a:spcPct val="120000"/>
              </a:lnSpc>
            </a:pPr>
            <a:r>
              <a:rPr lang="en-US" altLang="en-US" sz="2400" b="1" dirty="0">
                <a:latin typeface="Times New Roman" pitchFamily="18" charset="0"/>
              </a:rPr>
              <a:t>for i = 1:Nf </a:t>
            </a:r>
          </a:p>
          <a:p>
            <a:pPr>
              <a:lnSpc>
                <a:spcPct val="120000"/>
              </a:lnSpc>
            </a:pPr>
            <a:r>
              <a:rPr lang="en-US" altLang="en-US" sz="2400" b="1" dirty="0">
                <a:latin typeface="Times New Roman" pitchFamily="18" charset="0"/>
              </a:rPr>
              <a:t>    if an(i) &gt;=0 ;</a:t>
            </a:r>
          </a:p>
          <a:p>
            <a:pPr>
              <a:lnSpc>
                <a:spcPct val="120000"/>
              </a:lnSpc>
            </a:pPr>
            <a:r>
              <a:rPr lang="en-US" altLang="en-US" sz="2400" b="1" dirty="0">
                <a:latin typeface="Times New Roman" pitchFamily="18" charset="0"/>
              </a:rPr>
              <a:t>        phase(i) = 0 ;</a:t>
            </a:r>
          </a:p>
          <a:p>
            <a:pPr>
              <a:lnSpc>
                <a:spcPct val="120000"/>
              </a:lnSpc>
            </a:pPr>
            <a:r>
              <a:rPr lang="en-US" altLang="en-US" sz="2400" b="1" dirty="0">
                <a:latin typeface="Times New Roman" pitchFamily="18" charset="0"/>
              </a:rPr>
              <a:t>    else</a:t>
            </a:r>
          </a:p>
          <a:p>
            <a:pPr>
              <a:lnSpc>
                <a:spcPct val="120000"/>
              </a:lnSpc>
            </a:pPr>
            <a:r>
              <a:rPr lang="en-US" altLang="en-US" sz="2400" b="1" dirty="0">
                <a:latin typeface="Times New Roman" pitchFamily="18" charset="0"/>
              </a:rPr>
              <a:t>        phase(i) = pi ;</a:t>
            </a:r>
          </a:p>
          <a:p>
            <a:pPr>
              <a:lnSpc>
                <a:spcPct val="120000"/>
              </a:lnSpc>
            </a:pPr>
            <a:r>
              <a:rPr lang="en-US" altLang="en-US" sz="2400" b="1" dirty="0">
                <a:latin typeface="Times New Roman" pitchFamily="18" charset="0"/>
              </a:rPr>
              <a:t>    end</a:t>
            </a:r>
          </a:p>
          <a:p>
            <a:pPr>
              <a:lnSpc>
                <a:spcPct val="120000"/>
              </a:lnSpc>
            </a:pPr>
            <a:r>
              <a:rPr lang="en-US" altLang="en-US" sz="2400" b="1" dirty="0">
                <a:latin typeface="Times New Roman" pitchFamily="18" charset="0"/>
              </a:rPr>
              <a:t>end</a:t>
            </a:r>
          </a:p>
        </p:txBody>
      </p:sp>
    </p:spTree>
    <p:extLst>
      <p:ext uri="{BB962C8B-B14F-4D97-AF65-F5344CB8AC3E}">
        <p14:creationId xmlns:p14="http://schemas.microsoft.com/office/powerpoint/2010/main" val="1613273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323528" y="116632"/>
            <a:ext cx="8208912"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a:t>%</a:t>
            </a:r>
            <a:r>
              <a:rPr lang="en-US" altLang="en-US" sz="2000" b="1" dirty="0" err="1"/>
              <a:t>绘制</a:t>
            </a:r>
            <a:endParaRPr lang="en-US" altLang="en-US" sz="2000" b="1" dirty="0"/>
          </a:p>
          <a:p>
            <a:r>
              <a:rPr lang="en-US" altLang="en-US" sz="2000" b="1" dirty="0"/>
              <a:t>t = -T*5:0.001:T*5 ;</a:t>
            </a:r>
          </a:p>
          <a:p>
            <a:r>
              <a:rPr lang="en-US" altLang="en-US" sz="2000" b="1" dirty="0"/>
              <a:t>d = -T*5:T:5*T ;</a:t>
            </a:r>
          </a:p>
          <a:p>
            <a:r>
              <a:rPr lang="en-US" altLang="en-US" sz="2000" b="1" dirty="0"/>
              <a:t>xx = </a:t>
            </a:r>
            <a:r>
              <a:rPr lang="en-US" altLang="en-US" sz="2000" b="1" dirty="0" err="1"/>
              <a:t>pulstran</a:t>
            </a:r>
            <a:r>
              <a:rPr lang="en-US" altLang="en-US" sz="2000" b="1" dirty="0"/>
              <a:t>(t,d,'</a:t>
            </a:r>
            <a:r>
              <a:rPr lang="en-US" altLang="en-US" sz="2000" b="1" dirty="0" err="1"/>
              <a:t>rectpuls</a:t>
            </a:r>
            <a:r>
              <a:rPr lang="en-US" altLang="en-US" sz="2000" b="1" dirty="0"/>
              <a:t>',</a:t>
            </a:r>
            <a:r>
              <a:rPr lang="en-US" altLang="en-US" sz="2000" b="1" dirty="0" err="1"/>
              <a:t>tao</a:t>
            </a:r>
            <a:r>
              <a:rPr lang="en-US" altLang="en-US" sz="2000" b="1" dirty="0"/>
              <a:t>) ;</a:t>
            </a:r>
          </a:p>
          <a:p>
            <a:r>
              <a:rPr lang="en-US" altLang="en-US" sz="2000" b="1" dirty="0" smtClean="0"/>
              <a:t>subplot(3,1,1</a:t>
            </a:r>
            <a:r>
              <a:rPr lang="en-US" altLang="en-US" sz="2000" b="1" dirty="0"/>
              <a:t>)</a:t>
            </a:r>
          </a:p>
          <a:p>
            <a:r>
              <a:rPr lang="en-US" altLang="en-US" sz="2000" b="1" dirty="0"/>
              <a:t>plot(</a:t>
            </a:r>
            <a:r>
              <a:rPr lang="en-US" altLang="en-US" sz="2000" b="1" dirty="0" err="1"/>
              <a:t>t,xx</a:t>
            </a:r>
            <a:r>
              <a:rPr lang="en-US" altLang="en-US" sz="2000" b="1" dirty="0"/>
              <a:t>);</a:t>
            </a:r>
          </a:p>
          <a:p>
            <a:r>
              <a:rPr lang="en-US" altLang="en-US" sz="2000" b="1" dirty="0"/>
              <a:t>axis([-T*5 T*5 0 1.1]) ;</a:t>
            </a:r>
          </a:p>
          <a:p>
            <a:r>
              <a:rPr lang="en-US" altLang="en-US" sz="2000" b="1" dirty="0"/>
              <a:t>s1 = </a:t>
            </a:r>
            <a:r>
              <a:rPr lang="en-US" altLang="en-US" sz="2000" b="1" dirty="0" err="1"/>
              <a:t>strcat</a:t>
            </a:r>
            <a:r>
              <a:rPr lang="en-US" altLang="en-US" sz="2000" b="1" dirty="0"/>
              <a:t>('</a:t>
            </a:r>
            <a:r>
              <a:rPr lang="en-US" altLang="en-US" sz="2000" b="1" dirty="0" err="1"/>
              <a:t>周期矩形脉冲信号T</a:t>
            </a:r>
            <a:r>
              <a:rPr lang="en-US" altLang="en-US" sz="2000" b="1" dirty="0"/>
              <a:t> = ',num2str(T),'Tao = ',num2str(</a:t>
            </a:r>
            <a:r>
              <a:rPr lang="en-US" altLang="en-US" sz="2000" b="1" dirty="0" err="1"/>
              <a:t>tao</a:t>
            </a:r>
            <a:r>
              <a:rPr lang="en-US" altLang="en-US" sz="2000" b="1" dirty="0"/>
              <a:t>));</a:t>
            </a:r>
          </a:p>
          <a:p>
            <a:r>
              <a:rPr lang="en-US" altLang="en-US" sz="2000" b="1" dirty="0"/>
              <a:t>title(s1,'Fontsize',8) ;</a:t>
            </a:r>
          </a:p>
          <a:p>
            <a:r>
              <a:rPr lang="en-US" altLang="en-US" sz="2000" b="1" dirty="0" err="1"/>
              <a:t>xlabel</a:t>
            </a:r>
            <a:r>
              <a:rPr lang="en-US" altLang="en-US" sz="2000" b="1" dirty="0"/>
              <a:t>('t','Fontsize',8) ;</a:t>
            </a:r>
          </a:p>
          <a:p>
            <a:r>
              <a:rPr lang="en-US" altLang="en-US" sz="2000" b="1" dirty="0" smtClean="0"/>
              <a:t>subplot(3,1,2</a:t>
            </a:r>
            <a:r>
              <a:rPr lang="en-US" altLang="en-US" sz="2000" b="1" dirty="0"/>
              <a:t>)</a:t>
            </a:r>
          </a:p>
          <a:p>
            <a:r>
              <a:rPr lang="en-US" altLang="en-US" sz="2000" b="1" dirty="0"/>
              <a:t>k = 0:Nf ;</a:t>
            </a:r>
          </a:p>
          <a:p>
            <a:r>
              <a:rPr lang="en-US" altLang="en-US" sz="2000" b="1" dirty="0"/>
              <a:t>stem(</a:t>
            </a:r>
            <a:r>
              <a:rPr lang="en-US" altLang="en-US" sz="2000" b="1" dirty="0" err="1"/>
              <a:t>k,cn</a:t>
            </a:r>
            <a:r>
              <a:rPr lang="en-US" altLang="en-US" sz="2000" b="1" dirty="0"/>
              <a:t>) ;</a:t>
            </a:r>
          </a:p>
          <a:p>
            <a:r>
              <a:rPr lang="en-US" altLang="en-US" sz="2000" b="1" dirty="0"/>
              <a:t>hold on</a:t>
            </a:r>
          </a:p>
          <a:p>
            <a:r>
              <a:rPr lang="en-US" altLang="en-US" sz="2000" b="1" dirty="0"/>
              <a:t>plot(</a:t>
            </a:r>
            <a:r>
              <a:rPr lang="en-US" altLang="en-US" sz="2000" b="1" dirty="0" err="1"/>
              <a:t>k,cn</a:t>
            </a:r>
            <a:r>
              <a:rPr lang="en-US" altLang="en-US" sz="2000" b="1" dirty="0"/>
              <a:t>) ;%</a:t>
            </a:r>
            <a:r>
              <a:rPr lang="en-US" altLang="en-US" sz="2000" b="1" dirty="0" err="1"/>
              <a:t>绘制幅度谱的包络线</a:t>
            </a:r>
            <a:endParaRPr lang="en-US" altLang="en-US" sz="2000" b="1" dirty="0"/>
          </a:p>
          <a:p>
            <a:r>
              <a:rPr lang="en-US" altLang="en-US" sz="2000" b="1" dirty="0"/>
              <a:t>s2 = </a:t>
            </a:r>
            <a:r>
              <a:rPr lang="en-US" altLang="en-US" sz="2000" b="1" dirty="0" err="1"/>
              <a:t>strcat</a:t>
            </a:r>
            <a:r>
              <a:rPr lang="en-US" altLang="en-US" sz="2000" b="1" dirty="0"/>
              <a:t>('</a:t>
            </a:r>
            <a:r>
              <a:rPr lang="en-US" altLang="en-US" sz="2000" b="1" dirty="0" err="1"/>
              <a:t>幅度谱:谱线间隔</a:t>
            </a:r>
            <a:r>
              <a:rPr lang="en-US" altLang="en-US" sz="2000" b="1" dirty="0"/>
              <a:t>=2*pi/ ',num2str(T));</a:t>
            </a:r>
          </a:p>
          <a:p>
            <a:r>
              <a:rPr lang="en-US" altLang="en-US" sz="2000" b="1" dirty="0" err="1"/>
              <a:t>xlabel</a:t>
            </a:r>
            <a:r>
              <a:rPr lang="en-US" altLang="en-US" sz="2000" b="1" dirty="0"/>
              <a:t>(s2,'Fontsize',8) ;</a:t>
            </a:r>
          </a:p>
          <a:p>
            <a:r>
              <a:rPr lang="en-US" altLang="en-US" sz="2000" b="1" dirty="0" smtClean="0"/>
              <a:t>subplot(3,1,3</a:t>
            </a:r>
            <a:r>
              <a:rPr lang="en-US" altLang="en-US" sz="2000" b="1" dirty="0"/>
              <a:t>)</a:t>
            </a:r>
          </a:p>
          <a:p>
            <a:r>
              <a:rPr lang="en-US" altLang="en-US" sz="2000" b="1" dirty="0"/>
              <a:t>stem(</a:t>
            </a:r>
            <a:r>
              <a:rPr lang="en-US" altLang="en-US" sz="2000" b="1" dirty="0" err="1"/>
              <a:t>k,phase</a:t>
            </a:r>
            <a:r>
              <a:rPr lang="en-US" altLang="en-US" sz="2000" b="1" dirty="0"/>
              <a:t>) ;</a:t>
            </a:r>
          </a:p>
          <a:p>
            <a:r>
              <a:rPr lang="en-US" altLang="en-US" sz="2000" b="1" dirty="0" err="1"/>
              <a:t>xlabel</a:t>
            </a:r>
            <a:r>
              <a:rPr lang="en-US" altLang="en-US" sz="2000" b="1" dirty="0"/>
              <a:t>('</a:t>
            </a:r>
            <a:r>
              <a:rPr lang="en-US" altLang="en-US" sz="2000" b="1" dirty="0" err="1"/>
              <a:t>相位谱</a:t>
            </a:r>
            <a:r>
              <a:rPr lang="en-US" altLang="en-US" sz="2000" b="1" dirty="0"/>
              <a:t>\omega','Fontsize',8) ;</a:t>
            </a:r>
          </a:p>
        </p:txBody>
      </p:sp>
    </p:spTree>
    <p:extLst>
      <p:ext uri="{BB962C8B-B14F-4D97-AF65-F5344CB8AC3E}">
        <p14:creationId xmlns:p14="http://schemas.microsoft.com/office/powerpoint/2010/main" val="403629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692696"/>
            <a:ext cx="7488832"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639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92696"/>
            <a:ext cx="7463300" cy="559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920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414" name="Group 6"/>
          <p:cNvGrpSpPr>
            <a:grpSpLocks/>
          </p:cNvGrpSpPr>
          <p:nvPr/>
        </p:nvGrpSpPr>
        <p:grpSpPr bwMode="auto">
          <a:xfrm>
            <a:off x="323850" y="476250"/>
            <a:ext cx="6913563" cy="754063"/>
            <a:chOff x="249" y="1842"/>
            <a:chExt cx="4355" cy="475"/>
          </a:xfrm>
        </p:grpSpPr>
        <p:sp>
          <p:nvSpPr>
            <p:cNvPr id="145410" name="Text Box 2"/>
            <p:cNvSpPr txBox="1">
              <a:spLocks noChangeArrowheads="1"/>
            </p:cNvSpPr>
            <p:nvPr/>
          </p:nvSpPr>
          <p:spPr bwMode="auto">
            <a:xfrm>
              <a:off x="249" y="1842"/>
              <a:ext cx="4355"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周期相同，改变  值：</a:t>
              </a:r>
            </a:p>
          </p:txBody>
        </p:sp>
        <p:graphicFrame>
          <p:nvGraphicFramePr>
            <p:cNvPr id="145411" name="Object 3"/>
            <p:cNvGraphicFramePr>
              <a:graphicFrameLocks noChangeAspect="1"/>
            </p:cNvGraphicFramePr>
            <p:nvPr>
              <p:extLst>
                <p:ext uri="{D42A27DB-BD31-4B8C-83A1-F6EECF244321}">
                  <p14:modId xmlns:p14="http://schemas.microsoft.com/office/powerpoint/2010/main" val="3095406652"/>
                </p:ext>
              </p:extLst>
            </p:nvPr>
          </p:nvGraphicFramePr>
          <p:xfrm>
            <a:off x="1857" y="1933"/>
            <a:ext cx="297" cy="327"/>
          </p:xfrm>
          <a:graphic>
            <a:graphicData uri="http://schemas.openxmlformats.org/presentationml/2006/ole">
              <mc:AlternateContent xmlns:mc="http://schemas.openxmlformats.org/markup-compatibility/2006">
                <mc:Choice xmlns:v="urn:schemas-microsoft-com:vml" Requires="v">
                  <p:oleObj spid="_x0000_s8250" name="Equation" r:id="rId3" imgW="126720" imgH="139680" progId="Equation.DSMT4">
                    <p:embed/>
                  </p:oleObj>
                </mc:Choice>
                <mc:Fallback>
                  <p:oleObj name="Equation" r:id="rId3" imgW="126720" imgH="139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 y="1933"/>
                          <a:ext cx="2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45413" name="Object 5"/>
          <p:cNvGraphicFramePr>
            <a:graphicFrameLocks noChangeAspect="1"/>
          </p:cNvGraphicFramePr>
          <p:nvPr/>
        </p:nvGraphicFramePr>
        <p:xfrm>
          <a:off x="6686550" y="3068638"/>
          <a:ext cx="406400" cy="447675"/>
        </p:xfrm>
        <a:graphic>
          <a:graphicData uri="http://schemas.openxmlformats.org/presentationml/2006/ole">
            <mc:AlternateContent xmlns:mc="http://schemas.openxmlformats.org/markup-compatibility/2006">
              <mc:Choice xmlns:v="urn:schemas-microsoft-com:vml" Requires="v">
                <p:oleObj spid="_x0000_s8251" name="Equation" r:id="rId5" imgW="126720" imgH="139680" progId="Equation.DSMT4">
                  <p:embed/>
                </p:oleObj>
              </mc:Choice>
              <mc:Fallback>
                <p:oleObj name="Equation" r:id="rId5" imgW="126720" imgH="139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6550" y="3068638"/>
                        <a:ext cx="406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15" name="Text Box 7"/>
          <p:cNvSpPr txBox="1">
            <a:spLocks noChangeArrowheads="1"/>
          </p:cNvSpPr>
          <p:nvPr/>
        </p:nvSpPr>
        <p:spPr bwMode="auto">
          <a:xfrm>
            <a:off x="900113" y="1412875"/>
            <a:ext cx="8243887"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脉宽   越小：其谱线包络线第一个过零点（    ）</a:t>
            </a:r>
          </a:p>
        </p:txBody>
      </p:sp>
      <p:graphicFrame>
        <p:nvGraphicFramePr>
          <p:cNvPr id="145416" name="Object 8"/>
          <p:cNvGraphicFramePr>
            <a:graphicFrameLocks noGrp="1" noChangeAspect="1"/>
          </p:cNvGraphicFramePr>
          <p:nvPr>
            <p:ph sz="quarter" idx="1"/>
          </p:nvPr>
        </p:nvGraphicFramePr>
        <p:xfrm>
          <a:off x="1809750" y="1700213"/>
          <a:ext cx="385763" cy="423862"/>
        </p:xfrm>
        <a:graphic>
          <a:graphicData uri="http://schemas.openxmlformats.org/presentationml/2006/ole">
            <mc:AlternateContent xmlns:mc="http://schemas.openxmlformats.org/markup-compatibility/2006">
              <mc:Choice xmlns:v="urn:schemas-microsoft-com:vml" Requires="v">
                <p:oleObj spid="_x0000_s8252" name="Equation" r:id="rId7" imgW="126720" imgH="139680" progId="Equation.DSMT4">
                  <p:embed/>
                </p:oleObj>
              </mc:Choice>
              <mc:Fallback>
                <p:oleObj name="Equation" r:id="rId7" imgW="126720" imgH="13968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9750" y="1700213"/>
                        <a:ext cx="385763"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427" name="Object 19"/>
          <p:cNvGraphicFramePr>
            <a:graphicFrameLocks noChangeAspect="1"/>
          </p:cNvGraphicFramePr>
          <p:nvPr/>
        </p:nvGraphicFramePr>
        <p:xfrm>
          <a:off x="7845425" y="1484313"/>
          <a:ext cx="1047750" cy="811212"/>
        </p:xfrm>
        <a:graphic>
          <a:graphicData uri="http://schemas.openxmlformats.org/presentationml/2006/ole">
            <mc:AlternateContent xmlns:mc="http://schemas.openxmlformats.org/markup-compatibility/2006">
              <mc:Choice xmlns:v="urn:schemas-microsoft-com:vml" Requires="v">
                <p:oleObj spid="_x0000_s8253" name="Equation" r:id="rId9" imgW="507960" imgH="393480" progId="Equation.DSMT4">
                  <p:embed/>
                </p:oleObj>
              </mc:Choice>
              <mc:Fallback>
                <p:oleObj name="Equation" r:id="rId9" imgW="507960" imgH="393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5425" y="1484313"/>
                        <a:ext cx="1047750"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28" name="Text Box 20"/>
          <p:cNvSpPr txBox="1">
            <a:spLocks noChangeArrowheads="1"/>
          </p:cNvSpPr>
          <p:nvPr/>
        </p:nvSpPr>
        <p:spPr bwMode="auto">
          <a:xfrm>
            <a:off x="900113" y="2133600"/>
            <a:ext cx="8243887"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的频率越高，即信号带宽越宽，频带内所含的分量越多，因此，</a:t>
            </a:r>
            <a:r>
              <a:rPr lang="zh-CN" altLang="en-US" sz="2800" b="1">
                <a:solidFill>
                  <a:srgbClr val="FF0000"/>
                </a:solidFill>
                <a:latin typeface="楷体_GB2312" pitchFamily="49" charset="-122"/>
                <a:ea typeface="楷体_GB2312" pitchFamily="49" charset="-122"/>
              </a:rPr>
              <a:t>信号的频带宽度与脉宽  成反比</a:t>
            </a:r>
          </a:p>
        </p:txBody>
      </p:sp>
    </p:spTree>
    <p:extLst>
      <p:ext uri="{BB962C8B-B14F-4D97-AF65-F5344CB8AC3E}">
        <p14:creationId xmlns:p14="http://schemas.microsoft.com/office/powerpoint/2010/main" val="7752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764704"/>
            <a:ext cx="7234767"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47788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692696"/>
            <a:ext cx="7488832"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4697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692696"/>
            <a:ext cx="7059488" cy="529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30547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620688"/>
            <a:ext cx="72008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5816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0" name="Group 10"/>
          <p:cNvGrpSpPr>
            <a:grpSpLocks/>
          </p:cNvGrpSpPr>
          <p:nvPr/>
        </p:nvGrpSpPr>
        <p:grpSpPr bwMode="auto">
          <a:xfrm>
            <a:off x="323850" y="476250"/>
            <a:ext cx="6913563" cy="754063"/>
            <a:chOff x="204" y="300"/>
            <a:chExt cx="4355" cy="475"/>
          </a:xfrm>
        </p:grpSpPr>
        <p:sp>
          <p:nvSpPr>
            <p:cNvPr id="153603" name="Text Box 3"/>
            <p:cNvSpPr txBox="1">
              <a:spLocks noChangeArrowheads="1"/>
            </p:cNvSpPr>
            <p:nvPr/>
          </p:nvSpPr>
          <p:spPr bwMode="auto">
            <a:xfrm>
              <a:off x="204" y="300"/>
              <a:ext cx="4355"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脉宽相同，改变  值：</a:t>
              </a:r>
            </a:p>
          </p:txBody>
        </p:sp>
        <p:graphicFrame>
          <p:nvGraphicFramePr>
            <p:cNvPr id="153604" name="Object 4"/>
            <p:cNvGraphicFramePr>
              <a:graphicFrameLocks noChangeAspect="1"/>
            </p:cNvGraphicFramePr>
            <p:nvPr>
              <p:extLst>
                <p:ext uri="{D42A27DB-BD31-4B8C-83A1-F6EECF244321}">
                  <p14:modId xmlns:p14="http://schemas.microsoft.com/office/powerpoint/2010/main" val="3066581569"/>
                </p:ext>
              </p:extLst>
            </p:nvPr>
          </p:nvGraphicFramePr>
          <p:xfrm>
            <a:off x="1846" y="391"/>
            <a:ext cx="263" cy="311"/>
          </p:xfrm>
          <a:graphic>
            <a:graphicData uri="http://schemas.openxmlformats.org/presentationml/2006/ole">
              <mc:AlternateContent xmlns:mc="http://schemas.openxmlformats.org/markup-compatibility/2006">
                <mc:Choice xmlns:v="urn:schemas-microsoft-com:vml" Requires="v">
                  <p:oleObj spid="_x0000_s9246" name="Equation" r:id="rId3" imgW="139680" imgH="164880" progId="Equation.DSMT4">
                    <p:embed/>
                  </p:oleObj>
                </mc:Choice>
                <mc:Fallback>
                  <p:oleObj name="Equation" r:id="rId3" imgW="139680" imgH="164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 y="391"/>
                          <a:ext cx="26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3606" name="Text Box 6"/>
          <p:cNvSpPr txBox="1">
            <a:spLocks noChangeArrowheads="1"/>
          </p:cNvSpPr>
          <p:nvPr/>
        </p:nvSpPr>
        <p:spPr bwMode="auto">
          <a:xfrm>
            <a:off x="539750" y="1412875"/>
            <a:ext cx="8243888" cy="472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周期信号的脉冲宽度不变，频谱包络线的过零点所在位置不变，而当周期增大时，相邻谱线的间隔减小，频谱变密。如果周期无限增大（可以看成非周期信号），那么相邻谱线的间隔将趋近于零。周期信号的离散频谱也就过渡到非周期信号的连续频谱。另外，随着周期的增大，各谐波分量的幅度也相应减少。</a:t>
            </a:r>
          </a:p>
        </p:txBody>
      </p:sp>
      <p:graphicFrame>
        <p:nvGraphicFramePr>
          <p:cNvPr id="153608" name="Object 8"/>
          <p:cNvGraphicFramePr>
            <a:graphicFrameLocks noChangeAspect="1"/>
          </p:cNvGraphicFramePr>
          <p:nvPr/>
        </p:nvGraphicFramePr>
        <p:xfrm>
          <a:off x="5219700" y="404813"/>
          <a:ext cx="1047750" cy="811212"/>
        </p:xfrm>
        <a:graphic>
          <a:graphicData uri="http://schemas.openxmlformats.org/presentationml/2006/ole">
            <mc:AlternateContent xmlns:mc="http://schemas.openxmlformats.org/markup-compatibility/2006">
              <mc:Choice xmlns:v="urn:schemas-microsoft-com:vml" Requires="v">
                <p:oleObj spid="_x0000_s9247" name="Equation" r:id="rId5" imgW="507960" imgH="393480" progId="Equation.DSMT4">
                  <p:embed/>
                </p:oleObj>
              </mc:Choice>
              <mc:Fallback>
                <p:oleObj name="Equation" r:id="rId5" imgW="50796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404813"/>
                        <a:ext cx="1047750"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0899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1835150" y="2636838"/>
            <a:ext cx="59055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一、周期信号的傅里叶级数</a:t>
            </a:r>
          </a:p>
        </p:txBody>
      </p:sp>
    </p:spTree>
    <p:extLst>
      <p:ext uri="{BB962C8B-B14F-4D97-AF65-F5344CB8AC3E}">
        <p14:creationId xmlns:p14="http://schemas.microsoft.com/office/powerpoint/2010/main" val="40656540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Text Box 4"/>
          <p:cNvSpPr txBox="1">
            <a:spLocks noChangeArrowheads="1"/>
          </p:cNvSpPr>
          <p:nvPr/>
        </p:nvSpPr>
        <p:spPr bwMode="auto">
          <a:xfrm>
            <a:off x="611188" y="2060575"/>
            <a:ext cx="8064500" cy="207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我们可以看出，脉冲宽度越大，信号的频谱带宽越小，而周期越小，谱线之间间隔越大，验证了傅里叶级数理论</a:t>
            </a:r>
          </a:p>
        </p:txBody>
      </p:sp>
    </p:spTree>
    <p:extLst>
      <p:ext uri="{BB962C8B-B14F-4D97-AF65-F5344CB8AC3E}">
        <p14:creationId xmlns:p14="http://schemas.microsoft.com/office/powerpoint/2010/main" val="4244783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bwMode="auto">
          <a:xfrm>
            <a:off x="457200" y="274637"/>
            <a:ext cx="8229600" cy="92211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r>
              <a:rPr lang="zh-CN" altLang="en-US" sz="4000" b="1" dirty="0">
                <a:ea typeface="宋体" pitchFamily="2" charset="-122"/>
              </a:rPr>
              <a:t>周期方波</a:t>
            </a:r>
            <a:r>
              <a:rPr lang="zh-CN" altLang="en-US" sz="4000" b="1" dirty="0" smtClean="0">
                <a:ea typeface="宋体" pitchFamily="2" charset="-122"/>
              </a:rPr>
              <a:t>信号</a:t>
            </a:r>
            <a:endParaRPr lang="en-US" altLang="zh-CN" sz="4000" b="1" dirty="0">
              <a:ea typeface="宋体" pitchFamily="2" charset="-122"/>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875995"/>
            <a:ext cx="7776864"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91438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5" name="Text Box 5"/>
          <p:cNvSpPr txBox="1">
            <a:spLocks noChangeArrowheads="1"/>
          </p:cNvSpPr>
          <p:nvPr/>
        </p:nvSpPr>
        <p:spPr bwMode="auto">
          <a:xfrm>
            <a:off x="539750" y="620713"/>
            <a:ext cx="80645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smtClean="0">
                <a:ea typeface="宋体" pitchFamily="2" charset="-122"/>
              </a:rPr>
              <a:t>display</a:t>
            </a:r>
            <a:r>
              <a:rPr lang="en-US" altLang="zh-CN" sz="2000" b="1" dirty="0">
                <a:ea typeface="宋体" pitchFamily="2" charset="-122"/>
              </a:rPr>
              <a:t>('please input the value of </a:t>
            </a:r>
            <a:r>
              <a:rPr lang="en-US" altLang="zh-CN" sz="2000" b="1" dirty="0" err="1">
                <a:ea typeface="宋体" pitchFamily="2" charset="-122"/>
              </a:rPr>
              <a:t>T,and</a:t>
            </a:r>
            <a:r>
              <a:rPr lang="en-US" altLang="zh-CN" sz="2000" b="1" dirty="0">
                <a:ea typeface="宋体" pitchFamily="2" charset="-122"/>
              </a:rPr>
              <a:t> </a:t>
            </a:r>
            <a:r>
              <a:rPr lang="en-US" altLang="zh-CN" sz="2000" b="1" dirty="0" err="1">
                <a:ea typeface="宋体" pitchFamily="2" charset="-122"/>
              </a:rPr>
              <a:t>Nf</a:t>
            </a:r>
            <a:r>
              <a:rPr lang="en-US" altLang="zh-CN" sz="2000" b="1" dirty="0">
                <a:ea typeface="宋体" pitchFamily="2" charset="-122"/>
              </a:rPr>
              <a:t>') ;</a:t>
            </a:r>
          </a:p>
          <a:p>
            <a:r>
              <a:rPr lang="en-US" altLang="zh-CN" sz="2000" b="1" dirty="0">
                <a:ea typeface="宋体" pitchFamily="2" charset="-122"/>
              </a:rPr>
              <a:t>T = input('T = ') ;%</a:t>
            </a:r>
            <a:r>
              <a:rPr lang="zh-CN" altLang="en-US" sz="2000" b="1" dirty="0">
                <a:ea typeface="宋体" pitchFamily="2" charset="-122"/>
              </a:rPr>
              <a:t>输入周期</a:t>
            </a:r>
          </a:p>
          <a:p>
            <a:r>
              <a:rPr lang="en-US" altLang="zh-CN" sz="2000" b="1" dirty="0" err="1">
                <a:ea typeface="宋体" pitchFamily="2" charset="-122"/>
              </a:rPr>
              <a:t>Nf</a:t>
            </a:r>
            <a:r>
              <a:rPr lang="en-US" altLang="zh-CN" sz="2000" b="1" dirty="0">
                <a:ea typeface="宋体" pitchFamily="2" charset="-122"/>
              </a:rPr>
              <a:t> = input('</a:t>
            </a:r>
            <a:r>
              <a:rPr lang="en-US" altLang="zh-CN" sz="2000" b="1" dirty="0" err="1">
                <a:ea typeface="宋体" pitchFamily="2" charset="-122"/>
              </a:rPr>
              <a:t>Nf</a:t>
            </a:r>
            <a:r>
              <a:rPr lang="en-US" altLang="zh-CN" sz="2000" b="1" dirty="0">
                <a:ea typeface="宋体" pitchFamily="2" charset="-122"/>
              </a:rPr>
              <a:t> = ') ;%</a:t>
            </a:r>
            <a:r>
              <a:rPr lang="zh-CN" altLang="en-US" sz="2000" b="1" dirty="0">
                <a:ea typeface="宋体" pitchFamily="2" charset="-122"/>
              </a:rPr>
              <a:t>输入傅里叶级数展开的项数</a:t>
            </a:r>
          </a:p>
          <a:p>
            <a:r>
              <a:rPr lang="en-US" altLang="zh-CN" sz="2000" b="1" dirty="0" err="1">
                <a:ea typeface="宋体" pitchFamily="2" charset="-122"/>
              </a:rPr>
              <a:t>syms</a:t>
            </a:r>
            <a:r>
              <a:rPr lang="en-US" altLang="zh-CN" sz="2000" b="1" dirty="0">
                <a:ea typeface="宋体" pitchFamily="2" charset="-122"/>
              </a:rPr>
              <a:t> t n k x ;</a:t>
            </a:r>
          </a:p>
          <a:p>
            <a:r>
              <a:rPr lang="en-US" altLang="zh-CN" sz="2000" b="1" dirty="0" err="1">
                <a:ea typeface="宋体" pitchFamily="2" charset="-122"/>
              </a:rPr>
              <a:t>Nn</a:t>
            </a:r>
            <a:r>
              <a:rPr lang="en-US" altLang="zh-CN" sz="2000" b="1" dirty="0">
                <a:ea typeface="宋体" pitchFamily="2" charset="-122"/>
              </a:rPr>
              <a:t> = 32 ;</a:t>
            </a:r>
          </a:p>
          <a:p>
            <a:r>
              <a:rPr lang="en-US" altLang="zh-CN" sz="2000" b="1" dirty="0">
                <a:ea typeface="宋体" pitchFamily="2" charset="-122"/>
              </a:rPr>
              <a:t>an = zeros(Nf+1 ,1) ;% </a:t>
            </a:r>
            <a:r>
              <a:rPr lang="zh-CN" altLang="en-US" sz="2000" b="1" dirty="0">
                <a:ea typeface="宋体" pitchFamily="2" charset="-122"/>
              </a:rPr>
              <a:t>存放傅里叶余弦系数</a:t>
            </a:r>
          </a:p>
          <a:p>
            <a:r>
              <a:rPr lang="en-US" altLang="zh-CN" sz="2000" b="1" dirty="0" err="1">
                <a:ea typeface="宋体" pitchFamily="2" charset="-122"/>
              </a:rPr>
              <a:t>bn</a:t>
            </a:r>
            <a:r>
              <a:rPr lang="en-US" altLang="zh-CN" sz="2000" b="1" dirty="0">
                <a:ea typeface="宋体" pitchFamily="2" charset="-122"/>
              </a:rPr>
              <a:t> = zeros(Nf+1 ,1) ;% </a:t>
            </a:r>
            <a:r>
              <a:rPr lang="zh-CN" altLang="en-US" sz="2000" b="1" dirty="0">
                <a:ea typeface="宋体" pitchFamily="2" charset="-122"/>
              </a:rPr>
              <a:t>存放傅里叶正弦系数</a:t>
            </a:r>
          </a:p>
          <a:p>
            <a:r>
              <a:rPr lang="en-US" altLang="zh-CN" sz="2000" b="1" dirty="0">
                <a:ea typeface="宋体" pitchFamily="2" charset="-122"/>
              </a:rPr>
              <a:t>phase = zeros(Nf+1 ,1) ;% </a:t>
            </a:r>
            <a:r>
              <a:rPr lang="zh-CN" altLang="en-US" sz="2000" b="1" dirty="0">
                <a:ea typeface="宋体" pitchFamily="2" charset="-122"/>
              </a:rPr>
              <a:t>存放相位</a:t>
            </a:r>
          </a:p>
          <a:p>
            <a:r>
              <a:rPr lang="en-US" altLang="zh-CN" sz="2000" b="1" dirty="0">
                <a:ea typeface="宋体" pitchFamily="2" charset="-122"/>
              </a:rPr>
              <a:t>%</a:t>
            </a:r>
            <a:r>
              <a:rPr lang="zh-CN" altLang="en-US" sz="2000" b="1" dirty="0">
                <a:ea typeface="宋体" pitchFamily="2" charset="-122"/>
              </a:rPr>
              <a:t>构造一个周期的脉冲信号</a:t>
            </a:r>
          </a:p>
          <a:p>
            <a:r>
              <a:rPr lang="en-US" altLang="zh-CN" sz="2000" b="1" dirty="0">
                <a:ea typeface="宋体" pitchFamily="2" charset="-122"/>
              </a:rPr>
              <a:t>s1 = </a:t>
            </a:r>
            <a:r>
              <a:rPr lang="en-US" altLang="zh-CN" sz="2000" b="1" dirty="0" err="1">
                <a:ea typeface="宋体" pitchFamily="2" charset="-122"/>
              </a:rPr>
              <a:t>strcat</a:t>
            </a:r>
            <a:r>
              <a:rPr lang="en-US" altLang="zh-CN" sz="2000" b="1" dirty="0" smtClean="0">
                <a:ea typeface="宋体" pitchFamily="2" charset="-122"/>
              </a:rPr>
              <a:t>(‘</a:t>
            </a:r>
            <a:r>
              <a:rPr lang="en-US" altLang="zh-CN" sz="2000" b="1" dirty="0" err="1" smtClean="0">
                <a:ea typeface="宋体" pitchFamily="2" charset="-122"/>
              </a:rPr>
              <a:t>heaviside</a:t>
            </a:r>
            <a:r>
              <a:rPr lang="en-US" altLang="zh-CN" sz="2000" b="1" dirty="0" smtClean="0">
                <a:ea typeface="宋体" pitchFamily="2" charset="-122"/>
              </a:rPr>
              <a:t>(t</a:t>
            </a:r>
            <a:r>
              <a:rPr lang="en-US" altLang="zh-CN" sz="2000" b="1" dirty="0">
                <a:ea typeface="宋体" pitchFamily="2" charset="-122"/>
              </a:rPr>
              <a:t>+',num2str(T/4),')') ;</a:t>
            </a:r>
          </a:p>
          <a:p>
            <a:r>
              <a:rPr lang="en-US" altLang="zh-CN" sz="2000" b="1" dirty="0">
                <a:ea typeface="宋体" pitchFamily="2" charset="-122"/>
              </a:rPr>
              <a:t>s2 = </a:t>
            </a:r>
            <a:r>
              <a:rPr lang="en-US" altLang="zh-CN" sz="2000" b="1" dirty="0" err="1">
                <a:ea typeface="宋体" pitchFamily="2" charset="-122"/>
              </a:rPr>
              <a:t>strcat</a:t>
            </a:r>
            <a:r>
              <a:rPr lang="en-US" altLang="zh-CN" sz="2000" b="1" dirty="0" smtClean="0">
                <a:ea typeface="宋体" pitchFamily="2" charset="-122"/>
              </a:rPr>
              <a:t>(‘</a:t>
            </a:r>
            <a:r>
              <a:rPr lang="en-US" altLang="zh-CN" sz="2000" b="1" dirty="0" err="1" smtClean="0">
                <a:ea typeface="宋体" pitchFamily="2" charset="-122"/>
              </a:rPr>
              <a:t>heaviside</a:t>
            </a:r>
            <a:r>
              <a:rPr lang="en-US" altLang="zh-CN" sz="2000" b="1" dirty="0" smtClean="0">
                <a:ea typeface="宋体" pitchFamily="2" charset="-122"/>
              </a:rPr>
              <a:t>(t-</a:t>
            </a:r>
            <a:r>
              <a:rPr lang="en-US" altLang="zh-CN" sz="2000" b="1" dirty="0">
                <a:ea typeface="宋体" pitchFamily="2" charset="-122"/>
              </a:rPr>
              <a:t>',num2str(T/4),')') ;</a:t>
            </a:r>
          </a:p>
          <a:p>
            <a:r>
              <a:rPr lang="en-US" altLang="zh-CN" sz="2000" b="1" dirty="0">
                <a:ea typeface="宋体" pitchFamily="2" charset="-122"/>
              </a:rPr>
              <a:t>s3 = </a:t>
            </a:r>
            <a:r>
              <a:rPr lang="en-US" altLang="zh-CN" sz="2000" b="1" dirty="0" err="1">
                <a:ea typeface="宋体" pitchFamily="2" charset="-122"/>
              </a:rPr>
              <a:t>strcat</a:t>
            </a:r>
            <a:r>
              <a:rPr lang="en-US" altLang="zh-CN" sz="2000" b="1" dirty="0" smtClean="0">
                <a:ea typeface="宋体" pitchFamily="2" charset="-122"/>
              </a:rPr>
              <a:t>(‘</a:t>
            </a:r>
            <a:r>
              <a:rPr lang="en-US" altLang="zh-CN" sz="2000" b="1" dirty="0" err="1" smtClean="0">
                <a:ea typeface="宋体" pitchFamily="2" charset="-122"/>
              </a:rPr>
              <a:t>heaviside</a:t>
            </a:r>
            <a:r>
              <a:rPr lang="en-US" altLang="zh-CN" sz="2000" b="1" dirty="0" smtClean="0">
                <a:ea typeface="宋体" pitchFamily="2" charset="-122"/>
              </a:rPr>
              <a:t>(t-</a:t>
            </a:r>
            <a:r>
              <a:rPr lang="en-US" altLang="zh-CN" sz="2000" b="1" dirty="0">
                <a:ea typeface="宋体" pitchFamily="2" charset="-122"/>
              </a:rPr>
              <a:t>',</a:t>
            </a:r>
            <a:r>
              <a:rPr lang="en-US" altLang="zh-CN" sz="2000" b="1" dirty="0" smtClean="0">
                <a:ea typeface="宋体" pitchFamily="2" charset="-122"/>
              </a:rPr>
              <a:t>num2str(T/4),')') </a:t>
            </a:r>
            <a:r>
              <a:rPr lang="en-US" altLang="zh-CN" sz="2000" b="1" dirty="0">
                <a:ea typeface="宋体" pitchFamily="2" charset="-122"/>
              </a:rPr>
              <a:t>;</a:t>
            </a:r>
          </a:p>
          <a:p>
            <a:r>
              <a:rPr lang="en-US" altLang="zh-CN" sz="2000" b="1" dirty="0">
                <a:ea typeface="宋体" pitchFamily="2" charset="-122"/>
              </a:rPr>
              <a:t>s4 = </a:t>
            </a:r>
            <a:r>
              <a:rPr lang="en-US" altLang="zh-CN" sz="2000" b="1" dirty="0" err="1">
                <a:ea typeface="宋体" pitchFamily="2" charset="-122"/>
              </a:rPr>
              <a:t>strcat</a:t>
            </a:r>
            <a:r>
              <a:rPr lang="en-US" altLang="zh-CN" sz="2000" b="1" dirty="0" smtClean="0">
                <a:ea typeface="宋体" pitchFamily="2" charset="-122"/>
              </a:rPr>
              <a:t>(‘</a:t>
            </a:r>
            <a:r>
              <a:rPr lang="en-US" altLang="zh-CN" sz="2000" b="1" dirty="0" err="1" smtClean="0">
                <a:ea typeface="宋体" pitchFamily="2" charset="-122"/>
              </a:rPr>
              <a:t>heaviside</a:t>
            </a:r>
            <a:r>
              <a:rPr lang="en-US" altLang="zh-CN" sz="2000" b="1" dirty="0" smtClean="0">
                <a:ea typeface="宋体" pitchFamily="2" charset="-122"/>
              </a:rPr>
              <a:t>(t-</a:t>
            </a:r>
            <a:r>
              <a:rPr lang="en-US" altLang="zh-CN" sz="2000" b="1" dirty="0">
                <a:ea typeface="宋体" pitchFamily="2" charset="-122"/>
              </a:rPr>
              <a:t>',num2str(3*T/4),')') ;</a:t>
            </a:r>
          </a:p>
          <a:p>
            <a:r>
              <a:rPr lang="en-US" altLang="zh-CN" sz="2000" b="1" dirty="0">
                <a:ea typeface="宋体" pitchFamily="2" charset="-122"/>
              </a:rPr>
              <a:t>x = </a:t>
            </a:r>
            <a:r>
              <a:rPr lang="en-US" altLang="zh-CN" sz="2000" b="1" dirty="0" err="1">
                <a:ea typeface="宋体" pitchFamily="2" charset="-122"/>
              </a:rPr>
              <a:t>sym</a:t>
            </a:r>
            <a:r>
              <a:rPr lang="en-US" altLang="zh-CN" sz="2000" b="1" dirty="0">
                <a:ea typeface="宋体" pitchFamily="2" charset="-122"/>
              </a:rPr>
              <a:t>(s1)-</a:t>
            </a:r>
            <a:r>
              <a:rPr lang="en-US" altLang="zh-CN" sz="2000" b="1" dirty="0" err="1">
                <a:ea typeface="宋体" pitchFamily="2" charset="-122"/>
              </a:rPr>
              <a:t>sym</a:t>
            </a:r>
            <a:r>
              <a:rPr lang="en-US" altLang="zh-CN" sz="2000" b="1" dirty="0">
                <a:ea typeface="宋体" pitchFamily="2" charset="-122"/>
              </a:rPr>
              <a:t>(s2)-</a:t>
            </a:r>
            <a:r>
              <a:rPr lang="en-US" altLang="zh-CN" sz="2000" b="1" dirty="0" err="1">
                <a:ea typeface="宋体" pitchFamily="2" charset="-122"/>
              </a:rPr>
              <a:t>sym</a:t>
            </a:r>
            <a:r>
              <a:rPr lang="en-US" altLang="zh-CN" sz="2000" b="1" dirty="0">
                <a:ea typeface="宋体" pitchFamily="2" charset="-122"/>
              </a:rPr>
              <a:t>(s3)+</a:t>
            </a:r>
            <a:r>
              <a:rPr lang="en-US" altLang="zh-CN" sz="2000" b="1" dirty="0" err="1">
                <a:ea typeface="宋体" pitchFamily="2" charset="-122"/>
              </a:rPr>
              <a:t>sym</a:t>
            </a:r>
            <a:r>
              <a:rPr lang="en-US" altLang="zh-CN" sz="2000" b="1" dirty="0">
                <a:ea typeface="宋体" pitchFamily="2" charset="-122"/>
              </a:rPr>
              <a:t>(s4);</a:t>
            </a:r>
          </a:p>
          <a:p>
            <a:r>
              <a:rPr lang="en-US" altLang="zh-CN" sz="2000" b="1" dirty="0">
                <a:ea typeface="宋体" pitchFamily="2" charset="-122"/>
              </a:rPr>
              <a:t>%</a:t>
            </a:r>
            <a:r>
              <a:rPr lang="zh-CN" altLang="en-US" sz="2000" b="1" dirty="0">
                <a:ea typeface="宋体" pitchFamily="2" charset="-122"/>
              </a:rPr>
              <a:t>采用符号求解傅里叶级数</a:t>
            </a:r>
          </a:p>
          <a:p>
            <a:r>
              <a:rPr lang="en-US" altLang="zh-CN" sz="2000" b="1" dirty="0">
                <a:ea typeface="宋体" pitchFamily="2" charset="-122"/>
              </a:rPr>
              <a:t>%</a:t>
            </a:r>
            <a:r>
              <a:rPr lang="zh-CN" altLang="en-US" sz="2000" b="1" dirty="0">
                <a:ea typeface="宋体" pitchFamily="2" charset="-122"/>
              </a:rPr>
              <a:t>由于是偶函数</a:t>
            </a:r>
            <a:r>
              <a:rPr lang="en-US" altLang="zh-CN" sz="2000" b="1" dirty="0" err="1">
                <a:ea typeface="宋体" pitchFamily="2" charset="-122"/>
              </a:rPr>
              <a:t>Bs</a:t>
            </a:r>
            <a:r>
              <a:rPr lang="zh-CN" altLang="en-US" sz="2000" b="1" dirty="0">
                <a:ea typeface="宋体" pitchFamily="2" charset="-122"/>
              </a:rPr>
              <a:t>应该等于</a:t>
            </a:r>
            <a:r>
              <a:rPr lang="en-US" altLang="zh-CN" sz="2000" b="1" dirty="0">
                <a:ea typeface="宋体" pitchFamily="2" charset="-122"/>
              </a:rPr>
              <a:t>0</a:t>
            </a:r>
          </a:p>
          <a:p>
            <a:r>
              <a:rPr lang="en-US" altLang="zh-CN" sz="2000" b="1" dirty="0">
                <a:ea typeface="宋体" pitchFamily="2" charset="-122"/>
              </a:rPr>
              <a:t>A0 = </a:t>
            </a:r>
            <a:r>
              <a:rPr lang="en-US" altLang="zh-CN" sz="2000" b="1" dirty="0" err="1">
                <a:ea typeface="宋体" pitchFamily="2" charset="-122"/>
              </a:rPr>
              <a:t>int</a:t>
            </a:r>
            <a:r>
              <a:rPr lang="en-US" altLang="zh-CN" sz="2000" b="1" dirty="0">
                <a:ea typeface="宋体" pitchFamily="2" charset="-122"/>
              </a:rPr>
              <a:t>(</a:t>
            </a:r>
            <a:r>
              <a:rPr lang="en-US" altLang="zh-CN" sz="2000" b="1" dirty="0" err="1">
                <a:ea typeface="宋体" pitchFamily="2" charset="-122"/>
              </a:rPr>
              <a:t>x,t</a:t>
            </a:r>
            <a:r>
              <a:rPr lang="en-US" altLang="zh-CN" sz="2000" b="1" dirty="0">
                <a:ea typeface="宋体" pitchFamily="2" charset="-122"/>
              </a:rPr>
              <a:t>,-T/4,3*T/4)/T ;</a:t>
            </a:r>
          </a:p>
          <a:p>
            <a:r>
              <a:rPr lang="en-US" altLang="zh-CN" sz="2000" b="1" dirty="0">
                <a:ea typeface="宋体" pitchFamily="2" charset="-122"/>
              </a:rPr>
              <a:t>As = </a:t>
            </a:r>
            <a:r>
              <a:rPr lang="en-US" altLang="zh-CN" sz="2000" b="1" dirty="0" smtClean="0">
                <a:ea typeface="宋体" pitchFamily="2" charset="-122"/>
              </a:rPr>
              <a:t>2*</a:t>
            </a:r>
            <a:r>
              <a:rPr lang="en-US" altLang="zh-CN" sz="2000" b="1" dirty="0" err="1" smtClean="0">
                <a:ea typeface="宋体" pitchFamily="2" charset="-122"/>
              </a:rPr>
              <a:t>int</a:t>
            </a:r>
            <a:r>
              <a:rPr lang="en-US" altLang="zh-CN" sz="2000" b="1" dirty="0" smtClean="0">
                <a:ea typeface="宋体" pitchFamily="2" charset="-122"/>
              </a:rPr>
              <a:t>(x*</a:t>
            </a:r>
            <a:r>
              <a:rPr lang="en-US" altLang="zh-CN" sz="2000" b="1" dirty="0" err="1" smtClean="0">
                <a:ea typeface="宋体" pitchFamily="2" charset="-122"/>
              </a:rPr>
              <a:t>cos</a:t>
            </a:r>
            <a:r>
              <a:rPr lang="en-US" altLang="zh-CN" sz="2000" b="1" dirty="0" smtClean="0">
                <a:ea typeface="宋体" pitchFamily="2" charset="-122"/>
              </a:rPr>
              <a:t>(2*pi*n*t/T</a:t>
            </a:r>
            <a:r>
              <a:rPr lang="en-US" altLang="zh-CN" sz="2000" b="1" dirty="0">
                <a:ea typeface="宋体" pitchFamily="2" charset="-122"/>
              </a:rPr>
              <a:t>),t,-T/4,3*T/4)/T ;</a:t>
            </a:r>
          </a:p>
          <a:p>
            <a:r>
              <a:rPr lang="en-US" altLang="zh-CN" sz="2000" b="1" dirty="0" err="1">
                <a:ea typeface="宋体" pitchFamily="2" charset="-122"/>
              </a:rPr>
              <a:t>Bs</a:t>
            </a:r>
            <a:r>
              <a:rPr lang="en-US" altLang="zh-CN" sz="2000" b="1" dirty="0">
                <a:ea typeface="宋体" pitchFamily="2" charset="-122"/>
              </a:rPr>
              <a:t> = </a:t>
            </a:r>
            <a:r>
              <a:rPr lang="en-US" altLang="zh-CN" sz="2000" b="1" dirty="0" smtClean="0">
                <a:ea typeface="宋体" pitchFamily="2" charset="-122"/>
              </a:rPr>
              <a:t>2*</a:t>
            </a:r>
            <a:r>
              <a:rPr lang="en-US" altLang="zh-CN" sz="2000" b="1" dirty="0" err="1" smtClean="0">
                <a:ea typeface="宋体" pitchFamily="2" charset="-122"/>
              </a:rPr>
              <a:t>int</a:t>
            </a:r>
            <a:r>
              <a:rPr lang="en-US" altLang="zh-CN" sz="2000" b="1" dirty="0" smtClean="0">
                <a:ea typeface="宋体" pitchFamily="2" charset="-122"/>
              </a:rPr>
              <a:t>(x*sin(2*pi*n*t/T</a:t>
            </a:r>
            <a:r>
              <a:rPr lang="en-US" altLang="zh-CN" sz="2000" b="1" dirty="0">
                <a:ea typeface="宋体" pitchFamily="2" charset="-122"/>
              </a:rPr>
              <a:t>),t,-T/4,3*T/4)/T ;</a:t>
            </a:r>
          </a:p>
        </p:txBody>
      </p:sp>
    </p:spTree>
    <p:extLst>
      <p:ext uri="{BB962C8B-B14F-4D97-AF65-F5344CB8AC3E}">
        <p14:creationId xmlns:p14="http://schemas.microsoft.com/office/powerpoint/2010/main" val="9902835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323528" y="404664"/>
            <a:ext cx="80645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ea typeface="宋体" pitchFamily="2" charset="-122"/>
              </a:rPr>
              <a:t>%</a:t>
            </a:r>
            <a:r>
              <a:rPr lang="zh-CN" altLang="en-US" sz="2400" b="1" dirty="0">
                <a:ea typeface="宋体" pitchFamily="2" charset="-122"/>
              </a:rPr>
              <a:t>将符号变量变成数值</a:t>
            </a:r>
          </a:p>
          <a:p>
            <a:r>
              <a:rPr lang="en-US" altLang="zh-CN" sz="2400" b="1" dirty="0">
                <a:ea typeface="宋体" pitchFamily="2" charset="-122"/>
              </a:rPr>
              <a:t>an(1) = double(</a:t>
            </a:r>
            <a:r>
              <a:rPr lang="en-US" altLang="zh-CN" sz="2400" b="1" dirty="0" err="1">
                <a:ea typeface="宋体" pitchFamily="2" charset="-122"/>
              </a:rPr>
              <a:t>vpa</a:t>
            </a:r>
            <a:r>
              <a:rPr lang="en-US" altLang="zh-CN" sz="2400" b="1" dirty="0">
                <a:ea typeface="宋体" pitchFamily="2" charset="-122"/>
              </a:rPr>
              <a:t>(A0,Nn)) ;</a:t>
            </a:r>
          </a:p>
          <a:p>
            <a:r>
              <a:rPr lang="en-US" altLang="zh-CN" sz="2400" b="1" dirty="0">
                <a:ea typeface="宋体" pitchFamily="2" charset="-122"/>
              </a:rPr>
              <a:t>for k = 1:Nf</a:t>
            </a:r>
          </a:p>
          <a:p>
            <a:r>
              <a:rPr lang="en-US" altLang="zh-CN" sz="2400" b="1" dirty="0">
                <a:ea typeface="宋体" pitchFamily="2" charset="-122"/>
              </a:rPr>
              <a:t>    an(k+1) = double(</a:t>
            </a:r>
            <a:r>
              <a:rPr lang="en-US" altLang="zh-CN" sz="2400" b="1" dirty="0" err="1">
                <a:ea typeface="宋体" pitchFamily="2" charset="-122"/>
              </a:rPr>
              <a:t>vpa</a:t>
            </a:r>
            <a:r>
              <a:rPr lang="en-US" altLang="zh-CN" sz="2400" b="1" dirty="0">
                <a:ea typeface="宋体" pitchFamily="2" charset="-122"/>
              </a:rPr>
              <a:t>(subs(</a:t>
            </a:r>
            <a:r>
              <a:rPr lang="en-US" altLang="zh-CN" sz="2400" b="1" dirty="0" err="1">
                <a:ea typeface="宋体" pitchFamily="2" charset="-122"/>
              </a:rPr>
              <a:t>As,n,k</a:t>
            </a:r>
            <a:r>
              <a:rPr lang="en-US" altLang="zh-CN" sz="2400" b="1" dirty="0">
                <a:ea typeface="宋体" pitchFamily="2" charset="-122"/>
              </a:rPr>
              <a:t>),</a:t>
            </a:r>
            <a:r>
              <a:rPr lang="en-US" altLang="zh-CN" sz="2400" b="1" dirty="0" err="1">
                <a:ea typeface="宋体" pitchFamily="2" charset="-122"/>
              </a:rPr>
              <a:t>Nn</a:t>
            </a:r>
            <a:r>
              <a:rPr lang="en-US" altLang="zh-CN" sz="2400" b="1" dirty="0">
                <a:ea typeface="宋体" pitchFamily="2" charset="-122"/>
              </a:rPr>
              <a:t>)) ;</a:t>
            </a:r>
          </a:p>
          <a:p>
            <a:r>
              <a:rPr lang="en-US" altLang="zh-CN" sz="2400" b="1" dirty="0">
                <a:ea typeface="宋体" pitchFamily="2" charset="-122"/>
              </a:rPr>
              <a:t>    </a:t>
            </a:r>
            <a:r>
              <a:rPr lang="en-US" altLang="zh-CN" sz="2400" b="1" dirty="0" err="1">
                <a:ea typeface="宋体" pitchFamily="2" charset="-122"/>
              </a:rPr>
              <a:t>bn</a:t>
            </a:r>
            <a:r>
              <a:rPr lang="en-US" altLang="zh-CN" sz="2400" b="1" dirty="0">
                <a:ea typeface="宋体" pitchFamily="2" charset="-122"/>
              </a:rPr>
              <a:t>(k+1) = double(</a:t>
            </a:r>
            <a:r>
              <a:rPr lang="en-US" altLang="zh-CN" sz="2400" b="1" dirty="0" err="1">
                <a:ea typeface="宋体" pitchFamily="2" charset="-122"/>
              </a:rPr>
              <a:t>vpa</a:t>
            </a:r>
            <a:r>
              <a:rPr lang="en-US" altLang="zh-CN" sz="2400" b="1" dirty="0">
                <a:ea typeface="宋体" pitchFamily="2" charset="-122"/>
              </a:rPr>
              <a:t>(subs(</a:t>
            </a:r>
            <a:r>
              <a:rPr lang="en-US" altLang="zh-CN" sz="2400" b="1" dirty="0" err="1">
                <a:ea typeface="宋体" pitchFamily="2" charset="-122"/>
              </a:rPr>
              <a:t>Bs,n,k</a:t>
            </a:r>
            <a:r>
              <a:rPr lang="en-US" altLang="zh-CN" sz="2400" b="1" dirty="0">
                <a:ea typeface="宋体" pitchFamily="2" charset="-122"/>
              </a:rPr>
              <a:t>),</a:t>
            </a:r>
            <a:r>
              <a:rPr lang="en-US" altLang="zh-CN" sz="2400" b="1" dirty="0" err="1">
                <a:ea typeface="宋体" pitchFamily="2" charset="-122"/>
              </a:rPr>
              <a:t>Nn</a:t>
            </a:r>
            <a:r>
              <a:rPr lang="en-US" altLang="zh-CN" sz="2400" b="1" dirty="0">
                <a:ea typeface="宋体" pitchFamily="2" charset="-122"/>
              </a:rPr>
              <a:t>)) ;</a:t>
            </a:r>
          </a:p>
          <a:p>
            <a:r>
              <a:rPr lang="en-US" altLang="zh-CN" sz="2400" b="1" dirty="0">
                <a:ea typeface="宋体" pitchFamily="2" charset="-122"/>
              </a:rPr>
              <a:t>end</a:t>
            </a:r>
          </a:p>
          <a:p>
            <a:r>
              <a:rPr lang="en-US" altLang="zh-CN" sz="2400" b="1" dirty="0">
                <a:ea typeface="宋体" pitchFamily="2" charset="-122"/>
              </a:rPr>
              <a:t>%</a:t>
            </a:r>
            <a:r>
              <a:rPr lang="zh-CN" altLang="en-US" sz="2400" b="1" dirty="0">
                <a:ea typeface="宋体" pitchFamily="2" charset="-122"/>
              </a:rPr>
              <a:t>计算幅度谱</a:t>
            </a:r>
          </a:p>
          <a:p>
            <a:r>
              <a:rPr lang="en-US" altLang="zh-CN" sz="2400" b="1" dirty="0" err="1">
                <a:ea typeface="宋体" pitchFamily="2" charset="-122"/>
              </a:rPr>
              <a:t>cn</a:t>
            </a:r>
            <a:r>
              <a:rPr lang="en-US" altLang="zh-CN" sz="2400" b="1" dirty="0">
                <a:ea typeface="宋体" pitchFamily="2" charset="-122"/>
              </a:rPr>
              <a:t> = sqrt(an.*an + bn.*</a:t>
            </a:r>
            <a:r>
              <a:rPr lang="en-US" altLang="zh-CN" sz="2400" b="1" dirty="0" err="1">
                <a:ea typeface="宋体" pitchFamily="2" charset="-122"/>
              </a:rPr>
              <a:t>bn</a:t>
            </a:r>
            <a:r>
              <a:rPr lang="en-US" altLang="zh-CN" sz="2400" b="1" dirty="0">
                <a:ea typeface="宋体" pitchFamily="2" charset="-122"/>
              </a:rPr>
              <a:t>) ;</a:t>
            </a:r>
          </a:p>
          <a:p>
            <a:r>
              <a:rPr lang="en-US" altLang="zh-CN" sz="2400" b="1" dirty="0">
                <a:ea typeface="宋体" pitchFamily="2" charset="-122"/>
              </a:rPr>
              <a:t>%</a:t>
            </a:r>
            <a:r>
              <a:rPr lang="zh-CN" altLang="en-US" sz="2400" b="1" dirty="0">
                <a:ea typeface="宋体" pitchFamily="2" charset="-122"/>
              </a:rPr>
              <a:t>计算相位谱（由于</a:t>
            </a:r>
            <a:r>
              <a:rPr lang="en-US" altLang="zh-CN" sz="2400" b="1" dirty="0" err="1">
                <a:ea typeface="宋体" pitchFamily="2" charset="-122"/>
              </a:rPr>
              <a:t>bn</a:t>
            </a:r>
            <a:r>
              <a:rPr lang="zh-CN" altLang="en-US" sz="2400" b="1" dirty="0">
                <a:ea typeface="宋体" pitchFamily="2" charset="-122"/>
              </a:rPr>
              <a:t>为</a:t>
            </a:r>
            <a:r>
              <a:rPr lang="en-US" altLang="zh-CN" sz="2400" b="1" dirty="0">
                <a:ea typeface="宋体" pitchFamily="2" charset="-122"/>
              </a:rPr>
              <a:t>0</a:t>
            </a:r>
            <a:r>
              <a:rPr lang="zh-CN" altLang="en-US" sz="2400" b="1" dirty="0">
                <a:ea typeface="宋体" pitchFamily="2" charset="-122"/>
              </a:rPr>
              <a:t>）</a:t>
            </a:r>
          </a:p>
          <a:p>
            <a:r>
              <a:rPr lang="en-US" altLang="zh-CN" sz="2400" b="1" dirty="0">
                <a:ea typeface="宋体" pitchFamily="2" charset="-122"/>
              </a:rPr>
              <a:t>for i = 1:Nf </a:t>
            </a:r>
          </a:p>
          <a:p>
            <a:r>
              <a:rPr lang="en-US" altLang="zh-CN" sz="2400" b="1" dirty="0">
                <a:ea typeface="宋体" pitchFamily="2" charset="-122"/>
              </a:rPr>
              <a:t>    if an(i) &gt;=0 ;</a:t>
            </a:r>
          </a:p>
          <a:p>
            <a:r>
              <a:rPr lang="en-US" altLang="zh-CN" sz="2400" b="1" dirty="0">
                <a:ea typeface="宋体" pitchFamily="2" charset="-122"/>
              </a:rPr>
              <a:t>        phase(i) = 0 ;</a:t>
            </a:r>
          </a:p>
          <a:p>
            <a:r>
              <a:rPr lang="en-US" altLang="zh-CN" sz="2400" b="1" dirty="0">
                <a:ea typeface="宋体" pitchFamily="2" charset="-122"/>
              </a:rPr>
              <a:t>    else</a:t>
            </a:r>
          </a:p>
          <a:p>
            <a:r>
              <a:rPr lang="en-US" altLang="zh-CN" sz="2400" b="1" dirty="0">
                <a:ea typeface="宋体" pitchFamily="2" charset="-122"/>
              </a:rPr>
              <a:t>        phase(i) = pi ;</a:t>
            </a:r>
          </a:p>
          <a:p>
            <a:r>
              <a:rPr lang="en-US" altLang="zh-CN" sz="2400" b="1" dirty="0">
                <a:ea typeface="宋体" pitchFamily="2" charset="-122"/>
              </a:rPr>
              <a:t>    end</a:t>
            </a:r>
          </a:p>
          <a:p>
            <a:r>
              <a:rPr lang="en-US" altLang="zh-CN" sz="2400" b="1" dirty="0">
                <a:ea typeface="宋体" pitchFamily="2" charset="-122"/>
              </a:rPr>
              <a:t>end</a:t>
            </a:r>
          </a:p>
        </p:txBody>
      </p:sp>
    </p:spTree>
    <p:extLst>
      <p:ext uri="{BB962C8B-B14F-4D97-AF65-F5344CB8AC3E}">
        <p14:creationId xmlns:p14="http://schemas.microsoft.com/office/powerpoint/2010/main" val="41789092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684213" y="396875"/>
            <a:ext cx="8064500"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ea typeface="宋体" pitchFamily="2" charset="-122"/>
              </a:rPr>
              <a:t>%</a:t>
            </a:r>
            <a:r>
              <a:rPr lang="zh-CN" altLang="en-US" sz="2000" b="1" dirty="0">
                <a:ea typeface="宋体" pitchFamily="2" charset="-122"/>
              </a:rPr>
              <a:t>绘制</a:t>
            </a:r>
          </a:p>
          <a:p>
            <a:r>
              <a:rPr lang="en-US" altLang="zh-CN" sz="2000" b="1" dirty="0">
                <a:ea typeface="宋体" pitchFamily="2" charset="-122"/>
              </a:rPr>
              <a:t>t = - T:0.01: T ;</a:t>
            </a:r>
          </a:p>
          <a:p>
            <a:r>
              <a:rPr lang="en-US" altLang="zh-CN" sz="2000" b="1" dirty="0">
                <a:ea typeface="宋体" pitchFamily="2" charset="-122"/>
              </a:rPr>
              <a:t>xx = square(2/T*pi*(</a:t>
            </a:r>
            <a:r>
              <a:rPr lang="en-US" altLang="zh-CN" sz="2000" b="1" dirty="0" err="1">
                <a:ea typeface="宋体" pitchFamily="2" charset="-122"/>
              </a:rPr>
              <a:t>t+T</a:t>
            </a:r>
            <a:r>
              <a:rPr lang="en-US" altLang="zh-CN" sz="2000" b="1" dirty="0">
                <a:ea typeface="宋体" pitchFamily="2" charset="-122"/>
              </a:rPr>
              <a:t>/4)) ; </a:t>
            </a:r>
          </a:p>
          <a:p>
            <a:r>
              <a:rPr lang="en-US" altLang="zh-CN" sz="2000" b="1" dirty="0" smtClean="0">
                <a:ea typeface="宋体" pitchFamily="2" charset="-122"/>
              </a:rPr>
              <a:t>subplot(3,1,1</a:t>
            </a:r>
            <a:r>
              <a:rPr lang="en-US" altLang="zh-CN" sz="2000" b="1" dirty="0">
                <a:ea typeface="宋体" pitchFamily="2" charset="-122"/>
              </a:rPr>
              <a:t>)</a:t>
            </a:r>
          </a:p>
          <a:p>
            <a:r>
              <a:rPr lang="en-US" altLang="zh-CN" sz="2000" b="1" dirty="0">
                <a:ea typeface="宋体" pitchFamily="2" charset="-122"/>
              </a:rPr>
              <a:t>plot(</a:t>
            </a:r>
            <a:r>
              <a:rPr lang="en-US" altLang="zh-CN" sz="2000" b="1" dirty="0" err="1">
                <a:ea typeface="宋体" pitchFamily="2" charset="-122"/>
              </a:rPr>
              <a:t>t,xx</a:t>
            </a:r>
            <a:r>
              <a:rPr lang="en-US" altLang="zh-CN" sz="2000" b="1" dirty="0">
                <a:ea typeface="宋体" pitchFamily="2" charset="-122"/>
              </a:rPr>
              <a:t>);</a:t>
            </a:r>
          </a:p>
          <a:p>
            <a:r>
              <a:rPr lang="en-US" altLang="zh-CN" sz="2000" b="1" dirty="0">
                <a:ea typeface="宋体" pitchFamily="2" charset="-122"/>
              </a:rPr>
              <a:t>axis([-T </a:t>
            </a:r>
            <a:r>
              <a:rPr lang="en-US" altLang="zh-CN" sz="2000" b="1" dirty="0" err="1">
                <a:ea typeface="宋体" pitchFamily="2" charset="-122"/>
              </a:rPr>
              <a:t>T</a:t>
            </a:r>
            <a:r>
              <a:rPr lang="en-US" altLang="zh-CN" sz="2000" b="1" dirty="0">
                <a:ea typeface="宋体" pitchFamily="2" charset="-122"/>
              </a:rPr>
              <a:t> -1.1 1.1]) ;</a:t>
            </a:r>
          </a:p>
          <a:p>
            <a:r>
              <a:rPr lang="en-US" altLang="zh-CN" sz="2000" b="1" dirty="0">
                <a:ea typeface="宋体" pitchFamily="2" charset="-122"/>
              </a:rPr>
              <a:t>s5 = </a:t>
            </a:r>
            <a:r>
              <a:rPr lang="en-US" altLang="zh-CN" sz="2000" b="1" dirty="0" err="1">
                <a:ea typeface="宋体" pitchFamily="2" charset="-122"/>
              </a:rPr>
              <a:t>strcat</a:t>
            </a:r>
            <a:r>
              <a:rPr lang="en-US" altLang="zh-CN" sz="2000" b="1" dirty="0">
                <a:ea typeface="宋体" pitchFamily="2" charset="-122"/>
              </a:rPr>
              <a:t>('</a:t>
            </a:r>
            <a:r>
              <a:rPr lang="zh-CN" altLang="en-US" sz="2000" b="1" dirty="0">
                <a:ea typeface="宋体" pitchFamily="2" charset="-122"/>
              </a:rPr>
              <a:t>周期矩形脉冲信号</a:t>
            </a:r>
            <a:r>
              <a:rPr lang="en-US" altLang="zh-CN" sz="2000" b="1" dirty="0">
                <a:ea typeface="宋体" pitchFamily="2" charset="-122"/>
              </a:rPr>
              <a:t>T = ',num2str(T));</a:t>
            </a:r>
          </a:p>
          <a:p>
            <a:r>
              <a:rPr lang="en-US" altLang="zh-CN" sz="2000" b="1" dirty="0">
                <a:ea typeface="宋体" pitchFamily="2" charset="-122"/>
              </a:rPr>
              <a:t>title(s5,'Fontsize',8) ;</a:t>
            </a:r>
          </a:p>
          <a:p>
            <a:r>
              <a:rPr lang="en-US" altLang="zh-CN" sz="2000" b="1" dirty="0" err="1">
                <a:ea typeface="宋体" pitchFamily="2" charset="-122"/>
              </a:rPr>
              <a:t>xlabel</a:t>
            </a:r>
            <a:r>
              <a:rPr lang="en-US" altLang="zh-CN" sz="2000" b="1" dirty="0">
                <a:ea typeface="宋体" pitchFamily="2" charset="-122"/>
              </a:rPr>
              <a:t>('t','Fontsize',8) ;</a:t>
            </a:r>
          </a:p>
          <a:p>
            <a:r>
              <a:rPr lang="en-US" altLang="zh-CN" sz="2000" b="1" dirty="0" smtClean="0">
                <a:ea typeface="宋体" pitchFamily="2" charset="-122"/>
              </a:rPr>
              <a:t>subplot(3,1,2)</a:t>
            </a:r>
            <a:endParaRPr lang="en-US" altLang="zh-CN" sz="2000" b="1" dirty="0">
              <a:ea typeface="宋体" pitchFamily="2" charset="-122"/>
            </a:endParaRPr>
          </a:p>
          <a:p>
            <a:r>
              <a:rPr lang="en-US" altLang="zh-CN" sz="2000" b="1" dirty="0">
                <a:ea typeface="宋体" pitchFamily="2" charset="-122"/>
              </a:rPr>
              <a:t>k = 0:Nf ;</a:t>
            </a:r>
          </a:p>
          <a:p>
            <a:r>
              <a:rPr lang="en-US" altLang="zh-CN" sz="2000" b="1" dirty="0">
                <a:ea typeface="宋体" pitchFamily="2" charset="-122"/>
              </a:rPr>
              <a:t>stem(</a:t>
            </a:r>
            <a:r>
              <a:rPr lang="en-US" altLang="zh-CN" sz="2000" b="1" dirty="0" err="1">
                <a:ea typeface="宋体" pitchFamily="2" charset="-122"/>
              </a:rPr>
              <a:t>k,cn</a:t>
            </a:r>
            <a:r>
              <a:rPr lang="en-US" altLang="zh-CN" sz="2000" b="1" dirty="0">
                <a:ea typeface="宋体" pitchFamily="2" charset="-122"/>
              </a:rPr>
              <a:t>) ;</a:t>
            </a:r>
          </a:p>
          <a:p>
            <a:r>
              <a:rPr lang="en-US" altLang="zh-CN" sz="2000" b="1" dirty="0">
                <a:ea typeface="宋体" pitchFamily="2" charset="-122"/>
              </a:rPr>
              <a:t>hold on</a:t>
            </a:r>
          </a:p>
          <a:p>
            <a:r>
              <a:rPr lang="en-US" altLang="zh-CN" sz="2000" b="1" dirty="0">
                <a:ea typeface="宋体" pitchFamily="2" charset="-122"/>
              </a:rPr>
              <a:t>plot(</a:t>
            </a:r>
            <a:r>
              <a:rPr lang="en-US" altLang="zh-CN" sz="2000" b="1" dirty="0" err="1">
                <a:ea typeface="宋体" pitchFamily="2" charset="-122"/>
              </a:rPr>
              <a:t>k,cn</a:t>
            </a:r>
            <a:r>
              <a:rPr lang="en-US" altLang="zh-CN" sz="2000" b="1" dirty="0">
                <a:ea typeface="宋体" pitchFamily="2" charset="-122"/>
              </a:rPr>
              <a:t>) ;%</a:t>
            </a:r>
            <a:r>
              <a:rPr lang="zh-CN" altLang="en-US" sz="2000" b="1" dirty="0">
                <a:ea typeface="宋体" pitchFamily="2" charset="-122"/>
              </a:rPr>
              <a:t>绘制幅度谱的包络线</a:t>
            </a:r>
          </a:p>
          <a:p>
            <a:r>
              <a:rPr lang="en-US" altLang="zh-CN" sz="2000" b="1" dirty="0">
                <a:ea typeface="宋体" pitchFamily="2" charset="-122"/>
              </a:rPr>
              <a:t>s6 = </a:t>
            </a:r>
            <a:r>
              <a:rPr lang="en-US" altLang="zh-CN" sz="2000" b="1" dirty="0" err="1">
                <a:ea typeface="宋体" pitchFamily="2" charset="-122"/>
              </a:rPr>
              <a:t>strcat</a:t>
            </a:r>
            <a:r>
              <a:rPr lang="en-US" altLang="zh-CN" sz="2000" b="1" dirty="0">
                <a:ea typeface="宋体" pitchFamily="2" charset="-122"/>
              </a:rPr>
              <a:t>('</a:t>
            </a:r>
            <a:r>
              <a:rPr lang="zh-CN" altLang="en-US" sz="2000" b="1" dirty="0">
                <a:ea typeface="宋体" pitchFamily="2" charset="-122"/>
              </a:rPr>
              <a:t>幅度谱</a:t>
            </a:r>
            <a:r>
              <a:rPr lang="en-US" altLang="zh-CN" sz="2000" b="1" dirty="0">
                <a:ea typeface="宋体" pitchFamily="2" charset="-122"/>
              </a:rPr>
              <a:t>:</a:t>
            </a:r>
            <a:r>
              <a:rPr lang="zh-CN" altLang="en-US" sz="2000" b="1" dirty="0">
                <a:ea typeface="宋体" pitchFamily="2" charset="-122"/>
              </a:rPr>
              <a:t>谱线间隔</a:t>
            </a:r>
            <a:r>
              <a:rPr lang="en-US" altLang="zh-CN" sz="2000" b="1" dirty="0">
                <a:ea typeface="宋体" pitchFamily="2" charset="-122"/>
              </a:rPr>
              <a:t>=2*pi/ ',num2str(T));</a:t>
            </a:r>
          </a:p>
          <a:p>
            <a:r>
              <a:rPr lang="en-US" altLang="zh-CN" sz="2000" b="1" dirty="0" err="1">
                <a:ea typeface="宋体" pitchFamily="2" charset="-122"/>
              </a:rPr>
              <a:t>xlabel</a:t>
            </a:r>
            <a:r>
              <a:rPr lang="en-US" altLang="zh-CN" sz="2000" b="1" dirty="0">
                <a:ea typeface="宋体" pitchFamily="2" charset="-122"/>
              </a:rPr>
              <a:t>(s6,'Fontsize',8) ;</a:t>
            </a:r>
          </a:p>
          <a:p>
            <a:r>
              <a:rPr lang="en-US" altLang="zh-CN" sz="2000" b="1" dirty="0">
                <a:ea typeface="宋体" pitchFamily="2" charset="-122"/>
              </a:rPr>
              <a:t>axis([0 30 0 0.8]) ;</a:t>
            </a:r>
          </a:p>
          <a:p>
            <a:r>
              <a:rPr lang="en-US" altLang="zh-CN" sz="2000" b="1" dirty="0" smtClean="0">
                <a:ea typeface="宋体" pitchFamily="2" charset="-122"/>
              </a:rPr>
              <a:t>subplot(3,1,3</a:t>
            </a:r>
            <a:r>
              <a:rPr lang="en-US" altLang="zh-CN" sz="2000" b="1" dirty="0">
                <a:ea typeface="宋体" pitchFamily="2" charset="-122"/>
              </a:rPr>
              <a:t>)</a:t>
            </a:r>
          </a:p>
          <a:p>
            <a:r>
              <a:rPr lang="en-US" altLang="zh-CN" sz="2000" b="1" dirty="0">
                <a:ea typeface="宋体" pitchFamily="2" charset="-122"/>
              </a:rPr>
              <a:t>stem(</a:t>
            </a:r>
            <a:r>
              <a:rPr lang="en-US" altLang="zh-CN" sz="2000" b="1" dirty="0" err="1">
                <a:ea typeface="宋体" pitchFamily="2" charset="-122"/>
              </a:rPr>
              <a:t>k,phase</a:t>
            </a:r>
            <a:r>
              <a:rPr lang="en-US" altLang="zh-CN" sz="2000" b="1" dirty="0">
                <a:ea typeface="宋体" pitchFamily="2" charset="-122"/>
              </a:rPr>
              <a:t>) ;</a:t>
            </a:r>
          </a:p>
          <a:p>
            <a:r>
              <a:rPr lang="en-US" altLang="zh-CN" sz="2000" b="1" dirty="0" err="1">
                <a:ea typeface="宋体" pitchFamily="2" charset="-122"/>
              </a:rPr>
              <a:t>xlabel</a:t>
            </a:r>
            <a:r>
              <a:rPr lang="en-US" altLang="zh-CN" sz="2000" b="1" dirty="0">
                <a:ea typeface="宋体" pitchFamily="2" charset="-122"/>
              </a:rPr>
              <a:t>(‘</a:t>
            </a:r>
            <a:r>
              <a:rPr lang="zh-CN" altLang="en-US" sz="2000" b="1" dirty="0">
                <a:ea typeface="宋体" pitchFamily="2" charset="-122"/>
              </a:rPr>
              <a:t>相位谱</a:t>
            </a:r>
            <a:r>
              <a:rPr lang="en-US" altLang="zh-CN" sz="2000" b="1" dirty="0">
                <a:ea typeface="宋体" pitchFamily="2" charset="-122"/>
              </a:rPr>
              <a:t>\omega’,‘Fontsize’,8) </a:t>
            </a:r>
            <a:endParaRPr lang="zh-CN" altLang="en-US" sz="3200" b="1" dirty="0">
              <a:latin typeface="楷体_GB2312" pitchFamily="49" charset="-122"/>
              <a:ea typeface="楷体_GB2312" pitchFamily="49" charset="-122"/>
            </a:endParaRPr>
          </a:p>
        </p:txBody>
      </p:sp>
    </p:spTree>
    <p:extLst>
      <p:ext uri="{BB962C8B-B14F-4D97-AF65-F5344CB8AC3E}">
        <p14:creationId xmlns:p14="http://schemas.microsoft.com/office/powerpoint/2010/main" val="22852760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r>
              <a:rPr lang="zh-CN" altLang="en-US" sz="4000" b="1" dirty="0">
                <a:ea typeface="宋体" pitchFamily="2" charset="-122"/>
              </a:rPr>
              <a:t>周期锯齿波</a:t>
            </a:r>
            <a:r>
              <a:rPr lang="zh-CN" altLang="en-US" sz="4000" b="1" dirty="0" smtClean="0">
                <a:ea typeface="宋体" pitchFamily="2" charset="-122"/>
              </a:rPr>
              <a:t>信号</a:t>
            </a:r>
            <a:endParaRPr lang="zh-CN" altLang="en-US" sz="4000" b="1" dirty="0">
              <a:ea typeface="宋体" pitchFamily="2" charset="-122"/>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52736"/>
            <a:ext cx="7560840" cy="5670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6212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179512" y="117693"/>
            <a:ext cx="8064500"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err="1">
                <a:ea typeface="宋体" pitchFamily="2" charset="-122"/>
              </a:rPr>
              <a:t>clf</a:t>
            </a:r>
            <a:endParaRPr lang="en-US" altLang="zh-CN" sz="2400" b="1" dirty="0">
              <a:ea typeface="宋体" pitchFamily="2" charset="-122"/>
            </a:endParaRPr>
          </a:p>
          <a:p>
            <a:r>
              <a:rPr lang="en-US" altLang="zh-CN" sz="2400" b="1" dirty="0">
                <a:ea typeface="宋体" pitchFamily="2" charset="-122"/>
              </a:rPr>
              <a:t>display('please input the value of </a:t>
            </a:r>
            <a:r>
              <a:rPr lang="en-US" altLang="zh-CN" sz="2400" b="1" dirty="0" err="1">
                <a:ea typeface="宋体" pitchFamily="2" charset="-122"/>
              </a:rPr>
              <a:t>T,and</a:t>
            </a:r>
            <a:r>
              <a:rPr lang="en-US" altLang="zh-CN" sz="2400" b="1" dirty="0">
                <a:ea typeface="宋体" pitchFamily="2" charset="-122"/>
              </a:rPr>
              <a:t> </a:t>
            </a:r>
            <a:r>
              <a:rPr lang="en-US" altLang="zh-CN" sz="2400" b="1" dirty="0" err="1">
                <a:ea typeface="宋体" pitchFamily="2" charset="-122"/>
              </a:rPr>
              <a:t>Nf</a:t>
            </a:r>
            <a:r>
              <a:rPr lang="en-US" altLang="zh-CN" sz="2400" b="1" dirty="0">
                <a:ea typeface="宋体" pitchFamily="2" charset="-122"/>
              </a:rPr>
              <a:t>') ;</a:t>
            </a:r>
          </a:p>
          <a:p>
            <a:r>
              <a:rPr lang="en-US" altLang="zh-CN" sz="2400" b="1" dirty="0">
                <a:ea typeface="宋体" pitchFamily="2" charset="-122"/>
              </a:rPr>
              <a:t>T = input('T = ') ;%</a:t>
            </a:r>
            <a:r>
              <a:rPr lang="zh-CN" altLang="en-US" sz="2400" b="1" dirty="0">
                <a:ea typeface="宋体" pitchFamily="2" charset="-122"/>
              </a:rPr>
              <a:t>输入周期</a:t>
            </a:r>
          </a:p>
          <a:p>
            <a:r>
              <a:rPr lang="en-US" altLang="zh-CN" sz="2400" b="1" dirty="0" err="1">
                <a:ea typeface="宋体" pitchFamily="2" charset="-122"/>
              </a:rPr>
              <a:t>Nf</a:t>
            </a:r>
            <a:r>
              <a:rPr lang="en-US" altLang="zh-CN" sz="2400" b="1" dirty="0">
                <a:ea typeface="宋体" pitchFamily="2" charset="-122"/>
              </a:rPr>
              <a:t> = input('</a:t>
            </a:r>
            <a:r>
              <a:rPr lang="en-US" altLang="zh-CN" sz="2400" b="1" dirty="0" err="1">
                <a:ea typeface="宋体" pitchFamily="2" charset="-122"/>
              </a:rPr>
              <a:t>Nf</a:t>
            </a:r>
            <a:r>
              <a:rPr lang="en-US" altLang="zh-CN" sz="2400" b="1" dirty="0">
                <a:ea typeface="宋体" pitchFamily="2" charset="-122"/>
              </a:rPr>
              <a:t> = ') ;%</a:t>
            </a:r>
            <a:r>
              <a:rPr lang="zh-CN" altLang="en-US" sz="2400" b="1" dirty="0">
                <a:ea typeface="宋体" pitchFamily="2" charset="-122"/>
              </a:rPr>
              <a:t>输入傅里叶级数展开的项数</a:t>
            </a:r>
          </a:p>
          <a:p>
            <a:r>
              <a:rPr lang="en-US" altLang="zh-CN" sz="2400" b="1" dirty="0" err="1">
                <a:ea typeface="宋体" pitchFamily="2" charset="-122"/>
              </a:rPr>
              <a:t>syms</a:t>
            </a:r>
            <a:r>
              <a:rPr lang="en-US" altLang="zh-CN" sz="2400" b="1" dirty="0">
                <a:ea typeface="宋体" pitchFamily="2" charset="-122"/>
              </a:rPr>
              <a:t> t n k x ;</a:t>
            </a:r>
          </a:p>
          <a:p>
            <a:r>
              <a:rPr lang="en-US" altLang="zh-CN" sz="2400" b="1" dirty="0" err="1">
                <a:ea typeface="宋体" pitchFamily="2" charset="-122"/>
              </a:rPr>
              <a:t>Nn</a:t>
            </a:r>
            <a:r>
              <a:rPr lang="en-US" altLang="zh-CN" sz="2400" b="1" dirty="0">
                <a:ea typeface="宋体" pitchFamily="2" charset="-122"/>
              </a:rPr>
              <a:t> = 32 ;</a:t>
            </a:r>
          </a:p>
          <a:p>
            <a:r>
              <a:rPr lang="en-US" altLang="zh-CN" sz="2400" b="1" dirty="0">
                <a:ea typeface="宋体" pitchFamily="2" charset="-122"/>
              </a:rPr>
              <a:t>an = zeros(Nf+1 ,1) ;% </a:t>
            </a:r>
            <a:r>
              <a:rPr lang="zh-CN" altLang="en-US" sz="2400" b="1" dirty="0">
                <a:ea typeface="宋体" pitchFamily="2" charset="-122"/>
              </a:rPr>
              <a:t>存放傅里叶余弦系数</a:t>
            </a:r>
          </a:p>
          <a:p>
            <a:r>
              <a:rPr lang="en-US" altLang="zh-CN" sz="2400" b="1" dirty="0" err="1">
                <a:ea typeface="宋体" pitchFamily="2" charset="-122"/>
              </a:rPr>
              <a:t>bn</a:t>
            </a:r>
            <a:r>
              <a:rPr lang="en-US" altLang="zh-CN" sz="2400" b="1" dirty="0">
                <a:ea typeface="宋体" pitchFamily="2" charset="-122"/>
              </a:rPr>
              <a:t> = zeros(Nf+1 ,1) ;% </a:t>
            </a:r>
            <a:r>
              <a:rPr lang="zh-CN" altLang="en-US" sz="2400" b="1" dirty="0">
                <a:ea typeface="宋体" pitchFamily="2" charset="-122"/>
              </a:rPr>
              <a:t>存放傅里叶正弦系数</a:t>
            </a:r>
          </a:p>
          <a:p>
            <a:r>
              <a:rPr lang="en-US" altLang="zh-CN" sz="2400" b="1" dirty="0">
                <a:ea typeface="宋体" pitchFamily="2" charset="-122"/>
              </a:rPr>
              <a:t>phase = zeros(Nf+1 ,1) ;% </a:t>
            </a:r>
            <a:r>
              <a:rPr lang="zh-CN" altLang="en-US" sz="2400" b="1" dirty="0">
                <a:ea typeface="宋体" pitchFamily="2" charset="-122"/>
              </a:rPr>
              <a:t>存放相位</a:t>
            </a:r>
          </a:p>
          <a:p>
            <a:r>
              <a:rPr lang="en-US" altLang="zh-CN" sz="2400" b="1" dirty="0">
                <a:ea typeface="宋体" pitchFamily="2" charset="-122"/>
              </a:rPr>
              <a:t>%</a:t>
            </a:r>
            <a:r>
              <a:rPr lang="zh-CN" altLang="en-US" sz="2400" b="1" dirty="0">
                <a:ea typeface="宋体" pitchFamily="2" charset="-122"/>
              </a:rPr>
              <a:t>构造一个周期的脉冲信号</a:t>
            </a:r>
          </a:p>
          <a:p>
            <a:r>
              <a:rPr lang="en-US" altLang="zh-CN" sz="2400" b="1" dirty="0">
                <a:ea typeface="宋体" pitchFamily="2" charset="-122"/>
              </a:rPr>
              <a:t>s1 = </a:t>
            </a:r>
            <a:r>
              <a:rPr lang="en-US" altLang="zh-CN" sz="2400" b="1" dirty="0" err="1">
                <a:ea typeface="宋体" pitchFamily="2" charset="-122"/>
              </a:rPr>
              <a:t>strcat</a:t>
            </a:r>
            <a:r>
              <a:rPr lang="en-US" altLang="zh-CN" sz="2400" b="1" dirty="0" smtClean="0">
                <a:ea typeface="宋体" pitchFamily="2" charset="-122"/>
              </a:rPr>
              <a:t>(‘</a:t>
            </a:r>
            <a:r>
              <a:rPr lang="en-US" altLang="zh-CN" sz="2400" b="1" dirty="0" err="1" smtClean="0">
                <a:ea typeface="宋体" pitchFamily="2" charset="-122"/>
              </a:rPr>
              <a:t>heaviside</a:t>
            </a:r>
            <a:r>
              <a:rPr lang="en-US" altLang="zh-CN" sz="2400" b="1" dirty="0" smtClean="0">
                <a:ea typeface="宋体" pitchFamily="2" charset="-122"/>
              </a:rPr>
              <a:t>(t</a:t>
            </a:r>
            <a:r>
              <a:rPr lang="en-US" altLang="zh-CN" sz="2400" b="1" dirty="0">
                <a:ea typeface="宋体" pitchFamily="2" charset="-122"/>
              </a:rPr>
              <a:t>+',num2str(T/2),')') ;</a:t>
            </a:r>
          </a:p>
          <a:p>
            <a:r>
              <a:rPr lang="en-US" altLang="zh-CN" sz="2400" b="1" dirty="0">
                <a:ea typeface="宋体" pitchFamily="2" charset="-122"/>
              </a:rPr>
              <a:t>s2 = </a:t>
            </a:r>
            <a:r>
              <a:rPr lang="en-US" altLang="zh-CN" sz="2400" b="1" dirty="0" err="1">
                <a:ea typeface="宋体" pitchFamily="2" charset="-122"/>
              </a:rPr>
              <a:t>strcat</a:t>
            </a:r>
            <a:r>
              <a:rPr lang="en-US" altLang="zh-CN" sz="2400" b="1" dirty="0" smtClean="0">
                <a:ea typeface="宋体" pitchFamily="2" charset="-122"/>
              </a:rPr>
              <a:t>(‘</a:t>
            </a:r>
            <a:r>
              <a:rPr lang="en-US" altLang="zh-CN" sz="2400" b="1" dirty="0" err="1" smtClean="0">
                <a:ea typeface="宋体" pitchFamily="2" charset="-122"/>
              </a:rPr>
              <a:t>heaviside</a:t>
            </a:r>
            <a:r>
              <a:rPr lang="en-US" altLang="zh-CN" sz="2400" b="1" dirty="0" smtClean="0">
                <a:ea typeface="宋体" pitchFamily="2" charset="-122"/>
              </a:rPr>
              <a:t>(t-</a:t>
            </a:r>
            <a:r>
              <a:rPr lang="en-US" altLang="zh-CN" sz="2400" b="1" dirty="0">
                <a:ea typeface="宋体" pitchFamily="2" charset="-122"/>
              </a:rPr>
              <a:t>',num2str(T/2),')') ;</a:t>
            </a:r>
          </a:p>
          <a:p>
            <a:r>
              <a:rPr lang="en-US" altLang="zh-CN" sz="2400" b="1" dirty="0">
                <a:ea typeface="宋体" pitchFamily="2" charset="-122"/>
              </a:rPr>
              <a:t>x1 = </a:t>
            </a:r>
            <a:r>
              <a:rPr lang="en-US" altLang="zh-CN" sz="2400" b="1" dirty="0" err="1">
                <a:ea typeface="宋体" pitchFamily="2" charset="-122"/>
              </a:rPr>
              <a:t>sym</a:t>
            </a:r>
            <a:r>
              <a:rPr lang="en-US" altLang="zh-CN" sz="2400" b="1" dirty="0">
                <a:ea typeface="宋体" pitchFamily="2" charset="-122"/>
              </a:rPr>
              <a:t>(s1)-</a:t>
            </a:r>
            <a:r>
              <a:rPr lang="en-US" altLang="zh-CN" sz="2400" b="1" dirty="0" err="1">
                <a:ea typeface="宋体" pitchFamily="2" charset="-122"/>
              </a:rPr>
              <a:t>sym</a:t>
            </a:r>
            <a:r>
              <a:rPr lang="en-US" altLang="zh-CN" sz="2400" b="1" dirty="0">
                <a:ea typeface="宋体" pitchFamily="2" charset="-122"/>
              </a:rPr>
              <a:t>(s2) ;</a:t>
            </a:r>
          </a:p>
          <a:p>
            <a:r>
              <a:rPr lang="en-US" altLang="zh-CN" sz="2400" b="1" dirty="0">
                <a:ea typeface="宋体" pitchFamily="2" charset="-122"/>
              </a:rPr>
              <a:t>x = t*x1 ;</a:t>
            </a:r>
          </a:p>
          <a:p>
            <a:r>
              <a:rPr lang="en-US" altLang="zh-CN" sz="2400" b="1" dirty="0">
                <a:ea typeface="宋体" pitchFamily="2" charset="-122"/>
              </a:rPr>
              <a:t>%</a:t>
            </a:r>
            <a:r>
              <a:rPr lang="zh-CN" altLang="en-US" sz="2400" b="1" dirty="0">
                <a:ea typeface="宋体" pitchFamily="2" charset="-122"/>
              </a:rPr>
              <a:t>采用符号求解傅里叶级数</a:t>
            </a:r>
          </a:p>
          <a:p>
            <a:r>
              <a:rPr lang="en-US" altLang="zh-CN" sz="2400" b="1" dirty="0" smtClean="0">
                <a:ea typeface="宋体" pitchFamily="2" charset="-122"/>
              </a:rPr>
              <a:t>A0 </a:t>
            </a:r>
            <a:r>
              <a:rPr lang="en-US" altLang="zh-CN" sz="2400" b="1" dirty="0">
                <a:ea typeface="宋体" pitchFamily="2" charset="-122"/>
              </a:rPr>
              <a:t>= </a:t>
            </a:r>
            <a:r>
              <a:rPr lang="en-US" altLang="zh-CN" sz="2400" b="1" dirty="0" err="1">
                <a:ea typeface="宋体" pitchFamily="2" charset="-122"/>
              </a:rPr>
              <a:t>int</a:t>
            </a:r>
            <a:r>
              <a:rPr lang="en-US" altLang="zh-CN" sz="2400" b="1" dirty="0">
                <a:ea typeface="宋体" pitchFamily="2" charset="-122"/>
              </a:rPr>
              <a:t>(</a:t>
            </a:r>
            <a:r>
              <a:rPr lang="en-US" altLang="zh-CN" sz="2400" b="1" dirty="0" err="1">
                <a:ea typeface="宋体" pitchFamily="2" charset="-122"/>
              </a:rPr>
              <a:t>x,t</a:t>
            </a:r>
            <a:r>
              <a:rPr lang="en-US" altLang="zh-CN" sz="2400" b="1" dirty="0">
                <a:ea typeface="宋体" pitchFamily="2" charset="-122"/>
              </a:rPr>
              <a:t>,-T/2,T/2)/T ;</a:t>
            </a:r>
          </a:p>
          <a:p>
            <a:r>
              <a:rPr lang="en-US" altLang="zh-CN" sz="2400" b="1" dirty="0">
                <a:ea typeface="宋体" pitchFamily="2" charset="-122"/>
              </a:rPr>
              <a:t>As = </a:t>
            </a:r>
            <a:r>
              <a:rPr lang="en-US" altLang="zh-CN" sz="2400" b="1" dirty="0" smtClean="0">
                <a:ea typeface="宋体" pitchFamily="2" charset="-122"/>
              </a:rPr>
              <a:t>2*</a:t>
            </a:r>
            <a:r>
              <a:rPr lang="en-US" altLang="zh-CN" sz="2400" b="1" dirty="0" err="1" smtClean="0">
                <a:ea typeface="宋体" pitchFamily="2" charset="-122"/>
              </a:rPr>
              <a:t>int</a:t>
            </a:r>
            <a:r>
              <a:rPr lang="en-US" altLang="zh-CN" sz="2400" b="1" dirty="0" smtClean="0">
                <a:ea typeface="宋体" pitchFamily="2" charset="-122"/>
              </a:rPr>
              <a:t>(x*</a:t>
            </a:r>
            <a:r>
              <a:rPr lang="en-US" altLang="zh-CN" sz="2400" b="1" dirty="0" err="1" smtClean="0">
                <a:ea typeface="宋体" pitchFamily="2" charset="-122"/>
              </a:rPr>
              <a:t>cos</a:t>
            </a:r>
            <a:r>
              <a:rPr lang="en-US" altLang="zh-CN" sz="2400" b="1" dirty="0" smtClean="0">
                <a:ea typeface="宋体" pitchFamily="2" charset="-122"/>
              </a:rPr>
              <a:t>(2*pi*n*t/T</a:t>
            </a:r>
            <a:r>
              <a:rPr lang="en-US" altLang="zh-CN" sz="2400" b="1" dirty="0">
                <a:ea typeface="宋体" pitchFamily="2" charset="-122"/>
              </a:rPr>
              <a:t>),t,-T/2,T/2)/T ;</a:t>
            </a:r>
          </a:p>
          <a:p>
            <a:r>
              <a:rPr lang="en-US" altLang="zh-CN" sz="2400" b="1" dirty="0" err="1">
                <a:ea typeface="宋体" pitchFamily="2" charset="-122"/>
              </a:rPr>
              <a:t>Bs</a:t>
            </a:r>
            <a:r>
              <a:rPr lang="en-US" altLang="zh-CN" sz="2400" b="1" dirty="0">
                <a:ea typeface="宋体" pitchFamily="2" charset="-122"/>
              </a:rPr>
              <a:t> = </a:t>
            </a:r>
            <a:r>
              <a:rPr lang="en-US" altLang="zh-CN" sz="2400" b="1" dirty="0" smtClean="0">
                <a:ea typeface="宋体" pitchFamily="2" charset="-122"/>
              </a:rPr>
              <a:t>2*</a:t>
            </a:r>
            <a:r>
              <a:rPr lang="en-US" altLang="zh-CN" sz="2400" b="1" dirty="0" err="1" smtClean="0">
                <a:ea typeface="宋体" pitchFamily="2" charset="-122"/>
              </a:rPr>
              <a:t>int</a:t>
            </a:r>
            <a:r>
              <a:rPr lang="en-US" altLang="zh-CN" sz="2400" b="1" dirty="0" smtClean="0">
                <a:ea typeface="宋体" pitchFamily="2" charset="-122"/>
              </a:rPr>
              <a:t>(x*sin(2*pi*n*t/T</a:t>
            </a:r>
            <a:r>
              <a:rPr lang="en-US" altLang="zh-CN" sz="2400" b="1" dirty="0">
                <a:ea typeface="宋体" pitchFamily="2" charset="-122"/>
              </a:rPr>
              <a:t>),t,-T/2,T/2)/T </a:t>
            </a:r>
            <a:r>
              <a:rPr lang="en-US" altLang="zh-CN" sz="2400" b="1" dirty="0" smtClean="0">
                <a:ea typeface="宋体" pitchFamily="2" charset="-122"/>
              </a:rPr>
              <a:t>;</a:t>
            </a:r>
            <a:endParaRPr lang="en-US" altLang="zh-CN" sz="2400" b="1" dirty="0">
              <a:ea typeface="宋体" pitchFamily="2" charset="-122"/>
            </a:endParaRPr>
          </a:p>
        </p:txBody>
      </p:sp>
    </p:spTree>
    <p:extLst>
      <p:ext uri="{BB962C8B-B14F-4D97-AF65-F5344CB8AC3E}">
        <p14:creationId xmlns:p14="http://schemas.microsoft.com/office/powerpoint/2010/main" val="2827291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323528" y="332656"/>
            <a:ext cx="80645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dirty="0"/>
              <a:t>%</a:t>
            </a:r>
            <a:r>
              <a:rPr lang="en-US" altLang="en-US" sz="2800" b="1" dirty="0" err="1"/>
              <a:t>将符号变量变成数值</a:t>
            </a:r>
            <a:endParaRPr lang="en-US" altLang="en-US" sz="2800" b="1" dirty="0"/>
          </a:p>
          <a:p>
            <a:r>
              <a:rPr lang="en-US" altLang="en-US" sz="2800" b="1" dirty="0"/>
              <a:t>an(1) = double(</a:t>
            </a:r>
            <a:r>
              <a:rPr lang="en-US" altLang="en-US" sz="2800" b="1" dirty="0" err="1"/>
              <a:t>vpa</a:t>
            </a:r>
            <a:r>
              <a:rPr lang="en-US" altLang="en-US" sz="2800" b="1" dirty="0"/>
              <a:t>(A0,Nn)) ;</a:t>
            </a:r>
          </a:p>
          <a:p>
            <a:r>
              <a:rPr lang="en-US" altLang="en-US" sz="2800" b="1" dirty="0"/>
              <a:t>for k = 1:Nf</a:t>
            </a:r>
          </a:p>
          <a:p>
            <a:r>
              <a:rPr lang="en-US" altLang="en-US" sz="2800" b="1" dirty="0"/>
              <a:t>    an(k+1) = double(</a:t>
            </a:r>
            <a:r>
              <a:rPr lang="en-US" altLang="en-US" sz="2800" b="1" dirty="0" err="1"/>
              <a:t>vpa</a:t>
            </a:r>
            <a:r>
              <a:rPr lang="en-US" altLang="en-US" sz="2800" b="1" dirty="0"/>
              <a:t>(subs(</a:t>
            </a:r>
            <a:r>
              <a:rPr lang="en-US" altLang="en-US" sz="2800" b="1" dirty="0" err="1"/>
              <a:t>As,n,k</a:t>
            </a:r>
            <a:r>
              <a:rPr lang="en-US" altLang="en-US" sz="2800" b="1" dirty="0"/>
              <a:t>),</a:t>
            </a:r>
            <a:r>
              <a:rPr lang="en-US" altLang="en-US" sz="2800" b="1" dirty="0" err="1"/>
              <a:t>Nn</a:t>
            </a:r>
            <a:r>
              <a:rPr lang="en-US" altLang="en-US" sz="2800" b="1" dirty="0"/>
              <a:t>)) ;</a:t>
            </a:r>
          </a:p>
          <a:p>
            <a:r>
              <a:rPr lang="en-US" altLang="en-US" sz="2800" b="1" dirty="0"/>
              <a:t>    </a:t>
            </a:r>
            <a:r>
              <a:rPr lang="en-US" altLang="en-US" sz="2800" b="1" dirty="0" err="1"/>
              <a:t>bn</a:t>
            </a:r>
            <a:r>
              <a:rPr lang="en-US" altLang="en-US" sz="2800" b="1" dirty="0"/>
              <a:t>(k+1) = double(</a:t>
            </a:r>
            <a:r>
              <a:rPr lang="en-US" altLang="en-US" sz="2800" b="1" dirty="0" err="1"/>
              <a:t>vpa</a:t>
            </a:r>
            <a:r>
              <a:rPr lang="en-US" altLang="en-US" sz="2800" b="1" dirty="0"/>
              <a:t>(subs(</a:t>
            </a:r>
            <a:r>
              <a:rPr lang="en-US" altLang="en-US" sz="2800" b="1" dirty="0" err="1"/>
              <a:t>Bs,n,k</a:t>
            </a:r>
            <a:r>
              <a:rPr lang="en-US" altLang="en-US" sz="2800" b="1" dirty="0"/>
              <a:t>),</a:t>
            </a:r>
            <a:r>
              <a:rPr lang="en-US" altLang="en-US" sz="2800" b="1" dirty="0" err="1"/>
              <a:t>Nn</a:t>
            </a:r>
            <a:r>
              <a:rPr lang="en-US" altLang="en-US" sz="2800" b="1" dirty="0"/>
              <a:t>)) ;</a:t>
            </a:r>
          </a:p>
          <a:p>
            <a:r>
              <a:rPr lang="en-US" altLang="en-US" sz="2800" b="1" dirty="0"/>
              <a:t>end</a:t>
            </a:r>
          </a:p>
          <a:p>
            <a:r>
              <a:rPr lang="en-US" altLang="en-US" sz="2800" b="1" dirty="0"/>
              <a:t>%</a:t>
            </a:r>
            <a:r>
              <a:rPr lang="en-US" altLang="en-US" sz="2800" b="1" dirty="0" err="1"/>
              <a:t>计算幅度谱</a:t>
            </a:r>
            <a:endParaRPr lang="en-US" altLang="en-US" sz="2800" b="1" dirty="0"/>
          </a:p>
          <a:p>
            <a:r>
              <a:rPr lang="en-US" altLang="en-US" sz="2800" b="1" dirty="0" err="1"/>
              <a:t>cn</a:t>
            </a:r>
            <a:r>
              <a:rPr lang="en-US" altLang="en-US" sz="2800" b="1" dirty="0"/>
              <a:t> = sqrt(an.*an + bn.*</a:t>
            </a:r>
            <a:r>
              <a:rPr lang="en-US" altLang="en-US" sz="2800" b="1" dirty="0" err="1"/>
              <a:t>bn</a:t>
            </a:r>
            <a:r>
              <a:rPr lang="en-US" altLang="en-US" sz="2800" b="1" dirty="0"/>
              <a:t>) ;</a:t>
            </a:r>
          </a:p>
          <a:p>
            <a:r>
              <a:rPr lang="en-US" altLang="en-US" sz="2800" b="1" dirty="0"/>
              <a:t>%计算相位谱（由于an为0）</a:t>
            </a:r>
          </a:p>
          <a:p>
            <a:r>
              <a:rPr lang="en-US" altLang="en-US" sz="2800" b="1" dirty="0"/>
              <a:t>for i = 1:Nf </a:t>
            </a:r>
          </a:p>
          <a:p>
            <a:r>
              <a:rPr lang="en-US" altLang="en-US" sz="2800" b="1" dirty="0"/>
              <a:t>    phase(i) = pi/2 ;</a:t>
            </a:r>
          </a:p>
          <a:p>
            <a:r>
              <a:rPr lang="en-US" altLang="en-US" sz="2800" b="1" dirty="0"/>
              <a:t>end</a:t>
            </a:r>
          </a:p>
          <a:p>
            <a:r>
              <a:rPr lang="en-US" altLang="zh-CN" sz="2800" b="1" dirty="0">
                <a:ea typeface="宋体" pitchFamily="2" charset="-122"/>
              </a:rPr>
              <a:t> </a:t>
            </a:r>
          </a:p>
        </p:txBody>
      </p:sp>
    </p:spTree>
    <p:extLst>
      <p:ext uri="{BB962C8B-B14F-4D97-AF65-F5344CB8AC3E}">
        <p14:creationId xmlns:p14="http://schemas.microsoft.com/office/powerpoint/2010/main" val="11130558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323528" y="260648"/>
            <a:ext cx="8064500"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a:t>%</a:t>
            </a:r>
            <a:r>
              <a:rPr lang="en-US" altLang="en-US" sz="2000" b="1" dirty="0" err="1"/>
              <a:t>绘制</a:t>
            </a:r>
            <a:endParaRPr lang="en-US" altLang="en-US" sz="2000" b="1" dirty="0"/>
          </a:p>
          <a:p>
            <a:r>
              <a:rPr lang="en-US" altLang="en-US" sz="2000" b="1" dirty="0"/>
              <a:t>t = - 2*T:0.01: 2*T ;</a:t>
            </a:r>
          </a:p>
          <a:p>
            <a:r>
              <a:rPr lang="en-US" altLang="en-US" sz="2000" b="1" dirty="0"/>
              <a:t>xx = </a:t>
            </a:r>
            <a:r>
              <a:rPr lang="en-US" altLang="en-US" sz="2000" b="1" dirty="0" err="1"/>
              <a:t>sawtooth</a:t>
            </a:r>
            <a:r>
              <a:rPr lang="en-US" altLang="en-US" sz="2000" b="1" dirty="0"/>
              <a:t>(2/T*pi*(</a:t>
            </a:r>
            <a:r>
              <a:rPr lang="en-US" altLang="en-US" sz="2000" b="1" dirty="0" err="1"/>
              <a:t>t+T</a:t>
            </a:r>
            <a:r>
              <a:rPr lang="en-US" altLang="en-US" sz="2000" b="1" dirty="0"/>
              <a:t>/2)) ; </a:t>
            </a:r>
          </a:p>
          <a:p>
            <a:r>
              <a:rPr lang="en-US" altLang="en-US" sz="2000" b="1" dirty="0" smtClean="0"/>
              <a:t>subplot(3,1,1</a:t>
            </a:r>
            <a:r>
              <a:rPr lang="en-US" altLang="en-US" sz="2000" b="1" dirty="0"/>
              <a:t>)</a:t>
            </a:r>
          </a:p>
          <a:p>
            <a:r>
              <a:rPr lang="en-US" altLang="en-US" sz="2000" b="1" dirty="0"/>
              <a:t>plot(</a:t>
            </a:r>
            <a:r>
              <a:rPr lang="en-US" altLang="en-US" sz="2000" b="1" dirty="0" err="1"/>
              <a:t>t,xx</a:t>
            </a:r>
            <a:r>
              <a:rPr lang="en-US" altLang="en-US" sz="2000" b="1" dirty="0"/>
              <a:t>);</a:t>
            </a:r>
          </a:p>
          <a:p>
            <a:r>
              <a:rPr lang="en-US" altLang="en-US" sz="2000" b="1" dirty="0"/>
              <a:t>axis([-2*T 2*T -1.1 1.1]) ;</a:t>
            </a:r>
          </a:p>
          <a:p>
            <a:r>
              <a:rPr lang="en-US" altLang="en-US" sz="2000" b="1" dirty="0"/>
              <a:t>s5 = </a:t>
            </a:r>
            <a:r>
              <a:rPr lang="en-US" altLang="en-US" sz="2000" b="1" dirty="0" err="1"/>
              <a:t>strcat</a:t>
            </a:r>
            <a:r>
              <a:rPr lang="en-US" altLang="en-US" sz="2000" b="1" dirty="0"/>
              <a:t>('</a:t>
            </a:r>
            <a:r>
              <a:rPr lang="en-US" altLang="en-US" sz="2000" b="1" dirty="0" err="1"/>
              <a:t>周期矩形脉冲信号T</a:t>
            </a:r>
            <a:r>
              <a:rPr lang="en-US" altLang="en-US" sz="2000" b="1" dirty="0"/>
              <a:t> = ',num2str(T));</a:t>
            </a:r>
          </a:p>
          <a:p>
            <a:r>
              <a:rPr lang="en-US" altLang="en-US" sz="2000" b="1" dirty="0"/>
              <a:t>title(s5,'Fontsize',8) ;</a:t>
            </a:r>
          </a:p>
          <a:p>
            <a:r>
              <a:rPr lang="en-US" altLang="en-US" sz="2000" b="1" dirty="0" err="1"/>
              <a:t>xlabel</a:t>
            </a:r>
            <a:r>
              <a:rPr lang="en-US" altLang="en-US" sz="2000" b="1" dirty="0"/>
              <a:t>('t','Fontsize',8) ;</a:t>
            </a:r>
          </a:p>
          <a:p>
            <a:r>
              <a:rPr lang="en-US" altLang="en-US" sz="2000" b="1" dirty="0" smtClean="0"/>
              <a:t>subplot(3,1,2</a:t>
            </a:r>
            <a:r>
              <a:rPr lang="en-US" altLang="en-US" sz="2000" b="1" dirty="0"/>
              <a:t>)</a:t>
            </a:r>
          </a:p>
          <a:p>
            <a:r>
              <a:rPr lang="en-US" altLang="en-US" sz="2000" b="1" dirty="0"/>
              <a:t>k = 0:Nf ;</a:t>
            </a:r>
          </a:p>
          <a:p>
            <a:r>
              <a:rPr lang="en-US" altLang="en-US" sz="2000" b="1" dirty="0"/>
              <a:t>stem(</a:t>
            </a:r>
            <a:r>
              <a:rPr lang="en-US" altLang="en-US" sz="2000" b="1" dirty="0" err="1"/>
              <a:t>k,cn</a:t>
            </a:r>
            <a:r>
              <a:rPr lang="en-US" altLang="en-US" sz="2000" b="1" dirty="0"/>
              <a:t>) ;</a:t>
            </a:r>
          </a:p>
          <a:p>
            <a:r>
              <a:rPr lang="en-US" altLang="en-US" sz="2000" b="1" dirty="0"/>
              <a:t>hold on</a:t>
            </a:r>
          </a:p>
          <a:p>
            <a:r>
              <a:rPr lang="en-US" altLang="en-US" sz="2000" b="1" dirty="0"/>
              <a:t>plot(</a:t>
            </a:r>
            <a:r>
              <a:rPr lang="en-US" altLang="en-US" sz="2000" b="1" dirty="0" err="1"/>
              <a:t>k,cn</a:t>
            </a:r>
            <a:r>
              <a:rPr lang="en-US" altLang="en-US" sz="2000" b="1" dirty="0"/>
              <a:t>) ;%</a:t>
            </a:r>
            <a:r>
              <a:rPr lang="en-US" altLang="en-US" sz="2000" b="1" dirty="0" err="1"/>
              <a:t>绘制幅度谱的包络线</a:t>
            </a:r>
            <a:endParaRPr lang="en-US" altLang="en-US" sz="2000" b="1" dirty="0"/>
          </a:p>
          <a:p>
            <a:r>
              <a:rPr lang="en-US" altLang="en-US" sz="2000" b="1" dirty="0"/>
              <a:t>s6 = </a:t>
            </a:r>
            <a:r>
              <a:rPr lang="en-US" altLang="en-US" sz="2000" b="1" dirty="0" err="1"/>
              <a:t>strcat</a:t>
            </a:r>
            <a:r>
              <a:rPr lang="en-US" altLang="en-US" sz="2000" b="1" dirty="0"/>
              <a:t>('</a:t>
            </a:r>
            <a:r>
              <a:rPr lang="en-US" altLang="en-US" sz="2000" b="1" dirty="0" err="1"/>
              <a:t>幅度谱:谱线间隔</a:t>
            </a:r>
            <a:r>
              <a:rPr lang="en-US" altLang="en-US" sz="2000" b="1" dirty="0"/>
              <a:t>=2*pi/ ',num2str(T));</a:t>
            </a:r>
          </a:p>
          <a:p>
            <a:r>
              <a:rPr lang="en-US" altLang="en-US" sz="2000" b="1" dirty="0" err="1"/>
              <a:t>xlabel</a:t>
            </a:r>
            <a:r>
              <a:rPr lang="en-US" altLang="en-US" sz="2000" b="1" dirty="0"/>
              <a:t>(s6,'Fontsize',8) ;</a:t>
            </a:r>
          </a:p>
          <a:p>
            <a:r>
              <a:rPr lang="en-US" altLang="en-US" sz="2000" b="1" dirty="0"/>
              <a:t>axis([0 30 0 0.4]) ;</a:t>
            </a:r>
          </a:p>
          <a:p>
            <a:r>
              <a:rPr lang="en-US" altLang="en-US" sz="2000" b="1" dirty="0"/>
              <a:t>subplot(313)</a:t>
            </a:r>
          </a:p>
          <a:p>
            <a:r>
              <a:rPr lang="en-US" altLang="en-US" sz="2000" b="1" dirty="0"/>
              <a:t>stem(</a:t>
            </a:r>
            <a:r>
              <a:rPr lang="en-US" altLang="en-US" sz="2000" b="1" dirty="0" err="1"/>
              <a:t>k,phase</a:t>
            </a:r>
            <a:r>
              <a:rPr lang="en-US" altLang="en-US" sz="2000" b="1" dirty="0"/>
              <a:t>) ;</a:t>
            </a:r>
          </a:p>
          <a:p>
            <a:r>
              <a:rPr lang="en-US" altLang="en-US" sz="2000" b="1" dirty="0" err="1"/>
              <a:t>xlabel</a:t>
            </a:r>
            <a:r>
              <a:rPr lang="en-US" altLang="en-US" sz="2000" b="1" dirty="0"/>
              <a:t>('</a:t>
            </a:r>
            <a:r>
              <a:rPr lang="en-US" altLang="en-US" sz="2000" b="1" dirty="0" err="1"/>
              <a:t>相位谱</a:t>
            </a:r>
            <a:r>
              <a:rPr lang="en-US" altLang="en-US" sz="2000" b="1" dirty="0"/>
              <a:t>\omega','Fontsize',8) ;</a:t>
            </a:r>
            <a:endParaRPr lang="zh-CN" altLang="en-US" sz="2000" b="1" dirty="0">
              <a:ea typeface="宋体" pitchFamily="2" charset="-122"/>
            </a:endParaRPr>
          </a:p>
        </p:txBody>
      </p:sp>
    </p:spTree>
    <p:extLst>
      <p:ext uri="{BB962C8B-B14F-4D97-AF65-F5344CB8AC3E}">
        <p14:creationId xmlns:p14="http://schemas.microsoft.com/office/powerpoint/2010/main" val="40206662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r>
              <a:rPr lang="zh-CN" altLang="en-US" sz="4000" b="1" dirty="0">
                <a:ea typeface="宋体" pitchFamily="2" charset="-122"/>
              </a:rPr>
              <a:t>周期三角脉冲</a:t>
            </a:r>
            <a:r>
              <a:rPr lang="zh-CN" altLang="en-US" sz="4000" b="1" dirty="0" smtClean="0">
                <a:ea typeface="宋体" pitchFamily="2" charset="-122"/>
              </a:rPr>
              <a:t>信号</a:t>
            </a:r>
            <a:endParaRPr lang="zh-CN" altLang="en-US" sz="4000" b="1" dirty="0">
              <a:ea typeface="宋体" pitchFamily="2" charset="-122"/>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587" y="980728"/>
            <a:ext cx="7392821"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420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395288" y="476250"/>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宋体" pitchFamily="2" charset="-122"/>
                <a:ea typeface="宋体" pitchFamily="2" charset="-122"/>
              </a:rPr>
              <a:t>实验原理：</a:t>
            </a:r>
          </a:p>
        </p:txBody>
      </p:sp>
      <p:sp>
        <p:nvSpPr>
          <p:cNvPr id="114691" name="Text Box 3"/>
          <p:cNvSpPr txBox="1">
            <a:spLocks noChangeArrowheads="1"/>
          </p:cNvSpPr>
          <p:nvPr/>
        </p:nvSpPr>
        <p:spPr bwMode="auto">
          <a:xfrm>
            <a:off x="539750" y="1341438"/>
            <a:ext cx="80645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周期性信号可以展开为三角形式的傅里叶级数：</a:t>
            </a:r>
          </a:p>
        </p:txBody>
      </p:sp>
      <p:graphicFrame>
        <p:nvGraphicFramePr>
          <p:cNvPr id="114692" name="Object 4"/>
          <p:cNvGraphicFramePr>
            <a:graphicFrameLocks noGrp="1" noChangeAspect="1"/>
          </p:cNvGraphicFramePr>
          <p:nvPr>
            <p:ph sz="half" idx="1"/>
            <p:extLst>
              <p:ext uri="{D42A27DB-BD31-4B8C-83A1-F6EECF244321}">
                <p14:modId xmlns:p14="http://schemas.microsoft.com/office/powerpoint/2010/main" val="3275348645"/>
              </p:ext>
            </p:extLst>
          </p:nvPr>
        </p:nvGraphicFramePr>
        <p:xfrm>
          <a:off x="683568" y="2060848"/>
          <a:ext cx="8280920" cy="1454757"/>
        </p:xfrm>
        <a:graphic>
          <a:graphicData uri="http://schemas.openxmlformats.org/presentationml/2006/ole">
            <mc:AlternateContent xmlns:mc="http://schemas.openxmlformats.org/markup-compatibility/2006">
              <mc:Choice xmlns:v="urn:schemas-microsoft-com:vml" Requires="v">
                <p:oleObj spid="_x0000_s1078" name="Equation" r:id="rId3" imgW="3759120" imgH="660240" progId="Equation.DSMT4">
                  <p:embed/>
                </p:oleObj>
              </mc:Choice>
              <mc:Fallback>
                <p:oleObj name="Equation" r:id="rId3" imgW="3759120" imgH="660240" progId="Equation.DSMT4">
                  <p:embed/>
                  <p:pic>
                    <p:nvPicPr>
                      <p:cNvPr id="0" name=""/>
                      <p:cNvPicPr>
                        <a:picLocks noGrp="1" noChangeAspect="1" noChangeArrowheads="1"/>
                      </p:cNvPicPr>
                      <p:nvPr/>
                    </p:nvPicPr>
                    <p:blipFill>
                      <a:blip r:embed="rId4"/>
                      <a:srcRect/>
                      <a:stretch>
                        <a:fillRect/>
                      </a:stretch>
                    </p:blipFill>
                    <p:spPr bwMode="auto">
                      <a:xfrm>
                        <a:off x="683568" y="2060848"/>
                        <a:ext cx="8280920" cy="1454757"/>
                      </a:xfrm>
                      <a:prstGeom prst="rect">
                        <a:avLst/>
                      </a:prstGeom>
                      <a:noFill/>
                      <a:ln>
                        <a:noFill/>
                      </a:ln>
                      <a:effectLst/>
                    </p:spPr>
                  </p:pic>
                </p:oleObj>
              </mc:Fallback>
            </mc:AlternateContent>
          </a:graphicData>
        </a:graphic>
      </p:graphicFrame>
      <p:graphicFrame>
        <p:nvGraphicFramePr>
          <p:cNvPr id="114695" name="Object 7"/>
          <p:cNvGraphicFramePr>
            <a:graphicFrameLocks noChangeAspect="1"/>
          </p:cNvGraphicFramePr>
          <p:nvPr>
            <p:extLst>
              <p:ext uri="{D42A27DB-BD31-4B8C-83A1-F6EECF244321}">
                <p14:modId xmlns:p14="http://schemas.microsoft.com/office/powerpoint/2010/main" val="1747422541"/>
              </p:ext>
            </p:extLst>
          </p:nvPr>
        </p:nvGraphicFramePr>
        <p:xfrm>
          <a:off x="3563888" y="3356992"/>
          <a:ext cx="3840163" cy="2765425"/>
        </p:xfrm>
        <a:graphic>
          <a:graphicData uri="http://schemas.openxmlformats.org/presentationml/2006/ole">
            <mc:AlternateContent xmlns:mc="http://schemas.openxmlformats.org/markup-compatibility/2006">
              <mc:Choice xmlns:v="urn:schemas-microsoft-com:vml" Requires="v">
                <p:oleObj spid="_x0000_s1079" name="Equation" r:id="rId5" imgW="1726920" imgH="1244520" progId="Equation.DSMT4">
                  <p:embed/>
                </p:oleObj>
              </mc:Choice>
              <mc:Fallback>
                <p:oleObj name="Equation" r:id="rId5" imgW="1726920" imgH="1244520" progId="Equation.DSMT4">
                  <p:embed/>
                  <p:pic>
                    <p:nvPicPr>
                      <p:cNvPr id="0" name=""/>
                      <p:cNvPicPr>
                        <a:picLocks noChangeAspect="1" noChangeArrowheads="1"/>
                      </p:cNvPicPr>
                      <p:nvPr/>
                    </p:nvPicPr>
                    <p:blipFill>
                      <a:blip r:embed="rId6"/>
                      <a:srcRect/>
                      <a:stretch>
                        <a:fillRect/>
                      </a:stretch>
                    </p:blipFill>
                    <p:spPr bwMode="auto">
                      <a:xfrm>
                        <a:off x="3563888" y="3356992"/>
                        <a:ext cx="3840163"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700" name="Object 12"/>
          <p:cNvGraphicFramePr>
            <a:graphicFrameLocks noChangeAspect="1"/>
          </p:cNvGraphicFramePr>
          <p:nvPr/>
        </p:nvGraphicFramePr>
        <p:xfrm>
          <a:off x="971550" y="4437063"/>
          <a:ext cx="2160588" cy="839787"/>
        </p:xfrm>
        <a:graphic>
          <a:graphicData uri="http://schemas.openxmlformats.org/presentationml/2006/ole">
            <mc:AlternateContent xmlns:mc="http://schemas.openxmlformats.org/markup-compatibility/2006">
              <mc:Choice xmlns:v="urn:schemas-microsoft-com:vml" Requires="v">
                <p:oleObj spid="_x0000_s1080" name="Equation" r:id="rId7" imgW="1015920" imgH="393480" progId="Equation.DSMT4">
                  <p:embed/>
                </p:oleObj>
              </mc:Choice>
              <mc:Fallback>
                <p:oleObj name="Equation" r:id="rId7" imgW="101592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4437063"/>
                        <a:ext cx="2160588"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702" name="Object 14"/>
          <p:cNvGraphicFramePr>
            <a:graphicFrameLocks noGrp="1" noChangeAspect="1"/>
          </p:cNvGraphicFramePr>
          <p:nvPr>
            <p:ph sz="half" idx="2"/>
          </p:nvPr>
        </p:nvGraphicFramePr>
        <p:xfrm>
          <a:off x="5940425" y="6021388"/>
          <a:ext cx="2808288" cy="625475"/>
        </p:xfrm>
        <a:graphic>
          <a:graphicData uri="http://schemas.openxmlformats.org/presentationml/2006/ole">
            <mc:AlternateContent xmlns:mc="http://schemas.openxmlformats.org/markup-compatibility/2006">
              <mc:Choice xmlns:v="urn:schemas-microsoft-com:vml" Requires="v">
                <p:oleObj spid="_x0000_s1081" name="Equation" r:id="rId9" imgW="1765080" imgH="393480" progId="Equation.DSMT4">
                  <p:embed/>
                </p:oleObj>
              </mc:Choice>
              <mc:Fallback>
                <p:oleObj name="Equation" r:id="rId9" imgW="1765080" imgH="393480" progId="Equation.DSMT4">
                  <p:embed/>
                  <p:pic>
                    <p:nvPicPr>
                      <p:cNvPr id="0" nam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425" y="6021388"/>
                        <a:ext cx="2808288"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302006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539750" y="-26988"/>
            <a:ext cx="8064500" cy="668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err="1">
                <a:ea typeface="宋体" pitchFamily="2" charset="-122"/>
              </a:rPr>
              <a:t>clf</a:t>
            </a:r>
            <a:endParaRPr lang="en-US" altLang="zh-CN" b="1" dirty="0">
              <a:ea typeface="宋体" pitchFamily="2" charset="-122"/>
            </a:endParaRPr>
          </a:p>
          <a:p>
            <a:r>
              <a:rPr lang="en-US" altLang="zh-CN" b="1" dirty="0">
                <a:ea typeface="宋体" pitchFamily="2" charset="-122"/>
              </a:rPr>
              <a:t>display('please input the value of </a:t>
            </a:r>
            <a:r>
              <a:rPr lang="en-US" altLang="zh-CN" b="1" dirty="0" err="1">
                <a:ea typeface="宋体" pitchFamily="2" charset="-122"/>
              </a:rPr>
              <a:t>T,and</a:t>
            </a:r>
            <a:r>
              <a:rPr lang="en-US" altLang="zh-CN" b="1" dirty="0">
                <a:ea typeface="宋体" pitchFamily="2" charset="-122"/>
              </a:rPr>
              <a:t> </a:t>
            </a:r>
            <a:r>
              <a:rPr lang="en-US" altLang="zh-CN" b="1" dirty="0" err="1">
                <a:ea typeface="宋体" pitchFamily="2" charset="-122"/>
              </a:rPr>
              <a:t>Nf</a:t>
            </a:r>
            <a:r>
              <a:rPr lang="en-US" altLang="zh-CN" b="1" dirty="0">
                <a:ea typeface="宋体" pitchFamily="2" charset="-122"/>
              </a:rPr>
              <a:t>') ;</a:t>
            </a:r>
          </a:p>
          <a:p>
            <a:r>
              <a:rPr lang="en-US" altLang="zh-CN" b="1" dirty="0">
                <a:ea typeface="宋体" pitchFamily="2" charset="-122"/>
              </a:rPr>
              <a:t>T = input('T = ') ;%</a:t>
            </a:r>
            <a:r>
              <a:rPr lang="zh-CN" altLang="en-US" b="1" dirty="0">
                <a:ea typeface="宋体" pitchFamily="2" charset="-122"/>
              </a:rPr>
              <a:t>输入周期</a:t>
            </a:r>
          </a:p>
          <a:p>
            <a:r>
              <a:rPr lang="en-US" altLang="zh-CN" b="1" dirty="0" err="1">
                <a:ea typeface="宋体" pitchFamily="2" charset="-122"/>
              </a:rPr>
              <a:t>Nf</a:t>
            </a:r>
            <a:r>
              <a:rPr lang="en-US" altLang="zh-CN" b="1" dirty="0">
                <a:ea typeface="宋体" pitchFamily="2" charset="-122"/>
              </a:rPr>
              <a:t> = input('</a:t>
            </a:r>
            <a:r>
              <a:rPr lang="en-US" altLang="zh-CN" b="1" dirty="0" err="1">
                <a:ea typeface="宋体" pitchFamily="2" charset="-122"/>
              </a:rPr>
              <a:t>Nf</a:t>
            </a:r>
            <a:r>
              <a:rPr lang="en-US" altLang="zh-CN" b="1" dirty="0">
                <a:ea typeface="宋体" pitchFamily="2" charset="-122"/>
              </a:rPr>
              <a:t> = ') ;%</a:t>
            </a:r>
            <a:r>
              <a:rPr lang="zh-CN" altLang="en-US" b="1" dirty="0">
                <a:ea typeface="宋体" pitchFamily="2" charset="-122"/>
              </a:rPr>
              <a:t>输入傅里叶级数展开的项数</a:t>
            </a:r>
          </a:p>
          <a:p>
            <a:r>
              <a:rPr lang="en-US" altLang="zh-CN" b="1" dirty="0" err="1">
                <a:ea typeface="宋体" pitchFamily="2" charset="-122"/>
              </a:rPr>
              <a:t>syms</a:t>
            </a:r>
            <a:r>
              <a:rPr lang="en-US" altLang="zh-CN" b="1" dirty="0">
                <a:ea typeface="宋体" pitchFamily="2" charset="-122"/>
              </a:rPr>
              <a:t> t n k x ;</a:t>
            </a:r>
          </a:p>
          <a:p>
            <a:r>
              <a:rPr lang="en-US" altLang="zh-CN" b="1" dirty="0" err="1">
                <a:ea typeface="宋体" pitchFamily="2" charset="-122"/>
              </a:rPr>
              <a:t>Nn</a:t>
            </a:r>
            <a:r>
              <a:rPr lang="en-US" altLang="zh-CN" b="1" dirty="0">
                <a:ea typeface="宋体" pitchFamily="2" charset="-122"/>
              </a:rPr>
              <a:t> = 32 ;</a:t>
            </a:r>
          </a:p>
          <a:p>
            <a:r>
              <a:rPr lang="en-US" altLang="zh-CN" b="1" dirty="0">
                <a:ea typeface="宋体" pitchFamily="2" charset="-122"/>
              </a:rPr>
              <a:t>an = zeros(Nf+1 ,1) ;% </a:t>
            </a:r>
            <a:r>
              <a:rPr lang="zh-CN" altLang="en-US" b="1" dirty="0">
                <a:ea typeface="宋体" pitchFamily="2" charset="-122"/>
              </a:rPr>
              <a:t>存放傅里叶余弦系数</a:t>
            </a:r>
          </a:p>
          <a:p>
            <a:r>
              <a:rPr lang="en-US" altLang="zh-CN" b="1" dirty="0" err="1">
                <a:ea typeface="宋体" pitchFamily="2" charset="-122"/>
              </a:rPr>
              <a:t>bn</a:t>
            </a:r>
            <a:r>
              <a:rPr lang="en-US" altLang="zh-CN" b="1" dirty="0">
                <a:ea typeface="宋体" pitchFamily="2" charset="-122"/>
              </a:rPr>
              <a:t> = zeros(Nf+1 ,1) ;% </a:t>
            </a:r>
            <a:r>
              <a:rPr lang="zh-CN" altLang="en-US" b="1" dirty="0">
                <a:ea typeface="宋体" pitchFamily="2" charset="-122"/>
              </a:rPr>
              <a:t>存放傅里叶正弦系数</a:t>
            </a:r>
          </a:p>
          <a:p>
            <a:r>
              <a:rPr lang="en-US" altLang="zh-CN" b="1" dirty="0">
                <a:ea typeface="宋体" pitchFamily="2" charset="-122"/>
              </a:rPr>
              <a:t>phase = zeros(Nf+1 ,1) ;% </a:t>
            </a:r>
            <a:r>
              <a:rPr lang="zh-CN" altLang="en-US" b="1" dirty="0">
                <a:ea typeface="宋体" pitchFamily="2" charset="-122"/>
              </a:rPr>
              <a:t>存放相位</a:t>
            </a:r>
          </a:p>
          <a:p>
            <a:r>
              <a:rPr lang="en-US" altLang="zh-CN" b="1" dirty="0">
                <a:ea typeface="宋体" pitchFamily="2" charset="-122"/>
              </a:rPr>
              <a:t>%</a:t>
            </a:r>
            <a:r>
              <a:rPr lang="zh-CN" altLang="en-US" b="1" dirty="0">
                <a:ea typeface="宋体" pitchFamily="2" charset="-122"/>
              </a:rPr>
              <a:t>构造一个周期的脉冲信号</a:t>
            </a:r>
          </a:p>
          <a:p>
            <a:r>
              <a:rPr lang="en-US" altLang="zh-CN" b="1" dirty="0">
                <a:ea typeface="宋体" pitchFamily="2" charset="-122"/>
              </a:rPr>
              <a:t>s1 = </a:t>
            </a:r>
            <a:r>
              <a:rPr lang="en-US" altLang="zh-CN" b="1" dirty="0" err="1">
                <a:ea typeface="宋体" pitchFamily="2" charset="-122"/>
              </a:rPr>
              <a:t>strcat</a:t>
            </a:r>
            <a:r>
              <a:rPr lang="en-US" altLang="zh-CN" b="1" dirty="0" smtClean="0">
                <a:ea typeface="宋体" pitchFamily="2" charset="-122"/>
              </a:rPr>
              <a:t>(‘</a:t>
            </a:r>
            <a:r>
              <a:rPr lang="en-US" altLang="zh-CN" b="1" dirty="0" err="1" smtClean="0">
                <a:ea typeface="宋体" pitchFamily="2" charset="-122"/>
              </a:rPr>
              <a:t>heaviside</a:t>
            </a:r>
            <a:r>
              <a:rPr lang="en-US" altLang="zh-CN" b="1" dirty="0" smtClean="0">
                <a:ea typeface="宋体" pitchFamily="2" charset="-122"/>
              </a:rPr>
              <a:t>(t</a:t>
            </a:r>
            <a:r>
              <a:rPr lang="en-US" altLang="zh-CN" b="1" dirty="0">
                <a:ea typeface="宋体" pitchFamily="2" charset="-122"/>
              </a:rPr>
              <a:t>+',num2str(T/2),')') ;</a:t>
            </a:r>
          </a:p>
          <a:p>
            <a:r>
              <a:rPr lang="en-US" altLang="zh-CN" b="1" dirty="0">
                <a:ea typeface="宋体" pitchFamily="2" charset="-122"/>
              </a:rPr>
              <a:t>s2 = </a:t>
            </a:r>
            <a:r>
              <a:rPr lang="en-US" altLang="zh-CN" b="1" dirty="0" err="1">
                <a:ea typeface="宋体" pitchFamily="2" charset="-122"/>
              </a:rPr>
              <a:t>sym</a:t>
            </a:r>
            <a:r>
              <a:rPr lang="en-US" altLang="zh-CN" b="1" dirty="0" smtClean="0">
                <a:ea typeface="宋体" pitchFamily="2" charset="-122"/>
              </a:rPr>
              <a:t>(‘</a:t>
            </a:r>
            <a:r>
              <a:rPr lang="en-US" altLang="zh-CN" b="1" dirty="0" err="1" smtClean="0">
                <a:ea typeface="宋体" pitchFamily="2" charset="-122"/>
              </a:rPr>
              <a:t>heaviside</a:t>
            </a:r>
            <a:r>
              <a:rPr lang="en-US" altLang="zh-CN" b="1" dirty="0" smtClean="0">
                <a:ea typeface="宋体" pitchFamily="2" charset="-122"/>
              </a:rPr>
              <a:t>(t</a:t>
            </a:r>
            <a:r>
              <a:rPr lang="en-US" altLang="zh-CN" b="1" dirty="0">
                <a:ea typeface="宋体" pitchFamily="2" charset="-122"/>
              </a:rPr>
              <a:t>)') ;</a:t>
            </a:r>
          </a:p>
          <a:p>
            <a:r>
              <a:rPr lang="en-US" altLang="zh-CN" b="1" dirty="0">
                <a:ea typeface="宋体" pitchFamily="2" charset="-122"/>
              </a:rPr>
              <a:t>s3 = </a:t>
            </a:r>
            <a:r>
              <a:rPr lang="en-US" altLang="zh-CN" b="1" dirty="0" err="1">
                <a:ea typeface="宋体" pitchFamily="2" charset="-122"/>
              </a:rPr>
              <a:t>strcat</a:t>
            </a:r>
            <a:r>
              <a:rPr lang="en-US" altLang="zh-CN" b="1" dirty="0" smtClean="0">
                <a:ea typeface="宋体" pitchFamily="2" charset="-122"/>
              </a:rPr>
              <a:t>(‘</a:t>
            </a:r>
            <a:r>
              <a:rPr lang="en-US" altLang="zh-CN" b="1" dirty="0" err="1" smtClean="0">
                <a:ea typeface="宋体" pitchFamily="2" charset="-122"/>
              </a:rPr>
              <a:t>heaviside</a:t>
            </a:r>
            <a:r>
              <a:rPr lang="en-US" altLang="zh-CN" b="1" dirty="0" smtClean="0">
                <a:ea typeface="宋体" pitchFamily="2" charset="-122"/>
              </a:rPr>
              <a:t>(t-</a:t>
            </a:r>
            <a:r>
              <a:rPr lang="en-US" altLang="zh-CN" b="1" dirty="0">
                <a:ea typeface="宋体" pitchFamily="2" charset="-122"/>
              </a:rPr>
              <a:t>',num2str(T/2),')') ;</a:t>
            </a:r>
          </a:p>
          <a:p>
            <a:r>
              <a:rPr lang="en-US" altLang="zh-CN" b="1" dirty="0">
                <a:ea typeface="宋体" pitchFamily="2" charset="-122"/>
              </a:rPr>
              <a:t>x1 = </a:t>
            </a:r>
            <a:r>
              <a:rPr lang="en-US" altLang="zh-CN" b="1" dirty="0" err="1">
                <a:ea typeface="宋体" pitchFamily="2" charset="-122"/>
              </a:rPr>
              <a:t>sym</a:t>
            </a:r>
            <a:r>
              <a:rPr lang="en-US" altLang="zh-CN" b="1" dirty="0">
                <a:ea typeface="宋体" pitchFamily="2" charset="-122"/>
              </a:rPr>
              <a:t>(s1)-s2;</a:t>
            </a:r>
          </a:p>
          <a:p>
            <a:r>
              <a:rPr lang="en-US" altLang="zh-CN" b="1" dirty="0">
                <a:ea typeface="宋体" pitchFamily="2" charset="-122"/>
              </a:rPr>
              <a:t>x2 = (t+1)*x1 ;</a:t>
            </a:r>
          </a:p>
          <a:p>
            <a:r>
              <a:rPr lang="en-US" altLang="zh-CN" b="1" dirty="0">
                <a:ea typeface="宋体" pitchFamily="2" charset="-122"/>
              </a:rPr>
              <a:t>x3 = s2 - </a:t>
            </a:r>
            <a:r>
              <a:rPr lang="en-US" altLang="zh-CN" b="1" dirty="0" err="1">
                <a:ea typeface="宋体" pitchFamily="2" charset="-122"/>
              </a:rPr>
              <a:t>sym</a:t>
            </a:r>
            <a:r>
              <a:rPr lang="en-US" altLang="zh-CN" b="1" dirty="0">
                <a:ea typeface="宋体" pitchFamily="2" charset="-122"/>
              </a:rPr>
              <a:t>(s3) ;</a:t>
            </a:r>
          </a:p>
          <a:p>
            <a:r>
              <a:rPr lang="en-US" altLang="zh-CN" b="1" dirty="0">
                <a:ea typeface="宋体" pitchFamily="2" charset="-122"/>
              </a:rPr>
              <a:t>x4 = (-t+1)*x3 ;</a:t>
            </a:r>
          </a:p>
          <a:p>
            <a:r>
              <a:rPr lang="en-US" altLang="zh-CN" b="1" dirty="0">
                <a:ea typeface="宋体" pitchFamily="2" charset="-122"/>
              </a:rPr>
              <a:t>x = x2+x4 ;</a:t>
            </a:r>
          </a:p>
          <a:p>
            <a:r>
              <a:rPr lang="en-US" altLang="zh-CN" b="1" dirty="0">
                <a:ea typeface="宋体" pitchFamily="2" charset="-122"/>
              </a:rPr>
              <a:t>%</a:t>
            </a:r>
            <a:r>
              <a:rPr lang="zh-CN" altLang="en-US" b="1" dirty="0">
                <a:ea typeface="宋体" pitchFamily="2" charset="-122"/>
              </a:rPr>
              <a:t>采用符号求解傅里叶级数</a:t>
            </a:r>
          </a:p>
          <a:p>
            <a:r>
              <a:rPr lang="en-US" altLang="zh-CN" b="1" dirty="0" smtClean="0">
                <a:ea typeface="宋体" pitchFamily="2" charset="-122"/>
              </a:rPr>
              <a:t>A0 </a:t>
            </a:r>
            <a:r>
              <a:rPr lang="en-US" altLang="zh-CN" b="1" dirty="0">
                <a:ea typeface="宋体" pitchFamily="2" charset="-122"/>
              </a:rPr>
              <a:t>= </a:t>
            </a:r>
            <a:r>
              <a:rPr lang="en-US" altLang="zh-CN" b="1" dirty="0" err="1">
                <a:ea typeface="宋体" pitchFamily="2" charset="-122"/>
              </a:rPr>
              <a:t>int</a:t>
            </a:r>
            <a:r>
              <a:rPr lang="en-US" altLang="zh-CN" b="1" dirty="0">
                <a:ea typeface="宋体" pitchFamily="2" charset="-122"/>
              </a:rPr>
              <a:t>(</a:t>
            </a:r>
            <a:r>
              <a:rPr lang="en-US" altLang="zh-CN" b="1" dirty="0" err="1">
                <a:ea typeface="宋体" pitchFamily="2" charset="-122"/>
              </a:rPr>
              <a:t>x,t</a:t>
            </a:r>
            <a:r>
              <a:rPr lang="en-US" altLang="zh-CN" b="1" dirty="0">
                <a:ea typeface="宋体" pitchFamily="2" charset="-122"/>
              </a:rPr>
              <a:t>,-T/2,T/2)/T ;</a:t>
            </a:r>
          </a:p>
          <a:p>
            <a:r>
              <a:rPr lang="en-US" altLang="zh-CN" b="1" dirty="0">
                <a:ea typeface="宋体" pitchFamily="2" charset="-122"/>
              </a:rPr>
              <a:t>As = </a:t>
            </a:r>
            <a:r>
              <a:rPr lang="en-US" altLang="zh-CN" b="1" dirty="0" smtClean="0">
                <a:ea typeface="宋体" pitchFamily="2" charset="-122"/>
              </a:rPr>
              <a:t>2*</a:t>
            </a:r>
            <a:r>
              <a:rPr lang="en-US" altLang="zh-CN" b="1" dirty="0" err="1" smtClean="0">
                <a:ea typeface="宋体" pitchFamily="2" charset="-122"/>
              </a:rPr>
              <a:t>int</a:t>
            </a:r>
            <a:r>
              <a:rPr lang="en-US" altLang="zh-CN" b="1" dirty="0" smtClean="0">
                <a:ea typeface="宋体" pitchFamily="2" charset="-122"/>
              </a:rPr>
              <a:t>(x*</a:t>
            </a:r>
            <a:r>
              <a:rPr lang="en-US" altLang="zh-CN" b="1" dirty="0" err="1" smtClean="0">
                <a:ea typeface="宋体" pitchFamily="2" charset="-122"/>
              </a:rPr>
              <a:t>cos</a:t>
            </a:r>
            <a:r>
              <a:rPr lang="en-US" altLang="zh-CN" b="1" dirty="0" smtClean="0">
                <a:ea typeface="宋体" pitchFamily="2" charset="-122"/>
              </a:rPr>
              <a:t>(2*pi*n*t/T</a:t>
            </a:r>
            <a:r>
              <a:rPr lang="en-US" altLang="zh-CN" b="1" dirty="0">
                <a:ea typeface="宋体" pitchFamily="2" charset="-122"/>
              </a:rPr>
              <a:t>),t,-T/2,T/2)/T ;</a:t>
            </a:r>
          </a:p>
          <a:p>
            <a:r>
              <a:rPr lang="en-US" altLang="zh-CN" b="1" dirty="0" err="1">
                <a:ea typeface="宋体" pitchFamily="2" charset="-122"/>
              </a:rPr>
              <a:t>Bs</a:t>
            </a:r>
            <a:r>
              <a:rPr lang="en-US" altLang="zh-CN" b="1" dirty="0">
                <a:ea typeface="宋体" pitchFamily="2" charset="-122"/>
              </a:rPr>
              <a:t> = </a:t>
            </a:r>
            <a:r>
              <a:rPr lang="en-US" altLang="zh-CN" b="1" dirty="0" smtClean="0">
                <a:ea typeface="宋体" pitchFamily="2" charset="-122"/>
              </a:rPr>
              <a:t>2*</a:t>
            </a:r>
            <a:r>
              <a:rPr lang="en-US" altLang="zh-CN" b="1" dirty="0" err="1" smtClean="0">
                <a:ea typeface="宋体" pitchFamily="2" charset="-122"/>
              </a:rPr>
              <a:t>int</a:t>
            </a:r>
            <a:r>
              <a:rPr lang="en-US" altLang="zh-CN" b="1" dirty="0" smtClean="0">
                <a:ea typeface="宋体" pitchFamily="2" charset="-122"/>
              </a:rPr>
              <a:t>(x*sin(2*pi*n*t/T</a:t>
            </a:r>
            <a:r>
              <a:rPr lang="en-US" altLang="zh-CN" b="1" dirty="0">
                <a:ea typeface="宋体" pitchFamily="2" charset="-122"/>
              </a:rPr>
              <a:t>),t,-T/2,T/2)/T ; </a:t>
            </a:r>
          </a:p>
          <a:p>
            <a:endParaRPr lang="en-US" altLang="zh-CN" b="1" dirty="0">
              <a:ea typeface="宋体" pitchFamily="2" charset="-122"/>
            </a:endParaRPr>
          </a:p>
        </p:txBody>
      </p:sp>
    </p:spTree>
    <p:extLst>
      <p:ext uri="{BB962C8B-B14F-4D97-AF65-F5344CB8AC3E}">
        <p14:creationId xmlns:p14="http://schemas.microsoft.com/office/powerpoint/2010/main" val="6053741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395536" y="404664"/>
            <a:ext cx="80645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dirty="0"/>
              <a:t>%</a:t>
            </a:r>
            <a:r>
              <a:rPr lang="en-US" altLang="en-US" sz="2400" b="1" dirty="0" err="1"/>
              <a:t>将符号变量变成数值</a:t>
            </a:r>
            <a:endParaRPr lang="en-US" altLang="en-US" sz="2400" b="1" dirty="0"/>
          </a:p>
          <a:p>
            <a:r>
              <a:rPr lang="en-US" altLang="en-US" sz="2400" b="1" dirty="0"/>
              <a:t>an(1) = double(</a:t>
            </a:r>
            <a:r>
              <a:rPr lang="en-US" altLang="en-US" sz="2400" b="1" dirty="0" err="1"/>
              <a:t>vpa</a:t>
            </a:r>
            <a:r>
              <a:rPr lang="en-US" altLang="en-US" sz="2400" b="1" dirty="0"/>
              <a:t>(A0,Nn)) ;</a:t>
            </a:r>
          </a:p>
          <a:p>
            <a:r>
              <a:rPr lang="en-US" altLang="en-US" sz="2400" b="1" dirty="0"/>
              <a:t>for k = 1:Nf</a:t>
            </a:r>
          </a:p>
          <a:p>
            <a:r>
              <a:rPr lang="en-US" altLang="en-US" sz="2400" b="1" dirty="0"/>
              <a:t>    an(k+1) = double(</a:t>
            </a:r>
            <a:r>
              <a:rPr lang="en-US" altLang="en-US" sz="2400" b="1" dirty="0" err="1"/>
              <a:t>vpa</a:t>
            </a:r>
            <a:r>
              <a:rPr lang="en-US" altLang="en-US" sz="2400" b="1" dirty="0"/>
              <a:t>(subs(</a:t>
            </a:r>
            <a:r>
              <a:rPr lang="en-US" altLang="en-US" sz="2400" b="1" dirty="0" err="1"/>
              <a:t>As,n,k</a:t>
            </a:r>
            <a:r>
              <a:rPr lang="en-US" altLang="en-US" sz="2400" b="1" dirty="0"/>
              <a:t>),</a:t>
            </a:r>
            <a:r>
              <a:rPr lang="en-US" altLang="en-US" sz="2400" b="1" dirty="0" err="1"/>
              <a:t>Nn</a:t>
            </a:r>
            <a:r>
              <a:rPr lang="en-US" altLang="en-US" sz="2400" b="1" dirty="0"/>
              <a:t>)) ;</a:t>
            </a:r>
          </a:p>
          <a:p>
            <a:r>
              <a:rPr lang="en-US" altLang="en-US" sz="2400" b="1" dirty="0"/>
              <a:t>    </a:t>
            </a:r>
            <a:r>
              <a:rPr lang="en-US" altLang="en-US" sz="2400" b="1" dirty="0" err="1"/>
              <a:t>bn</a:t>
            </a:r>
            <a:r>
              <a:rPr lang="en-US" altLang="en-US" sz="2400" b="1" dirty="0"/>
              <a:t>(k+1) = double(</a:t>
            </a:r>
            <a:r>
              <a:rPr lang="en-US" altLang="en-US" sz="2400" b="1" dirty="0" err="1"/>
              <a:t>vpa</a:t>
            </a:r>
            <a:r>
              <a:rPr lang="en-US" altLang="en-US" sz="2400" b="1" dirty="0"/>
              <a:t>(subs(</a:t>
            </a:r>
            <a:r>
              <a:rPr lang="en-US" altLang="en-US" sz="2400" b="1" dirty="0" err="1"/>
              <a:t>Bs,n,k</a:t>
            </a:r>
            <a:r>
              <a:rPr lang="en-US" altLang="en-US" sz="2400" b="1" dirty="0"/>
              <a:t>),</a:t>
            </a:r>
            <a:r>
              <a:rPr lang="en-US" altLang="en-US" sz="2400" b="1" dirty="0" err="1"/>
              <a:t>Nn</a:t>
            </a:r>
            <a:r>
              <a:rPr lang="en-US" altLang="en-US" sz="2400" b="1" dirty="0"/>
              <a:t>)) ;</a:t>
            </a:r>
          </a:p>
          <a:p>
            <a:r>
              <a:rPr lang="en-US" altLang="en-US" sz="2400" b="1" dirty="0"/>
              <a:t>end</a:t>
            </a:r>
          </a:p>
          <a:p>
            <a:r>
              <a:rPr lang="en-US" altLang="en-US" sz="2400" b="1" dirty="0"/>
              <a:t>%</a:t>
            </a:r>
            <a:r>
              <a:rPr lang="en-US" altLang="en-US" sz="2400" b="1" dirty="0" err="1"/>
              <a:t>计算幅度谱</a:t>
            </a:r>
            <a:endParaRPr lang="en-US" altLang="en-US" sz="2400" b="1" dirty="0"/>
          </a:p>
          <a:p>
            <a:r>
              <a:rPr lang="en-US" altLang="en-US" sz="2400" b="1" dirty="0" err="1"/>
              <a:t>cn</a:t>
            </a:r>
            <a:r>
              <a:rPr lang="en-US" altLang="en-US" sz="2400" b="1" dirty="0"/>
              <a:t> = sqrt(an.*an + bn.*</a:t>
            </a:r>
            <a:r>
              <a:rPr lang="en-US" altLang="en-US" sz="2400" b="1" dirty="0" err="1"/>
              <a:t>bn</a:t>
            </a:r>
            <a:r>
              <a:rPr lang="en-US" altLang="en-US" sz="2400" b="1" dirty="0"/>
              <a:t>) ;</a:t>
            </a:r>
          </a:p>
          <a:p>
            <a:r>
              <a:rPr lang="en-US" altLang="en-US" sz="2400" b="1" dirty="0"/>
              <a:t>%计算相位谱（由于bn为0）</a:t>
            </a:r>
          </a:p>
          <a:p>
            <a:r>
              <a:rPr lang="en-US" altLang="en-US" sz="2400" b="1" dirty="0"/>
              <a:t>for i = 1:Nf </a:t>
            </a:r>
          </a:p>
          <a:p>
            <a:r>
              <a:rPr lang="en-US" altLang="en-US" sz="2400" b="1" dirty="0"/>
              <a:t>    if an(i) &gt;=0 ;</a:t>
            </a:r>
          </a:p>
          <a:p>
            <a:r>
              <a:rPr lang="en-US" altLang="en-US" sz="2400" b="1" dirty="0"/>
              <a:t>        phase(i) = 0 ;</a:t>
            </a:r>
          </a:p>
          <a:p>
            <a:r>
              <a:rPr lang="en-US" altLang="en-US" sz="2400" b="1" dirty="0"/>
              <a:t>    else</a:t>
            </a:r>
          </a:p>
          <a:p>
            <a:r>
              <a:rPr lang="en-US" altLang="en-US" sz="2400" b="1" dirty="0"/>
              <a:t>        phase(i) = pi ;</a:t>
            </a:r>
          </a:p>
          <a:p>
            <a:r>
              <a:rPr lang="en-US" altLang="en-US" sz="2400" b="1" dirty="0"/>
              <a:t>    end</a:t>
            </a:r>
          </a:p>
          <a:p>
            <a:r>
              <a:rPr lang="en-US" altLang="en-US" sz="2400" b="1" dirty="0"/>
              <a:t>end</a:t>
            </a:r>
            <a:endParaRPr lang="en-US" altLang="zh-CN" sz="2400" b="1" dirty="0">
              <a:ea typeface="宋体" pitchFamily="2" charset="-122"/>
            </a:endParaRPr>
          </a:p>
        </p:txBody>
      </p:sp>
    </p:spTree>
    <p:extLst>
      <p:ext uri="{BB962C8B-B14F-4D97-AF65-F5344CB8AC3E}">
        <p14:creationId xmlns:p14="http://schemas.microsoft.com/office/powerpoint/2010/main" val="38355304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684213" y="396875"/>
            <a:ext cx="8064500"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a:t>%</a:t>
            </a:r>
            <a:r>
              <a:rPr lang="en-US" altLang="en-US" sz="2000" b="1" dirty="0" err="1"/>
              <a:t>绘制</a:t>
            </a:r>
            <a:endParaRPr lang="en-US" altLang="en-US" sz="2000" b="1" dirty="0"/>
          </a:p>
          <a:p>
            <a:r>
              <a:rPr lang="en-US" altLang="en-US" sz="2000" b="1" dirty="0"/>
              <a:t>t = - 2*T:0.01: 2*T ;</a:t>
            </a:r>
          </a:p>
          <a:p>
            <a:r>
              <a:rPr lang="en-US" altLang="en-US" sz="2000" b="1" dirty="0"/>
              <a:t>xx = (</a:t>
            </a:r>
            <a:r>
              <a:rPr lang="en-US" altLang="en-US" sz="2000" b="1" dirty="0" err="1"/>
              <a:t>sawtooth</a:t>
            </a:r>
            <a:r>
              <a:rPr lang="en-US" altLang="en-US" sz="2000" b="1" dirty="0"/>
              <a:t>(2/T*pi*(</a:t>
            </a:r>
            <a:r>
              <a:rPr lang="en-US" altLang="en-US" sz="2000" b="1" dirty="0" err="1"/>
              <a:t>t+T</a:t>
            </a:r>
            <a:r>
              <a:rPr lang="en-US" altLang="en-US" sz="2000" b="1" dirty="0"/>
              <a:t>/2),0.5)+1)/2 ; </a:t>
            </a:r>
          </a:p>
          <a:p>
            <a:r>
              <a:rPr lang="en-US" altLang="en-US" sz="2000" b="1" dirty="0" smtClean="0"/>
              <a:t>subplot(3,1,1</a:t>
            </a:r>
            <a:r>
              <a:rPr lang="en-US" altLang="en-US" sz="2000" b="1" dirty="0"/>
              <a:t>)</a:t>
            </a:r>
          </a:p>
          <a:p>
            <a:r>
              <a:rPr lang="en-US" altLang="en-US" sz="2000" b="1" dirty="0"/>
              <a:t>plot(</a:t>
            </a:r>
            <a:r>
              <a:rPr lang="en-US" altLang="en-US" sz="2000" b="1" dirty="0" err="1"/>
              <a:t>t,xx</a:t>
            </a:r>
            <a:r>
              <a:rPr lang="en-US" altLang="en-US" sz="2000" b="1" dirty="0"/>
              <a:t>);</a:t>
            </a:r>
          </a:p>
          <a:p>
            <a:r>
              <a:rPr lang="en-US" altLang="en-US" sz="2000" b="1" dirty="0"/>
              <a:t>axis([-2*T 2*T 0 1.1]) ;</a:t>
            </a:r>
          </a:p>
          <a:p>
            <a:r>
              <a:rPr lang="en-US" altLang="en-US" sz="2000" b="1" dirty="0"/>
              <a:t>s5 = </a:t>
            </a:r>
            <a:r>
              <a:rPr lang="en-US" altLang="en-US" sz="2000" b="1" dirty="0" err="1"/>
              <a:t>strcat</a:t>
            </a:r>
            <a:r>
              <a:rPr lang="en-US" altLang="en-US" sz="2000" b="1" dirty="0"/>
              <a:t>('</a:t>
            </a:r>
            <a:r>
              <a:rPr lang="en-US" altLang="en-US" sz="2000" b="1" dirty="0" err="1"/>
              <a:t>周期矩形脉冲信号T</a:t>
            </a:r>
            <a:r>
              <a:rPr lang="en-US" altLang="en-US" sz="2000" b="1" dirty="0"/>
              <a:t> = ',num2str(T));</a:t>
            </a:r>
          </a:p>
          <a:p>
            <a:r>
              <a:rPr lang="en-US" altLang="en-US" sz="2000" b="1" dirty="0"/>
              <a:t>title(s5,'Fontsize',8) ;</a:t>
            </a:r>
          </a:p>
          <a:p>
            <a:r>
              <a:rPr lang="en-US" altLang="en-US" sz="2000" b="1" dirty="0" err="1"/>
              <a:t>xlabel</a:t>
            </a:r>
            <a:r>
              <a:rPr lang="en-US" altLang="en-US" sz="2000" b="1" dirty="0"/>
              <a:t>('t','Fontsize',8) ;</a:t>
            </a:r>
          </a:p>
          <a:p>
            <a:r>
              <a:rPr lang="en-US" altLang="en-US" sz="2000" b="1" dirty="0" smtClean="0"/>
              <a:t>subplot(3,1,2</a:t>
            </a:r>
            <a:r>
              <a:rPr lang="en-US" altLang="en-US" sz="2000" b="1" dirty="0"/>
              <a:t>)</a:t>
            </a:r>
          </a:p>
          <a:p>
            <a:r>
              <a:rPr lang="en-US" altLang="en-US" sz="2000" b="1" dirty="0"/>
              <a:t>k = 0:Nf ;</a:t>
            </a:r>
          </a:p>
          <a:p>
            <a:r>
              <a:rPr lang="en-US" altLang="en-US" sz="2000" b="1" dirty="0"/>
              <a:t>stem(</a:t>
            </a:r>
            <a:r>
              <a:rPr lang="en-US" altLang="en-US" sz="2000" b="1" dirty="0" err="1"/>
              <a:t>k,cn</a:t>
            </a:r>
            <a:r>
              <a:rPr lang="en-US" altLang="en-US" sz="2000" b="1" dirty="0"/>
              <a:t>) ;</a:t>
            </a:r>
          </a:p>
          <a:p>
            <a:r>
              <a:rPr lang="en-US" altLang="en-US" sz="2000" b="1" dirty="0"/>
              <a:t>hold on</a:t>
            </a:r>
          </a:p>
          <a:p>
            <a:r>
              <a:rPr lang="en-US" altLang="en-US" sz="2000" b="1" dirty="0"/>
              <a:t>plot(</a:t>
            </a:r>
            <a:r>
              <a:rPr lang="en-US" altLang="en-US" sz="2000" b="1" dirty="0" err="1"/>
              <a:t>k,cn</a:t>
            </a:r>
            <a:r>
              <a:rPr lang="en-US" altLang="en-US" sz="2000" b="1" dirty="0"/>
              <a:t>) ;%</a:t>
            </a:r>
            <a:r>
              <a:rPr lang="en-US" altLang="en-US" sz="2000" b="1" dirty="0" err="1"/>
              <a:t>绘制幅度谱的包络线</a:t>
            </a:r>
            <a:endParaRPr lang="en-US" altLang="en-US" sz="2000" b="1" dirty="0"/>
          </a:p>
          <a:p>
            <a:r>
              <a:rPr lang="en-US" altLang="en-US" sz="2000" b="1" dirty="0"/>
              <a:t>s6 = </a:t>
            </a:r>
            <a:r>
              <a:rPr lang="en-US" altLang="en-US" sz="2000" b="1" dirty="0" err="1"/>
              <a:t>strcat</a:t>
            </a:r>
            <a:r>
              <a:rPr lang="en-US" altLang="en-US" sz="2000" b="1" dirty="0"/>
              <a:t>('</a:t>
            </a:r>
            <a:r>
              <a:rPr lang="en-US" altLang="en-US" sz="2000" b="1" dirty="0" err="1"/>
              <a:t>幅度谱:谱线间隔</a:t>
            </a:r>
            <a:r>
              <a:rPr lang="en-US" altLang="en-US" sz="2000" b="1" dirty="0"/>
              <a:t>=2*pi/ ',num2str(T));</a:t>
            </a:r>
          </a:p>
          <a:p>
            <a:r>
              <a:rPr lang="en-US" altLang="en-US" sz="2000" b="1" dirty="0" err="1"/>
              <a:t>xlabel</a:t>
            </a:r>
            <a:r>
              <a:rPr lang="en-US" altLang="en-US" sz="2000" b="1" dirty="0"/>
              <a:t>(s6,'Fontsize',8) ;</a:t>
            </a:r>
          </a:p>
          <a:p>
            <a:r>
              <a:rPr lang="en-US" altLang="en-US" sz="2000" b="1" dirty="0"/>
              <a:t>axis([0 30 0 0.6]) ;</a:t>
            </a:r>
          </a:p>
          <a:p>
            <a:r>
              <a:rPr lang="en-US" altLang="en-US" sz="2000" b="1" dirty="0" smtClean="0"/>
              <a:t>subplot(3,1,3</a:t>
            </a:r>
            <a:r>
              <a:rPr lang="en-US" altLang="en-US" sz="2000" b="1" dirty="0"/>
              <a:t>)</a:t>
            </a:r>
          </a:p>
          <a:p>
            <a:r>
              <a:rPr lang="en-US" altLang="en-US" sz="2000" b="1" dirty="0"/>
              <a:t>stem(</a:t>
            </a:r>
            <a:r>
              <a:rPr lang="en-US" altLang="en-US" sz="2000" b="1" dirty="0" err="1"/>
              <a:t>k,phase</a:t>
            </a:r>
            <a:r>
              <a:rPr lang="en-US" altLang="en-US" sz="2000" b="1" dirty="0"/>
              <a:t>) ;</a:t>
            </a:r>
          </a:p>
          <a:p>
            <a:r>
              <a:rPr lang="en-US" altLang="en-US" sz="2000" b="1" dirty="0" err="1"/>
              <a:t>xlabel</a:t>
            </a:r>
            <a:r>
              <a:rPr lang="en-US" altLang="en-US" sz="2000" b="1" dirty="0"/>
              <a:t>('</a:t>
            </a:r>
            <a:r>
              <a:rPr lang="en-US" altLang="en-US" sz="2000" b="1" dirty="0" err="1"/>
              <a:t>相位谱</a:t>
            </a:r>
            <a:r>
              <a:rPr lang="en-US" altLang="en-US" sz="2000" b="1" dirty="0"/>
              <a:t>\omega','Fontsize',8) ;</a:t>
            </a:r>
          </a:p>
        </p:txBody>
      </p:sp>
    </p:spTree>
    <p:extLst>
      <p:ext uri="{BB962C8B-B14F-4D97-AF65-F5344CB8AC3E}">
        <p14:creationId xmlns:p14="http://schemas.microsoft.com/office/powerpoint/2010/main" val="14403525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250825" y="506413"/>
            <a:ext cx="82819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楷体_GB2312" pitchFamily="49" charset="-122"/>
                <a:ea typeface="楷体_GB2312" pitchFamily="49" charset="-122"/>
              </a:rPr>
              <a:t>实验内容：</a:t>
            </a:r>
          </a:p>
        </p:txBody>
      </p:sp>
      <p:sp>
        <p:nvSpPr>
          <p:cNvPr id="164867" name="Text Box 3"/>
          <p:cNvSpPr txBox="1">
            <a:spLocks noChangeArrowheads="1"/>
          </p:cNvSpPr>
          <p:nvPr/>
        </p:nvSpPr>
        <p:spPr bwMode="auto">
          <a:xfrm>
            <a:off x="179388" y="1341438"/>
            <a:ext cx="8569325" cy="188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a:t>
            </a:r>
            <a:r>
              <a:rPr lang="zh-CN" altLang="en-US" sz="2800" b="1">
                <a:ea typeface="楷体_GB2312" pitchFamily="49" charset="-122"/>
              </a:rPr>
              <a:t>已知周期三角波信号如下图所示，试求出该信号的傅里叶级数，利用</a:t>
            </a:r>
            <a:r>
              <a:rPr lang="en-US" altLang="zh-CN" sz="2800" b="1">
                <a:ea typeface="楷体_GB2312" pitchFamily="49" charset="-122"/>
              </a:rPr>
              <a:t>MATLAB</a:t>
            </a:r>
            <a:r>
              <a:rPr lang="zh-CN" altLang="en-US" sz="2800" b="1">
                <a:ea typeface="楷体_GB2312" pitchFamily="49" charset="-122"/>
              </a:rPr>
              <a:t>编程实现其各次谐波的叠加，并验证其收敛性。</a:t>
            </a:r>
            <a:endParaRPr lang="zh-CN" altLang="en-US" sz="2800" b="1">
              <a:latin typeface="楷体_GB2312" pitchFamily="49" charset="-122"/>
              <a:ea typeface="楷体_GB2312" pitchFamily="49" charset="-122"/>
            </a:endParaRPr>
          </a:p>
        </p:txBody>
      </p:sp>
      <p:pic>
        <p:nvPicPr>
          <p:cNvPr id="164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3141663"/>
            <a:ext cx="4679950" cy="350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6487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Text Box 3"/>
          <p:cNvSpPr txBox="1">
            <a:spLocks noChangeArrowheads="1"/>
          </p:cNvSpPr>
          <p:nvPr/>
        </p:nvSpPr>
        <p:spPr bwMode="auto">
          <a:xfrm>
            <a:off x="250825" y="692150"/>
            <a:ext cx="8569325"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a:t>
            </a:r>
            <a:r>
              <a:rPr lang="zh-CN" altLang="en-US" sz="2800" b="1" dirty="0">
                <a:ea typeface="楷体_GB2312" pitchFamily="49" charset="-122"/>
              </a:rPr>
              <a:t>试用</a:t>
            </a:r>
            <a:r>
              <a:rPr lang="en-US" altLang="zh-CN" sz="2800" b="1" dirty="0">
                <a:ea typeface="楷体_GB2312" pitchFamily="49" charset="-122"/>
              </a:rPr>
              <a:t>MATLAB</a:t>
            </a:r>
            <a:r>
              <a:rPr lang="zh-CN" altLang="en-US" sz="2800" b="1" dirty="0">
                <a:ea typeface="楷体_GB2312" pitchFamily="49" charset="-122"/>
              </a:rPr>
              <a:t>分析上题图中的周期三角信号的频谱，当周期三角信号的周期和三角信号的宽度变化时，试观察分析其频谱的变化</a:t>
            </a:r>
            <a:endParaRPr lang="en-US" altLang="zh-CN" sz="2800" b="1" dirty="0">
              <a:latin typeface="楷体_GB2312" pitchFamily="49" charset="-122"/>
              <a:ea typeface="楷体_GB2312" pitchFamily="49" charset="-122"/>
            </a:endParaRPr>
          </a:p>
        </p:txBody>
      </p:sp>
    </p:spTree>
    <p:extLst>
      <p:ext uri="{BB962C8B-B14F-4D97-AF65-F5344CB8AC3E}">
        <p14:creationId xmlns:p14="http://schemas.microsoft.com/office/powerpoint/2010/main" val="18951110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07504" y="188640"/>
            <a:ext cx="8569325" cy="190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b="1" dirty="0" smtClean="0">
                <a:latin typeface="楷体_GB2312" pitchFamily="49" charset="-122"/>
                <a:ea typeface="楷体_GB2312" pitchFamily="49" charset="-122"/>
              </a:rPr>
              <a:t>3</a:t>
            </a:r>
            <a:r>
              <a:rPr lang="zh-CN" altLang="en-US" sz="2800" b="1" dirty="0" smtClean="0">
                <a:latin typeface="楷体_GB2312" pitchFamily="49" charset="-122"/>
                <a:ea typeface="楷体_GB2312" pitchFamily="49" charset="-122"/>
              </a:rPr>
              <a:t>、</a:t>
            </a:r>
            <a:r>
              <a:rPr lang="zh-CN" altLang="en-US" sz="2800" b="1" dirty="0" smtClean="0">
                <a:ea typeface="楷体_GB2312" pitchFamily="49" charset="-122"/>
              </a:rPr>
              <a:t>求半波余弦与全波余弦的傅立叶级数，分别绘出直流、一次、二次、三次、四次及五次谐波叠加后的波形并与原 波形比较</a:t>
            </a:r>
            <a:endParaRPr lang="en-US" altLang="zh-CN" sz="2800" b="1" dirty="0">
              <a:latin typeface="楷体_GB2312" pitchFamily="49" charset="-122"/>
              <a:ea typeface="楷体_GB2312" pitchFamily="49"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166" y="2090699"/>
            <a:ext cx="6303218" cy="4727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4149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8" name="Object 4"/>
          <p:cNvGraphicFramePr>
            <a:graphicFrameLocks noGrp="1" noChangeAspect="1"/>
          </p:cNvGraphicFramePr>
          <p:nvPr>
            <p:ph sz="quarter" idx="1"/>
          </p:nvPr>
        </p:nvGraphicFramePr>
        <p:xfrm>
          <a:off x="1763713" y="0"/>
          <a:ext cx="4465637" cy="985838"/>
        </p:xfrm>
        <a:graphic>
          <a:graphicData uri="http://schemas.openxmlformats.org/presentationml/2006/ole">
            <mc:AlternateContent xmlns:mc="http://schemas.openxmlformats.org/markup-compatibility/2006">
              <mc:Choice xmlns:v="urn:schemas-microsoft-com:vml" Requires="v">
                <p:oleObj spid="_x0000_s2095" name="Equation" r:id="rId3" imgW="1955520" imgH="431640" progId="Equation.DSMT4">
                  <p:embed/>
                </p:oleObj>
              </mc:Choice>
              <mc:Fallback>
                <p:oleObj name="Equation" r:id="rId3" imgW="1955520" imgH="4316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0"/>
                        <a:ext cx="4465637"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0" name="Object 6"/>
          <p:cNvGraphicFramePr>
            <a:graphicFrameLocks noChangeAspect="1"/>
          </p:cNvGraphicFramePr>
          <p:nvPr/>
        </p:nvGraphicFramePr>
        <p:xfrm>
          <a:off x="323850" y="4005263"/>
          <a:ext cx="8820150" cy="2459037"/>
        </p:xfrm>
        <a:graphic>
          <a:graphicData uri="http://schemas.openxmlformats.org/presentationml/2006/ole">
            <mc:AlternateContent xmlns:mc="http://schemas.openxmlformats.org/markup-compatibility/2006">
              <mc:Choice xmlns:v="urn:schemas-microsoft-com:vml" Requires="v">
                <p:oleObj spid="_x0000_s2096" name="Equation" r:id="rId5" imgW="4178160" imgH="1168200" progId="Equation.DSMT4">
                  <p:embed/>
                </p:oleObj>
              </mc:Choice>
              <mc:Fallback>
                <p:oleObj name="Equation" r:id="rId5" imgW="4178160" imgH="1168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005263"/>
                        <a:ext cx="8820150" cy="245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1" name="Object 7"/>
          <p:cNvGraphicFramePr>
            <a:graphicFrameLocks noChangeAspect="1"/>
          </p:cNvGraphicFramePr>
          <p:nvPr>
            <p:extLst>
              <p:ext uri="{D42A27DB-BD31-4B8C-83A1-F6EECF244321}">
                <p14:modId xmlns:p14="http://schemas.microsoft.com/office/powerpoint/2010/main" val="543828042"/>
              </p:ext>
            </p:extLst>
          </p:nvPr>
        </p:nvGraphicFramePr>
        <p:xfrm>
          <a:off x="1116013" y="1052513"/>
          <a:ext cx="6294437" cy="2887662"/>
        </p:xfrm>
        <a:graphic>
          <a:graphicData uri="http://schemas.openxmlformats.org/presentationml/2006/ole">
            <mc:AlternateContent xmlns:mc="http://schemas.openxmlformats.org/markup-compatibility/2006">
              <mc:Choice xmlns:v="urn:schemas-microsoft-com:vml" Requires="v">
                <p:oleObj spid="_x0000_s2097" name="Equation" r:id="rId7" imgW="2590560" imgH="1193760" progId="Equation.DSMT4">
                  <p:embed/>
                </p:oleObj>
              </mc:Choice>
              <mc:Fallback>
                <p:oleObj name="Equation" r:id="rId7" imgW="2590560" imgH="1193760" progId="Equation.DSMT4">
                  <p:embed/>
                  <p:pic>
                    <p:nvPicPr>
                      <p:cNvPr id="0" name=""/>
                      <p:cNvPicPr>
                        <a:picLocks noChangeAspect="1" noChangeArrowheads="1"/>
                      </p:cNvPicPr>
                      <p:nvPr/>
                    </p:nvPicPr>
                    <p:blipFill>
                      <a:blip r:embed="rId8"/>
                      <a:srcRect/>
                      <a:stretch>
                        <a:fillRect/>
                      </a:stretch>
                    </p:blipFill>
                    <p:spPr bwMode="auto">
                      <a:xfrm>
                        <a:off x="1116013" y="1052513"/>
                        <a:ext cx="6294437" cy="2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76326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834" name="Object 2"/>
          <p:cNvGraphicFramePr>
            <a:graphicFrameLocks noGrp="1" noChangeAspect="1"/>
          </p:cNvGraphicFramePr>
          <p:nvPr>
            <p:ph sz="quarter" idx="1"/>
            <p:extLst>
              <p:ext uri="{D42A27DB-BD31-4B8C-83A1-F6EECF244321}">
                <p14:modId xmlns:p14="http://schemas.microsoft.com/office/powerpoint/2010/main" val="2137537121"/>
              </p:ext>
            </p:extLst>
          </p:nvPr>
        </p:nvGraphicFramePr>
        <p:xfrm>
          <a:off x="1115616" y="332656"/>
          <a:ext cx="2536825" cy="968375"/>
        </p:xfrm>
        <a:graphic>
          <a:graphicData uri="http://schemas.openxmlformats.org/presentationml/2006/ole">
            <mc:AlternateContent xmlns:mc="http://schemas.openxmlformats.org/markup-compatibility/2006">
              <mc:Choice xmlns:v="urn:schemas-microsoft-com:vml" Requires="v">
                <p:oleObj spid="_x0000_s3104" name="Equation" r:id="rId3" imgW="1130040" imgH="431640" progId="Equation.DSMT4">
                  <p:embed/>
                </p:oleObj>
              </mc:Choice>
              <mc:Fallback>
                <p:oleObj name="Equation" r:id="rId3" imgW="1130040" imgH="4316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32656"/>
                        <a:ext cx="253682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37" name="Object 5"/>
          <p:cNvGraphicFramePr>
            <a:graphicFrameLocks noChangeAspect="1"/>
          </p:cNvGraphicFramePr>
          <p:nvPr>
            <p:extLst>
              <p:ext uri="{D42A27DB-BD31-4B8C-83A1-F6EECF244321}">
                <p14:modId xmlns:p14="http://schemas.microsoft.com/office/powerpoint/2010/main" val="631931768"/>
              </p:ext>
            </p:extLst>
          </p:nvPr>
        </p:nvGraphicFramePr>
        <p:xfrm>
          <a:off x="1187624" y="1340768"/>
          <a:ext cx="5337175" cy="1104900"/>
        </p:xfrm>
        <a:graphic>
          <a:graphicData uri="http://schemas.openxmlformats.org/presentationml/2006/ole">
            <mc:AlternateContent xmlns:mc="http://schemas.openxmlformats.org/markup-compatibility/2006">
              <mc:Choice xmlns:v="urn:schemas-microsoft-com:vml" Requires="v">
                <p:oleObj spid="_x0000_s3105" name="Equation" r:id="rId5" imgW="2197080" imgH="457200" progId="Equation.DSMT4">
                  <p:embed/>
                </p:oleObj>
              </mc:Choice>
              <mc:Fallback>
                <p:oleObj name="Equation" r:id="rId5" imgW="2197080" imgH="457200" progId="Equation.DSMT4">
                  <p:embed/>
                  <p:pic>
                    <p:nvPicPr>
                      <p:cNvPr id="0" name=""/>
                      <p:cNvPicPr>
                        <a:picLocks noChangeAspect="1" noChangeArrowheads="1"/>
                      </p:cNvPicPr>
                      <p:nvPr/>
                    </p:nvPicPr>
                    <p:blipFill>
                      <a:blip r:embed="rId6"/>
                      <a:srcRect/>
                      <a:stretch>
                        <a:fillRect/>
                      </a:stretch>
                    </p:blipFill>
                    <p:spPr bwMode="auto">
                      <a:xfrm>
                        <a:off x="1187624" y="1340768"/>
                        <a:ext cx="53371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06723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1" name="Text Box 5"/>
          <p:cNvSpPr txBox="1">
            <a:spLocks noChangeArrowheads="1"/>
          </p:cNvSpPr>
          <p:nvPr/>
        </p:nvSpPr>
        <p:spPr bwMode="auto">
          <a:xfrm>
            <a:off x="684213" y="0"/>
            <a:ext cx="6913562" cy="20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dirty="0">
                <a:latin typeface="楷体_GB2312" pitchFamily="49" charset="-122"/>
                <a:ea typeface="楷体_GB2312" pitchFamily="49" charset="-122"/>
              </a:rPr>
              <a:t>例</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：周期方波信号如</a:t>
            </a:r>
            <a:r>
              <a:rPr lang="zh-CN" altLang="en-US" sz="2800" b="1" dirty="0" smtClean="0">
                <a:latin typeface="楷体_GB2312" pitchFamily="49" charset="-122"/>
                <a:ea typeface="楷体_GB2312" pitchFamily="49" charset="-122"/>
              </a:rPr>
              <a:t>图所</a:t>
            </a:r>
            <a:r>
              <a:rPr lang="zh-CN" altLang="en-US" sz="2800" b="1" dirty="0">
                <a:latin typeface="楷体_GB2312" pitchFamily="49" charset="-122"/>
                <a:ea typeface="楷体_GB2312" pitchFamily="49" charset="-122"/>
              </a:rPr>
              <a:t>示，是求出该信号的傅里叶级数，利用</a:t>
            </a:r>
            <a:r>
              <a:rPr lang="en-US" altLang="zh-CN" sz="2800" b="1" dirty="0">
                <a:latin typeface="楷体_GB2312" pitchFamily="49" charset="-122"/>
                <a:ea typeface="楷体_GB2312" pitchFamily="49" charset="-122"/>
              </a:rPr>
              <a:t>MATLAB</a:t>
            </a:r>
            <a:r>
              <a:rPr lang="zh-CN" altLang="en-US" sz="2800" b="1" dirty="0">
                <a:latin typeface="楷体_GB2312" pitchFamily="49" charset="-122"/>
                <a:ea typeface="楷体_GB2312" pitchFamily="49" charset="-122"/>
              </a:rPr>
              <a:t>编程实现其各次谐波的叠加，并验证其收敛性</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74888"/>
            <a:ext cx="7050086" cy="345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4871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179512" y="548680"/>
            <a:ext cx="8136259" cy="76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5000"/>
              </a:lnSpc>
              <a:spcBef>
                <a:spcPct val="50000"/>
              </a:spcBef>
            </a:pPr>
            <a:r>
              <a:rPr lang="zh-CN" altLang="en-US" sz="2800" b="1" dirty="0">
                <a:latin typeface="楷体_GB2312" pitchFamily="49" charset="-122"/>
                <a:ea typeface="楷体_GB2312" pitchFamily="49" charset="-122"/>
              </a:rPr>
              <a:t>理论分析，周期方波信号的傅里叶级数展开式子为：</a:t>
            </a:r>
          </a:p>
        </p:txBody>
      </p:sp>
      <p:graphicFrame>
        <p:nvGraphicFramePr>
          <p:cNvPr id="140291" name="Object 3"/>
          <p:cNvGraphicFramePr>
            <a:graphicFrameLocks noGrp="1" noChangeAspect="1"/>
          </p:cNvGraphicFramePr>
          <p:nvPr>
            <p:ph/>
            <p:extLst>
              <p:ext uri="{D42A27DB-BD31-4B8C-83A1-F6EECF244321}">
                <p14:modId xmlns:p14="http://schemas.microsoft.com/office/powerpoint/2010/main" val="4073923375"/>
              </p:ext>
            </p:extLst>
          </p:nvPr>
        </p:nvGraphicFramePr>
        <p:xfrm>
          <a:off x="179388" y="1314450"/>
          <a:ext cx="8783637" cy="958850"/>
        </p:xfrm>
        <a:graphic>
          <a:graphicData uri="http://schemas.openxmlformats.org/presentationml/2006/ole">
            <mc:AlternateContent xmlns:mc="http://schemas.openxmlformats.org/markup-compatibility/2006">
              <mc:Choice xmlns:v="urn:schemas-microsoft-com:vml" Requires="v">
                <p:oleObj spid="_x0000_s4112" name="Equation" r:id="rId3" imgW="3606480" imgH="393480" progId="Equation.DSMT4">
                  <p:embed/>
                </p:oleObj>
              </mc:Choice>
              <mc:Fallback>
                <p:oleObj name="Equation" r:id="rId3" imgW="3606480" imgH="393480" progId="Equation.DSMT4">
                  <p:embed/>
                  <p:pic>
                    <p:nvPicPr>
                      <p:cNvPr id="0" name=""/>
                      <p:cNvPicPr>
                        <a:picLocks noGrp="1" noChangeAspect="1" noChangeArrowheads="1"/>
                      </p:cNvPicPr>
                      <p:nvPr/>
                    </p:nvPicPr>
                    <p:blipFill>
                      <a:blip r:embed="rId4"/>
                      <a:srcRect/>
                      <a:stretch>
                        <a:fillRect/>
                      </a:stretch>
                    </p:blipFill>
                    <p:spPr bwMode="auto">
                      <a:xfrm>
                        <a:off x="179388" y="1314450"/>
                        <a:ext cx="8783637"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5840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496" y="-27384"/>
            <a:ext cx="7200800" cy="7109639"/>
          </a:xfrm>
          <a:prstGeom prst="rect">
            <a:avLst/>
          </a:prstGeom>
        </p:spPr>
        <p:txBody>
          <a:bodyPr wrap="square">
            <a:spAutoFit/>
          </a:bodyPr>
          <a:lstStyle/>
          <a:p>
            <a:r>
              <a:rPr lang="en-US" altLang="zh-CN" sz="2400" dirty="0" smtClean="0"/>
              <a:t>t = -1:0.001:1 ;omega = 2*pi ;</a:t>
            </a:r>
          </a:p>
          <a:p>
            <a:endParaRPr lang="en-US" altLang="zh-CN" sz="2400" dirty="0" smtClean="0"/>
          </a:p>
          <a:p>
            <a:r>
              <a:rPr lang="en-US" altLang="zh-CN" sz="2400" dirty="0" smtClean="0"/>
              <a:t>y = square(2*pi*t,50) ;</a:t>
            </a:r>
          </a:p>
          <a:p>
            <a:r>
              <a:rPr lang="en-US" altLang="zh-CN" sz="2400" dirty="0" smtClean="0"/>
              <a:t>plot(</a:t>
            </a:r>
            <a:r>
              <a:rPr lang="en-US" altLang="zh-CN" sz="2400" dirty="0" err="1" smtClean="0"/>
              <a:t>t,y</a:t>
            </a:r>
            <a:r>
              <a:rPr lang="en-US" altLang="zh-CN" sz="2400" dirty="0" smtClean="0"/>
              <a:t>);grid on ;</a:t>
            </a:r>
          </a:p>
          <a:p>
            <a:r>
              <a:rPr lang="en-US" altLang="zh-CN" sz="2400" dirty="0" err="1" smtClean="0"/>
              <a:t>xlabel</a:t>
            </a:r>
            <a:r>
              <a:rPr lang="en-US" altLang="zh-CN" sz="2400" dirty="0" smtClean="0"/>
              <a:t>('t') ;</a:t>
            </a:r>
            <a:r>
              <a:rPr lang="en-US" altLang="zh-CN" sz="2400" dirty="0" err="1" smtClean="0"/>
              <a:t>ylabel</a:t>
            </a:r>
            <a:r>
              <a:rPr lang="en-US" altLang="zh-CN" sz="2400" dirty="0" smtClean="0"/>
              <a:t>('</a:t>
            </a:r>
            <a:r>
              <a:rPr lang="zh-CN" altLang="en-US" sz="2400" dirty="0" smtClean="0"/>
              <a:t>周期方波信号</a:t>
            </a:r>
            <a:r>
              <a:rPr lang="en-US" altLang="zh-CN" sz="2400" dirty="0" smtClean="0"/>
              <a:t>') ;axis([-1 1 -1.5 1.5]) ;</a:t>
            </a:r>
          </a:p>
          <a:p>
            <a:endParaRPr lang="en-US" altLang="zh-CN" sz="2400" dirty="0" smtClean="0"/>
          </a:p>
          <a:p>
            <a:r>
              <a:rPr lang="en-US" altLang="zh-CN" sz="2400" dirty="0" err="1" smtClean="0"/>
              <a:t>n_max</a:t>
            </a:r>
            <a:r>
              <a:rPr lang="en-US" altLang="zh-CN" sz="2400" dirty="0" smtClean="0"/>
              <a:t> = [1 3 5 11 47] ;N = length(</a:t>
            </a:r>
            <a:r>
              <a:rPr lang="en-US" altLang="zh-CN" sz="2400" dirty="0" err="1" smtClean="0"/>
              <a:t>n_max</a:t>
            </a:r>
            <a:r>
              <a:rPr lang="en-US" altLang="zh-CN" sz="2400" dirty="0" smtClean="0"/>
              <a:t>) ;</a:t>
            </a:r>
          </a:p>
          <a:p>
            <a:r>
              <a:rPr lang="en-US" altLang="zh-CN" sz="2400" dirty="0" smtClean="0"/>
              <a:t>for k=1:N    </a:t>
            </a:r>
          </a:p>
          <a:p>
            <a:r>
              <a:rPr lang="en-US" altLang="zh-CN" sz="2400" dirty="0" smtClean="0"/>
              <a:t>    n = 1:2:n_max(k) ;    </a:t>
            </a:r>
          </a:p>
          <a:p>
            <a:r>
              <a:rPr lang="en-US" altLang="zh-CN" sz="2400" dirty="0" smtClean="0"/>
              <a:t>    b = 4./(pi*n) ;    </a:t>
            </a:r>
          </a:p>
          <a:p>
            <a:r>
              <a:rPr lang="en-US" altLang="zh-CN" sz="2400" dirty="0" smtClean="0"/>
              <a:t>    x = b*sin(omega*n'*t) ;    </a:t>
            </a:r>
          </a:p>
          <a:p>
            <a:r>
              <a:rPr lang="en-US" altLang="zh-CN" sz="2400" dirty="0" smtClean="0"/>
              <a:t>    figure    </a:t>
            </a:r>
          </a:p>
          <a:p>
            <a:r>
              <a:rPr lang="en-US" altLang="zh-CN" sz="2400" dirty="0" smtClean="0"/>
              <a:t>    plot(</a:t>
            </a:r>
            <a:r>
              <a:rPr lang="en-US" altLang="zh-CN" sz="2400" dirty="0" err="1" smtClean="0"/>
              <a:t>t,y</a:t>
            </a:r>
            <a:r>
              <a:rPr lang="en-US" altLang="zh-CN" sz="2400" dirty="0" smtClean="0"/>
              <a:t>) ;   </a:t>
            </a:r>
          </a:p>
          <a:p>
            <a:r>
              <a:rPr lang="en-US" altLang="zh-CN" sz="2400" dirty="0" smtClean="0"/>
              <a:t>    hold on   </a:t>
            </a:r>
          </a:p>
          <a:p>
            <a:r>
              <a:rPr lang="en-US" altLang="zh-CN" sz="2400" dirty="0" smtClean="0"/>
              <a:t>    plot(</a:t>
            </a:r>
            <a:r>
              <a:rPr lang="en-US" altLang="zh-CN" sz="2400" dirty="0" err="1" smtClean="0"/>
              <a:t>t,x</a:t>
            </a:r>
            <a:r>
              <a:rPr lang="en-US" altLang="zh-CN" sz="2400" dirty="0" smtClean="0"/>
              <a:t>) ;    </a:t>
            </a:r>
          </a:p>
          <a:p>
            <a:r>
              <a:rPr lang="en-US" altLang="zh-CN" sz="2400" dirty="0" smtClean="0"/>
              <a:t>    </a:t>
            </a:r>
            <a:r>
              <a:rPr lang="en-US" altLang="zh-CN" sz="2400" dirty="0" err="1" smtClean="0"/>
              <a:t>xlabel</a:t>
            </a:r>
            <a:r>
              <a:rPr lang="en-US" altLang="zh-CN" sz="2400" dirty="0" smtClean="0"/>
              <a:t>('t') ;    </a:t>
            </a:r>
            <a:r>
              <a:rPr lang="en-US" altLang="zh-CN" sz="2400" dirty="0" err="1" smtClean="0"/>
              <a:t>ylabel</a:t>
            </a:r>
            <a:r>
              <a:rPr lang="en-US" altLang="zh-CN" sz="2400" dirty="0" smtClean="0"/>
              <a:t>(' </a:t>
            </a:r>
            <a:r>
              <a:rPr lang="zh-CN" altLang="en-US" sz="2400" dirty="0" smtClean="0"/>
              <a:t>部分和的波形</a:t>
            </a:r>
            <a:r>
              <a:rPr lang="en-US" altLang="zh-CN" sz="2400" dirty="0" smtClean="0"/>
              <a:t>') ;    </a:t>
            </a:r>
          </a:p>
          <a:p>
            <a:r>
              <a:rPr lang="en-US" altLang="zh-CN" sz="2400" dirty="0" smtClean="0"/>
              <a:t>    axis([-1 1 -1.5 1.5]) ;    grid on ;   </a:t>
            </a:r>
          </a:p>
          <a:p>
            <a:r>
              <a:rPr lang="en-US" altLang="zh-CN" sz="2400" dirty="0" smtClean="0"/>
              <a:t>    title(['</a:t>
            </a:r>
            <a:r>
              <a:rPr lang="zh-CN" altLang="en-US" sz="2400" dirty="0" smtClean="0"/>
              <a:t>最大谐波数</a:t>
            </a:r>
            <a:r>
              <a:rPr lang="en-US" altLang="zh-CN" sz="2400" dirty="0" smtClean="0"/>
              <a:t>=',num2str(</a:t>
            </a:r>
            <a:r>
              <a:rPr lang="en-US" altLang="zh-CN" sz="2400" dirty="0" err="1" smtClean="0"/>
              <a:t>n_max</a:t>
            </a:r>
            <a:r>
              <a:rPr lang="en-US" altLang="zh-CN" sz="2400" dirty="0" smtClean="0"/>
              <a:t>(k))]) ;</a:t>
            </a:r>
          </a:p>
          <a:p>
            <a:r>
              <a:rPr lang="en-US" altLang="zh-CN" sz="2400" dirty="0" smtClean="0"/>
              <a:t>end</a:t>
            </a:r>
            <a:endParaRPr lang="en-US" altLang="zh-CN" sz="2400" dirty="0"/>
          </a:p>
        </p:txBody>
      </p:sp>
      <p:graphicFrame>
        <p:nvGraphicFramePr>
          <p:cNvPr id="4" name="对象 3"/>
          <p:cNvGraphicFramePr>
            <a:graphicFrameLocks noGrp="1" noChangeAspect="1"/>
          </p:cNvGraphicFramePr>
          <p:nvPr>
            <p:extLst>
              <p:ext uri="{D42A27DB-BD31-4B8C-83A1-F6EECF244321}">
                <p14:modId xmlns:p14="http://schemas.microsoft.com/office/powerpoint/2010/main" val="1391271905"/>
              </p:ext>
            </p:extLst>
          </p:nvPr>
        </p:nvGraphicFramePr>
        <p:xfrm>
          <a:off x="3240360" y="2996952"/>
          <a:ext cx="5724128" cy="624864"/>
        </p:xfrm>
        <a:graphic>
          <a:graphicData uri="http://schemas.openxmlformats.org/presentationml/2006/ole">
            <mc:AlternateContent xmlns:mc="http://schemas.openxmlformats.org/markup-compatibility/2006">
              <mc:Choice xmlns:v="urn:schemas-microsoft-com:vml" Requires="v">
                <p:oleObj spid="_x0000_s10252" name="Equation" r:id="rId3" imgW="3606480" imgH="393480" progId="Equation.DSMT4">
                  <p:embed/>
                </p:oleObj>
              </mc:Choice>
              <mc:Fallback>
                <p:oleObj name="Equation" r:id="rId3" imgW="3606480" imgH="393480" progId="Equation.DSMT4">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360" y="2996952"/>
                        <a:ext cx="5724128" cy="6248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77944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2299</Words>
  <Application>Microsoft Office PowerPoint</Application>
  <PresentationFormat>全屏显示(4:3)</PresentationFormat>
  <Paragraphs>273</Paragraphs>
  <Slides>45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Office 主题​​</vt:lpstr>
      <vt:lpstr>Equation</vt:lpstr>
      <vt:lpstr>实验5 周期信号的傅里叶级数 及频谱分析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周期方波信号</vt:lpstr>
      <vt:lpstr>PowerPoint 演示文稿</vt:lpstr>
      <vt:lpstr>PowerPoint 演示文稿</vt:lpstr>
      <vt:lpstr>PowerPoint 演示文稿</vt:lpstr>
      <vt:lpstr>周期锯齿波信号</vt:lpstr>
      <vt:lpstr>PowerPoint 演示文稿</vt:lpstr>
      <vt:lpstr>PowerPoint 演示文稿</vt:lpstr>
      <vt:lpstr>PowerPoint 演示文稿</vt:lpstr>
      <vt:lpstr>周期三角脉冲信号</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实验5 周期信号的傅里叶级数 及频谱分析 </dc:title>
  <dc:creator>微软用户</dc:creator>
  <cp:lastModifiedBy>微软用户</cp:lastModifiedBy>
  <cp:revision>15</cp:revision>
  <dcterms:created xsi:type="dcterms:W3CDTF">2014-11-23T07:23:09Z</dcterms:created>
  <dcterms:modified xsi:type="dcterms:W3CDTF">2014-11-24T15:02:46Z</dcterms:modified>
</cp:coreProperties>
</file>