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332" r:id="rId14"/>
    <p:sldId id="272" r:id="rId15"/>
    <p:sldId id="273" r:id="rId16"/>
    <p:sldId id="274" r:id="rId17"/>
    <p:sldId id="275" r:id="rId18"/>
    <p:sldId id="276" r:id="rId19"/>
    <p:sldId id="277" r:id="rId20"/>
    <p:sldId id="278" r:id="rId21"/>
    <p:sldId id="279" r:id="rId22"/>
    <p:sldId id="281" r:id="rId23"/>
    <p:sldId id="283" r:id="rId24"/>
    <p:sldId id="285" r:id="rId25"/>
    <p:sldId id="286" r:id="rId26"/>
    <p:sldId id="287" r:id="rId27"/>
    <p:sldId id="288" r:id="rId28"/>
    <p:sldId id="290" r:id="rId29"/>
    <p:sldId id="292" r:id="rId30"/>
    <p:sldId id="293" r:id="rId31"/>
    <p:sldId id="294" r:id="rId32"/>
    <p:sldId id="295" r:id="rId33"/>
    <p:sldId id="296" r:id="rId34"/>
    <p:sldId id="298" r:id="rId35"/>
    <p:sldId id="299" r:id="rId36"/>
    <p:sldId id="300" r:id="rId37"/>
    <p:sldId id="301" r:id="rId38"/>
    <p:sldId id="302" r:id="rId39"/>
    <p:sldId id="303" r:id="rId40"/>
    <p:sldId id="304" r:id="rId41"/>
    <p:sldId id="305" r:id="rId42"/>
    <p:sldId id="306" r:id="rId43"/>
    <p:sldId id="307" r:id="rId44"/>
    <p:sldId id="308" r:id="rId45"/>
    <p:sldId id="311" r:id="rId46"/>
    <p:sldId id="315" r:id="rId47"/>
    <p:sldId id="316" r:id="rId48"/>
    <p:sldId id="317" r:id="rId49"/>
    <p:sldId id="318" r:id="rId50"/>
    <p:sldId id="320" r:id="rId51"/>
    <p:sldId id="324" r:id="rId52"/>
    <p:sldId id="325" r:id="rId53"/>
    <p:sldId id="326" r:id="rId54"/>
    <p:sldId id="327" r:id="rId55"/>
    <p:sldId id="328"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2.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3257335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3882134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3395782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8207375" y="6381750"/>
            <a:ext cx="936625" cy="476250"/>
          </a:xfrm>
        </p:spPr>
        <p:txBody>
          <a:bodyPr/>
          <a:lstStyle>
            <a:lvl1pPr>
              <a:defRPr/>
            </a:lvl1pPr>
          </a:lstStyle>
          <a:p>
            <a:fld id="{AFEE5AD5-0B4C-4193-BAF0-09B8357B420A}" type="slidenum">
              <a:rPr lang="zh-CN" altLang="en-US"/>
              <a:pPr/>
              <a:t>‹#›</a:t>
            </a:fld>
            <a:endParaRPr lang="en-US" altLang="zh-CN"/>
          </a:p>
        </p:txBody>
      </p:sp>
    </p:spTree>
    <p:extLst>
      <p:ext uri="{BB962C8B-B14F-4D97-AF65-F5344CB8AC3E}">
        <p14:creationId xmlns:p14="http://schemas.microsoft.com/office/powerpoint/2010/main" val="219425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页脚占位符 2"/>
          <p:cNvSpPr>
            <a:spLocks noGrp="1"/>
          </p:cNvSpPr>
          <p:nvPr>
            <p:ph type="ftr" sz="quarter" idx="10"/>
          </p:nvPr>
        </p:nvSpPr>
        <p:spPr>
          <a:xfrm>
            <a:off x="6248400" y="5734050"/>
            <a:ext cx="2895600" cy="476250"/>
          </a:xfrm>
        </p:spPr>
        <p:txBody>
          <a:bodyPr/>
          <a:lstStyle>
            <a:lvl1pPr>
              <a:defRPr/>
            </a:lvl1pPr>
          </a:lstStyle>
          <a:p>
            <a:endParaRPr lang="en-US" altLang="zh-CN"/>
          </a:p>
        </p:txBody>
      </p:sp>
      <p:sp>
        <p:nvSpPr>
          <p:cNvPr id="4" name="灯片编号占位符 3"/>
          <p:cNvSpPr>
            <a:spLocks noGrp="1"/>
          </p:cNvSpPr>
          <p:nvPr>
            <p:ph type="sldNum" sz="quarter" idx="11"/>
          </p:nvPr>
        </p:nvSpPr>
        <p:spPr>
          <a:xfrm>
            <a:off x="8207375" y="6381750"/>
            <a:ext cx="936625" cy="476250"/>
          </a:xfrm>
        </p:spPr>
        <p:txBody>
          <a:bodyPr/>
          <a:lstStyle>
            <a:lvl1pPr>
              <a:defRPr/>
            </a:lvl1pPr>
          </a:lstStyle>
          <a:p>
            <a:fld id="{76B885A0-D53A-4E7C-BEF3-74A29EDA0BEF}" type="slidenum">
              <a:rPr lang="zh-CN" altLang="en-US"/>
              <a:pPr/>
              <a:t>‹#›</a:t>
            </a:fld>
            <a:endParaRPr lang="en-US" altLang="zh-CN"/>
          </a:p>
        </p:txBody>
      </p:sp>
    </p:spTree>
    <p:extLst>
      <p:ext uri="{BB962C8B-B14F-4D97-AF65-F5344CB8AC3E}">
        <p14:creationId xmlns:p14="http://schemas.microsoft.com/office/powerpoint/2010/main" val="76453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129474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319896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123957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143277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14418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229627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76715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B2BF05A-E541-475B-8641-5447CDA85E11}" type="datetimeFigureOut">
              <a:rPr lang="zh-CN" altLang="en-US" smtClean="0"/>
              <a:t>2015-12-1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182902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BF05A-E541-475B-8641-5447CDA85E11}" type="datetimeFigureOut">
              <a:rPr lang="zh-CN" altLang="en-US" smtClean="0"/>
              <a:t>2015-12-1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C23D7-F864-46BC-9019-1BE3B05716C3}" type="slidenum">
              <a:rPr lang="zh-CN" altLang="en-US" smtClean="0"/>
              <a:t>‹#›</a:t>
            </a:fld>
            <a:endParaRPr lang="zh-CN" altLang="en-US"/>
          </a:p>
        </p:txBody>
      </p:sp>
    </p:spTree>
    <p:extLst>
      <p:ext uri="{BB962C8B-B14F-4D97-AF65-F5344CB8AC3E}">
        <p14:creationId xmlns:p14="http://schemas.microsoft.com/office/powerpoint/2010/main" val="174616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6.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emf"/><Relationship Id="rId5" Type="http://schemas.openxmlformats.org/officeDocument/2006/relationships/oleObject" Target="../embeddings/oleObject22.bin"/><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8.bin"/><Relationship Id="rId18" Type="http://schemas.openxmlformats.org/officeDocument/2006/relationships/image" Target="../media/image36.w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33.wmf"/><Relationship Id="rId17" Type="http://schemas.openxmlformats.org/officeDocument/2006/relationships/oleObject" Target="../embeddings/oleObject30.bin"/><Relationship Id="rId2" Type="http://schemas.openxmlformats.org/officeDocument/2006/relationships/slideLayout" Target="../slideLayouts/slideLayout12.xml"/><Relationship Id="rId16" Type="http://schemas.openxmlformats.org/officeDocument/2006/relationships/image" Target="../media/image35.wmf"/><Relationship Id="rId20" Type="http://schemas.openxmlformats.org/officeDocument/2006/relationships/image" Target="../media/image37.wmf"/><Relationship Id="rId1" Type="http://schemas.openxmlformats.org/officeDocument/2006/relationships/vmlDrawing" Target="../drawings/vmlDrawing11.vml"/><Relationship Id="rId6" Type="http://schemas.openxmlformats.org/officeDocument/2006/relationships/image" Target="../media/image30.wmf"/><Relationship Id="rId11" Type="http://schemas.openxmlformats.org/officeDocument/2006/relationships/oleObject" Target="../embeddings/oleObject27.bin"/><Relationship Id="rId24" Type="http://schemas.openxmlformats.org/officeDocument/2006/relationships/image" Target="../media/image39.w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10" Type="http://schemas.openxmlformats.org/officeDocument/2006/relationships/image" Target="../media/image32.wmf"/><Relationship Id="rId19" Type="http://schemas.openxmlformats.org/officeDocument/2006/relationships/oleObject" Target="../embeddings/oleObject31.bin"/><Relationship Id="rId4" Type="http://schemas.openxmlformats.org/officeDocument/2006/relationships/image" Target="../media/image29.wmf"/><Relationship Id="rId9" Type="http://schemas.openxmlformats.org/officeDocument/2006/relationships/oleObject" Target="../embeddings/oleObject26.bin"/><Relationship Id="rId14" Type="http://schemas.openxmlformats.org/officeDocument/2006/relationships/image" Target="../media/image34.wmf"/><Relationship Id="rId22" Type="http://schemas.openxmlformats.org/officeDocument/2006/relationships/image" Target="../media/image3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35.bin"/><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7.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41.bin"/><Relationship Id="rId10" Type="http://schemas.openxmlformats.org/officeDocument/2006/relationships/image" Target="../media/image49.wmf"/><Relationship Id="rId4" Type="http://schemas.openxmlformats.org/officeDocument/2006/relationships/image" Target="../media/image43.wmf"/><Relationship Id="rId9" Type="http://schemas.openxmlformats.org/officeDocument/2006/relationships/oleObject" Target="../embeddings/oleObject4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45.bin"/><Relationship Id="rId4" Type="http://schemas.openxmlformats.org/officeDocument/2006/relationships/image" Target="../media/image51.wmf"/></Relationships>
</file>

<file path=ppt/slides/_rels/slide4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54.wmf"/><Relationship Id="rId5" Type="http://schemas.openxmlformats.org/officeDocument/2006/relationships/oleObject" Target="../embeddings/oleObject47.bin"/><Relationship Id="rId4" Type="http://schemas.openxmlformats.org/officeDocument/2006/relationships/image" Target="../media/image53.wmf"/></Relationships>
</file>

<file path=ppt/slides/_rels/slide4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50.bin"/><Relationship Id="rId4" Type="http://schemas.openxmlformats.org/officeDocument/2006/relationships/image" Target="../media/image57.wmf"/></Relationships>
</file>

<file path=ppt/slides/_rels/slide48.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3.w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60.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5.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58.bin"/><Relationship Id="rId4" Type="http://schemas.openxmlformats.org/officeDocument/2006/relationships/image" Target="../media/image6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0.vml"/><Relationship Id="rId4" Type="http://schemas.openxmlformats.org/officeDocument/2006/relationships/image" Target="../media/image6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21.vml"/><Relationship Id="rId4" Type="http://schemas.openxmlformats.org/officeDocument/2006/relationships/image" Target="../media/image6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6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23.vml"/><Relationship Id="rId4" Type="http://schemas.openxmlformats.org/officeDocument/2006/relationships/image" Target="../media/image7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latin typeface="楷体_GB2312" pitchFamily="49" charset="-122"/>
                <a:ea typeface="楷体_GB2312" pitchFamily="49" charset="-122"/>
              </a:rPr>
              <a:t>实验</a:t>
            </a:r>
            <a:r>
              <a:rPr lang="en-US" altLang="zh-CN" b="1" smtClean="0">
                <a:latin typeface="楷体_GB2312" pitchFamily="49" charset="-122"/>
                <a:ea typeface="楷体_GB2312" pitchFamily="49" charset="-122"/>
              </a:rPr>
              <a:t>6 </a:t>
            </a:r>
            <a:r>
              <a:rPr lang="zh-CN" altLang="en-US" b="1" dirty="0">
                <a:latin typeface="楷体_GB2312" pitchFamily="49" charset="-122"/>
                <a:ea typeface="楷体_GB2312" pitchFamily="49" charset="-122"/>
              </a:rPr>
              <a:t>傅里叶变换及其</a:t>
            </a:r>
            <a:r>
              <a:rPr lang="zh-CN" altLang="en-US" b="1" dirty="0" smtClean="0">
                <a:latin typeface="楷体_GB2312" pitchFamily="49" charset="-122"/>
                <a:ea typeface="楷体_GB2312" pitchFamily="49" charset="-122"/>
              </a:rPr>
              <a:t>性质</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29616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76672"/>
            <a:ext cx="6048672" cy="3539430"/>
          </a:xfrm>
          <a:prstGeom prst="rect">
            <a:avLst/>
          </a:prstGeom>
        </p:spPr>
        <p:txBody>
          <a:bodyPr wrap="square">
            <a:spAutoFit/>
          </a:bodyPr>
          <a:lstStyle/>
          <a:p>
            <a:r>
              <a:rPr lang="en-US" altLang="zh-CN" sz="2800" dirty="0" err="1"/>
              <a:t>clf</a:t>
            </a:r>
            <a:endParaRPr lang="en-US" altLang="zh-CN" sz="2800" dirty="0"/>
          </a:p>
          <a:p>
            <a:r>
              <a:rPr lang="en-US" altLang="zh-CN" sz="2800" dirty="0" err="1"/>
              <a:t>syms</a:t>
            </a:r>
            <a:r>
              <a:rPr lang="en-US" altLang="zh-CN" sz="2800" dirty="0"/>
              <a:t> t ;</a:t>
            </a:r>
          </a:p>
          <a:p>
            <a:r>
              <a:rPr lang="en-US" altLang="zh-CN" sz="2800" dirty="0"/>
              <a:t>ft1 = </a:t>
            </a:r>
            <a:r>
              <a:rPr lang="en-US" altLang="zh-CN" sz="2800" dirty="0" err="1"/>
              <a:t>sym</a:t>
            </a:r>
            <a:r>
              <a:rPr lang="en-US" altLang="zh-CN" sz="2800" dirty="0"/>
              <a:t>('</a:t>
            </a:r>
            <a:r>
              <a:rPr lang="en-US" altLang="zh-CN" sz="2800" dirty="0" err="1"/>
              <a:t>exp</a:t>
            </a:r>
            <a:r>
              <a:rPr lang="en-US" altLang="zh-CN" sz="2800" dirty="0"/>
              <a:t>(-2*t)*</a:t>
            </a:r>
            <a:r>
              <a:rPr lang="en-US" altLang="zh-CN" sz="2800" dirty="0" err="1"/>
              <a:t>heaviside</a:t>
            </a:r>
            <a:r>
              <a:rPr lang="en-US" altLang="zh-CN" sz="2800" dirty="0"/>
              <a:t>(t)') ;</a:t>
            </a:r>
          </a:p>
          <a:p>
            <a:r>
              <a:rPr lang="en-US" altLang="zh-CN" sz="2800" dirty="0"/>
              <a:t>Fw1 = </a:t>
            </a:r>
            <a:r>
              <a:rPr lang="en-US" altLang="zh-CN" sz="2800" dirty="0" err="1"/>
              <a:t>fourier</a:t>
            </a:r>
            <a:r>
              <a:rPr lang="en-US" altLang="zh-CN" sz="2800" dirty="0"/>
              <a:t>(ft1) </a:t>
            </a:r>
            <a:r>
              <a:rPr lang="en-US" altLang="zh-CN" sz="2800" dirty="0" smtClean="0"/>
              <a:t>;</a:t>
            </a:r>
          </a:p>
          <a:p>
            <a:endParaRPr lang="en-US" altLang="zh-CN" sz="2800" dirty="0"/>
          </a:p>
          <a:p>
            <a:endParaRPr lang="en-US" altLang="zh-CN" sz="2800" dirty="0"/>
          </a:p>
          <a:p>
            <a:r>
              <a:rPr lang="en-US" altLang="zh-CN" sz="2800" dirty="0"/>
              <a:t>Fw2 = </a:t>
            </a:r>
            <a:r>
              <a:rPr lang="en-US" altLang="zh-CN" sz="2800" dirty="0" err="1"/>
              <a:t>sym</a:t>
            </a:r>
            <a:r>
              <a:rPr lang="en-US" altLang="zh-CN" sz="2800" dirty="0"/>
              <a:t>('1/(1+w^2)') ;</a:t>
            </a:r>
          </a:p>
          <a:p>
            <a:r>
              <a:rPr lang="en-US" altLang="zh-CN" sz="2800" dirty="0"/>
              <a:t>ft2 = </a:t>
            </a:r>
            <a:r>
              <a:rPr lang="en-US" altLang="zh-CN" sz="2800" dirty="0" err="1"/>
              <a:t>ifourier</a:t>
            </a:r>
            <a:r>
              <a:rPr lang="en-US" altLang="zh-CN" sz="2800" dirty="0"/>
              <a:t>(Fw2,t) ;</a:t>
            </a:r>
            <a:endParaRPr lang="zh-CN" altLang="en-US" sz="2800" dirty="0"/>
          </a:p>
        </p:txBody>
      </p:sp>
      <p:graphicFrame>
        <p:nvGraphicFramePr>
          <p:cNvPr id="3" name="对象 2"/>
          <p:cNvGraphicFramePr>
            <a:graphicFrameLocks noGrp="1" noChangeAspect="1"/>
          </p:cNvGraphicFramePr>
          <p:nvPr>
            <p:extLst>
              <p:ext uri="{D42A27DB-BD31-4B8C-83A1-F6EECF244321}">
                <p14:modId xmlns:p14="http://schemas.microsoft.com/office/powerpoint/2010/main" val="1088378115"/>
              </p:ext>
            </p:extLst>
          </p:nvPr>
        </p:nvGraphicFramePr>
        <p:xfrm>
          <a:off x="5724128" y="1268760"/>
          <a:ext cx="2773362" cy="703262"/>
        </p:xfrm>
        <a:graphic>
          <a:graphicData uri="http://schemas.openxmlformats.org/presentationml/2006/ole">
            <mc:AlternateContent xmlns:mc="http://schemas.openxmlformats.org/markup-compatibility/2006">
              <mc:Choice xmlns:v="urn:schemas-microsoft-com:vml" Requires="v">
                <p:oleObj spid="_x0000_s24606" name="Equation" r:id="rId3" imgW="901309" imgH="228501" progId="Equation.DSMT4">
                  <p:embed/>
                </p:oleObj>
              </mc:Choice>
              <mc:Fallback>
                <p:oleObj name="Equation" r:id="rId3" imgW="901309" imgH="228501" progId="Equation.DSMT4">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268760"/>
                        <a:ext cx="2773362"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Grp="1" noChangeAspect="1"/>
          </p:cNvGraphicFramePr>
          <p:nvPr>
            <p:extLst>
              <p:ext uri="{D42A27DB-BD31-4B8C-83A1-F6EECF244321}">
                <p14:modId xmlns:p14="http://schemas.microsoft.com/office/powerpoint/2010/main" val="25270950"/>
              </p:ext>
            </p:extLst>
          </p:nvPr>
        </p:nvGraphicFramePr>
        <p:xfrm>
          <a:off x="5868144" y="2852936"/>
          <a:ext cx="2171700" cy="949325"/>
        </p:xfrm>
        <a:graphic>
          <a:graphicData uri="http://schemas.openxmlformats.org/presentationml/2006/ole">
            <mc:AlternateContent xmlns:mc="http://schemas.openxmlformats.org/markup-compatibility/2006">
              <mc:Choice xmlns:v="urn:schemas-microsoft-com:vml" Requires="v">
                <p:oleObj spid="_x0000_s24607" name="Equation" r:id="rId5" imgW="901309" imgH="393529" progId="Equation.DSMT4">
                  <p:embed/>
                </p:oleObj>
              </mc:Choice>
              <mc:Fallback>
                <p:oleObj name="Equation" r:id="rId5" imgW="901309" imgH="393529" progId="Equation.DSMT4">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2852936"/>
                        <a:ext cx="21717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5237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323528" y="0"/>
            <a:ext cx="8820471"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a:t>
            </a:r>
          </a:p>
          <a:p>
            <a:pPr>
              <a:lnSpc>
                <a:spcPct val="155000"/>
              </a:lnSpc>
              <a:spcBef>
                <a:spcPct val="50000"/>
              </a:spcBef>
            </a:pPr>
            <a:r>
              <a:rPr lang="zh-CN" altLang="en-US" sz="2800" b="1" dirty="0">
                <a:latin typeface="楷体_GB2312" pitchFamily="49" charset="-122"/>
                <a:ea typeface="楷体_GB2312" pitchFamily="49" charset="-122"/>
              </a:rPr>
              <a:t>用</a:t>
            </a:r>
            <a:r>
              <a:rPr lang="en-US" altLang="zh-CN" sz="2800" b="1" dirty="0">
                <a:latin typeface="楷体_GB2312" pitchFamily="49" charset="-122"/>
                <a:ea typeface="楷体_GB2312" pitchFamily="49" charset="-122"/>
              </a:rPr>
              <a:t>MATLAB</a:t>
            </a:r>
            <a:r>
              <a:rPr lang="zh-CN" altLang="en-US" sz="2800" b="1" dirty="0">
                <a:latin typeface="楷体_GB2312" pitchFamily="49" charset="-122"/>
                <a:ea typeface="楷体_GB2312" pitchFamily="49" charset="-122"/>
              </a:rPr>
              <a:t>命令绘制出例</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中（</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）单边指数信号的幅度谱和相位谱</a:t>
            </a:r>
          </a:p>
        </p:txBody>
      </p:sp>
    </p:spTree>
    <p:extLst>
      <p:ext uri="{BB962C8B-B14F-4D97-AF65-F5344CB8AC3E}">
        <p14:creationId xmlns:p14="http://schemas.microsoft.com/office/powerpoint/2010/main" val="1464036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2656"/>
            <a:ext cx="7704856" cy="5693866"/>
          </a:xfrm>
          <a:prstGeom prst="rect">
            <a:avLst/>
          </a:prstGeom>
        </p:spPr>
        <p:txBody>
          <a:bodyPr wrap="square">
            <a:spAutoFit/>
          </a:bodyPr>
          <a:lstStyle/>
          <a:p>
            <a:r>
              <a:rPr lang="en-US" altLang="zh-CN" sz="2800" dirty="0" err="1"/>
              <a:t>clf</a:t>
            </a:r>
            <a:endParaRPr lang="en-US" altLang="zh-CN" sz="2800" dirty="0"/>
          </a:p>
          <a:p>
            <a:r>
              <a:rPr lang="en-US" altLang="zh-CN" sz="2800" dirty="0" err="1"/>
              <a:t>syms</a:t>
            </a:r>
            <a:r>
              <a:rPr lang="en-US" altLang="zh-CN" sz="2800" dirty="0"/>
              <a:t> t ;</a:t>
            </a:r>
          </a:p>
          <a:p>
            <a:r>
              <a:rPr lang="en-US" altLang="zh-CN" sz="2800" dirty="0"/>
              <a:t>ft1 = </a:t>
            </a:r>
            <a:r>
              <a:rPr lang="en-US" altLang="zh-CN" sz="2800" dirty="0" err="1"/>
              <a:t>sym</a:t>
            </a:r>
            <a:r>
              <a:rPr lang="en-US" altLang="zh-CN" sz="2800" dirty="0"/>
              <a:t>('</a:t>
            </a:r>
            <a:r>
              <a:rPr lang="en-US" altLang="zh-CN" sz="2800" dirty="0" err="1"/>
              <a:t>exp</a:t>
            </a:r>
            <a:r>
              <a:rPr lang="en-US" altLang="zh-CN" sz="2800" dirty="0"/>
              <a:t>(-2*t)*</a:t>
            </a:r>
            <a:r>
              <a:rPr lang="en-US" altLang="zh-CN" sz="2800" dirty="0" err="1"/>
              <a:t>heaviside</a:t>
            </a:r>
            <a:r>
              <a:rPr lang="en-US" altLang="zh-CN" sz="2800" dirty="0"/>
              <a:t>(t)') ;</a:t>
            </a:r>
          </a:p>
          <a:p>
            <a:r>
              <a:rPr lang="en-US" altLang="zh-CN" sz="2800" dirty="0"/>
              <a:t>Fw1 = </a:t>
            </a:r>
            <a:r>
              <a:rPr lang="en-US" altLang="zh-CN" sz="2800" dirty="0" err="1"/>
              <a:t>fourier</a:t>
            </a:r>
            <a:r>
              <a:rPr lang="en-US" altLang="zh-CN" sz="2800" dirty="0"/>
              <a:t>(ft1) ;</a:t>
            </a:r>
          </a:p>
          <a:p>
            <a:r>
              <a:rPr lang="en-US" altLang="zh-CN" sz="2800" dirty="0"/>
              <a:t>subplot(2,1,1)</a:t>
            </a:r>
          </a:p>
          <a:p>
            <a:r>
              <a:rPr lang="en-US" altLang="zh-CN" sz="2800" dirty="0" err="1"/>
              <a:t>ezplot</a:t>
            </a:r>
            <a:r>
              <a:rPr lang="en-US" altLang="zh-CN" sz="2800" dirty="0"/>
              <a:t>(abs(Fw1));</a:t>
            </a:r>
          </a:p>
          <a:p>
            <a:r>
              <a:rPr lang="en-US" altLang="zh-CN" sz="2800" dirty="0"/>
              <a:t>grid on</a:t>
            </a:r>
          </a:p>
          <a:p>
            <a:r>
              <a:rPr lang="en-US" altLang="zh-CN" sz="2800" dirty="0"/>
              <a:t>title('</a:t>
            </a:r>
            <a:r>
              <a:rPr lang="zh-CN" altLang="en-US" sz="2800" dirty="0"/>
              <a:t>幅度谱</a:t>
            </a:r>
            <a:r>
              <a:rPr lang="en-US" altLang="zh-CN" sz="2800" dirty="0"/>
              <a:t>');</a:t>
            </a:r>
          </a:p>
          <a:p>
            <a:r>
              <a:rPr lang="en-US" altLang="zh-CN" sz="2800" dirty="0"/>
              <a:t>subplot(2,1,2)</a:t>
            </a:r>
          </a:p>
          <a:p>
            <a:r>
              <a:rPr lang="en-US" altLang="zh-CN" sz="2800" dirty="0"/>
              <a:t>phase = </a:t>
            </a:r>
            <a:r>
              <a:rPr lang="en-US" altLang="zh-CN" sz="2800" dirty="0" err="1"/>
              <a:t>atan</a:t>
            </a:r>
            <a:r>
              <a:rPr lang="en-US" altLang="zh-CN" sz="2800" dirty="0"/>
              <a:t>(</a:t>
            </a:r>
            <a:r>
              <a:rPr lang="en-US" altLang="zh-CN" sz="2800" dirty="0" err="1"/>
              <a:t>imag</a:t>
            </a:r>
            <a:r>
              <a:rPr lang="en-US" altLang="zh-CN" sz="2800" dirty="0"/>
              <a:t>(Fw1)/real(Fw1)) ;</a:t>
            </a:r>
          </a:p>
          <a:p>
            <a:r>
              <a:rPr lang="en-US" altLang="zh-CN" sz="2800" dirty="0" err="1"/>
              <a:t>ezplot</a:t>
            </a:r>
            <a:r>
              <a:rPr lang="en-US" altLang="zh-CN" sz="2800" dirty="0"/>
              <a:t>(phase) ;</a:t>
            </a:r>
          </a:p>
          <a:p>
            <a:r>
              <a:rPr lang="en-US" altLang="zh-CN" sz="2800" dirty="0"/>
              <a:t>grid on ;</a:t>
            </a:r>
          </a:p>
          <a:p>
            <a:r>
              <a:rPr lang="en-US" altLang="zh-CN" sz="2800" dirty="0"/>
              <a:t>title('</a:t>
            </a:r>
            <a:r>
              <a:rPr lang="zh-CN" altLang="en-US" sz="2800" dirty="0"/>
              <a:t>相位谱</a:t>
            </a:r>
            <a:r>
              <a:rPr lang="en-US" altLang="zh-CN" sz="2800" dirty="0"/>
              <a:t>');</a:t>
            </a:r>
            <a:endParaRPr lang="zh-CN" altLang="en-US" sz="2800" dirty="0"/>
          </a:p>
        </p:txBody>
      </p:sp>
    </p:spTree>
    <p:extLst>
      <p:ext uri="{BB962C8B-B14F-4D97-AF65-F5344CB8AC3E}">
        <p14:creationId xmlns:p14="http://schemas.microsoft.com/office/powerpoint/2010/main" val="3341270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48680"/>
            <a:ext cx="6843464" cy="5132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59633" y="326916"/>
            <a:ext cx="6913562" cy="65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smtClean="0">
                <a:latin typeface="楷体_GB2312" pitchFamily="49" charset="-122"/>
                <a:ea typeface="楷体_GB2312" pitchFamily="49" charset="-122"/>
              </a:rPr>
              <a:t>例</a:t>
            </a: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：用</a:t>
            </a:r>
            <a:r>
              <a:rPr lang="en-US" altLang="zh-CN" sz="2800" b="1" dirty="0">
                <a:latin typeface="楷体_GB2312" pitchFamily="49" charset="-122"/>
                <a:ea typeface="楷体_GB2312" pitchFamily="49" charset="-122"/>
              </a:rPr>
              <a:t>MATLAB</a:t>
            </a:r>
            <a:r>
              <a:rPr lang="zh-CN" altLang="en-US" sz="2800" b="1" dirty="0">
                <a:latin typeface="楷体_GB2312" pitchFamily="49" charset="-122"/>
                <a:ea typeface="楷体_GB2312" pitchFamily="49" charset="-122"/>
              </a:rPr>
              <a:t>命令求出调制信号</a:t>
            </a:r>
          </a:p>
        </p:txBody>
      </p:sp>
      <p:graphicFrame>
        <p:nvGraphicFramePr>
          <p:cNvPr id="136197" name="Object 5"/>
          <p:cNvGraphicFramePr>
            <a:graphicFrameLocks noGrp="1" noChangeAspect="1"/>
          </p:cNvGraphicFramePr>
          <p:nvPr>
            <p:ph sz="half" idx="1"/>
            <p:extLst>
              <p:ext uri="{D42A27DB-BD31-4B8C-83A1-F6EECF244321}">
                <p14:modId xmlns:p14="http://schemas.microsoft.com/office/powerpoint/2010/main" val="2763835815"/>
              </p:ext>
            </p:extLst>
          </p:nvPr>
        </p:nvGraphicFramePr>
        <p:xfrm>
          <a:off x="596901" y="1052736"/>
          <a:ext cx="8101012" cy="2143125"/>
        </p:xfrm>
        <a:graphic>
          <a:graphicData uri="http://schemas.openxmlformats.org/presentationml/2006/ole">
            <mc:AlternateContent xmlns:mc="http://schemas.openxmlformats.org/markup-compatibility/2006">
              <mc:Choice xmlns:v="urn:schemas-microsoft-com:vml" Requires="v">
                <p:oleObj spid="_x0000_s6160" name="Equation" r:id="rId3" imgW="3073320" imgH="812520" progId="Equation.DSMT4">
                  <p:embed/>
                </p:oleObj>
              </mc:Choice>
              <mc:Fallback>
                <p:oleObj name="Equation" r:id="rId3" imgW="3073320" imgH="81252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1" y="1052736"/>
                        <a:ext cx="810101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8649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712968" cy="6370975"/>
          </a:xfrm>
          <a:prstGeom prst="rect">
            <a:avLst/>
          </a:prstGeom>
        </p:spPr>
        <p:txBody>
          <a:bodyPr wrap="square">
            <a:spAutoFit/>
          </a:bodyPr>
          <a:lstStyle/>
          <a:p>
            <a:r>
              <a:rPr lang="en-US" altLang="zh-CN" sz="2400" dirty="0" err="1"/>
              <a:t>clf</a:t>
            </a:r>
            <a:endParaRPr lang="en-US" altLang="zh-CN" sz="2400" dirty="0"/>
          </a:p>
          <a:p>
            <a:r>
              <a:rPr lang="en-US" altLang="zh-CN" sz="2400" dirty="0" err="1"/>
              <a:t>syms</a:t>
            </a:r>
            <a:r>
              <a:rPr lang="en-US" altLang="zh-CN" sz="2400" dirty="0"/>
              <a:t> t ;</a:t>
            </a:r>
          </a:p>
          <a:p>
            <a:r>
              <a:rPr lang="en-US" altLang="zh-CN" sz="2400" dirty="0"/>
              <a:t>ft1 = </a:t>
            </a:r>
            <a:r>
              <a:rPr lang="en-US" altLang="zh-CN" sz="2400" dirty="0" err="1"/>
              <a:t>sym</a:t>
            </a:r>
            <a:r>
              <a:rPr lang="en-US" altLang="zh-CN" sz="2400" dirty="0"/>
              <a:t>('4*cos(2*pi*6*t)*(</a:t>
            </a:r>
            <a:r>
              <a:rPr lang="en-US" altLang="zh-CN" sz="2400" dirty="0" err="1"/>
              <a:t>heaviside</a:t>
            </a:r>
            <a:r>
              <a:rPr lang="en-US" altLang="zh-CN" sz="2400" dirty="0"/>
              <a:t>(t+1/4)-</a:t>
            </a:r>
            <a:r>
              <a:rPr lang="en-US" altLang="zh-CN" sz="2400" dirty="0" err="1"/>
              <a:t>heaviside</a:t>
            </a:r>
            <a:r>
              <a:rPr lang="en-US" altLang="zh-CN" sz="2400" dirty="0"/>
              <a:t>(t-1/4))')  ;</a:t>
            </a:r>
          </a:p>
          <a:p>
            <a:r>
              <a:rPr lang="en-US" altLang="zh-CN" sz="2400" dirty="0"/>
              <a:t>Fw1 = </a:t>
            </a:r>
            <a:r>
              <a:rPr lang="en-US" altLang="zh-CN" sz="2400" dirty="0" err="1"/>
              <a:t>fourier</a:t>
            </a:r>
            <a:r>
              <a:rPr lang="en-US" altLang="zh-CN" sz="2400" dirty="0"/>
              <a:t>(ft1) ;</a:t>
            </a:r>
          </a:p>
          <a:p>
            <a:r>
              <a:rPr lang="en-US" altLang="zh-CN" sz="2400" dirty="0"/>
              <a:t>subplot(1,3,1)</a:t>
            </a:r>
          </a:p>
          <a:p>
            <a:r>
              <a:rPr lang="en-US" altLang="zh-CN" sz="2400" dirty="0" err="1"/>
              <a:t>ezplot</a:t>
            </a:r>
            <a:r>
              <a:rPr lang="en-US" altLang="zh-CN" sz="2400" dirty="0"/>
              <a:t>(ft1,[-0.5 0.5]);</a:t>
            </a:r>
          </a:p>
          <a:p>
            <a:r>
              <a:rPr lang="en-US" altLang="zh-CN" sz="2400" dirty="0"/>
              <a:t>grid on ;</a:t>
            </a:r>
          </a:p>
          <a:p>
            <a:r>
              <a:rPr lang="en-US" altLang="zh-CN" sz="2400" dirty="0"/>
              <a:t>subplot(1,3,2)</a:t>
            </a:r>
          </a:p>
          <a:p>
            <a:r>
              <a:rPr lang="en-US" altLang="zh-CN" sz="2400" dirty="0" err="1"/>
              <a:t>ezplot</a:t>
            </a:r>
            <a:r>
              <a:rPr lang="en-US" altLang="zh-CN" sz="2400" dirty="0"/>
              <a:t>(abs(Fw1),[-24*pi 24*pi]);</a:t>
            </a:r>
          </a:p>
          <a:p>
            <a:r>
              <a:rPr lang="en-US" altLang="zh-CN" sz="2400" dirty="0"/>
              <a:t>grid on</a:t>
            </a:r>
          </a:p>
          <a:p>
            <a:r>
              <a:rPr lang="en-US" altLang="zh-CN" sz="2400" dirty="0"/>
              <a:t>title('</a:t>
            </a:r>
            <a:r>
              <a:rPr lang="zh-CN" altLang="en-US" sz="2400" dirty="0"/>
              <a:t>幅度谱</a:t>
            </a:r>
            <a:r>
              <a:rPr lang="en-US" altLang="zh-CN" sz="2400" dirty="0"/>
              <a:t>');</a:t>
            </a:r>
          </a:p>
          <a:p>
            <a:r>
              <a:rPr lang="en-US" altLang="zh-CN" sz="2400" dirty="0"/>
              <a:t>axis([-50 50 -1 1.2])</a:t>
            </a:r>
          </a:p>
          <a:p>
            <a:r>
              <a:rPr lang="en-US" altLang="zh-CN" sz="2400" dirty="0"/>
              <a:t>subplot(1,3,3)</a:t>
            </a:r>
          </a:p>
          <a:p>
            <a:r>
              <a:rPr lang="en-US" altLang="zh-CN" sz="2400" dirty="0"/>
              <a:t>phase = </a:t>
            </a:r>
            <a:r>
              <a:rPr lang="en-US" altLang="zh-CN" sz="2400" dirty="0" err="1"/>
              <a:t>atan</a:t>
            </a:r>
            <a:r>
              <a:rPr lang="en-US" altLang="zh-CN" sz="2400" dirty="0"/>
              <a:t>(</a:t>
            </a:r>
            <a:r>
              <a:rPr lang="en-US" altLang="zh-CN" sz="2400" dirty="0" err="1"/>
              <a:t>imag</a:t>
            </a:r>
            <a:r>
              <a:rPr lang="en-US" altLang="zh-CN" sz="2400" dirty="0"/>
              <a:t>(Fw1)/real(Fw1)) ;</a:t>
            </a:r>
          </a:p>
          <a:p>
            <a:r>
              <a:rPr lang="en-US" altLang="zh-CN" sz="2400" dirty="0" err="1"/>
              <a:t>ezplot</a:t>
            </a:r>
            <a:r>
              <a:rPr lang="en-US" altLang="zh-CN" sz="2400" dirty="0"/>
              <a:t>(phase,[-24*pi 24*pi]) ;</a:t>
            </a:r>
          </a:p>
          <a:p>
            <a:r>
              <a:rPr lang="en-US" altLang="zh-CN" sz="2400" dirty="0"/>
              <a:t>grid on ;</a:t>
            </a:r>
          </a:p>
          <a:p>
            <a:r>
              <a:rPr lang="en-US" altLang="zh-CN" sz="2400" dirty="0"/>
              <a:t>title('</a:t>
            </a:r>
            <a:r>
              <a:rPr lang="zh-CN" altLang="en-US" sz="2400" dirty="0"/>
              <a:t>相位谱</a:t>
            </a:r>
            <a:r>
              <a:rPr lang="en-US" altLang="zh-CN" sz="2400" dirty="0"/>
              <a:t>');</a:t>
            </a:r>
            <a:endParaRPr lang="zh-CN" altLang="en-US" sz="2400" dirty="0"/>
          </a:p>
        </p:txBody>
      </p:sp>
    </p:spTree>
    <p:extLst>
      <p:ext uri="{BB962C8B-B14F-4D97-AF65-F5344CB8AC3E}">
        <p14:creationId xmlns:p14="http://schemas.microsoft.com/office/powerpoint/2010/main" val="3800200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836712"/>
            <a:ext cx="6771456" cy="507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743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0" y="0"/>
            <a:ext cx="6913563" cy="65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常用典型非周期信号的频谱分析</a:t>
            </a:r>
          </a:p>
        </p:txBody>
      </p:sp>
      <p:sp>
        <p:nvSpPr>
          <p:cNvPr id="139272" name="Text Box 8"/>
          <p:cNvSpPr txBox="1">
            <a:spLocks noChangeArrowheads="1"/>
          </p:cNvSpPr>
          <p:nvPr/>
        </p:nvSpPr>
        <p:spPr bwMode="auto">
          <a:xfrm>
            <a:off x="539552" y="764704"/>
            <a:ext cx="6913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、门信号</a:t>
            </a:r>
          </a:p>
        </p:txBody>
      </p:sp>
      <p:graphicFrame>
        <p:nvGraphicFramePr>
          <p:cNvPr id="139273" name="Object 9"/>
          <p:cNvGraphicFramePr>
            <a:graphicFrameLocks noGrp="1" noChangeAspect="1"/>
          </p:cNvGraphicFramePr>
          <p:nvPr>
            <p:ph sz="half" idx="1"/>
            <p:extLst>
              <p:ext uri="{D42A27DB-BD31-4B8C-83A1-F6EECF244321}">
                <p14:modId xmlns:p14="http://schemas.microsoft.com/office/powerpoint/2010/main" val="1586402698"/>
              </p:ext>
            </p:extLst>
          </p:nvPr>
        </p:nvGraphicFramePr>
        <p:xfrm>
          <a:off x="2339752" y="1628800"/>
          <a:ext cx="2736850" cy="2289175"/>
        </p:xfrm>
        <a:graphic>
          <a:graphicData uri="http://schemas.openxmlformats.org/presentationml/2006/ole">
            <mc:AlternateContent xmlns:mc="http://schemas.openxmlformats.org/markup-compatibility/2006">
              <mc:Choice xmlns:v="urn:schemas-microsoft-com:vml" Requires="v">
                <p:oleObj spid="_x0000_s7184" name="Equation" r:id="rId3" imgW="1002960" imgH="838080" progId="Equation.DSMT4">
                  <p:embed/>
                </p:oleObj>
              </mc:Choice>
              <mc:Fallback>
                <p:oleObj name="Equation" r:id="rId3" imgW="1002960" imgH="8380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1628800"/>
                        <a:ext cx="273685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7846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7344816" cy="5940088"/>
          </a:xfrm>
          <a:prstGeom prst="rect">
            <a:avLst/>
          </a:prstGeom>
        </p:spPr>
        <p:txBody>
          <a:bodyPr wrap="square">
            <a:spAutoFit/>
          </a:bodyPr>
          <a:lstStyle/>
          <a:p>
            <a:r>
              <a:rPr lang="en-US" altLang="zh-CN" sz="2000" dirty="0" err="1"/>
              <a:t>clf</a:t>
            </a:r>
            <a:endParaRPr lang="en-US" altLang="zh-CN" sz="2000" dirty="0"/>
          </a:p>
          <a:p>
            <a:r>
              <a:rPr lang="en-US" altLang="zh-CN" sz="2000" dirty="0"/>
              <a:t>%</a:t>
            </a:r>
            <a:r>
              <a:rPr lang="zh-CN" altLang="en-US" sz="2000" dirty="0"/>
              <a:t>门信号频谱分析</a:t>
            </a:r>
          </a:p>
          <a:p>
            <a:r>
              <a:rPr lang="en-US" altLang="zh-CN" sz="2000" dirty="0" err="1"/>
              <a:t>syms</a:t>
            </a:r>
            <a:r>
              <a:rPr lang="en-US" altLang="zh-CN" sz="2000" dirty="0"/>
              <a:t> t1 w1 ;</a:t>
            </a:r>
          </a:p>
          <a:p>
            <a:r>
              <a:rPr lang="en-US" altLang="zh-CN" sz="2000" dirty="0"/>
              <a:t>ft1 = </a:t>
            </a:r>
            <a:r>
              <a:rPr lang="en-US" altLang="zh-CN" sz="2000" dirty="0" err="1"/>
              <a:t>sym</a:t>
            </a:r>
            <a:r>
              <a:rPr lang="en-US" altLang="zh-CN" sz="2000" dirty="0"/>
              <a:t>('</a:t>
            </a:r>
            <a:r>
              <a:rPr lang="en-US" altLang="zh-CN" sz="2000" dirty="0" err="1"/>
              <a:t>heaviside</a:t>
            </a:r>
            <a:r>
              <a:rPr lang="en-US" altLang="zh-CN" sz="2000" dirty="0"/>
              <a:t>(t+0.5)-</a:t>
            </a:r>
            <a:r>
              <a:rPr lang="en-US" altLang="zh-CN" sz="2000" dirty="0" err="1"/>
              <a:t>heaviside</a:t>
            </a:r>
            <a:r>
              <a:rPr lang="en-US" altLang="zh-CN" sz="2000" dirty="0"/>
              <a:t>(t-0.5)')  ;</a:t>
            </a:r>
          </a:p>
          <a:p>
            <a:r>
              <a:rPr lang="en-US" altLang="zh-CN" sz="2000" dirty="0"/>
              <a:t>Fw1 = </a:t>
            </a:r>
            <a:r>
              <a:rPr lang="en-US" altLang="zh-CN" sz="2000" dirty="0" err="1"/>
              <a:t>fourier</a:t>
            </a:r>
            <a:r>
              <a:rPr lang="en-US" altLang="zh-CN" sz="2000" dirty="0"/>
              <a:t>(ft1) ;</a:t>
            </a:r>
          </a:p>
          <a:p>
            <a:r>
              <a:rPr lang="en-US" altLang="zh-CN" sz="2000" dirty="0"/>
              <a:t>figure(1)</a:t>
            </a:r>
          </a:p>
          <a:p>
            <a:r>
              <a:rPr lang="en-US" altLang="zh-CN" sz="2000" dirty="0"/>
              <a:t>subplot(1,2,1)</a:t>
            </a:r>
          </a:p>
          <a:p>
            <a:r>
              <a:rPr lang="en-US" altLang="zh-CN" sz="2000" dirty="0" err="1"/>
              <a:t>ezplot</a:t>
            </a:r>
            <a:r>
              <a:rPr lang="en-US" altLang="zh-CN" sz="2000" dirty="0"/>
              <a:t>(ft1);</a:t>
            </a:r>
          </a:p>
          <a:p>
            <a:r>
              <a:rPr lang="en-US" altLang="zh-CN" sz="2000" dirty="0"/>
              <a:t>%</a:t>
            </a:r>
            <a:r>
              <a:rPr lang="zh-CN" altLang="en-US" sz="2000" dirty="0"/>
              <a:t>绘制两条跳变沿</a:t>
            </a:r>
          </a:p>
          <a:p>
            <a:r>
              <a:rPr lang="en-US" altLang="zh-CN" sz="2000" dirty="0"/>
              <a:t>hold on</a:t>
            </a:r>
          </a:p>
          <a:p>
            <a:r>
              <a:rPr lang="en-US" altLang="zh-CN" sz="2000" dirty="0"/>
              <a:t>axis([-1 1 0 1.1]) ;</a:t>
            </a:r>
          </a:p>
          <a:p>
            <a:r>
              <a:rPr lang="en-US" altLang="zh-CN" sz="2000" dirty="0"/>
              <a:t>plot([-0.5 -0.5],[0 1]) ;</a:t>
            </a:r>
          </a:p>
          <a:p>
            <a:r>
              <a:rPr lang="en-US" altLang="zh-CN" sz="2000" dirty="0"/>
              <a:t>hold on</a:t>
            </a:r>
          </a:p>
          <a:p>
            <a:r>
              <a:rPr lang="en-US" altLang="zh-CN" sz="2000" dirty="0"/>
              <a:t>plot([0.5 0.5],[0 1]) ;</a:t>
            </a:r>
          </a:p>
          <a:p>
            <a:r>
              <a:rPr lang="en-US" altLang="zh-CN" sz="2000" dirty="0"/>
              <a:t>grid on ;</a:t>
            </a:r>
          </a:p>
          <a:p>
            <a:r>
              <a:rPr lang="en-US" altLang="zh-CN" sz="2000" dirty="0"/>
              <a:t>subplot(1,2,2)</a:t>
            </a:r>
          </a:p>
          <a:p>
            <a:r>
              <a:rPr lang="en-US" altLang="zh-CN" sz="2000" dirty="0" err="1"/>
              <a:t>ezplot</a:t>
            </a:r>
            <a:r>
              <a:rPr lang="en-US" altLang="zh-CN" sz="2000" dirty="0"/>
              <a:t>(abs(Fw1),[-10*pi 10*pi]);</a:t>
            </a:r>
          </a:p>
          <a:p>
            <a:r>
              <a:rPr lang="en-US" altLang="zh-CN" sz="2000" dirty="0"/>
              <a:t>grid on</a:t>
            </a:r>
          </a:p>
          <a:p>
            <a:r>
              <a:rPr lang="en-US" altLang="zh-CN" sz="2000" dirty="0"/>
              <a:t>title('</a:t>
            </a:r>
            <a:r>
              <a:rPr lang="zh-CN" altLang="en-US" sz="2000" dirty="0"/>
              <a:t>幅度谱</a:t>
            </a:r>
            <a:r>
              <a:rPr lang="en-US" altLang="zh-CN" sz="2000" dirty="0"/>
              <a:t>');</a:t>
            </a:r>
            <a:endParaRPr lang="zh-CN" altLang="en-US" sz="2000" dirty="0"/>
          </a:p>
        </p:txBody>
      </p:sp>
    </p:spTree>
    <p:extLst>
      <p:ext uri="{BB962C8B-B14F-4D97-AF65-F5344CB8AC3E}">
        <p14:creationId xmlns:p14="http://schemas.microsoft.com/office/powerpoint/2010/main" val="660913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7200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807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实验目的：</a:t>
            </a:r>
          </a:p>
        </p:txBody>
      </p:sp>
      <p:sp>
        <p:nvSpPr>
          <p:cNvPr id="111619" name="Text Box 3"/>
          <p:cNvSpPr txBox="1">
            <a:spLocks noChangeArrowheads="1"/>
          </p:cNvSpPr>
          <p:nvPr/>
        </p:nvSpPr>
        <p:spPr bwMode="auto">
          <a:xfrm>
            <a:off x="250825" y="1385888"/>
            <a:ext cx="860425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求连续时间信号的傅里叶变换</a:t>
            </a:r>
          </a:p>
          <a:p>
            <a:pPr>
              <a:lnSpc>
                <a:spcPct val="155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求连续时间信号的频谱图</a:t>
            </a:r>
          </a:p>
          <a:p>
            <a:pPr>
              <a:lnSpc>
                <a:spcPct val="155000"/>
              </a:lnSpc>
              <a:spcBef>
                <a:spcPct val="50000"/>
              </a:spcBef>
            </a:pP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、学会运用</a:t>
            </a:r>
            <a:r>
              <a:rPr lang="en-US" altLang="zh-CN" sz="2800" b="1">
                <a:latin typeface="Times New Roman" pitchFamily="18" charset="0"/>
                <a:ea typeface="楷体_GB2312" pitchFamily="49" charset="-122"/>
              </a:rPr>
              <a:t>MATLAB</a:t>
            </a:r>
            <a:r>
              <a:rPr lang="zh-CN" altLang="en-US" sz="2800" b="1">
                <a:latin typeface="楷体_GB2312" pitchFamily="49" charset="-122"/>
                <a:ea typeface="楷体_GB2312" pitchFamily="49" charset="-122"/>
              </a:rPr>
              <a:t>分析连续时间信号的傅里叶变换的性质</a:t>
            </a:r>
          </a:p>
        </p:txBody>
      </p:sp>
    </p:spTree>
    <p:extLst>
      <p:ext uri="{BB962C8B-B14F-4D97-AF65-F5344CB8AC3E}">
        <p14:creationId xmlns:p14="http://schemas.microsoft.com/office/powerpoint/2010/main" val="3999656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827584" y="548680"/>
            <a:ext cx="7416824"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由门信号的幅度频谱，可以看出，该信号主要频率成分为低频信号，其主要能量都集中在第一个过零点，随着频率的增加，各频率分量的幅度迅速下降。注意和周期矩形脉冲信号的区别，一个是离散谱，一个是连续谱。</a:t>
            </a:r>
          </a:p>
        </p:txBody>
      </p:sp>
    </p:spTree>
    <p:extLst>
      <p:ext uri="{BB962C8B-B14F-4D97-AF65-F5344CB8AC3E}">
        <p14:creationId xmlns:p14="http://schemas.microsoft.com/office/powerpoint/2010/main" val="3159442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Text Box 4"/>
          <p:cNvSpPr txBox="1">
            <a:spLocks noChangeArrowheads="1"/>
          </p:cNvSpPr>
          <p:nvPr/>
        </p:nvSpPr>
        <p:spPr bwMode="auto">
          <a:xfrm>
            <a:off x="395288" y="476672"/>
            <a:ext cx="84971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、冲激信号</a:t>
            </a:r>
          </a:p>
          <a:p>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   选择矩形脉冲信号的脉宽分别为</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0.1</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0.01</a:t>
            </a:r>
            <a:r>
              <a:rPr lang="zh-CN" altLang="en-US" sz="2800" b="1" dirty="0">
                <a:latin typeface="楷体_GB2312" pitchFamily="49" charset="-122"/>
                <a:ea typeface="楷体_GB2312" pitchFamily="49" charset="-122"/>
              </a:rPr>
              <a:t>时，矩形脉冲信号的时域波形和幅度频谱。</a:t>
            </a:r>
          </a:p>
        </p:txBody>
      </p:sp>
    </p:spTree>
    <p:extLst>
      <p:ext uri="{BB962C8B-B14F-4D97-AF65-F5344CB8AC3E}">
        <p14:creationId xmlns:p14="http://schemas.microsoft.com/office/powerpoint/2010/main" val="1454640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7200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3445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92696"/>
            <a:ext cx="7272808" cy="545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692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36712"/>
            <a:ext cx="7128792" cy="534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025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ext Box 3"/>
          <p:cNvSpPr txBox="1">
            <a:spLocks noChangeArrowheads="1"/>
          </p:cNvSpPr>
          <p:nvPr/>
        </p:nvSpPr>
        <p:spPr bwMode="auto">
          <a:xfrm>
            <a:off x="395288" y="332656"/>
            <a:ext cx="69135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、直流信号</a:t>
            </a:r>
          </a:p>
          <a:p>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   直流信号为：</a:t>
            </a:r>
          </a:p>
        </p:txBody>
      </p:sp>
      <p:graphicFrame>
        <p:nvGraphicFramePr>
          <p:cNvPr id="150532" name="Object 4"/>
          <p:cNvGraphicFramePr>
            <a:graphicFrameLocks noGrp="1" noChangeAspect="1"/>
          </p:cNvGraphicFramePr>
          <p:nvPr>
            <p:ph sz="half" idx="1"/>
            <p:extLst>
              <p:ext uri="{D42A27DB-BD31-4B8C-83A1-F6EECF244321}">
                <p14:modId xmlns:p14="http://schemas.microsoft.com/office/powerpoint/2010/main" val="450697220"/>
              </p:ext>
            </p:extLst>
          </p:nvPr>
        </p:nvGraphicFramePr>
        <p:xfrm>
          <a:off x="2844006" y="1916832"/>
          <a:ext cx="2736850" cy="425450"/>
        </p:xfrm>
        <a:graphic>
          <a:graphicData uri="http://schemas.openxmlformats.org/presentationml/2006/ole">
            <mc:AlternateContent xmlns:mc="http://schemas.openxmlformats.org/markup-compatibility/2006">
              <mc:Choice xmlns:v="urn:schemas-microsoft-com:vml" Requires="v">
                <p:oleObj spid="_x0000_s8222" name="Equation" r:id="rId3" imgW="1307880" imgH="203040" progId="Equation.DSMT4">
                  <p:embed/>
                </p:oleObj>
              </mc:Choice>
              <mc:Fallback>
                <p:oleObj name="Equation" r:id="rId3" imgW="130788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006" y="1916832"/>
                        <a:ext cx="273685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3" name="Text Box 5"/>
          <p:cNvSpPr txBox="1">
            <a:spLocks noChangeArrowheads="1"/>
          </p:cNvSpPr>
          <p:nvPr/>
        </p:nvSpPr>
        <p:spPr bwMode="auto">
          <a:xfrm>
            <a:off x="899591" y="2526506"/>
            <a:ext cx="779832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楷体_GB2312" pitchFamily="49" charset="-122"/>
                <a:ea typeface="楷体_GB2312" pitchFamily="49" charset="-122"/>
              </a:rPr>
              <a:t>不满足绝对可积条件，不能用常规的方法对其求傅里叶变换，可以将其看成双边指数信号</a:t>
            </a:r>
          </a:p>
        </p:txBody>
      </p:sp>
      <p:graphicFrame>
        <p:nvGraphicFramePr>
          <p:cNvPr id="150534" name="Object 6"/>
          <p:cNvGraphicFramePr>
            <a:graphicFrameLocks noGrp="1" noChangeAspect="1"/>
          </p:cNvGraphicFramePr>
          <p:nvPr>
            <p:ph sz="half" idx="2"/>
            <p:extLst>
              <p:ext uri="{D42A27DB-BD31-4B8C-83A1-F6EECF244321}">
                <p14:modId xmlns:p14="http://schemas.microsoft.com/office/powerpoint/2010/main" val="610399530"/>
              </p:ext>
            </p:extLst>
          </p:nvPr>
        </p:nvGraphicFramePr>
        <p:xfrm>
          <a:off x="2880518" y="3573016"/>
          <a:ext cx="2663825" cy="619125"/>
        </p:xfrm>
        <a:graphic>
          <a:graphicData uri="http://schemas.openxmlformats.org/presentationml/2006/ole">
            <mc:AlternateContent xmlns:mc="http://schemas.openxmlformats.org/markup-compatibility/2006">
              <mc:Choice xmlns:v="urn:schemas-microsoft-com:vml" Requires="v">
                <p:oleObj spid="_x0000_s8223" name="Equation" r:id="rId5" imgW="1091880" imgH="253800" progId="Equation.DSMT4">
                  <p:embed/>
                </p:oleObj>
              </mc:Choice>
              <mc:Fallback>
                <p:oleObj name="Equation" r:id="rId5" imgW="1091880" imgH="2538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518" y="3573016"/>
                        <a:ext cx="26638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7" name="Text Box 9"/>
          <p:cNvSpPr txBox="1">
            <a:spLocks noChangeArrowheads="1"/>
          </p:cNvSpPr>
          <p:nvPr/>
        </p:nvSpPr>
        <p:spPr bwMode="auto">
          <a:xfrm>
            <a:off x="899591" y="4365104"/>
            <a:ext cx="6913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楷体_GB2312" pitchFamily="49" charset="-122"/>
                <a:ea typeface="楷体_GB2312" pitchFamily="49" charset="-122"/>
              </a:rPr>
              <a:t>当</a:t>
            </a:r>
            <a:r>
              <a:rPr lang="en-US" altLang="zh-CN" sz="2800" b="1" dirty="0">
                <a:latin typeface="楷体_GB2312" pitchFamily="49" charset="-122"/>
                <a:ea typeface="楷体_GB2312" pitchFamily="49" charset="-122"/>
              </a:rPr>
              <a:t>a</a:t>
            </a:r>
            <a:r>
              <a:rPr lang="zh-CN" altLang="en-US" sz="2800" b="1" dirty="0">
                <a:latin typeface="楷体_GB2312" pitchFamily="49" charset="-122"/>
                <a:ea typeface="楷体_GB2312" pitchFamily="49" charset="-122"/>
              </a:rPr>
              <a:t>趋向于</a:t>
            </a:r>
            <a:r>
              <a:rPr lang="en-US" altLang="zh-CN" sz="2800" b="1" dirty="0">
                <a:latin typeface="楷体_GB2312" pitchFamily="49" charset="-122"/>
                <a:ea typeface="楷体_GB2312" pitchFamily="49" charset="-122"/>
              </a:rPr>
              <a:t>0</a:t>
            </a:r>
            <a:r>
              <a:rPr lang="zh-CN" altLang="en-US" sz="2800" b="1" dirty="0">
                <a:latin typeface="楷体_GB2312" pitchFamily="49" charset="-122"/>
                <a:ea typeface="楷体_GB2312" pitchFamily="49" charset="-122"/>
              </a:rPr>
              <a:t>的极限。</a:t>
            </a:r>
          </a:p>
        </p:txBody>
      </p:sp>
    </p:spTree>
    <p:extLst>
      <p:ext uri="{BB962C8B-B14F-4D97-AF65-F5344CB8AC3E}">
        <p14:creationId xmlns:p14="http://schemas.microsoft.com/office/powerpoint/2010/main" val="2380748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260648"/>
            <a:ext cx="7704856" cy="5693866"/>
          </a:xfrm>
          <a:prstGeom prst="rect">
            <a:avLst/>
          </a:prstGeom>
        </p:spPr>
        <p:txBody>
          <a:bodyPr wrap="square">
            <a:spAutoFit/>
          </a:bodyPr>
          <a:lstStyle/>
          <a:p>
            <a:r>
              <a:rPr lang="en-US" altLang="zh-CN" sz="2800" dirty="0" err="1"/>
              <a:t>clf</a:t>
            </a:r>
            <a:endParaRPr lang="en-US" altLang="zh-CN" sz="2800" dirty="0"/>
          </a:p>
          <a:p>
            <a:r>
              <a:rPr lang="en-US" altLang="zh-CN" sz="2800" dirty="0"/>
              <a:t>%</a:t>
            </a:r>
            <a:r>
              <a:rPr lang="zh-CN" altLang="en-US" sz="2800" dirty="0"/>
              <a:t>直流信号</a:t>
            </a:r>
          </a:p>
          <a:p>
            <a:r>
              <a:rPr lang="en-US" altLang="zh-CN" sz="2800" dirty="0" err="1"/>
              <a:t>syms</a:t>
            </a:r>
            <a:r>
              <a:rPr lang="en-US" altLang="zh-CN" sz="2800" dirty="0"/>
              <a:t> t1 w1 ;</a:t>
            </a:r>
          </a:p>
          <a:p>
            <a:r>
              <a:rPr lang="en-US" altLang="zh-CN" sz="2800" dirty="0"/>
              <a:t>ft1 = </a:t>
            </a:r>
            <a:r>
              <a:rPr lang="en-US" altLang="zh-CN" sz="2800" dirty="0" err="1"/>
              <a:t>sym</a:t>
            </a:r>
            <a:r>
              <a:rPr lang="en-US" altLang="zh-CN" sz="2800" dirty="0"/>
              <a:t>('</a:t>
            </a:r>
            <a:r>
              <a:rPr lang="en-US" altLang="zh-CN" sz="2800" dirty="0" err="1"/>
              <a:t>exp</a:t>
            </a:r>
            <a:r>
              <a:rPr lang="en-US" altLang="zh-CN" sz="2800" dirty="0"/>
              <a:t>(-1*abs(t))')  ;</a:t>
            </a:r>
          </a:p>
          <a:p>
            <a:r>
              <a:rPr lang="en-US" altLang="zh-CN" sz="2800" dirty="0"/>
              <a:t>Fw1 = </a:t>
            </a:r>
            <a:r>
              <a:rPr lang="en-US" altLang="zh-CN" sz="2800" dirty="0" err="1"/>
              <a:t>fourier</a:t>
            </a:r>
            <a:r>
              <a:rPr lang="en-US" altLang="zh-CN" sz="2800" dirty="0"/>
              <a:t>(ft1) ;</a:t>
            </a:r>
          </a:p>
          <a:p>
            <a:r>
              <a:rPr lang="en-US" altLang="zh-CN" sz="2800" dirty="0"/>
              <a:t>figure(1)</a:t>
            </a:r>
          </a:p>
          <a:p>
            <a:r>
              <a:rPr lang="en-US" altLang="zh-CN" sz="2800" dirty="0"/>
              <a:t>subplot(1,2,1)</a:t>
            </a:r>
          </a:p>
          <a:p>
            <a:r>
              <a:rPr lang="en-US" altLang="zh-CN" sz="2800" dirty="0" err="1"/>
              <a:t>ezplot</a:t>
            </a:r>
            <a:r>
              <a:rPr lang="en-US" altLang="zh-CN" sz="2800" dirty="0"/>
              <a:t>(ft1);</a:t>
            </a:r>
          </a:p>
          <a:p>
            <a:r>
              <a:rPr lang="en-US" altLang="zh-CN" sz="2800" dirty="0"/>
              <a:t>subplot(1,2,2)</a:t>
            </a:r>
          </a:p>
          <a:p>
            <a:r>
              <a:rPr lang="en-US" altLang="zh-CN" sz="2800" dirty="0" err="1"/>
              <a:t>ezplot</a:t>
            </a:r>
            <a:r>
              <a:rPr lang="en-US" altLang="zh-CN" sz="2800" dirty="0"/>
              <a:t>(abs(Fw1),[-2*pi 2*pi]);</a:t>
            </a:r>
          </a:p>
          <a:p>
            <a:r>
              <a:rPr lang="en-US" altLang="zh-CN" sz="2800" dirty="0"/>
              <a:t>grid on</a:t>
            </a:r>
          </a:p>
          <a:p>
            <a:r>
              <a:rPr lang="en-US" altLang="zh-CN" sz="2800" dirty="0"/>
              <a:t>title('</a:t>
            </a:r>
            <a:r>
              <a:rPr lang="zh-CN" altLang="en-US" sz="2800" dirty="0"/>
              <a:t>幅度谱</a:t>
            </a:r>
            <a:r>
              <a:rPr lang="en-US" altLang="zh-CN" sz="2800" dirty="0"/>
              <a:t>');</a:t>
            </a:r>
          </a:p>
          <a:p>
            <a:endParaRPr lang="en-US" altLang="zh-CN" sz="2800" dirty="0"/>
          </a:p>
        </p:txBody>
      </p:sp>
    </p:spTree>
    <p:extLst>
      <p:ext uri="{BB962C8B-B14F-4D97-AF65-F5344CB8AC3E}">
        <p14:creationId xmlns:p14="http://schemas.microsoft.com/office/powerpoint/2010/main" val="2557467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4664"/>
            <a:ext cx="7200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847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548680"/>
            <a:ext cx="7488832"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622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416824" cy="556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249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339752" y="1556792"/>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一、傅里叶变换的实现</a:t>
            </a:r>
          </a:p>
        </p:txBody>
      </p:sp>
    </p:spTree>
    <p:extLst>
      <p:ext uri="{BB962C8B-B14F-4D97-AF65-F5344CB8AC3E}">
        <p14:creationId xmlns:p14="http://schemas.microsoft.com/office/powerpoint/2010/main" val="1413027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395288" y="476250"/>
            <a:ext cx="698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b="1" dirty="0">
                <a:latin typeface="Times New Roman" pitchFamily="18" charset="0"/>
                <a:ea typeface="宋体" pitchFamily="2" charset="-122"/>
              </a:rPr>
              <a:t>MATLAB</a:t>
            </a:r>
            <a:r>
              <a:rPr lang="zh-CN" altLang="en-US" sz="4400" b="1" dirty="0">
                <a:latin typeface="宋体" pitchFamily="2" charset="-122"/>
                <a:ea typeface="宋体" pitchFamily="2" charset="-122"/>
              </a:rPr>
              <a:t>数值求解：</a:t>
            </a:r>
          </a:p>
        </p:txBody>
      </p:sp>
      <p:sp>
        <p:nvSpPr>
          <p:cNvPr id="161805" name="Text Box 13"/>
          <p:cNvSpPr txBox="1">
            <a:spLocks noChangeArrowheads="1"/>
          </p:cNvSpPr>
          <p:nvPr/>
        </p:nvSpPr>
        <p:spPr bwMode="auto">
          <a:xfrm>
            <a:off x="1042988" y="1844675"/>
            <a:ext cx="691356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Times New Roman" pitchFamily="18" charset="0"/>
                <a:ea typeface="宋体" pitchFamily="2" charset="-122"/>
              </a:rPr>
              <a:t>Fourier</a:t>
            </a:r>
            <a:r>
              <a:rPr lang="zh-CN" altLang="en-US" sz="2800" b="1">
                <a:latin typeface="Times New Roman" pitchFamily="18" charset="0"/>
                <a:ea typeface="宋体" pitchFamily="2" charset="-122"/>
              </a:rPr>
              <a:t>和</a:t>
            </a:r>
            <a:r>
              <a:rPr lang="en-US" altLang="zh-CN" sz="2800" b="1">
                <a:latin typeface="Times New Roman" pitchFamily="18" charset="0"/>
                <a:ea typeface="宋体" pitchFamily="2" charset="-122"/>
              </a:rPr>
              <a:t>ifourier</a:t>
            </a:r>
            <a:r>
              <a:rPr lang="zh-CN" altLang="en-US" sz="2800" b="1">
                <a:latin typeface="Times New Roman" pitchFamily="18" charset="0"/>
                <a:ea typeface="宋体" pitchFamily="2" charset="-122"/>
              </a:rPr>
              <a:t>函数的一个局限性，对某些信号求变换时，其返回函数可能包含一些不能直接用符号表达的式子，甚至可能出现提示“未被定义的函数或变量”，因此也不能对此返回函数作图。这时就只能用数值计算方法来求解。</a:t>
            </a:r>
            <a:endParaRPr lang="en-US" altLang="zh-CN" sz="2800" b="1">
              <a:latin typeface="Times New Roman" pitchFamily="18" charset="0"/>
              <a:ea typeface="宋体" pitchFamily="2" charset="-122"/>
            </a:endParaRPr>
          </a:p>
        </p:txBody>
      </p:sp>
    </p:spTree>
    <p:extLst>
      <p:ext uri="{BB962C8B-B14F-4D97-AF65-F5344CB8AC3E}">
        <p14:creationId xmlns:p14="http://schemas.microsoft.com/office/powerpoint/2010/main" val="1700292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sz="half" idx="1"/>
          </p:nvPr>
        </p:nvSpPr>
        <p:spPr bwMode="auto">
          <a:xfrm>
            <a:off x="179388" y="188913"/>
            <a:ext cx="8424862" cy="45307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b="1">
                <a:ea typeface="楷体_GB2312" pitchFamily="49" charset="-122"/>
              </a:rPr>
              <a:t>连续信号傅立叶变换的数值计算方法的理论依据：</a:t>
            </a:r>
          </a:p>
          <a:p>
            <a:endParaRPr lang="zh-CN" altLang="en-US" sz="1600">
              <a:ea typeface="宋体" pitchFamily="2" charset="-122"/>
            </a:endParaRPr>
          </a:p>
        </p:txBody>
      </p:sp>
      <p:graphicFrame>
        <p:nvGraphicFramePr>
          <p:cNvPr id="133123" name="Object 3"/>
          <p:cNvGraphicFramePr>
            <a:graphicFrameLocks noChangeAspect="1"/>
          </p:cNvGraphicFramePr>
          <p:nvPr>
            <p:extLst>
              <p:ext uri="{D42A27DB-BD31-4B8C-83A1-F6EECF244321}">
                <p14:modId xmlns:p14="http://schemas.microsoft.com/office/powerpoint/2010/main" val="2461335851"/>
              </p:ext>
            </p:extLst>
          </p:nvPr>
        </p:nvGraphicFramePr>
        <p:xfrm>
          <a:off x="1851025" y="765175"/>
          <a:ext cx="5156200" cy="2833688"/>
        </p:xfrm>
        <a:graphic>
          <a:graphicData uri="http://schemas.openxmlformats.org/presentationml/2006/ole">
            <mc:AlternateContent xmlns:mc="http://schemas.openxmlformats.org/markup-compatibility/2006">
              <mc:Choice xmlns:v="urn:schemas-microsoft-com:vml" Requires="v">
                <p:oleObj spid="_x0000_s9248" name="Equation" r:id="rId3" imgW="2819160" imgH="1549080" progId="Equation.DSMT4">
                  <p:embed/>
                </p:oleObj>
              </mc:Choice>
              <mc:Fallback>
                <p:oleObj name="Equation" r:id="rId3" imgW="2819160" imgH="1549080" progId="Equation.DSMT4">
                  <p:embed/>
                  <p:pic>
                    <p:nvPicPr>
                      <p:cNvPr id="0" name=""/>
                      <p:cNvPicPr>
                        <a:picLocks noChangeAspect="1" noChangeArrowheads="1"/>
                      </p:cNvPicPr>
                      <p:nvPr/>
                    </p:nvPicPr>
                    <p:blipFill>
                      <a:blip r:embed="rId4"/>
                      <a:srcRect/>
                      <a:stretch>
                        <a:fillRect/>
                      </a:stretch>
                    </p:blipFill>
                    <p:spPr bwMode="auto">
                      <a:xfrm>
                        <a:off x="1851025" y="765175"/>
                        <a:ext cx="5156200" cy="2833688"/>
                      </a:xfrm>
                      <a:prstGeom prst="rect">
                        <a:avLst/>
                      </a:prstGeom>
                      <a:noFill/>
                      <a:ln>
                        <a:noFill/>
                      </a:ln>
                      <a:effectLst/>
                      <a:extLst/>
                    </p:spPr>
                  </p:pic>
                </p:oleObj>
              </mc:Fallback>
            </mc:AlternateContent>
          </a:graphicData>
        </a:graphic>
      </p:graphicFrame>
      <p:graphicFrame>
        <p:nvGraphicFramePr>
          <p:cNvPr id="133124" name="Object 4"/>
          <p:cNvGraphicFramePr>
            <a:graphicFrameLocks noChangeAspect="1"/>
          </p:cNvGraphicFramePr>
          <p:nvPr/>
        </p:nvGraphicFramePr>
        <p:xfrm>
          <a:off x="1547813" y="3860800"/>
          <a:ext cx="7596187" cy="2322513"/>
        </p:xfrm>
        <a:graphic>
          <a:graphicData uri="http://schemas.openxmlformats.org/presentationml/2006/ole">
            <mc:AlternateContent xmlns:mc="http://schemas.openxmlformats.org/markup-compatibility/2006">
              <mc:Choice xmlns:v="urn:schemas-microsoft-com:vml" Requires="v">
                <p:oleObj spid="_x0000_s9249" name="Equation" r:id="rId5" imgW="3822480" imgH="1168200" progId="Equation.DSMT4">
                  <p:embed/>
                </p:oleObj>
              </mc:Choice>
              <mc:Fallback>
                <p:oleObj name="Equation" r:id="rId5" imgW="3822480" imgH="1168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860800"/>
                        <a:ext cx="7596187" cy="232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5" name="Text Box 5"/>
          <p:cNvSpPr txBox="1">
            <a:spLocks noChangeArrowheads="1"/>
          </p:cNvSpPr>
          <p:nvPr/>
        </p:nvSpPr>
        <p:spPr bwMode="auto">
          <a:xfrm>
            <a:off x="0" y="4294188"/>
            <a:ext cx="17287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ea typeface="宋体" pitchFamily="2" charset="-122"/>
              </a:rPr>
              <a:t>上式可表示矩阵形式：</a:t>
            </a:r>
          </a:p>
        </p:txBody>
      </p:sp>
    </p:spTree>
    <p:extLst>
      <p:ext uri="{BB962C8B-B14F-4D97-AF65-F5344CB8AC3E}">
        <p14:creationId xmlns:p14="http://schemas.microsoft.com/office/powerpoint/2010/main" val="697253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23" name="Text Box 23"/>
          <p:cNvSpPr txBox="1">
            <a:spLocks noChangeArrowheads="1"/>
          </p:cNvSpPr>
          <p:nvPr/>
        </p:nvSpPr>
        <p:spPr bwMode="auto">
          <a:xfrm>
            <a:off x="755650" y="3884613"/>
            <a:ext cx="82804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4</a:t>
            </a:r>
            <a:r>
              <a:rPr lang="zh-CN" altLang="en-US" sz="2800" b="1" dirty="0">
                <a:latin typeface="楷体_GB2312" pitchFamily="49" charset="-122"/>
                <a:ea typeface="楷体_GB2312" pitchFamily="49" charset="-122"/>
              </a:rPr>
              <a:t>）将     的各个样值连接起来，得到      的近似表示。</a:t>
            </a:r>
          </a:p>
        </p:txBody>
      </p:sp>
      <p:sp>
        <p:nvSpPr>
          <p:cNvPr id="179202" name="Text Box 2"/>
          <p:cNvSpPr txBox="1">
            <a:spLocks noChangeArrowheads="1"/>
          </p:cNvSpPr>
          <p:nvPr/>
        </p:nvSpPr>
        <p:spPr bwMode="auto">
          <a:xfrm>
            <a:off x="684213" y="549275"/>
            <a:ext cx="6913562"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）生成     的</a:t>
            </a:r>
            <a:r>
              <a:rPr lang="en-US" altLang="zh-CN" sz="2800" b="1">
                <a:latin typeface="楷体_GB2312" pitchFamily="49" charset="-122"/>
                <a:ea typeface="楷体_GB2312" pitchFamily="49" charset="-122"/>
              </a:rPr>
              <a:t>M</a:t>
            </a:r>
            <a:r>
              <a:rPr lang="zh-CN" altLang="en-US" sz="2800" b="1">
                <a:latin typeface="楷体_GB2312" pitchFamily="49" charset="-122"/>
                <a:ea typeface="楷体_GB2312" pitchFamily="49" charset="-122"/>
              </a:rPr>
              <a:t>个样本      ，</a:t>
            </a:r>
          </a:p>
        </p:txBody>
      </p:sp>
      <p:graphicFrame>
        <p:nvGraphicFramePr>
          <p:cNvPr id="179204" name="Object 4"/>
          <p:cNvGraphicFramePr>
            <a:graphicFrameLocks noGrp="1" noChangeAspect="1"/>
          </p:cNvGraphicFramePr>
          <p:nvPr>
            <p:ph sz="quarter" idx="3"/>
            <p:extLst>
              <p:ext uri="{D42A27DB-BD31-4B8C-83A1-F6EECF244321}">
                <p14:modId xmlns:p14="http://schemas.microsoft.com/office/powerpoint/2010/main" val="3734236396"/>
              </p:ext>
            </p:extLst>
          </p:nvPr>
        </p:nvGraphicFramePr>
        <p:xfrm>
          <a:off x="2051050" y="4077072"/>
          <a:ext cx="936625" cy="534987"/>
        </p:xfrm>
        <a:graphic>
          <a:graphicData uri="http://schemas.openxmlformats.org/presentationml/2006/ole">
            <mc:AlternateContent xmlns:mc="http://schemas.openxmlformats.org/markup-compatibility/2006">
              <mc:Choice xmlns:v="urn:schemas-microsoft-com:vml" Requires="v">
                <p:oleObj spid="_x0000_s10407" name="Equation" r:id="rId3" imgW="355320" imgH="203040" progId="Equation.DSMT4">
                  <p:embed/>
                </p:oleObj>
              </mc:Choice>
              <mc:Fallback>
                <p:oleObj name="Equation" r:id="rId3" imgW="35532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077072"/>
                        <a:ext cx="936625"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5" name="Object 5"/>
          <p:cNvGraphicFramePr>
            <a:graphicFrameLocks noGrp="1" noChangeAspect="1"/>
          </p:cNvGraphicFramePr>
          <p:nvPr>
            <p:ph sz="quarter" idx="4"/>
            <p:extLst>
              <p:ext uri="{D42A27DB-BD31-4B8C-83A1-F6EECF244321}">
                <p14:modId xmlns:p14="http://schemas.microsoft.com/office/powerpoint/2010/main" val="464373583"/>
              </p:ext>
            </p:extLst>
          </p:nvPr>
        </p:nvGraphicFramePr>
        <p:xfrm>
          <a:off x="4859338" y="773113"/>
          <a:ext cx="1081087" cy="508000"/>
        </p:xfrm>
        <a:graphic>
          <a:graphicData uri="http://schemas.openxmlformats.org/presentationml/2006/ole">
            <mc:AlternateContent xmlns:mc="http://schemas.openxmlformats.org/markup-compatibility/2006">
              <mc:Choice xmlns:v="urn:schemas-microsoft-com:vml" Requires="v">
                <p:oleObj spid="_x0000_s10408" name="Equation" r:id="rId5" imgW="431640" imgH="203040" progId="Equation.DSMT4">
                  <p:embed/>
                </p:oleObj>
              </mc:Choice>
              <mc:Fallback>
                <p:oleObj name="Equation" r:id="rId5" imgW="431640" imgH="203040" progId="Equation.DSMT4">
                  <p:embed/>
                  <p:pic>
                    <p:nvPicPr>
                      <p:cNvPr id="0" name=""/>
                      <p:cNvPicPr>
                        <a:picLocks noGrp="1" noChangeAspect="1" noChangeArrowheads="1"/>
                      </p:cNvPicPr>
                      <p:nvPr/>
                    </p:nvPicPr>
                    <p:blipFill>
                      <a:blip r:embed="rId6"/>
                      <a:srcRect/>
                      <a:stretch>
                        <a:fillRect/>
                      </a:stretch>
                    </p:blipFill>
                    <p:spPr bwMode="auto">
                      <a:xfrm>
                        <a:off x="4859338" y="773113"/>
                        <a:ext cx="10810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6" name="Object 6"/>
          <p:cNvGraphicFramePr>
            <a:graphicFrameLocks noChangeAspect="1"/>
          </p:cNvGraphicFramePr>
          <p:nvPr>
            <p:extLst>
              <p:ext uri="{D42A27DB-BD31-4B8C-83A1-F6EECF244321}">
                <p14:modId xmlns:p14="http://schemas.microsoft.com/office/powerpoint/2010/main" val="2546060612"/>
              </p:ext>
            </p:extLst>
          </p:nvPr>
        </p:nvGraphicFramePr>
        <p:xfrm>
          <a:off x="7235825" y="4077072"/>
          <a:ext cx="1081088" cy="493713"/>
        </p:xfrm>
        <a:graphic>
          <a:graphicData uri="http://schemas.openxmlformats.org/presentationml/2006/ole">
            <mc:AlternateContent xmlns:mc="http://schemas.openxmlformats.org/markup-compatibility/2006">
              <mc:Choice xmlns:v="urn:schemas-microsoft-com:vml" Requires="v">
                <p:oleObj spid="_x0000_s10409" name="Equation" r:id="rId7" imgW="444240" imgH="203040" progId="Equation.DSMT4">
                  <p:embed/>
                </p:oleObj>
              </mc:Choice>
              <mc:Fallback>
                <p:oleObj name="Equation" r:id="rId7" imgW="44424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5825" y="4077072"/>
                        <a:ext cx="10810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0" name="Object 10"/>
          <p:cNvGraphicFramePr>
            <a:graphicFrameLocks noChangeAspect="1"/>
          </p:cNvGraphicFramePr>
          <p:nvPr>
            <p:extLst>
              <p:ext uri="{D42A27DB-BD31-4B8C-83A1-F6EECF244321}">
                <p14:modId xmlns:p14="http://schemas.microsoft.com/office/powerpoint/2010/main" val="1613031174"/>
              </p:ext>
            </p:extLst>
          </p:nvPr>
        </p:nvGraphicFramePr>
        <p:xfrm>
          <a:off x="2463056" y="692696"/>
          <a:ext cx="812800" cy="541338"/>
        </p:xfrm>
        <a:graphic>
          <a:graphicData uri="http://schemas.openxmlformats.org/presentationml/2006/ole">
            <mc:AlternateContent xmlns:mc="http://schemas.openxmlformats.org/markup-compatibility/2006">
              <mc:Choice xmlns:v="urn:schemas-microsoft-com:vml" Requires="v">
                <p:oleObj spid="_x0000_s10410" name="Equation" r:id="rId9" imgW="304560" imgH="203040" progId="Equation.DSMT4">
                  <p:embed/>
                </p:oleObj>
              </mc:Choice>
              <mc:Fallback>
                <p:oleObj name="Equation" r:id="rId9" imgW="3045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3056" y="692696"/>
                        <a:ext cx="8128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1" name="Object 11"/>
          <p:cNvGraphicFramePr>
            <a:graphicFrameLocks noChangeAspect="1"/>
          </p:cNvGraphicFramePr>
          <p:nvPr/>
        </p:nvGraphicFramePr>
        <p:xfrm>
          <a:off x="6227763" y="765175"/>
          <a:ext cx="1935162" cy="522288"/>
        </p:xfrm>
        <a:graphic>
          <a:graphicData uri="http://schemas.openxmlformats.org/presentationml/2006/ole">
            <mc:AlternateContent xmlns:mc="http://schemas.openxmlformats.org/markup-compatibility/2006">
              <mc:Choice xmlns:v="urn:schemas-microsoft-com:vml" Requires="v">
                <p:oleObj spid="_x0000_s10411" name="Equation" r:id="rId11" imgW="660240" imgH="177480" progId="Equation.DSMT4">
                  <p:embed/>
                </p:oleObj>
              </mc:Choice>
              <mc:Fallback>
                <p:oleObj name="Equation" r:id="rId11" imgW="66024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7763" y="765175"/>
                        <a:ext cx="1935162"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2" name="Text Box 12"/>
          <p:cNvSpPr txBox="1">
            <a:spLocks noChangeArrowheads="1"/>
          </p:cNvSpPr>
          <p:nvPr/>
        </p:nvSpPr>
        <p:spPr bwMode="auto">
          <a:xfrm>
            <a:off x="684213" y="1196975"/>
            <a:ext cx="6913562"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）对   离散化，得到       ，</a:t>
            </a:r>
          </a:p>
        </p:txBody>
      </p:sp>
      <p:graphicFrame>
        <p:nvGraphicFramePr>
          <p:cNvPr id="179213" name="Object 13"/>
          <p:cNvGraphicFramePr>
            <a:graphicFrameLocks noChangeAspect="1"/>
          </p:cNvGraphicFramePr>
          <p:nvPr>
            <p:extLst>
              <p:ext uri="{D42A27DB-BD31-4B8C-83A1-F6EECF244321}">
                <p14:modId xmlns:p14="http://schemas.microsoft.com/office/powerpoint/2010/main" val="360400946"/>
              </p:ext>
            </p:extLst>
          </p:nvPr>
        </p:nvGraphicFramePr>
        <p:xfrm>
          <a:off x="4716463" y="1340768"/>
          <a:ext cx="1047750" cy="523875"/>
        </p:xfrm>
        <a:graphic>
          <a:graphicData uri="http://schemas.openxmlformats.org/presentationml/2006/ole">
            <mc:AlternateContent xmlns:mc="http://schemas.openxmlformats.org/markup-compatibility/2006">
              <mc:Choice xmlns:v="urn:schemas-microsoft-com:vml" Requires="v">
                <p:oleObj spid="_x0000_s10412" name="Equation" r:id="rId13" imgW="406080" imgH="203040" progId="Equation.DSMT4">
                  <p:embed/>
                </p:oleObj>
              </mc:Choice>
              <mc:Fallback>
                <p:oleObj name="Equation" r:id="rId13" imgW="406080" imgH="203040" progId="Equation.DSMT4">
                  <p:embed/>
                  <p:pic>
                    <p:nvPicPr>
                      <p:cNvPr id="0" name=""/>
                      <p:cNvPicPr>
                        <a:picLocks noChangeAspect="1" noChangeArrowheads="1"/>
                      </p:cNvPicPr>
                      <p:nvPr/>
                    </p:nvPicPr>
                    <p:blipFill>
                      <a:blip r:embed="rId14"/>
                      <a:srcRect/>
                      <a:stretch>
                        <a:fillRect/>
                      </a:stretch>
                    </p:blipFill>
                    <p:spPr bwMode="auto">
                      <a:xfrm>
                        <a:off x="4716463" y="1340768"/>
                        <a:ext cx="10477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4" name="Object 14"/>
          <p:cNvGraphicFramePr>
            <a:graphicFrameLocks noChangeAspect="1"/>
          </p:cNvGraphicFramePr>
          <p:nvPr>
            <p:extLst>
              <p:ext uri="{D42A27DB-BD31-4B8C-83A1-F6EECF244321}">
                <p14:modId xmlns:p14="http://schemas.microsoft.com/office/powerpoint/2010/main" val="2464975466"/>
              </p:ext>
            </p:extLst>
          </p:nvPr>
        </p:nvGraphicFramePr>
        <p:xfrm>
          <a:off x="2051720" y="1412776"/>
          <a:ext cx="406400" cy="371475"/>
        </p:xfrm>
        <a:graphic>
          <a:graphicData uri="http://schemas.openxmlformats.org/presentationml/2006/ole">
            <mc:AlternateContent xmlns:mc="http://schemas.openxmlformats.org/markup-compatibility/2006">
              <mc:Choice xmlns:v="urn:schemas-microsoft-com:vml" Requires="v">
                <p:oleObj spid="_x0000_s10413" name="Equation" r:id="rId15" imgW="152280" imgH="139680" progId="Equation.DSMT4">
                  <p:embed/>
                </p:oleObj>
              </mc:Choice>
              <mc:Fallback>
                <p:oleObj name="Equation" r:id="rId15" imgW="152280" imgH="1396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720" y="1412776"/>
                        <a:ext cx="4064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5" name="Object 15"/>
          <p:cNvGraphicFramePr>
            <a:graphicFrameLocks noChangeAspect="1"/>
          </p:cNvGraphicFramePr>
          <p:nvPr/>
        </p:nvGraphicFramePr>
        <p:xfrm>
          <a:off x="3708400" y="1989138"/>
          <a:ext cx="3529013" cy="487362"/>
        </p:xfrm>
        <a:graphic>
          <a:graphicData uri="http://schemas.openxmlformats.org/presentationml/2006/ole">
            <mc:AlternateContent xmlns:mc="http://schemas.openxmlformats.org/markup-compatibility/2006">
              <mc:Choice xmlns:v="urn:schemas-microsoft-com:vml" Requires="v">
                <p:oleObj spid="_x0000_s10414" name="Equation" r:id="rId17" imgW="1473120" imgH="203040" progId="Equation.DSMT4">
                  <p:embed/>
                </p:oleObj>
              </mc:Choice>
              <mc:Fallback>
                <p:oleObj name="Equation" r:id="rId17" imgW="147312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1989138"/>
                        <a:ext cx="35290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9" name="Text Box 19"/>
          <p:cNvSpPr txBox="1">
            <a:spLocks noChangeArrowheads="1"/>
          </p:cNvSpPr>
          <p:nvPr/>
        </p:nvSpPr>
        <p:spPr bwMode="auto">
          <a:xfrm>
            <a:off x="684213" y="2293938"/>
            <a:ext cx="79200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a:latin typeface="楷体_GB2312" pitchFamily="49" charset="-122"/>
                <a:ea typeface="楷体_GB2312" pitchFamily="49" charset="-122"/>
              </a:rPr>
              <a:t>）将     和      按照上式进行内积，得到离散傅里叶变换</a:t>
            </a:r>
          </a:p>
        </p:txBody>
      </p:sp>
      <p:graphicFrame>
        <p:nvGraphicFramePr>
          <p:cNvPr id="179220" name="Object 20"/>
          <p:cNvGraphicFramePr>
            <a:graphicFrameLocks noChangeAspect="1"/>
          </p:cNvGraphicFramePr>
          <p:nvPr>
            <p:extLst>
              <p:ext uri="{D42A27DB-BD31-4B8C-83A1-F6EECF244321}">
                <p14:modId xmlns:p14="http://schemas.microsoft.com/office/powerpoint/2010/main" val="134051054"/>
              </p:ext>
            </p:extLst>
          </p:nvPr>
        </p:nvGraphicFramePr>
        <p:xfrm>
          <a:off x="3306763" y="2420888"/>
          <a:ext cx="1049337" cy="523875"/>
        </p:xfrm>
        <a:graphic>
          <a:graphicData uri="http://schemas.openxmlformats.org/presentationml/2006/ole">
            <mc:AlternateContent xmlns:mc="http://schemas.openxmlformats.org/markup-compatibility/2006">
              <mc:Choice xmlns:v="urn:schemas-microsoft-com:vml" Requires="v">
                <p:oleObj spid="_x0000_s10415" name="Equation" r:id="rId19" imgW="406080" imgH="203040" progId="Equation.DSMT4">
                  <p:embed/>
                </p:oleObj>
              </mc:Choice>
              <mc:Fallback>
                <p:oleObj name="Equation" r:id="rId19" imgW="406080" imgH="203040" progId="Equation.DSMT4">
                  <p:embed/>
                  <p:pic>
                    <p:nvPicPr>
                      <p:cNvPr id="0" name=""/>
                      <p:cNvPicPr>
                        <a:picLocks noChangeAspect="1" noChangeArrowheads="1"/>
                      </p:cNvPicPr>
                      <p:nvPr/>
                    </p:nvPicPr>
                    <p:blipFill>
                      <a:blip r:embed="rId20"/>
                      <a:srcRect/>
                      <a:stretch>
                        <a:fillRect/>
                      </a:stretch>
                    </p:blipFill>
                    <p:spPr bwMode="auto">
                      <a:xfrm>
                        <a:off x="3306763" y="2420888"/>
                        <a:ext cx="10493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21" name="Object 21"/>
          <p:cNvGraphicFramePr>
            <a:graphicFrameLocks noChangeAspect="1"/>
          </p:cNvGraphicFramePr>
          <p:nvPr>
            <p:extLst>
              <p:ext uri="{D42A27DB-BD31-4B8C-83A1-F6EECF244321}">
                <p14:modId xmlns:p14="http://schemas.microsoft.com/office/powerpoint/2010/main" val="1805172916"/>
              </p:ext>
            </p:extLst>
          </p:nvPr>
        </p:nvGraphicFramePr>
        <p:xfrm>
          <a:off x="1955800" y="2492375"/>
          <a:ext cx="1047750" cy="492125"/>
        </p:xfrm>
        <a:graphic>
          <a:graphicData uri="http://schemas.openxmlformats.org/presentationml/2006/ole">
            <mc:AlternateContent xmlns:mc="http://schemas.openxmlformats.org/markup-compatibility/2006">
              <mc:Choice xmlns:v="urn:schemas-microsoft-com:vml" Requires="v">
                <p:oleObj spid="_x0000_s10416" name="Equation" r:id="rId21" imgW="431640" imgH="203040" progId="Equation.DSMT4">
                  <p:embed/>
                </p:oleObj>
              </mc:Choice>
              <mc:Fallback>
                <p:oleObj name="Equation" r:id="rId21" imgW="431640" imgH="203040" progId="Equation.DSMT4">
                  <p:embed/>
                  <p:pic>
                    <p:nvPicPr>
                      <p:cNvPr id="0" name=""/>
                      <p:cNvPicPr>
                        <a:picLocks noChangeAspect="1" noChangeArrowheads="1"/>
                      </p:cNvPicPr>
                      <p:nvPr/>
                    </p:nvPicPr>
                    <p:blipFill>
                      <a:blip r:embed="rId22"/>
                      <a:srcRect/>
                      <a:stretch>
                        <a:fillRect/>
                      </a:stretch>
                    </p:blipFill>
                    <p:spPr bwMode="auto">
                      <a:xfrm>
                        <a:off x="1955800" y="2492375"/>
                        <a:ext cx="10477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22" name="Object 22"/>
          <p:cNvGraphicFramePr>
            <a:graphicFrameLocks noChangeAspect="1"/>
          </p:cNvGraphicFramePr>
          <p:nvPr>
            <p:extLst>
              <p:ext uri="{D42A27DB-BD31-4B8C-83A1-F6EECF244321}">
                <p14:modId xmlns:p14="http://schemas.microsoft.com/office/powerpoint/2010/main" val="280723261"/>
              </p:ext>
            </p:extLst>
          </p:nvPr>
        </p:nvGraphicFramePr>
        <p:xfrm>
          <a:off x="3276600" y="3140968"/>
          <a:ext cx="849313" cy="487363"/>
        </p:xfrm>
        <a:graphic>
          <a:graphicData uri="http://schemas.openxmlformats.org/presentationml/2006/ole">
            <mc:AlternateContent xmlns:mc="http://schemas.openxmlformats.org/markup-compatibility/2006">
              <mc:Choice xmlns:v="urn:schemas-microsoft-com:vml" Requires="v">
                <p:oleObj spid="_x0000_s10417" name="Equation" r:id="rId23" imgW="355320" imgH="203040" progId="Equation.DSMT4">
                  <p:embed/>
                </p:oleObj>
              </mc:Choice>
              <mc:Fallback>
                <p:oleObj name="Equation" r:id="rId23" imgW="355320" imgH="2030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276600" y="3140968"/>
                        <a:ext cx="8493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6980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827088" y="1165225"/>
            <a:ext cx="7993384"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注意采样间隔   的确定。其依据是</a:t>
            </a:r>
            <a:r>
              <a:rPr lang="zh-CN" altLang="en-US" sz="2800" b="1" dirty="0" smtClean="0">
                <a:latin typeface="楷体_GB2312" pitchFamily="49" charset="-122"/>
                <a:ea typeface="楷体_GB2312" pitchFamily="49" charset="-122"/>
              </a:rPr>
              <a:t>采样间隔乃</a:t>
            </a:r>
            <a:r>
              <a:rPr lang="zh-CN" altLang="en-US" sz="2800" b="1" dirty="0">
                <a:latin typeface="楷体_GB2312" pitchFamily="49" charset="-122"/>
                <a:ea typeface="楷体_GB2312" pitchFamily="49" charset="-122"/>
              </a:rPr>
              <a:t>奎斯特采样周期，如果某个信号并不是严格的带限信号，则可根据实际计算的进度要求</a:t>
            </a:r>
            <a:r>
              <a:rPr lang="zh-CN" altLang="en-US" sz="2800" b="1" dirty="0" smtClean="0">
                <a:latin typeface="楷体_GB2312" pitchFamily="49" charset="-122"/>
                <a:ea typeface="楷体_GB2312" pitchFamily="49" charset="-122"/>
              </a:rPr>
              <a:t>来</a:t>
            </a:r>
            <a:r>
              <a:rPr lang="zh-CN" altLang="en-US" sz="2800" b="1" dirty="0">
                <a:latin typeface="楷体_GB2312" pitchFamily="49" charset="-122"/>
                <a:ea typeface="楷体_GB2312" pitchFamily="49" charset="-122"/>
              </a:rPr>
              <a:t>选择</a:t>
            </a:r>
            <a:r>
              <a:rPr lang="zh-CN" altLang="en-US" sz="2800" b="1" dirty="0" smtClean="0">
                <a:latin typeface="楷体_GB2312" pitchFamily="49" charset="-122"/>
                <a:ea typeface="楷体_GB2312" pitchFamily="49" charset="-122"/>
              </a:rPr>
              <a:t>更</a:t>
            </a:r>
            <a:r>
              <a:rPr lang="zh-CN" altLang="en-US" sz="2800" b="1" dirty="0">
                <a:latin typeface="楷体_GB2312" pitchFamily="49" charset="-122"/>
                <a:ea typeface="楷体_GB2312" pitchFamily="49" charset="-122"/>
              </a:rPr>
              <a:t>一个适当的频率   为信号的带宽，以此确定乃奎斯特采样周期</a:t>
            </a:r>
          </a:p>
        </p:txBody>
      </p:sp>
      <p:graphicFrame>
        <p:nvGraphicFramePr>
          <p:cNvPr id="173060" name="Object 4"/>
          <p:cNvGraphicFramePr>
            <a:graphicFrameLocks noGrp="1" noChangeAspect="1"/>
          </p:cNvGraphicFramePr>
          <p:nvPr>
            <p:ph sz="quarter" idx="3"/>
            <p:extLst>
              <p:ext uri="{D42A27DB-BD31-4B8C-83A1-F6EECF244321}">
                <p14:modId xmlns:p14="http://schemas.microsoft.com/office/powerpoint/2010/main" val="771424779"/>
              </p:ext>
            </p:extLst>
          </p:nvPr>
        </p:nvGraphicFramePr>
        <p:xfrm>
          <a:off x="3131840" y="3284984"/>
          <a:ext cx="522287" cy="552450"/>
        </p:xfrm>
        <a:graphic>
          <a:graphicData uri="http://schemas.openxmlformats.org/presentationml/2006/ole">
            <mc:AlternateContent xmlns:mc="http://schemas.openxmlformats.org/markup-compatibility/2006">
              <mc:Choice xmlns:v="urn:schemas-microsoft-com:vml" Requires="v">
                <p:oleObj spid="_x0000_s11296" name="Equation" r:id="rId3" imgW="215640" imgH="228600" progId="Equation.DSMT4">
                  <p:embed/>
                </p:oleObj>
              </mc:Choice>
              <mc:Fallback>
                <p:oleObj name="Equation" r:id="rId3" imgW="215640" imgH="2286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284984"/>
                        <a:ext cx="522287"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1" name="Object 5"/>
          <p:cNvGraphicFramePr>
            <a:graphicFrameLocks noGrp="1" noChangeAspect="1"/>
          </p:cNvGraphicFramePr>
          <p:nvPr>
            <p:ph sz="quarter" idx="4"/>
            <p:extLst>
              <p:ext uri="{D42A27DB-BD31-4B8C-83A1-F6EECF244321}">
                <p14:modId xmlns:p14="http://schemas.microsoft.com/office/powerpoint/2010/main" val="255583585"/>
              </p:ext>
            </p:extLst>
          </p:nvPr>
        </p:nvGraphicFramePr>
        <p:xfrm>
          <a:off x="3124200" y="1340768"/>
          <a:ext cx="414338" cy="490538"/>
        </p:xfrm>
        <a:graphic>
          <a:graphicData uri="http://schemas.openxmlformats.org/presentationml/2006/ole">
            <mc:AlternateContent xmlns:mc="http://schemas.openxmlformats.org/markup-compatibility/2006">
              <mc:Choice xmlns:v="urn:schemas-microsoft-com:vml" Requires="v">
                <p:oleObj spid="_x0000_s11297" name="Equation" r:id="rId5" imgW="139680" imgH="164880" progId="Equation.DSMT4">
                  <p:embed/>
                </p:oleObj>
              </mc:Choice>
              <mc:Fallback>
                <p:oleObj name="Equation" r:id="rId5" imgW="139680" imgH="164880" progId="Equation.DSMT4">
                  <p:embed/>
                  <p:pic>
                    <p:nvPicPr>
                      <p:cNvPr id="0" name=""/>
                      <p:cNvPicPr>
                        <a:picLocks noGrp="1" noChangeAspect="1" noChangeArrowheads="1"/>
                      </p:cNvPicPr>
                      <p:nvPr/>
                    </p:nvPicPr>
                    <p:blipFill>
                      <a:blip r:embed="rId6"/>
                      <a:srcRect/>
                      <a:stretch>
                        <a:fillRect/>
                      </a:stretch>
                    </p:blipFill>
                    <p:spPr bwMode="auto">
                      <a:xfrm>
                        <a:off x="3124200" y="1340768"/>
                        <a:ext cx="414338"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4922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323528" y="0"/>
            <a:ext cx="8568951"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smtClean="0">
                <a:latin typeface="楷体_GB2312" pitchFamily="49" charset="-122"/>
                <a:ea typeface="楷体_GB2312" pitchFamily="49" charset="-122"/>
              </a:rPr>
              <a:t>例</a:t>
            </a:r>
            <a:r>
              <a:rPr lang="en-US" altLang="zh-CN" sz="2800" b="1" dirty="0" smtClean="0">
                <a:latin typeface="楷体_GB2312" pitchFamily="49" charset="-122"/>
                <a:ea typeface="楷体_GB2312" pitchFamily="49" charset="-122"/>
              </a:rPr>
              <a:t>4</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a:lnSpc>
                <a:spcPct val="155000"/>
              </a:lnSpc>
              <a:spcBef>
                <a:spcPct val="50000"/>
              </a:spcBef>
            </a:pPr>
            <a:r>
              <a:rPr lang="zh-CN" altLang="en-US" sz="2800" b="1" dirty="0">
                <a:latin typeface="楷体_GB2312" pitchFamily="49" charset="-122"/>
                <a:ea typeface="楷体_GB2312" pitchFamily="49" charset="-122"/>
              </a:rPr>
              <a:t>基于数值法，用</a:t>
            </a:r>
            <a:r>
              <a:rPr lang="en-US" altLang="zh-CN" sz="2800" b="1" dirty="0">
                <a:latin typeface="楷体_GB2312" pitchFamily="49" charset="-122"/>
                <a:ea typeface="楷体_GB2312" pitchFamily="49" charset="-122"/>
              </a:rPr>
              <a:t>MATLAB</a:t>
            </a:r>
            <a:r>
              <a:rPr lang="zh-CN" altLang="en-US" sz="2800" b="1" dirty="0">
                <a:latin typeface="楷体_GB2312" pitchFamily="49" charset="-122"/>
                <a:ea typeface="楷体_GB2312" pitchFamily="49" charset="-122"/>
              </a:rPr>
              <a:t>命令求出下图所示的傅里叶变换，并画出其幅度谱</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078" y="2285273"/>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935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84213" y="549275"/>
            <a:ext cx="6913562"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由于三角脉冲信号为非带限信号，当其频谱集中在         之间，为了保证数值计算的精度，仍然假设三角脉冲信号的截止频率为         。根据乃奎斯特抽样定理可以确定时域信号的抽样间隔必须满足</a:t>
            </a:r>
          </a:p>
          <a:p>
            <a:pPr>
              <a:lnSpc>
                <a:spcPct val="155000"/>
              </a:lnSpc>
              <a:spcBef>
                <a:spcPct val="50000"/>
              </a:spcBef>
            </a:pPr>
            <a:endParaRPr lang="zh-CN" altLang="en-US" sz="2800" b="1">
              <a:latin typeface="楷体_GB2312" pitchFamily="49" charset="-122"/>
              <a:ea typeface="楷体_GB2312" pitchFamily="49" charset="-122"/>
            </a:endParaRPr>
          </a:p>
          <a:p>
            <a:pPr>
              <a:lnSpc>
                <a:spcPct val="155000"/>
              </a:lnSpc>
              <a:spcBef>
                <a:spcPct val="50000"/>
              </a:spcBef>
            </a:pPr>
            <a:r>
              <a:rPr lang="zh-CN" altLang="en-US" sz="2800" b="1">
                <a:latin typeface="楷体_GB2312" pitchFamily="49" charset="-122"/>
                <a:ea typeface="楷体_GB2312" pitchFamily="49" charset="-122"/>
              </a:rPr>
              <a:t>因此，取</a:t>
            </a:r>
          </a:p>
        </p:txBody>
      </p:sp>
      <p:graphicFrame>
        <p:nvGraphicFramePr>
          <p:cNvPr id="167941" name="Object 5"/>
          <p:cNvGraphicFramePr>
            <a:graphicFrameLocks noGrp="1" noChangeAspect="1"/>
          </p:cNvGraphicFramePr>
          <p:nvPr>
            <p:ph sz="quarter" idx="1"/>
          </p:nvPr>
        </p:nvGraphicFramePr>
        <p:xfrm>
          <a:off x="2987675" y="4076700"/>
          <a:ext cx="2879725" cy="898525"/>
        </p:xfrm>
        <a:graphic>
          <a:graphicData uri="http://schemas.openxmlformats.org/presentationml/2006/ole">
            <mc:AlternateContent xmlns:mc="http://schemas.openxmlformats.org/markup-compatibility/2006">
              <mc:Choice xmlns:v="urn:schemas-microsoft-com:vml" Requires="v">
                <p:oleObj spid="_x0000_s13374" name="Equation" r:id="rId3" imgW="1384200" imgH="431640" progId="Equation.DSMT4">
                  <p:embed/>
                </p:oleObj>
              </mc:Choice>
              <mc:Fallback>
                <p:oleObj name="Equation" r:id="rId3" imgW="1384200" imgH="4316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76700"/>
                        <a:ext cx="28797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6" name="Object 10"/>
          <p:cNvGraphicFramePr>
            <a:graphicFrameLocks noGrp="1" noChangeAspect="1"/>
          </p:cNvGraphicFramePr>
          <p:nvPr>
            <p:ph sz="quarter" idx="3"/>
          </p:nvPr>
        </p:nvGraphicFramePr>
        <p:xfrm>
          <a:off x="1835150" y="2781300"/>
          <a:ext cx="1657350" cy="552450"/>
        </p:xfrm>
        <a:graphic>
          <a:graphicData uri="http://schemas.openxmlformats.org/presentationml/2006/ole">
            <mc:AlternateContent xmlns:mc="http://schemas.openxmlformats.org/markup-compatibility/2006">
              <mc:Choice xmlns:v="urn:schemas-microsoft-com:vml" Requires="v">
                <p:oleObj spid="_x0000_s13375" name="Equation" r:id="rId5" imgW="685800" imgH="228600" progId="Equation.DSMT4">
                  <p:embed/>
                </p:oleObj>
              </mc:Choice>
              <mc:Fallback>
                <p:oleObj name="Equation" r:id="rId5" imgW="685800" imgH="2286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81300"/>
                        <a:ext cx="1657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9" name="Object 13"/>
          <p:cNvGraphicFramePr>
            <a:graphicFrameLocks noGrp="1" noChangeAspect="1"/>
          </p:cNvGraphicFramePr>
          <p:nvPr>
            <p:ph sz="quarter" idx="4"/>
            <p:extLst>
              <p:ext uri="{D42A27DB-BD31-4B8C-83A1-F6EECF244321}">
                <p14:modId xmlns:p14="http://schemas.microsoft.com/office/powerpoint/2010/main" val="3280679045"/>
              </p:ext>
            </p:extLst>
          </p:nvPr>
        </p:nvGraphicFramePr>
        <p:xfrm>
          <a:off x="3924300" y="5611813"/>
          <a:ext cx="1368425" cy="446087"/>
        </p:xfrm>
        <a:graphic>
          <a:graphicData uri="http://schemas.openxmlformats.org/presentationml/2006/ole">
            <mc:AlternateContent xmlns:mc="http://schemas.openxmlformats.org/markup-compatibility/2006">
              <mc:Choice xmlns:v="urn:schemas-microsoft-com:vml" Requires="v">
                <p:oleObj spid="_x0000_s13376" name="Equation" r:id="rId7" imgW="545760" imgH="177480" progId="Equation.DSMT4">
                  <p:embed/>
                </p:oleObj>
              </mc:Choice>
              <mc:Fallback>
                <p:oleObj name="Equation" r:id="rId7" imgW="545760" imgH="177480" progId="Equation.DSMT4">
                  <p:embed/>
                  <p:pic>
                    <p:nvPicPr>
                      <p:cNvPr id="0" name=""/>
                      <p:cNvPicPr>
                        <a:picLocks noGrp="1" noChangeAspect="1" noChangeArrowheads="1"/>
                      </p:cNvPicPr>
                      <p:nvPr/>
                    </p:nvPicPr>
                    <p:blipFill>
                      <a:blip r:embed="rId8"/>
                      <a:srcRect/>
                      <a:stretch>
                        <a:fillRect/>
                      </a:stretch>
                    </p:blipFill>
                    <p:spPr bwMode="auto">
                      <a:xfrm>
                        <a:off x="3924300" y="5611813"/>
                        <a:ext cx="136842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52" name="Object 16"/>
          <p:cNvGraphicFramePr>
            <a:graphicFrameLocks noChangeAspect="1"/>
          </p:cNvGraphicFramePr>
          <p:nvPr/>
        </p:nvGraphicFramePr>
        <p:xfrm>
          <a:off x="2286000" y="1341438"/>
          <a:ext cx="1422400" cy="787400"/>
        </p:xfrm>
        <a:graphic>
          <a:graphicData uri="http://schemas.openxmlformats.org/presentationml/2006/ole">
            <mc:AlternateContent xmlns:mc="http://schemas.openxmlformats.org/markup-compatibility/2006">
              <mc:Choice xmlns:v="urn:schemas-microsoft-com:vml" Requires="v">
                <p:oleObj spid="_x0000_s13377" name="Equation" r:id="rId9" imgW="711000" imgH="393480" progId="Equation.DSMT4">
                  <p:embed/>
                </p:oleObj>
              </mc:Choice>
              <mc:Fallback>
                <p:oleObj name="Equation" r:id="rId9" imgW="71100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1341438"/>
                        <a:ext cx="1422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945790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60648"/>
            <a:ext cx="8784976" cy="5632311"/>
          </a:xfrm>
          <a:prstGeom prst="rect">
            <a:avLst/>
          </a:prstGeom>
        </p:spPr>
        <p:txBody>
          <a:bodyPr wrap="square">
            <a:spAutoFit/>
          </a:bodyPr>
          <a:lstStyle/>
          <a:p>
            <a:r>
              <a:rPr lang="en-US" altLang="zh-CN" sz="2400" dirty="0" err="1"/>
              <a:t>clf</a:t>
            </a:r>
            <a:endParaRPr lang="en-US" altLang="zh-CN" sz="2400" dirty="0"/>
          </a:p>
          <a:p>
            <a:r>
              <a:rPr lang="en-US" altLang="zh-CN" sz="2400" dirty="0" err="1"/>
              <a:t>dt</a:t>
            </a:r>
            <a:r>
              <a:rPr lang="en-US" altLang="zh-CN" sz="2400" dirty="0"/>
              <a:t> = 0.02 ;</a:t>
            </a:r>
          </a:p>
          <a:p>
            <a:r>
              <a:rPr lang="en-US" altLang="zh-CN" sz="2400" dirty="0"/>
              <a:t>t = -4:dt:4 ;</a:t>
            </a:r>
          </a:p>
          <a:p>
            <a:r>
              <a:rPr lang="en-US" altLang="zh-CN" sz="2400" dirty="0" err="1"/>
              <a:t>ft</a:t>
            </a:r>
            <a:r>
              <a:rPr lang="en-US" altLang="zh-CN" sz="2400" dirty="0"/>
              <a:t> = (t+4)/2.*</a:t>
            </a:r>
            <a:r>
              <a:rPr lang="en-US" altLang="zh-CN" sz="2400" dirty="0" err="1"/>
              <a:t>heaviside</a:t>
            </a:r>
            <a:r>
              <a:rPr lang="en-US" altLang="zh-CN" sz="2400" dirty="0"/>
              <a:t>(t+4) - t.*</a:t>
            </a:r>
            <a:r>
              <a:rPr lang="en-US" altLang="zh-CN" sz="2400" dirty="0" err="1"/>
              <a:t>heaviside</a:t>
            </a:r>
            <a:r>
              <a:rPr lang="en-US" altLang="zh-CN" sz="2400" dirty="0"/>
              <a:t>(t) + (t-4)/2.*</a:t>
            </a:r>
            <a:r>
              <a:rPr lang="en-US" altLang="zh-CN" sz="2400" dirty="0" err="1"/>
              <a:t>heaviside</a:t>
            </a:r>
            <a:r>
              <a:rPr lang="en-US" altLang="zh-CN" sz="2400" dirty="0"/>
              <a:t>(t-4) ;</a:t>
            </a:r>
          </a:p>
          <a:p>
            <a:r>
              <a:rPr lang="en-US" altLang="zh-CN" sz="2400" dirty="0"/>
              <a:t>N = 2000 ;</a:t>
            </a:r>
          </a:p>
          <a:p>
            <a:r>
              <a:rPr lang="en-US" altLang="zh-CN" sz="2400" dirty="0"/>
              <a:t>k = -N:N ;</a:t>
            </a:r>
          </a:p>
          <a:p>
            <a:r>
              <a:rPr lang="en-US" altLang="zh-CN" sz="2400" dirty="0"/>
              <a:t>w = pi*k/(N*</a:t>
            </a:r>
            <a:r>
              <a:rPr lang="en-US" altLang="zh-CN" sz="2400" dirty="0" err="1"/>
              <a:t>dt</a:t>
            </a:r>
            <a:r>
              <a:rPr lang="en-US" altLang="zh-CN" sz="2400" dirty="0"/>
              <a:t>) ;</a:t>
            </a:r>
          </a:p>
          <a:p>
            <a:r>
              <a:rPr lang="en-US" altLang="zh-CN" sz="2400" dirty="0"/>
              <a:t>F = </a:t>
            </a:r>
            <a:r>
              <a:rPr lang="en-US" altLang="zh-CN" sz="2400" dirty="0" err="1"/>
              <a:t>dt</a:t>
            </a:r>
            <a:r>
              <a:rPr lang="en-US" altLang="zh-CN" sz="2400" dirty="0"/>
              <a:t>*</a:t>
            </a:r>
            <a:r>
              <a:rPr lang="en-US" altLang="zh-CN" sz="2400" dirty="0" err="1"/>
              <a:t>ft</a:t>
            </a:r>
            <a:r>
              <a:rPr lang="en-US" altLang="zh-CN" sz="2400" dirty="0"/>
              <a:t>*</a:t>
            </a:r>
            <a:r>
              <a:rPr lang="en-US" altLang="zh-CN" sz="2400" dirty="0" err="1"/>
              <a:t>exp</a:t>
            </a:r>
            <a:r>
              <a:rPr lang="en-US" altLang="zh-CN" sz="2400" dirty="0"/>
              <a:t>(-j*t'*w) ;</a:t>
            </a:r>
          </a:p>
          <a:p>
            <a:r>
              <a:rPr lang="en-US" altLang="zh-CN" sz="2400" dirty="0"/>
              <a:t>Fu=abs(F) ;</a:t>
            </a:r>
          </a:p>
          <a:p>
            <a:r>
              <a:rPr lang="en-US" altLang="zh-CN" sz="2400" dirty="0"/>
              <a:t>plot(</a:t>
            </a:r>
            <a:r>
              <a:rPr lang="en-US" altLang="zh-CN" sz="2400" dirty="0" err="1"/>
              <a:t>w,Fu</a:t>
            </a:r>
            <a:r>
              <a:rPr lang="en-US" altLang="zh-CN" sz="2400" dirty="0"/>
              <a:t>) ;</a:t>
            </a:r>
          </a:p>
          <a:p>
            <a:r>
              <a:rPr lang="en-US" altLang="zh-CN" sz="2400" dirty="0"/>
              <a:t>grid on ;</a:t>
            </a:r>
          </a:p>
          <a:p>
            <a:r>
              <a:rPr lang="en-US" altLang="zh-CN" sz="2400" dirty="0"/>
              <a:t>axis([-pi </a:t>
            </a:r>
            <a:r>
              <a:rPr lang="en-US" altLang="zh-CN" sz="2400" dirty="0" err="1"/>
              <a:t>pi</a:t>
            </a:r>
            <a:r>
              <a:rPr lang="en-US" altLang="zh-CN" sz="2400" dirty="0"/>
              <a:t> -1 9]) ;</a:t>
            </a:r>
          </a:p>
          <a:p>
            <a:r>
              <a:rPr lang="en-US" altLang="zh-CN" sz="2400" dirty="0" err="1"/>
              <a:t>xlabel</a:t>
            </a:r>
            <a:r>
              <a:rPr lang="en-US" altLang="zh-CN" sz="2400" dirty="0"/>
              <a:t>('w');</a:t>
            </a:r>
          </a:p>
          <a:p>
            <a:r>
              <a:rPr lang="en-US" altLang="zh-CN" sz="2400" dirty="0" err="1"/>
              <a:t>ylabel</a:t>
            </a:r>
            <a:r>
              <a:rPr lang="en-US" altLang="zh-CN" sz="2400" dirty="0"/>
              <a:t>('F(w)');</a:t>
            </a:r>
          </a:p>
          <a:p>
            <a:r>
              <a:rPr lang="en-US" altLang="zh-CN" sz="2400" dirty="0"/>
              <a:t>title('</a:t>
            </a:r>
            <a:r>
              <a:rPr lang="zh-CN" altLang="en-US" sz="2400" dirty="0"/>
              <a:t>幅度谱</a:t>
            </a:r>
            <a:r>
              <a:rPr lang="en-US" altLang="zh-CN" sz="2400" dirty="0"/>
              <a:t>')</a:t>
            </a:r>
            <a:endParaRPr lang="zh-CN" altLang="en-US" sz="2400" dirty="0"/>
          </a:p>
        </p:txBody>
      </p:sp>
    </p:spTree>
    <p:extLst>
      <p:ext uri="{BB962C8B-B14F-4D97-AF65-F5344CB8AC3E}">
        <p14:creationId xmlns:p14="http://schemas.microsoft.com/office/powerpoint/2010/main" val="2166451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76672"/>
            <a:ext cx="7560840" cy="5670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7250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684213" y="0"/>
            <a:ext cx="6913562"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smtClean="0">
                <a:latin typeface="楷体_GB2312" pitchFamily="49" charset="-122"/>
                <a:ea typeface="楷体_GB2312" pitchFamily="49" charset="-122"/>
              </a:rPr>
              <a:t>例</a:t>
            </a:r>
            <a:r>
              <a:rPr lang="en-US" altLang="zh-CN" sz="2800" b="1" dirty="0" smtClean="0">
                <a:latin typeface="楷体_GB2312" pitchFamily="49" charset="-122"/>
                <a:ea typeface="楷体_GB2312" pitchFamily="49" charset="-122"/>
              </a:rPr>
              <a:t>5</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a:lnSpc>
                <a:spcPct val="155000"/>
              </a:lnSpc>
              <a:spcBef>
                <a:spcPct val="50000"/>
              </a:spcBef>
            </a:pPr>
            <a:r>
              <a:rPr lang="zh-CN" altLang="en-US" sz="2800" b="1" dirty="0">
                <a:latin typeface="楷体_GB2312" pitchFamily="49" charset="-122"/>
                <a:ea typeface="楷体_GB2312" pitchFamily="49" charset="-122"/>
              </a:rPr>
              <a:t>基于数值法，用</a:t>
            </a:r>
            <a:r>
              <a:rPr lang="en-US" altLang="zh-CN" sz="2800" b="1" dirty="0">
                <a:latin typeface="楷体_GB2312" pitchFamily="49" charset="-122"/>
                <a:ea typeface="楷体_GB2312" pitchFamily="49" charset="-122"/>
              </a:rPr>
              <a:t>MATLAB</a:t>
            </a:r>
            <a:r>
              <a:rPr lang="zh-CN" altLang="en-US" sz="2800" b="1" dirty="0">
                <a:latin typeface="楷体_GB2312" pitchFamily="49" charset="-122"/>
                <a:ea typeface="楷体_GB2312" pitchFamily="49" charset="-122"/>
              </a:rPr>
              <a:t>命令绘制出例</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中（</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）单边指数信号的幅度谱 </a:t>
            </a:r>
          </a:p>
        </p:txBody>
      </p:sp>
    </p:spTree>
    <p:extLst>
      <p:ext uri="{BB962C8B-B14F-4D97-AF65-F5344CB8AC3E}">
        <p14:creationId xmlns:p14="http://schemas.microsoft.com/office/powerpoint/2010/main" val="2201197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684213" y="549275"/>
            <a:ext cx="6913562"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由于三角脉冲信号为非带限信号，当其频谱集中在         之间，为了保证数值计算的精度，仍然假设三角脉冲信号的截止频率为         。根据乃奎斯特抽样定理可以确定时域信号的抽样间隔必须满足</a:t>
            </a:r>
          </a:p>
          <a:p>
            <a:pPr>
              <a:lnSpc>
                <a:spcPct val="155000"/>
              </a:lnSpc>
              <a:spcBef>
                <a:spcPct val="50000"/>
              </a:spcBef>
            </a:pPr>
            <a:endParaRPr lang="zh-CN" altLang="en-US" sz="2800" b="1" dirty="0">
              <a:latin typeface="楷体_GB2312" pitchFamily="49" charset="-122"/>
              <a:ea typeface="楷体_GB2312" pitchFamily="49" charset="-122"/>
            </a:endParaRPr>
          </a:p>
          <a:p>
            <a:pPr>
              <a:lnSpc>
                <a:spcPct val="155000"/>
              </a:lnSpc>
              <a:spcBef>
                <a:spcPct val="50000"/>
              </a:spcBef>
            </a:pPr>
            <a:r>
              <a:rPr lang="zh-CN" altLang="en-US" sz="2800" b="1" dirty="0">
                <a:latin typeface="楷体_GB2312" pitchFamily="49" charset="-122"/>
                <a:ea typeface="楷体_GB2312" pitchFamily="49" charset="-122"/>
              </a:rPr>
              <a:t>因此，取</a:t>
            </a:r>
          </a:p>
        </p:txBody>
      </p:sp>
      <p:graphicFrame>
        <p:nvGraphicFramePr>
          <p:cNvPr id="181251" name="Object 3"/>
          <p:cNvGraphicFramePr>
            <a:graphicFrameLocks noGrp="1" noChangeAspect="1"/>
          </p:cNvGraphicFramePr>
          <p:nvPr>
            <p:ph sz="quarter" idx="1"/>
          </p:nvPr>
        </p:nvGraphicFramePr>
        <p:xfrm>
          <a:off x="2987675" y="4076700"/>
          <a:ext cx="2879725" cy="898525"/>
        </p:xfrm>
        <a:graphic>
          <a:graphicData uri="http://schemas.openxmlformats.org/presentationml/2006/ole">
            <mc:AlternateContent xmlns:mc="http://schemas.openxmlformats.org/markup-compatibility/2006">
              <mc:Choice xmlns:v="urn:schemas-microsoft-com:vml" Requires="v">
                <p:oleObj spid="_x0000_s14398" name="Equation" r:id="rId3" imgW="1384200" imgH="431640" progId="Equation.DSMT4">
                  <p:embed/>
                </p:oleObj>
              </mc:Choice>
              <mc:Fallback>
                <p:oleObj name="Equation" r:id="rId3" imgW="1384200" imgH="4316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76700"/>
                        <a:ext cx="28797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2" name="Object 4"/>
          <p:cNvGraphicFramePr>
            <a:graphicFrameLocks noGrp="1" noChangeAspect="1"/>
          </p:cNvGraphicFramePr>
          <p:nvPr>
            <p:ph sz="quarter" idx="3"/>
          </p:nvPr>
        </p:nvGraphicFramePr>
        <p:xfrm>
          <a:off x="1835150" y="2781300"/>
          <a:ext cx="1657350" cy="552450"/>
        </p:xfrm>
        <a:graphic>
          <a:graphicData uri="http://schemas.openxmlformats.org/presentationml/2006/ole">
            <mc:AlternateContent xmlns:mc="http://schemas.openxmlformats.org/markup-compatibility/2006">
              <mc:Choice xmlns:v="urn:schemas-microsoft-com:vml" Requires="v">
                <p:oleObj spid="_x0000_s14399" name="Equation" r:id="rId5" imgW="685800" imgH="228600" progId="Equation.DSMT4">
                  <p:embed/>
                </p:oleObj>
              </mc:Choice>
              <mc:Fallback>
                <p:oleObj name="Equation" r:id="rId5" imgW="685800" imgH="2286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781300"/>
                        <a:ext cx="1657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3" name="Object 5"/>
          <p:cNvGraphicFramePr>
            <a:graphicFrameLocks noGrp="1" noChangeAspect="1"/>
          </p:cNvGraphicFramePr>
          <p:nvPr>
            <p:ph sz="quarter" idx="4"/>
            <p:extLst>
              <p:ext uri="{D42A27DB-BD31-4B8C-83A1-F6EECF244321}">
                <p14:modId xmlns:p14="http://schemas.microsoft.com/office/powerpoint/2010/main" val="1220359760"/>
              </p:ext>
            </p:extLst>
          </p:nvPr>
        </p:nvGraphicFramePr>
        <p:xfrm>
          <a:off x="3924300" y="5611813"/>
          <a:ext cx="1368425" cy="446087"/>
        </p:xfrm>
        <a:graphic>
          <a:graphicData uri="http://schemas.openxmlformats.org/presentationml/2006/ole">
            <mc:AlternateContent xmlns:mc="http://schemas.openxmlformats.org/markup-compatibility/2006">
              <mc:Choice xmlns:v="urn:schemas-microsoft-com:vml" Requires="v">
                <p:oleObj spid="_x0000_s14400" name="Equation" r:id="rId7" imgW="545760" imgH="177480" progId="Equation.DSMT4">
                  <p:embed/>
                </p:oleObj>
              </mc:Choice>
              <mc:Fallback>
                <p:oleObj name="Equation" r:id="rId7" imgW="545760" imgH="177480" progId="Equation.DSMT4">
                  <p:embed/>
                  <p:pic>
                    <p:nvPicPr>
                      <p:cNvPr id="0" name=""/>
                      <p:cNvPicPr>
                        <a:picLocks noGrp="1" noChangeAspect="1" noChangeArrowheads="1"/>
                      </p:cNvPicPr>
                      <p:nvPr/>
                    </p:nvPicPr>
                    <p:blipFill>
                      <a:blip r:embed="rId8"/>
                      <a:srcRect/>
                      <a:stretch>
                        <a:fillRect/>
                      </a:stretch>
                    </p:blipFill>
                    <p:spPr bwMode="auto">
                      <a:xfrm>
                        <a:off x="3924300" y="5611813"/>
                        <a:ext cx="136842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1254" name="Object 6"/>
          <p:cNvGraphicFramePr>
            <a:graphicFrameLocks noChangeAspect="1"/>
          </p:cNvGraphicFramePr>
          <p:nvPr/>
        </p:nvGraphicFramePr>
        <p:xfrm>
          <a:off x="2197100" y="1519238"/>
          <a:ext cx="1600200" cy="431800"/>
        </p:xfrm>
        <a:graphic>
          <a:graphicData uri="http://schemas.openxmlformats.org/presentationml/2006/ole">
            <mc:AlternateContent xmlns:mc="http://schemas.openxmlformats.org/markup-compatibility/2006">
              <mc:Choice xmlns:v="urn:schemas-microsoft-com:vml" Requires="v">
                <p:oleObj spid="_x0000_s14401" name="Equation" r:id="rId9" imgW="799920" imgH="215640" progId="Equation.DSMT4">
                  <p:embed/>
                </p:oleObj>
              </mc:Choice>
              <mc:Fallback>
                <p:oleObj name="Equation" r:id="rId9" imgW="79992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7100" y="1519238"/>
                        <a:ext cx="1600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99029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实验原理：</a:t>
            </a:r>
          </a:p>
        </p:txBody>
      </p:sp>
      <p:sp>
        <p:nvSpPr>
          <p:cNvPr id="112643" name="Text Box 3"/>
          <p:cNvSpPr txBox="1">
            <a:spLocks noChangeArrowheads="1"/>
          </p:cNvSpPr>
          <p:nvPr/>
        </p:nvSpPr>
        <p:spPr bwMode="auto">
          <a:xfrm>
            <a:off x="539750" y="1341438"/>
            <a:ext cx="80645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单周期信号的周期趋近于无穷大时，周期信号就转化为非周期信号。当周期趋近于无穷大时，周期信号的各次谐波幅度及谱线间隔将趋近于无穷小，当频谱的相对性状保持不变，这样，原来由许多谱线组成的周期信号的离散频谱就会连成一片，形成非周期信号的连续频谱。</a:t>
            </a:r>
          </a:p>
        </p:txBody>
      </p:sp>
    </p:spTree>
    <p:extLst>
      <p:ext uri="{BB962C8B-B14F-4D97-AF65-F5344CB8AC3E}">
        <p14:creationId xmlns:p14="http://schemas.microsoft.com/office/powerpoint/2010/main" val="3534856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548680"/>
            <a:ext cx="4572000" cy="5632311"/>
          </a:xfrm>
          <a:prstGeom prst="rect">
            <a:avLst/>
          </a:prstGeom>
        </p:spPr>
        <p:txBody>
          <a:bodyPr>
            <a:spAutoFit/>
          </a:bodyPr>
          <a:lstStyle/>
          <a:p>
            <a:r>
              <a:rPr lang="en-US" altLang="zh-CN" sz="2400" dirty="0" err="1"/>
              <a:t>clf</a:t>
            </a:r>
            <a:endParaRPr lang="en-US" altLang="zh-CN" sz="2400" dirty="0"/>
          </a:p>
          <a:p>
            <a:r>
              <a:rPr lang="en-US" altLang="zh-CN" sz="2400" dirty="0" err="1"/>
              <a:t>dt</a:t>
            </a:r>
            <a:r>
              <a:rPr lang="en-US" altLang="zh-CN" sz="2400" dirty="0"/>
              <a:t> = 0.01 ;</a:t>
            </a:r>
          </a:p>
          <a:p>
            <a:r>
              <a:rPr lang="en-US" altLang="zh-CN" sz="2400" dirty="0"/>
              <a:t>t = -4:dt:4 ;</a:t>
            </a:r>
          </a:p>
          <a:p>
            <a:r>
              <a:rPr lang="en-US" altLang="zh-CN" sz="2400" dirty="0" err="1"/>
              <a:t>ft</a:t>
            </a:r>
            <a:r>
              <a:rPr lang="en-US" altLang="zh-CN" sz="2400" dirty="0"/>
              <a:t> = </a:t>
            </a:r>
            <a:r>
              <a:rPr lang="en-US" altLang="zh-CN" sz="2400" dirty="0" err="1"/>
              <a:t>exp</a:t>
            </a:r>
            <a:r>
              <a:rPr lang="en-US" altLang="zh-CN" sz="2400" dirty="0"/>
              <a:t>(-2*t).*</a:t>
            </a:r>
            <a:r>
              <a:rPr lang="en-US" altLang="zh-CN" sz="2400" dirty="0" err="1"/>
              <a:t>heaviside</a:t>
            </a:r>
            <a:r>
              <a:rPr lang="en-US" altLang="zh-CN" sz="2400" dirty="0"/>
              <a:t>(t) ;</a:t>
            </a:r>
          </a:p>
          <a:p>
            <a:r>
              <a:rPr lang="en-US" altLang="zh-CN" sz="2400" dirty="0"/>
              <a:t>N = 2000 ;</a:t>
            </a:r>
          </a:p>
          <a:p>
            <a:r>
              <a:rPr lang="en-US" altLang="zh-CN" sz="2400" dirty="0"/>
              <a:t>k = -N:N ;</a:t>
            </a:r>
          </a:p>
          <a:p>
            <a:r>
              <a:rPr lang="en-US" altLang="zh-CN" sz="2400" dirty="0"/>
              <a:t>w = pi*k/(N*</a:t>
            </a:r>
            <a:r>
              <a:rPr lang="en-US" altLang="zh-CN" sz="2400" dirty="0" err="1"/>
              <a:t>dt</a:t>
            </a:r>
            <a:r>
              <a:rPr lang="en-US" altLang="zh-CN" sz="2400" dirty="0"/>
              <a:t>) ;</a:t>
            </a:r>
          </a:p>
          <a:p>
            <a:r>
              <a:rPr lang="en-US" altLang="zh-CN" sz="2400" dirty="0"/>
              <a:t>F = </a:t>
            </a:r>
            <a:r>
              <a:rPr lang="en-US" altLang="zh-CN" sz="2400" dirty="0" err="1"/>
              <a:t>dt</a:t>
            </a:r>
            <a:r>
              <a:rPr lang="en-US" altLang="zh-CN" sz="2400" dirty="0"/>
              <a:t>*</a:t>
            </a:r>
            <a:r>
              <a:rPr lang="en-US" altLang="zh-CN" sz="2400" dirty="0" err="1"/>
              <a:t>ft</a:t>
            </a:r>
            <a:r>
              <a:rPr lang="en-US" altLang="zh-CN" sz="2400" dirty="0"/>
              <a:t>*</a:t>
            </a:r>
            <a:r>
              <a:rPr lang="en-US" altLang="zh-CN" sz="2400" dirty="0" err="1"/>
              <a:t>exp</a:t>
            </a:r>
            <a:r>
              <a:rPr lang="en-US" altLang="zh-CN" sz="2400" dirty="0"/>
              <a:t>(-j*t'*w) ;</a:t>
            </a:r>
          </a:p>
          <a:p>
            <a:r>
              <a:rPr lang="en-US" altLang="zh-CN" sz="2400" dirty="0"/>
              <a:t>Fu=abs(F) ;</a:t>
            </a:r>
          </a:p>
          <a:p>
            <a:r>
              <a:rPr lang="en-US" altLang="zh-CN" sz="2400" dirty="0"/>
              <a:t>plot(</a:t>
            </a:r>
            <a:r>
              <a:rPr lang="en-US" altLang="zh-CN" sz="2400" dirty="0" err="1"/>
              <a:t>w,Fu</a:t>
            </a:r>
            <a:r>
              <a:rPr lang="en-US" altLang="zh-CN" sz="2400" dirty="0"/>
              <a:t>) ;</a:t>
            </a:r>
          </a:p>
          <a:p>
            <a:r>
              <a:rPr lang="en-US" altLang="zh-CN" sz="2400" dirty="0"/>
              <a:t>grid on ;</a:t>
            </a:r>
          </a:p>
          <a:p>
            <a:r>
              <a:rPr lang="en-US" altLang="zh-CN" sz="2400" dirty="0"/>
              <a:t>axis([-2*pi 2*pi 0 0.6]) ;</a:t>
            </a:r>
          </a:p>
          <a:p>
            <a:r>
              <a:rPr lang="en-US" altLang="zh-CN" sz="2400" dirty="0" err="1"/>
              <a:t>xlabel</a:t>
            </a:r>
            <a:r>
              <a:rPr lang="en-US" altLang="zh-CN" sz="2400" dirty="0"/>
              <a:t>('w');</a:t>
            </a:r>
          </a:p>
          <a:p>
            <a:r>
              <a:rPr lang="en-US" altLang="zh-CN" sz="2400" dirty="0" err="1"/>
              <a:t>ylabel</a:t>
            </a:r>
            <a:r>
              <a:rPr lang="en-US" altLang="zh-CN" sz="2400" dirty="0"/>
              <a:t>('F(w)');</a:t>
            </a:r>
          </a:p>
          <a:p>
            <a:r>
              <a:rPr lang="en-US" altLang="zh-CN" sz="2400" dirty="0"/>
              <a:t>title('</a:t>
            </a:r>
            <a:r>
              <a:rPr lang="zh-CN" altLang="en-US" sz="2400" dirty="0"/>
              <a:t>幅度谱</a:t>
            </a:r>
            <a:r>
              <a:rPr lang="en-US" altLang="zh-CN" sz="2400" dirty="0"/>
              <a:t>')</a:t>
            </a:r>
            <a:endParaRPr lang="zh-CN" altLang="en-US" sz="2400" dirty="0"/>
          </a:p>
        </p:txBody>
      </p:sp>
    </p:spTree>
    <p:extLst>
      <p:ext uri="{BB962C8B-B14F-4D97-AF65-F5344CB8AC3E}">
        <p14:creationId xmlns:p14="http://schemas.microsoft.com/office/powerpoint/2010/main" val="9998933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492" y="980728"/>
            <a:ext cx="6367851" cy="477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06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2627784" y="1412776"/>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二、傅里叶变换的性质</a:t>
            </a:r>
          </a:p>
        </p:txBody>
      </p:sp>
    </p:spTree>
    <p:extLst>
      <p:ext uri="{BB962C8B-B14F-4D97-AF65-F5344CB8AC3E}">
        <p14:creationId xmlns:p14="http://schemas.microsoft.com/office/powerpoint/2010/main" val="11536163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0825" y="404813"/>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、尺度变换特性</a:t>
            </a:r>
          </a:p>
        </p:txBody>
      </p:sp>
      <p:graphicFrame>
        <p:nvGraphicFramePr>
          <p:cNvPr id="185352" name="Object 8"/>
          <p:cNvGraphicFramePr>
            <a:graphicFrameLocks noGrp="1" noChangeAspect="1"/>
          </p:cNvGraphicFramePr>
          <p:nvPr>
            <p:ph sz="quarter" idx="3"/>
          </p:nvPr>
        </p:nvGraphicFramePr>
        <p:xfrm>
          <a:off x="3132138" y="2852738"/>
          <a:ext cx="2520950" cy="981075"/>
        </p:xfrm>
        <a:graphic>
          <a:graphicData uri="http://schemas.openxmlformats.org/presentationml/2006/ole">
            <mc:AlternateContent xmlns:mc="http://schemas.openxmlformats.org/markup-compatibility/2006">
              <mc:Choice xmlns:v="urn:schemas-microsoft-com:vml" Requires="v">
                <p:oleObj spid="_x0000_s15390" name="Equation" r:id="rId3" imgW="1143000" imgH="444240" progId="Equation.DSMT4">
                  <p:embed/>
                </p:oleObj>
              </mc:Choice>
              <mc:Fallback>
                <p:oleObj name="Equation" r:id="rId3" imgW="1143000" imgH="4442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852738"/>
                        <a:ext cx="25209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5358" name="Object 14"/>
          <p:cNvGraphicFramePr>
            <a:graphicFrameLocks noChangeAspect="1"/>
          </p:cNvGraphicFramePr>
          <p:nvPr/>
        </p:nvGraphicFramePr>
        <p:xfrm>
          <a:off x="3419475" y="1916113"/>
          <a:ext cx="1797050" cy="422275"/>
        </p:xfrm>
        <a:graphic>
          <a:graphicData uri="http://schemas.openxmlformats.org/presentationml/2006/ole">
            <mc:AlternateContent xmlns:mc="http://schemas.openxmlformats.org/markup-compatibility/2006">
              <mc:Choice xmlns:v="urn:schemas-microsoft-com:vml" Requires="v">
                <p:oleObj spid="_x0000_s15391" name="Equation" r:id="rId5" imgW="863280" imgH="203040" progId="Equation.DSMT4">
                  <p:embed/>
                </p:oleObj>
              </mc:Choice>
              <mc:Fallback>
                <p:oleObj name="Equation" r:id="rId5" imgW="8632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916113"/>
                        <a:ext cx="17970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7452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250825" y="404813"/>
            <a:ext cx="5905500" cy="653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smtClean="0">
                <a:latin typeface="楷体_GB2312" pitchFamily="49" charset="-122"/>
                <a:ea typeface="楷体_GB2312" pitchFamily="49" charset="-122"/>
              </a:rPr>
              <a:t>例</a:t>
            </a:r>
            <a:r>
              <a:rPr lang="en-US" altLang="zh-CN" sz="2800" b="1" dirty="0" smtClean="0">
                <a:latin typeface="楷体_GB2312" pitchFamily="49" charset="-122"/>
                <a:ea typeface="楷体_GB2312" pitchFamily="49" charset="-122"/>
              </a:rPr>
              <a:t>6</a:t>
            </a:r>
            <a:r>
              <a:rPr lang="zh-CN" altLang="en-US"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graphicFrame>
        <p:nvGraphicFramePr>
          <p:cNvPr id="190467" name="Object 3"/>
          <p:cNvGraphicFramePr>
            <a:graphicFrameLocks noGrp="1" noChangeAspect="1"/>
          </p:cNvGraphicFramePr>
          <p:nvPr>
            <p:ph sz="quarter" idx="1"/>
            <p:extLst>
              <p:ext uri="{D42A27DB-BD31-4B8C-83A1-F6EECF244321}">
                <p14:modId xmlns:p14="http://schemas.microsoft.com/office/powerpoint/2010/main" val="628990054"/>
              </p:ext>
            </p:extLst>
          </p:nvPr>
        </p:nvGraphicFramePr>
        <p:xfrm>
          <a:off x="1979612" y="2492375"/>
          <a:ext cx="4022949" cy="936625"/>
        </p:xfrm>
        <a:graphic>
          <a:graphicData uri="http://schemas.openxmlformats.org/presentationml/2006/ole">
            <mc:AlternateContent xmlns:mc="http://schemas.openxmlformats.org/markup-compatibility/2006">
              <mc:Choice xmlns:v="urn:schemas-microsoft-com:vml" Requires="v">
                <p:oleObj spid="_x0000_s16431" name="Equation" r:id="rId3" imgW="1688760" imgH="393480" progId="Equation.DSMT4">
                  <p:embed/>
                </p:oleObj>
              </mc:Choice>
              <mc:Fallback>
                <p:oleObj name="Equation" r:id="rId3" imgW="1688760" imgH="3934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2492375"/>
                        <a:ext cx="4022949" cy="936625"/>
                      </a:xfrm>
                      <a:prstGeom prst="rect">
                        <a:avLst/>
                      </a:prstGeom>
                      <a:noFill/>
                      <a:ln>
                        <a:noFill/>
                      </a:ln>
                      <a:effectLst/>
                      <a:extLst/>
                    </p:spPr>
                  </p:pic>
                </p:oleObj>
              </mc:Fallback>
            </mc:AlternateContent>
          </a:graphicData>
        </a:graphic>
      </p:graphicFrame>
      <p:graphicFrame>
        <p:nvGraphicFramePr>
          <p:cNvPr id="190469" name="Object 5"/>
          <p:cNvGraphicFramePr>
            <a:graphicFrameLocks noGrp="1" noChangeAspect="1"/>
          </p:cNvGraphicFramePr>
          <p:nvPr>
            <p:ph sz="quarter" idx="3"/>
          </p:nvPr>
        </p:nvGraphicFramePr>
        <p:xfrm>
          <a:off x="1908175" y="1700213"/>
          <a:ext cx="4319588" cy="612775"/>
        </p:xfrm>
        <a:graphic>
          <a:graphicData uri="http://schemas.openxmlformats.org/presentationml/2006/ole">
            <mc:AlternateContent xmlns:mc="http://schemas.openxmlformats.org/markup-compatibility/2006">
              <mc:Choice xmlns:v="urn:schemas-microsoft-com:vml" Requires="v">
                <p:oleObj spid="_x0000_s16432" name="Equation" r:id="rId5" imgW="1612800" imgH="228600" progId="Equation.DSMT4">
                  <p:embed/>
                </p:oleObj>
              </mc:Choice>
              <mc:Fallback>
                <p:oleObj name="Equation" r:id="rId5" imgW="1612800" imgH="22860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700213"/>
                        <a:ext cx="4319588"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1" name="Object 7"/>
          <p:cNvGraphicFramePr>
            <a:graphicFrameLocks noChangeAspect="1"/>
          </p:cNvGraphicFramePr>
          <p:nvPr/>
        </p:nvGraphicFramePr>
        <p:xfrm>
          <a:off x="1979613" y="981075"/>
          <a:ext cx="3311525" cy="523875"/>
        </p:xfrm>
        <a:graphic>
          <a:graphicData uri="http://schemas.openxmlformats.org/presentationml/2006/ole">
            <mc:AlternateContent xmlns:mc="http://schemas.openxmlformats.org/markup-compatibility/2006">
              <mc:Choice xmlns:v="urn:schemas-microsoft-com:vml" Requires="v">
                <p:oleObj spid="_x0000_s16433" name="Equation" r:id="rId7" imgW="1447560" imgH="228600" progId="Equation.DSMT4">
                  <p:embed/>
                </p:oleObj>
              </mc:Choice>
              <mc:Fallback>
                <p:oleObj name="Equation" r:id="rId7" imgW="144756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981075"/>
                        <a:ext cx="3311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22751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7680853"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0005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258888" y="1196975"/>
            <a:ext cx="6913562"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pPr>
            <a:r>
              <a:rPr lang="zh-CN" altLang="en-US" sz="2800" b="1">
                <a:latin typeface="楷体_GB2312" pitchFamily="49" charset="-122"/>
                <a:ea typeface="楷体_GB2312" pitchFamily="49" charset="-122"/>
              </a:rPr>
              <a:t>程序运行结果如上图所示，上图直观的反映了尺度变换特性，从理论上论证了信号的时域压缩导致它的频谱扩展，而信号的时域扩展导致它的频谱压缩。一个典型的实例就是在通信中对通信速率的要求与对带宽的要求是相互矛盾的</a:t>
            </a:r>
          </a:p>
        </p:txBody>
      </p:sp>
    </p:spTree>
    <p:extLst>
      <p:ext uri="{BB962C8B-B14F-4D97-AF65-F5344CB8AC3E}">
        <p14:creationId xmlns:p14="http://schemas.microsoft.com/office/powerpoint/2010/main" val="12704712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50825" y="404813"/>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、频移特性</a:t>
            </a:r>
          </a:p>
        </p:txBody>
      </p:sp>
      <p:graphicFrame>
        <p:nvGraphicFramePr>
          <p:cNvPr id="195587" name="Object 3"/>
          <p:cNvGraphicFramePr>
            <a:graphicFrameLocks noGrp="1" noChangeAspect="1"/>
          </p:cNvGraphicFramePr>
          <p:nvPr>
            <p:ph sz="half" idx="1"/>
          </p:nvPr>
        </p:nvGraphicFramePr>
        <p:xfrm>
          <a:off x="2843213" y="1844675"/>
          <a:ext cx="3600450" cy="622300"/>
        </p:xfrm>
        <a:graphic>
          <a:graphicData uri="http://schemas.openxmlformats.org/presentationml/2006/ole">
            <mc:AlternateContent xmlns:mc="http://schemas.openxmlformats.org/markup-compatibility/2006">
              <mc:Choice xmlns:v="urn:schemas-microsoft-com:vml" Requires="v">
                <p:oleObj spid="_x0000_s17452" name="Equation" r:id="rId3" imgW="1396800" imgH="241200" progId="Equation.DSMT4">
                  <p:embed/>
                </p:oleObj>
              </mc:Choice>
              <mc:Fallback>
                <p:oleObj name="Equation" r:id="rId3" imgW="1396800" imgH="2412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844675"/>
                        <a:ext cx="360045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588" name="Object 4"/>
          <p:cNvGraphicFramePr>
            <a:graphicFrameLocks noChangeAspect="1"/>
          </p:cNvGraphicFramePr>
          <p:nvPr/>
        </p:nvGraphicFramePr>
        <p:xfrm>
          <a:off x="3419475" y="1196975"/>
          <a:ext cx="1797050" cy="422275"/>
        </p:xfrm>
        <a:graphic>
          <a:graphicData uri="http://schemas.openxmlformats.org/presentationml/2006/ole">
            <mc:AlternateContent xmlns:mc="http://schemas.openxmlformats.org/markup-compatibility/2006">
              <mc:Choice xmlns:v="urn:schemas-microsoft-com:vml" Requires="v">
                <p:oleObj spid="_x0000_s17453" name="Equation" r:id="rId5" imgW="863280" imgH="203040" progId="Equation.DSMT4">
                  <p:embed/>
                </p:oleObj>
              </mc:Choice>
              <mc:Fallback>
                <p:oleObj name="Equation" r:id="rId5" imgW="8632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196975"/>
                        <a:ext cx="179705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589" name="Text Box 5"/>
          <p:cNvSpPr txBox="1">
            <a:spLocks noChangeArrowheads="1"/>
          </p:cNvSpPr>
          <p:nvPr/>
        </p:nvSpPr>
        <p:spPr bwMode="auto">
          <a:xfrm>
            <a:off x="684213" y="2708275"/>
            <a:ext cx="76327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频移特性在通信系统中得到广泛应用，诸如调幅，同步解调和变频等过程都是在频谱上搬移的基础上完成的。频移的实现原理是将信号</a:t>
            </a:r>
          </a:p>
        </p:txBody>
      </p:sp>
      <p:graphicFrame>
        <p:nvGraphicFramePr>
          <p:cNvPr id="195590" name="Object 6"/>
          <p:cNvGraphicFramePr>
            <a:graphicFrameLocks noGrp="1" noChangeAspect="1"/>
          </p:cNvGraphicFramePr>
          <p:nvPr>
            <p:ph sz="half" idx="2"/>
          </p:nvPr>
        </p:nvGraphicFramePr>
        <p:xfrm>
          <a:off x="3419475" y="5084763"/>
          <a:ext cx="2200275" cy="590550"/>
        </p:xfrm>
        <a:graphic>
          <a:graphicData uri="http://schemas.openxmlformats.org/presentationml/2006/ole">
            <mc:AlternateContent xmlns:mc="http://schemas.openxmlformats.org/markup-compatibility/2006">
              <mc:Choice xmlns:v="urn:schemas-microsoft-com:vml" Requires="v">
                <p:oleObj spid="_x0000_s17454" name="Equation" r:id="rId7" imgW="850680" imgH="228600" progId="Equation.DSMT4">
                  <p:embed/>
                </p:oleObj>
              </mc:Choice>
              <mc:Fallback>
                <p:oleObj name="Equation" r:id="rId7" imgW="850680" imgH="22860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5084763"/>
                        <a:ext cx="22002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5680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44" name="Object 12"/>
          <p:cNvGraphicFramePr>
            <a:graphicFrameLocks noGrp="1" noChangeAspect="1"/>
          </p:cNvGraphicFramePr>
          <p:nvPr>
            <p:ph sz="quarter" idx="1"/>
          </p:nvPr>
        </p:nvGraphicFramePr>
        <p:xfrm>
          <a:off x="1835150" y="2682875"/>
          <a:ext cx="792163" cy="528638"/>
        </p:xfrm>
        <a:graphic>
          <a:graphicData uri="http://schemas.openxmlformats.org/presentationml/2006/ole">
            <mc:AlternateContent xmlns:mc="http://schemas.openxmlformats.org/markup-compatibility/2006">
              <mc:Choice xmlns:v="urn:schemas-microsoft-com:vml" Requires="v">
                <p:oleObj spid="_x0000_s18504" name="Equation" r:id="rId3" imgW="304560" imgH="203040" progId="Equation.DSMT4">
                  <p:embed/>
                </p:oleObj>
              </mc:Choice>
              <mc:Fallback>
                <p:oleObj name="Equation" r:id="rId3" imgW="30456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682875"/>
                        <a:ext cx="7921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38" name="Object 6"/>
          <p:cNvGraphicFramePr>
            <a:graphicFrameLocks noGrp="1" noChangeAspect="1"/>
          </p:cNvGraphicFramePr>
          <p:nvPr>
            <p:ph sz="quarter" idx="2"/>
          </p:nvPr>
        </p:nvGraphicFramePr>
        <p:xfrm>
          <a:off x="1330325" y="1357313"/>
          <a:ext cx="5689600" cy="847725"/>
        </p:xfrm>
        <a:graphic>
          <a:graphicData uri="http://schemas.openxmlformats.org/presentationml/2006/ole">
            <mc:AlternateContent xmlns:mc="http://schemas.openxmlformats.org/markup-compatibility/2006">
              <mc:Choice xmlns:v="urn:schemas-microsoft-com:vml" Requires="v">
                <p:oleObj spid="_x0000_s18505" name="Equation" r:id="rId5" imgW="2641320" imgH="393480" progId="Equation.DSMT4">
                  <p:embed/>
                </p:oleObj>
              </mc:Choice>
              <mc:Fallback>
                <p:oleObj name="Equation" r:id="rId5" imgW="2641320" imgH="39348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325" y="1357313"/>
                        <a:ext cx="56896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39" name="Object 7"/>
          <p:cNvGraphicFramePr>
            <a:graphicFrameLocks noGrp="1" noChangeAspect="1"/>
          </p:cNvGraphicFramePr>
          <p:nvPr>
            <p:ph sz="quarter" idx="3"/>
          </p:nvPr>
        </p:nvGraphicFramePr>
        <p:xfrm>
          <a:off x="1403350" y="492125"/>
          <a:ext cx="5616575" cy="844550"/>
        </p:xfrm>
        <a:graphic>
          <a:graphicData uri="http://schemas.openxmlformats.org/presentationml/2006/ole">
            <mc:AlternateContent xmlns:mc="http://schemas.openxmlformats.org/markup-compatibility/2006">
              <mc:Choice xmlns:v="urn:schemas-microsoft-com:vml" Requires="v">
                <p:oleObj spid="_x0000_s18506" name="Equation" r:id="rId7" imgW="2616120" imgH="393480" progId="Equation.DSMT4">
                  <p:embed/>
                </p:oleObj>
              </mc:Choice>
              <mc:Fallback>
                <p:oleObj name="Equation" r:id="rId7" imgW="2616120" imgH="39348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92125"/>
                        <a:ext cx="5616575"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43" name="Text Box 11"/>
          <p:cNvSpPr txBox="1">
            <a:spLocks noChangeArrowheads="1"/>
          </p:cNvSpPr>
          <p:nvPr/>
        </p:nvSpPr>
        <p:spPr bwMode="auto">
          <a:xfrm>
            <a:off x="755650" y="2492375"/>
            <a:ext cx="76327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等效于    频谱     一分为二，沿频率轴向左和向右各平移   。这个过程称为调制，频移性质又称为调制性质或调制定理。</a:t>
            </a:r>
            <a:endParaRPr lang="en-US" altLang="zh-CN" sz="2800" b="1">
              <a:latin typeface="楷体_GB2312" pitchFamily="49" charset="-122"/>
              <a:ea typeface="楷体_GB2312" pitchFamily="49" charset="-122"/>
            </a:endParaRPr>
          </a:p>
        </p:txBody>
      </p:sp>
      <p:graphicFrame>
        <p:nvGraphicFramePr>
          <p:cNvPr id="197647" name="Object 15"/>
          <p:cNvGraphicFramePr>
            <a:graphicFrameLocks noGrp="1" noChangeAspect="1"/>
          </p:cNvGraphicFramePr>
          <p:nvPr>
            <p:ph sz="quarter" idx="4"/>
          </p:nvPr>
        </p:nvGraphicFramePr>
        <p:xfrm>
          <a:off x="3379788" y="2752725"/>
          <a:ext cx="831850" cy="458788"/>
        </p:xfrm>
        <a:graphic>
          <a:graphicData uri="http://schemas.openxmlformats.org/presentationml/2006/ole">
            <mc:AlternateContent xmlns:mc="http://schemas.openxmlformats.org/markup-compatibility/2006">
              <mc:Choice xmlns:v="urn:schemas-microsoft-com:vml" Requires="v">
                <p:oleObj spid="_x0000_s18507" name="Equation" r:id="rId9" imgW="368280" imgH="203040" progId="Equation.DSMT4">
                  <p:embed/>
                </p:oleObj>
              </mc:Choice>
              <mc:Fallback>
                <p:oleObj name="Equation" r:id="rId9" imgW="368280" imgH="203040" progId="Equation.DSMT4">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788" y="2752725"/>
                        <a:ext cx="8318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7650" name="Object 18"/>
          <p:cNvGraphicFramePr>
            <a:graphicFrameLocks noChangeAspect="1"/>
          </p:cNvGraphicFramePr>
          <p:nvPr/>
        </p:nvGraphicFramePr>
        <p:xfrm>
          <a:off x="2914650" y="3284538"/>
          <a:ext cx="563563" cy="673100"/>
        </p:xfrm>
        <a:graphic>
          <a:graphicData uri="http://schemas.openxmlformats.org/presentationml/2006/ole">
            <mc:AlternateContent xmlns:mc="http://schemas.openxmlformats.org/markup-compatibility/2006">
              <mc:Choice xmlns:v="urn:schemas-microsoft-com:vml" Requires="v">
                <p:oleObj spid="_x0000_s18508" name="Equation" r:id="rId11" imgW="190440" imgH="228600" progId="Equation.DSMT4">
                  <p:embed/>
                </p:oleObj>
              </mc:Choice>
              <mc:Fallback>
                <p:oleObj name="Equation" r:id="rId11" imgW="19044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4650" y="3284538"/>
                        <a:ext cx="563563"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78472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404813"/>
            <a:ext cx="590550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7</a:t>
            </a:r>
            <a:r>
              <a:rPr lang="zh-CN" altLang="en-US" sz="2800" b="1">
                <a:latin typeface="楷体_GB2312" pitchFamily="49" charset="-122"/>
                <a:ea typeface="楷体_GB2312" pitchFamily="49" charset="-122"/>
              </a:rPr>
              <a:t>：</a:t>
            </a:r>
          </a:p>
        </p:txBody>
      </p:sp>
      <p:graphicFrame>
        <p:nvGraphicFramePr>
          <p:cNvPr id="209924" name="Object 4"/>
          <p:cNvGraphicFramePr>
            <a:graphicFrameLocks noGrp="1" noChangeAspect="1"/>
          </p:cNvGraphicFramePr>
          <p:nvPr>
            <p:ph sz="quarter" idx="3"/>
          </p:nvPr>
        </p:nvGraphicFramePr>
        <p:xfrm>
          <a:off x="1547813" y="2060575"/>
          <a:ext cx="6337300" cy="889000"/>
        </p:xfrm>
        <a:graphic>
          <a:graphicData uri="http://schemas.openxmlformats.org/presentationml/2006/ole">
            <mc:AlternateContent xmlns:mc="http://schemas.openxmlformats.org/markup-compatibility/2006">
              <mc:Choice xmlns:v="urn:schemas-microsoft-com:vml" Requires="v">
                <p:oleObj spid="_x0000_s19486" name="Equation" r:id="rId3" imgW="2806560" imgH="393480" progId="Equation.DSMT4">
                  <p:embed/>
                </p:oleObj>
              </mc:Choice>
              <mc:Fallback>
                <p:oleObj name="Equation" r:id="rId3" imgW="2806560" imgH="39348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060575"/>
                        <a:ext cx="63373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9925" name="Object 5"/>
          <p:cNvGraphicFramePr>
            <a:graphicFrameLocks noChangeAspect="1"/>
          </p:cNvGraphicFramePr>
          <p:nvPr/>
        </p:nvGraphicFramePr>
        <p:xfrm>
          <a:off x="1692275" y="1052513"/>
          <a:ext cx="4183063" cy="903287"/>
        </p:xfrm>
        <a:graphic>
          <a:graphicData uri="http://schemas.openxmlformats.org/presentationml/2006/ole">
            <mc:AlternateContent xmlns:mc="http://schemas.openxmlformats.org/markup-compatibility/2006">
              <mc:Choice xmlns:v="urn:schemas-microsoft-com:vml" Requires="v">
                <p:oleObj spid="_x0000_s19487" name="Equation" r:id="rId5" imgW="1828800" imgH="393480" progId="Equation.DSMT4">
                  <p:embed/>
                </p:oleObj>
              </mc:Choice>
              <mc:Fallback>
                <p:oleObj name="Equation" r:id="rId5" imgW="18288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052513"/>
                        <a:ext cx="4183063"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101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395288" y="476250"/>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宋体" pitchFamily="2" charset="-122"/>
                <a:ea typeface="宋体" pitchFamily="2" charset="-122"/>
              </a:rPr>
              <a:t>傅里叶变换</a:t>
            </a:r>
          </a:p>
        </p:txBody>
      </p:sp>
      <p:graphicFrame>
        <p:nvGraphicFramePr>
          <p:cNvPr id="114692" name="Object 4"/>
          <p:cNvGraphicFramePr>
            <a:graphicFrameLocks noGrp="1" noChangeAspect="1"/>
          </p:cNvGraphicFramePr>
          <p:nvPr>
            <p:ph sz="half" idx="1"/>
          </p:nvPr>
        </p:nvGraphicFramePr>
        <p:xfrm>
          <a:off x="1042988" y="1700213"/>
          <a:ext cx="6840537" cy="1125537"/>
        </p:xfrm>
        <a:graphic>
          <a:graphicData uri="http://schemas.openxmlformats.org/presentationml/2006/ole">
            <mc:AlternateContent xmlns:mc="http://schemas.openxmlformats.org/markup-compatibility/2006">
              <mc:Choice xmlns:v="urn:schemas-microsoft-com:vml" Requires="v">
                <p:oleObj spid="_x0000_s1054" name="Equation" r:id="rId3" imgW="2006280" imgH="330120" progId="Equation.DSMT4">
                  <p:embed/>
                </p:oleObj>
              </mc:Choice>
              <mc:Fallback>
                <p:oleObj name="Equation" r:id="rId3" imgW="2006280" imgH="33012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00213"/>
                        <a:ext cx="6840537"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3" name="Object 5"/>
          <p:cNvGraphicFramePr>
            <a:graphicFrameLocks noChangeAspect="1"/>
          </p:cNvGraphicFramePr>
          <p:nvPr/>
        </p:nvGraphicFramePr>
        <p:xfrm>
          <a:off x="1042988" y="3429000"/>
          <a:ext cx="7561262" cy="1246188"/>
        </p:xfrm>
        <a:graphic>
          <a:graphicData uri="http://schemas.openxmlformats.org/presentationml/2006/ole">
            <mc:AlternateContent xmlns:mc="http://schemas.openxmlformats.org/markup-compatibility/2006">
              <mc:Choice xmlns:v="urn:schemas-microsoft-com:vml" Requires="v">
                <p:oleObj spid="_x0000_s1055" name="Equation" r:id="rId5" imgW="2387520" imgH="393480" progId="Equation.DSMT4">
                  <p:embed/>
                </p:oleObj>
              </mc:Choice>
              <mc:Fallback>
                <p:oleObj name="Equation" r:id="rId5" imgW="238752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429000"/>
                        <a:ext cx="7561262"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88707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76176"/>
            <a:ext cx="7344816" cy="550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8292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755650" y="1052736"/>
            <a:ext cx="7632700" cy="207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5000"/>
              </a:lnSpc>
              <a:spcBef>
                <a:spcPct val="50000"/>
              </a:spcBef>
            </a:pPr>
            <a:r>
              <a:rPr lang="zh-CN" altLang="en-US" sz="2800" b="1" dirty="0">
                <a:latin typeface="楷体_GB2312" pitchFamily="49" charset="-122"/>
                <a:ea typeface="楷体_GB2312" pitchFamily="49" charset="-122"/>
              </a:rPr>
              <a:t>从上图可以看出，调幅信号的频谱等于将原信号的频谱一分为二，各向左、右移动的载频    ，幅度则变为原来的一半</a:t>
            </a:r>
            <a:endParaRPr lang="en-US" altLang="zh-CN" sz="2800" b="1" dirty="0">
              <a:latin typeface="楷体_GB2312" pitchFamily="49" charset="-122"/>
              <a:ea typeface="楷体_GB2312" pitchFamily="49" charset="-122"/>
            </a:endParaRPr>
          </a:p>
        </p:txBody>
      </p:sp>
      <p:graphicFrame>
        <p:nvGraphicFramePr>
          <p:cNvPr id="205827" name="Object 3"/>
          <p:cNvGraphicFramePr>
            <a:graphicFrameLocks noGrp="1" noChangeAspect="1"/>
          </p:cNvGraphicFramePr>
          <p:nvPr>
            <p:ph/>
            <p:extLst>
              <p:ext uri="{D42A27DB-BD31-4B8C-83A1-F6EECF244321}">
                <p14:modId xmlns:p14="http://schemas.microsoft.com/office/powerpoint/2010/main" val="2261770982"/>
              </p:ext>
            </p:extLst>
          </p:nvPr>
        </p:nvGraphicFramePr>
        <p:xfrm>
          <a:off x="1259632" y="2420867"/>
          <a:ext cx="601662" cy="720725"/>
        </p:xfrm>
        <a:graphic>
          <a:graphicData uri="http://schemas.openxmlformats.org/presentationml/2006/ole">
            <mc:AlternateContent xmlns:mc="http://schemas.openxmlformats.org/markup-compatibility/2006">
              <mc:Choice xmlns:v="urn:schemas-microsoft-com:vml" Requires="v">
                <p:oleObj spid="_x0000_s20496" name="Equation" r:id="rId3" imgW="190440" imgH="228600" progId="Equation.DSMT4">
                  <p:embed/>
                </p:oleObj>
              </mc:Choice>
              <mc:Fallback>
                <p:oleObj name="Equation" r:id="rId3" imgW="190440" imgH="2286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67"/>
                        <a:ext cx="6016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93864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250825" y="506413"/>
            <a:ext cx="82819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latin typeface="楷体_GB2312" pitchFamily="49" charset="-122"/>
                <a:ea typeface="楷体_GB2312" pitchFamily="49" charset="-122"/>
              </a:rPr>
              <a:t>实验内容：</a:t>
            </a:r>
          </a:p>
        </p:txBody>
      </p:sp>
      <p:sp>
        <p:nvSpPr>
          <p:cNvPr id="215043" name="Text Box 3"/>
          <p:cNvSpPr txBox="1">
            <a:spLocks noChangeArrowheads="1"/>
          </p:cNvSpPr>
          <p:nvPr/>
        </p:nvSpPr>
        <p:spPr bwMode="auto">
          <a:xfrm>
            <a:off x="179388" y="1341438"/>
            <a:ext cx="85693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zh-CN" altLang="en-US" sz="2800" b="1" dirty="0">
                <a:ea typeface="楷体_GB2312" pitchFamily="49" charset="-122"/>
              </a:rPr>
              <a:t>试用</a:t>
            </a:r>
            <a:r>
              <a:rPr lang="en-US" altLang="zh-CN" sz="2800" b="1" dirty="0">
                <a:ea typeface="楷体_GB2312" pitchFamily="49" charset="-122"/>
              </a:rPr>
              <a:t>MATLAB</a:t>
            </a:r>
            <a:r>
              <a:rPr lang="zh-CN" altLang="en-US" sz="2800" b="1" dirty="0">
                <a:ea typeface="楷体_GB2312" pitchFamily="49" charset="-122"/>
              </a:rPr>
              <a:t>命令求下列信号的傅里叶变换，并绘出其幅度谱和</a:t>
            </a:r>
            <a:r>
              <a:rPr lang="zh-CN" altLang="en-US" sz="2800" b="1" dirty="0" smtClean="0">
                <a:ea typeface="楷体_GB2312" pitchFamily="49" charset="-122"/>
              </a:rPr>
              <a:t>相位谱</a:t>
            </a:r>
            <a:r>
              <a:rPr lang="en-US" altLang="zh-CN" sz="2800" b="1" dirty="0" smtClean="0">
                <a:ea typeface="楷体_GB2312" pitchFamily="49" charset="-122"/>
              </a:rPr>
              <a:t>(</a:t>
            </a:r>
            <a:r>
              <a:rPr lang="zh-CN" altLang="en-US" sz="2800" b="1" dirty="0" smtClean="0">
                <a:ea typeface="楷体_GB2312" pitchFamily="49" charset="-122"/>
              </a:rPr>
              <a:t>符号法与数字法）。</a:t>
            </a:r>
            <a:endParaRPr lang="zh-CN" altLang="en-US" sz="2800" b="1" dirty="0">
              <a:latin typeface="楷体_GB2312" pitchFamily="49" charset="-122"/>
              <a:ea typeface="楷体_GB2312" pitchFamily="49" charset="-122"/>
            </a:endParaRPr>
          </a:p>
        </p:txBody>
      </p:sp>
      <p:graphicFrame>
        <p:nvGraphicFramePr>
          <p:cNvPr id="215045" name="Object 5"/>
          <p:cNvGraphicFramePr>
            <a:graphicFrameLocks noGrp="1" noChangeAspect="1"/>
          </p:cNvGraphicFramePr>
          <p:nvPr>
            <p:ph/>
          </p:nvPr>
        </p:nvGraphicFramePr>
        <p:xfrm>
          <a:off x="684213" y="2852738"/>
          <a:ext cx="7885112" cy="1379537"/>
        </p:xfrm>
        <a:graphic>
          <a:graphicData uri="http://schemas.openxmlformats.org/presentationml/2006/ole">
            <mc:AlternateContent xmlns:mc="http://schemas.openxmlformats.org/markup-compatibility/2006">
              <mc:Choice xmlns:v="urn:schemas-microsoft-com:vml" Requires="v">
                <p:oleObj spid="_x0000_s21520" name="Equation" r:id="rId3" imgW="2705040" imgH="469800" progId="Equation.DSMT4">
                  <p:embed/>
                </p:oleObj>
              </mc:Choice>
              <mc:Fallback>
                <p:oleObj name="Equation" r:id="rId3" imgW="2705040" imgH="4698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852738"/>
                        <a:ext cx="7885112" cy="137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00340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Text Box 3"/>
          <p:cNvSpPr txBox="1">
            <a:spLocks noChangeArrowheads="1"/>
          </p:cNvSpPr>
          <p:nvPr/>
        </p:nvSpPr>
        <p:spPr bwMode="auto">
          <a:xfrm>
            <a:off x="179388" y="1341438"/>
            <a:ext cx="85693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a:t>
            </a:r>
            <a:r>
              <a:rPr lang="zh-CN" altLang="en-US" sz="2800" b="1">
                <a:ea typeface="楷体_GB2312" pitchFamily="49" charset="-122"/>
              </a:rPr>
              <a:t>试用</a:t>
            </a:r>
            <a:r>
              <a:rPr lang="en-US" altLang="zh-CN" sz="2800" b="1">
                <a:ea typeface="楷体_GB2312" pitchFamily="49" charset="-122"/>
              </a:rPr>
              <a:t>MATLAB</a:t>
            </a:r>
            <a:r>
              <a:rPr lang="zh-CN" altLang="en-US" sz="2800" b="1">
                <a:ea typeface="楷体_GB2312" pitchFamily="49" charset="-122"/>
              </a:rPr>
              <a:t>命令求下列信号的傅里叶反变换，并绘出其时域信号</a:t>
            </a:r>
            <a:endParaRPr lang="zh-CN" altLang="en-US" sz="2800" b="1">
              <a:latin typeface="楷体_GB2312" pitchFamily="49" charset="-122"/>
              <a:ea typeface="楷体_GB2312" pitchFamily="49" charset="-122"/>
            </a:endParaRPr>
          </a:p>
        </p:txBody>
      </p:sp>
      <p:graphicFrame>
        <p:nvGraphicFramePr>
          <p:cNvPr id="217092" name="Object 4"/>
          <p:cNvGraphicFramePr>
            <a:graphicFrameLocks noGrp="1" noChangeAspect="1"/>
          </p:cNvGraphicFramePr>
          <p:nvPr>
            <p:ph/>
          </p:nvPr>
        </p:nvGraphicFramePr>
        <p:xfrm>
          <a:off x="684213" y="2922588"/>
          <a:ext cx="7885112" cy="1239837"/>
        </p:xfrm>
        <a:graphic>
          <a:graphicData uri="http://schemas.openxmlformats.org/presentationml/2006/ole">
            <mc:AlternateContent xmlns:mc="http://schemas.openxmlformats.org/markup-compatibility/2006">
              <mc:Choice xmlns:v="urn:schemas-microsoft-com:vml" Requires="v">
                <p:oleObj spid="_x0000_s22544" name="Equation" r:id="rId3" imgW="2666880" imgH="419040" progId="Equation.DSMT4">
                  <p:embed/>
                </p:oleObj>
              </mc:Choice>
              <mc:Fallback>
                <p:oleObj name="Equation" r:id="rId3" imgW="2666880" imgH="419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2588"/>
                        <a:ext cx="7885112" cy="123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89167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179388" y="1052513"/>
            <a:ext cx="85693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a:t>
            </a:r>
            <a:r>
              <a:rPr lang="zh-CN" altLang="en-US" sz="2800" b="1" dirty="0">
                <a:ea typeface="楷体_GB2312" pitchFamily="49" charset="-122"/>
              </a:rPr>
              <a:t>试用</a:t>
            </a:r>
            <a:r>
              <a:rPr lang="en-US" altLang="zh-CN" sz="2800" b="1" dirty="0">
                <a:ea typeface="楷体_GB2312" pitchFamily="49" charset="-122"/>
              </a:rPr>
              <a:t>MATLAB</a:t>
            </a:r>
            <a:r>
              <a:rPr lang="zh-CN" altLang="en-US" sz="2800" b="1" dirty="0">
                <a:ea typeface="楷体_GB2312" pitchFamily="49" charset="-122"/>
              </a:rPr>
              <a:t>数值计算方法求下图所示信号的傅里叶变换，并画出其频谱</a:t>
            </a:r>
            <a:r>
              <a:rPr lang="zh-CN" altLang="en-US" sz="2800" b="1" dirty="0" smtClean="0">
                <a:ea typeface="楷体_GB2312" pitchFamily="49" charset="-122"/>
              </a:rPr>
              <a:t>图（符号法与数字法</a:t>
            </a:r>
            <a:r>
              <a:rPr lang="zh-CN" altLang="en-US" sz="2800" b="1" dirty="0">
                <a:ea typeface="楷体_GB2312" pitchFamily="49" charset="-122"/>
              </a:rPr>
              <a:t>）</a:t>
            </a:r>
            <a:endParaRPr lang="zh-CN" altLang="en-US" sz="2800" b="1" dirty="0">
              <a:latin typeface="楷体_GB2312" pitchFamily="49" charset="-122"/>
              <a:ea typeface="楷体_GB2312" pitchFamily="49" charset="-122"/>
            </a:endParaRPr>
          </a:p>
        </p:txBody>
      </p:sp>
      <p:sp>
        <p:nvSpPr>
          <p:cNvPr id="218117" name="Line 5"/>
          <p:cNvSpPr>
            <a:spLocks noChangeShapeType="1"/>
          </p:cNvSpPr>
          <p:nvPr/>
        </p:nvSpPr>
        <p:spPr bwMode="auto">
          <a:xfrm>
            <a:off x="1476375" y="4724400"/>
            <a:ext cx="547211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18" name="Line 6"/>
          <p:cNvSpPr>
            <a:spLocks noChangeShapeType="1"/>
          </p:cNvSpPr>
          <p:nvPr/>
        </p:nvSpPr>
        <p:spPr bwMode="auto">
          <a:xfrm>
            <a:off x="3708400" y="2565400"/>
            <a:ext cx="0" cy="3311525"/>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19" name="Line 7"/>
          <p:cNvSpPr>
            <a:spLocks noChangeShapeType="1"/>
          </p:cNvSpPr>
          <p:nvPr/>
        </p:nvSpPr>
        <p:spPr bwMode="auto">
          <a:xfrm>
            <a:off x="2916238" y="3789363"/>
            <a:ext cx="158432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20" name="Line 8"/>
          <p:cNvSpPr>
            <a:spLocks noChangeShapeType="1"/>
          </p:cNvSpPr>
          <p:nvPr/>
        </p:nvSpPr>
        <p:spPr bwMode="auto">
          <a:xfrm flipH="1">
            <a:off x="2268538" y="3789363"/>
            <a:ext cx="647700" cy="93503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21" name="Line 9"/>
          <p:cNvSpPr>
            <a:spLocks noChangeShapeType="1"/>
          </p:cNvSpPr>
          <p:nvPr/>
        </p:nvSpPr>
        <p:spPr bwMode="auto">
          <a:xfrm>
            <a:off x="4500563" y="3789363"/>
            <a:ext cx="719137" cy="93503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22" name="Line 10"/>
          <p:cNvSpPr>
            <a:spLocks noChangeShapeType="1"/>
          </p:cNvSpPr>
          <p:nvPr/>
        </p:nvSpPr>
        <p:spPr bwMode="auto">
          <a:xfrm>
            <a:off x="2916238" y="3789363"/>
            <a:ext cx="0" cy="935037"/>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8123" name="Line 11"/>
          <p:cNvSpPr>
            <a:spLocks noChangeShapeType="1"/>
          </p:cNvSpPr>
          <p:nvPr/>
        </p:nvSpPr>
        <p:spPr bwMode="auto">
          <a:xfrm>
            <a:off x="4500563" y="3789363"/>
            <a:ext cx="0" cy="935037"/>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8124" name="Object 12"/>
          <p:cNvGraphicFramePr>
            <a:graphicFrameLocks noGrp="1" noChangeAspect="1"/>
          </p:cNvGraphicFramePr>
          <p:nvPr>
            <p:ph/>
          </p:nvPr>
        </p:nvGraphicFramePr>
        <p:xfrm>
          <a:off x="2700338" y="2492375"/>
          <a:ext cx="876300" cy="584200"/>
        </p:xfrm>
        <a:graphic>
          <a:graphicData uri="http://schemas.openxmlformats.org/presentationml/2006/ole">
            <mc:AlternateContent xmlns:mc="http://schemas.openxmlformats.org/markup-compatibility/2006">
              <mc:Choice xmlns:v="urn:schemas-microsoft-com:vml" Requires="v">
                <p:oleObj spid="_x0000_s23568" name="Equation" r:id="rId3" imgW="304560" imgH="203040" progId="Equation.DSMT4">
                  <p:embed/>
                </p:oleObj>
              </mc:Choice>
              <mc:Fallback>
                <p:oleObj name="Equation" r:id="rId3" imgW="30456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492375"/>
                        <a:ext cx="8763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25" name="Text Box 13"/>
          <p:cNvSpPr txBox="1">
            <a:spLocks noChangeArrowheads="1"/>
          </p:cNvSpPr>
          <p:nvPr/>
        </p:nvSpPr>
        <p:spPr bwMode="auto">
          <a:xfrm>
            <a:off x="1908175" y="47244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-2</a:t>
            </a:r>
          </a:p>
        </p:txBody>
      </p:sp>
      <p:sp>
        <p:nvSpPr>
          <p:cNvPr id="218126" name="Text Box 14"/>
          <p:cNvSpPr txBox="1">
            <a:spLocks noChangeArrowheads="1"/>
          </p:cNvSpPr>
          <p:nvPr/>
        </p:nvSpPr>
        <p:spPr bwMode="auto">
          <a:xfrm>
            <a:off x="2700338" y="47244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-1</a:t>
            </a:r>
          </a:p>
        </p:txBody>
      </p:sp>
      <p:sp>
        <p:nvSpPr>
          <p:cNvPr id="218127" name="Text Box 15"/>
          <p:cNvSpPr txBox="1">
            <a:spLocks noChangeArrowheads="1"/>
          </p:cNvSpPr>
          <p:nvPr/>
        </p:nvSpPr>
        <p:spPr bwMode="auto">
          <a:xfrm>
            <a:off x="3708400" y="470058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0</a:t>
            </a:r>
          </a:p>
        </p:txBody>
      </p:sp>
      <p:sp>
        <p:nvSpPr>
          <p:cNvPr id="218128" name="Text Box 16"/>
          <p:cNvSpPr txBox="1">
            <a:spLocks noChangeArrowheads="1"/>
          </p:cNvSpPr>
          <p:nvPr/>
        </p:nvSpPr>
        <p:spPr bwMode="auto">
          <a:xfrm>
            <a:off x="4356100" y="47244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1</a:t>
            </a:r>
          </a:p>
        </p:txBody>
      </p:sp>
      <p:sp>
        <p:nvSpPr>
          <p:cNvPr id="218129" name="Text Box 17"/>
          <p:cNvSpPr txBox="1">
            <a:spLocks noChangeArrowheads="1"/>
          </p:cNvSpPr>
          <p:nvPr/>
        </p:nvSpPr>
        <p:spPr bwMode="auto">
          <a:xfrm>
            <a:off x="5075238" y="47244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2</a:t>
            </a:r>
          </a:p>
        </p:txBody>
      </p:sp>
      <p:sp>
        <p:nvSpPr>
          <p:cNvPr id="218130" name="Text Box 18"/>
          <p:cNvSpPr txBox="1">
            <a:spLocks noChangeArrowheads="1"/>
          </p:cNvSpPr>
          <p:nvPr/>
        </p:nvSpPr>
        <p:spPr bwMode="auto">
          <a:xfrm>
            <a:off x="3708400" y="328453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1</a:t>
            </a:r>
          </a:p>
        </p:txBody>
      </p:sp>
      <p:sp>
        <p:nvSpPr>
          <p:cNvPr id="218131" name="Text Box 19"/>
          <p:cNvSpPr txBox="1">
            <a:spLocks noChangeArrowheads="1"/>
          </p:cNvSpPr>
          <p:nvPr/>
        </p:nvSpPr>
        <p:spPr bwMode="auto">
          <a:xfrm>
            <a:off x="6227763" y="4724400"/>
            <a:ext cx="576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楷体_GB2312" pitchFamily="49" charset="-122"/>
                <a:ea typeface="楷体_GB2312" pitchFamily="49" charset="-122"/>
              </a:rPr>
              <a:t>t</a:t>
            </a:r>
          </a:p>
        </p:txBody>
      </p:sp>
    </p:spTree>
    <p:extLst>
      <p:ext uri="{BB962C8B-B14F-4D97-AF65-F5344CB8AC3E}">
        <p14:creationId xmlns:p14="http://schemas.microsoft.com/office/powerpoint/2010/main" val="31700301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179388" y="1052513"/>
            <a:ext cx="8569325" cy="605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800" b="1" dirty="0">
                <a:latin typeface="楷体_GB2312" pitchFamily="49" charset="-122"/>
                <a:ea typeface="楷体_GB2312" pitchFamily="49" charset="-122"/>
              </a:rPr>
              <a:t>4</a:t>
            </a:r>
            <a:r>
              <a:rPr lang="zh-CN" altLang="en-US" sz="2800" b="1" dirty="0" smtClean="0">
                <a:latin typeface="楷体_GB2312" pitchFamily="49" charset="-122"/>
                <a:ea typeface="楷体_GB2312" pitchFamily="49" charset="-122"/>
              </a:rPr>
              <a:t>、分别使用符号法与数字法验证课件中的例</a:t>
            </a:r>
            <a:r>
              <a:rPr lang="en-US" altLang="zh-CN" sz="2800" b="1" dirty="0" smtClean="0">
                <a:latin typeface="楷体_GB2312" pitchFamily="49" charset="-122"/>
                <a:ea typeface="楷体_GB2312" pitchFamily="49" charset="-122"/>
              </a:rPr>
              <a:t>6</a:t>
            </a:r>
            <a:r>
              <a:rPr lang="zh-CN" altLang="en-US" sz="2800" b="1" dirty="0" smtClean="0">
                <a:latin typeface="楷体_GB2312" pitchFamily="49" charset="-122"/>
                <a:ea typeface="楷体_GB2312" pitchFamily="49" charset="-122"/>
              </a:rPr>
              <a:t>与例</a:t>
            </a:r>
            <a:r>
              <a:rPr lang="en-US" altLang="zh-CN" sz="2800" b="1" dirty="0" smtClean="0">
                <a:latin typeface="楷体_GB2312" pitchFamily="49" charset="-122"/>
                <a:ea typeface="楷体_GB2312" pitchFamily="49" charset="-122"/>
              </a:rPr>
              <a:t>7</a:t>
            </a:r>
            <a:r>
              <a:rPr lang="zh-CN" altLang="en-US" sz="2800" b="1"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3756977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395288" y="476250"/>
            <a:ext cx="698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b="1" dirty="0">
                <a:latin typeface="Times New Roman" pitchFamily="18" charset="0"/>
                <a:ea typeface="宋体" pitchFamily="2" charset="-122"/>
              </a:rPr>
              <a:t>MATLAB</a:t>
            </a:r>
            <a:r>
              <a:rPr lang="zh-CN" altLang="en-US" sz="4400" b="1" dirty="0">
                <a:latin typeface="宋体" pitchFamily="2" charset="-122"/>
                <a:ea typeface="宋体" pitchFamily="2" charset="-122"/>
              </a:rPr>
              <a:t>符号运算求解：</a:t>
            </a:r>
          </a:p>
        </p:txBody>
      </p:sp>
      <p:graphicFrame>
        <p:nvGraphicFramePr>
          <p:cNvPr id="115716" name="Object 4"/>
          <p:cNvGraphicFramePr>
            <a:graphicFrameLocks noGrp="1" noChangeAspect="1"/>
          </p:cNvGraphicFramePr>
          <p:nvPr>
            <p:ph sz="quarter" idx="1"/>
          </p:nvPr>
        </p:nvGraphicFramePr>
        <p:xfrm>
          <a:off x="468313" y="1412875"/>
          <a:ext cx="3889375" cy="692150"/>
        </p:xfrm>
        <a:graphic>
          <a:graphicData uri="http://schemas.openxmlformats.org/presentationml/2006/ole">
            <mc:AlternateContent xmlns:mc="http://schemas.openxmlformats.org/markup-compatibility/2006">
              <mc:Choice xmlns:v="urn:schemas-microsoft-com:vml" Requires="v">
                <p:oleObj spid="_x0000_s2134" name="Equation" r:id="rId3" imgW="1143000" imgH="203040" progId="Equation.DSMT4">
                  <p:embed/>
                </p:oleObj>
              </mc:Choice>
              <mc:Fallback>
                <p:oleObj name="Equation" r:id="rId3" imgW="114300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12875"/>
                        <a:ext cx="388937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19" name="Object 7"/>
          <p:cNvGraphicFramePr>
            <a:graphicFrameLocks noGrp="1" noChangeAspect="1"/>
          </p:cNvGraphicFramePr>
          <p:nvPr>
            <p:ph sz="quarter" idx="2"/>
          </p:nvPr>
        </p:nvGraphicFramePr>
        <p:xfrm>
          <a:off x="2771775" y="2133600"/>
          <a:ext cx="3095625" cy="700088"/>
        </p:xfrm>
        <a:graphic>
          <a:graphicData uri="http://schemas.openxmlformats.org/presentationml/2006/ole">
            <mc:AlternateContent xmlns:mc="http://schemas.openxmlformats.org/markup-compatibility/2006">
              <mc:Choice xmlns:v="urn:schemas-microsoft-com:vml" Requires="v">
                <p:oleObj spid="_x0000_s2135" name="Equation" r:id="rId5" imgW="1460160" imgH="330120" progId="Equation.DSMT4">
                  <p:embed/>
                </p:oleObj>
              </mc:Choice>
              <mc:Fallback>
                <p:oleObj name="Equation" r:id="rId5" imgW="1460160" imgH="33012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133600"/>
                        <a:ext cx="3095625"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1" name="Object 9"/>
          <p:cNvGraphicFramePr>
            <a:graphicFrameLocks noGrp="1" noChangeAspect="1"/>
          </p:cNvGraphicFramePr>
          <p:nvPr>
            <p:ph sz="quarter" idx="3"/>
          </p:nvPr>
        </p:nvGraphicFramePr>
        <p:xfrm>
          <a:off x="2771775" y="5229225"/>
          <a:ext cx="3671888" cy="854075"/>
        </p:xfrm>
        <a:graphic>
          <a:graphicData uri="http://schemas.openxmlformats.org/presentationml/2006/ole">
            <mc:AlternateContent xmlns:mc="http://schemas.openxmlformats.org/markup-compatibility/2006">
              <mc:Choice xmlns:v="urn:schemas-microsoft-com:vml" Requires="v">
                <p:oleObj spid="_x0000_s2136" name="Equation" r:id="rId7" imgW="1422360" imgH="330120" progId="Equation.DSMT4">
                  <p:embed/>
                </p:oleObj>
              </mc:Choice>
              <mc:Fallback>
                <p:oleObj name="Equation" r:id="rId7" imgW="1422360" imgH="330120" progId="Equation.DSMT4">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5229225"/>
                        <a:ext cx="36718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17" name="Object 5"/>
          <p:cNvGraphicFramePr>
            <a:graphicFrameLocks noChangeAspect="1"/>
          </p:cNvGraphicFramePr>
          <p:nvPr/>
        </p:nvGraphicFramePr>
        <p:xfrm>
          <a:off x="539750" y="4510088"/>
          <a:ext cx="4464050" cy="636587"/>
        </p:xfrm>
        <a:graphic>
          <a:graphicData uri="http://schemas.openxmlformats.org/presentationml/2006/ole">
            <mc:AlternateContent xmlns:mc="http://schemas.openxmlformats.org/markup-compatibility/2006">
              <mc:Choice xmlns:v="urn:schemas-microsoft-com:vml" Requires="v">
                <p:oleObj spid="_x0000_s2137" name="Equation" r:id="rId9" imgW="1422360" imgH="203040" progId="Equation.DSMT4">
                  <p:embed/>
                </p:oleObj>
              </mc:Choice>
              <mc:Fallback>
                <p:oleObj name="Equation" r:id="rId9" imgW="14223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510088"/>
                        <a:ext cx="446405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18" name="Object 6"/>
          <p:cNvGraphicFramePr>
            <a:graphicFrameLocks noChangeAspect="1"/>
          </p:cNvGraphicFramePr>
          <p:nvPr/>
        </p:nvGraphicFramePr>
        <p:xfrm>
          <a:off x="468313" y="2997200"/>
          <a:ext cx="4248150" cy="668338"/>
        </p:xfrm>
        <a:graphic>
          <a:graphicData uri="http://schemas.openxmlformats.org/presentationml/2006/ole">
            <mc:AlternateContent xmlns:mc="http://schemas.openxmlformats.org/markup-compatibility/2006">
              <mc:Choice xmlns:v="urn:schemas-microsoft-com:vml" Requires="v">
                <p:oleObj spid="_x0000_s2138" name="Equation" r:id="rId11" imgW="1295280" imgH="203040" progId="Equation.DSMT4">
                  <p:embed/>
                </p:oleObj>
              </mc:Choice>
              <mc:Fallback>
                <p:oleObj name="Equation" r:id="rId11" imgW="129528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2997200"/>
                        <a:ext cx="424815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5724" name="Object 12"/>
          <p:cNvGraphicFramePr>
            <a:graphicFrameLocks noGrp="1" noChangeAspect="1"/>
          </p:cNvGraphicFramePr>
          <p:nvPr>
            <p:ph sz="quarter" idx="4"/>
          </p:nvPr>
        </p:nvGraphicFramePr>
        <p:xfrm>
          <a:off x="2700338" y="3644900"/>
          <a:ext cx="3455987" cy="815975"/>
        </p:xfrm>
        <a:graphic>
          <a:graphicData uri="http://schemas.openxmlformats.org/presentationml/2006/ole">
            <mc:AlternateContent xmlns:mc="http://schemas.openxmlformats.org/markup-compatibility/2006">
              <mc:Choice xmlns:v="urn:schemas-microsoft-com:vml" Requires="v">
                <p:oleObj spid="_x0000_s2139" name="Equation" r:id="rId13" imgW="1396800" imgH="330120" progId="Equation.DSMT4">
                  <p:embed/>
                </p:oleObj>
              </mc:Choice>
              <mc:Fallback>
                <p:oleObj name="Equation" r:id="rId13" imgW="1396800" imgH="330120" progId="Equation.DSMT4">
                  <p:embed/>
                  <p:pic>
                    <p:nvPicPr>
                      <p:cNvPr id="0" name=""/>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3644900"/>
                        <a:ext cx="3455987"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68886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95288" y="476250"/>
            <a:ext cx="698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400" b="1" dirty="0">
                <a:latin typeface="Times New Roman" pitchFamily="18" charset="0"/>
                <a:ea typeface="宋体" pitchFamily="2" charset="-122"/>
              </a:rPr>
              <a:t>MATLAB</a:t>
            </a:r>
            <a:r>
              <a:rPr lang="zh-CN" altLang="en-US" sz="4400" b="1" dirty="0">
                <a:latin typeface="宋体" pitchFamily="2" charset="-122"/>
                <a:ea typeface="宋体" pitchFamily="2" charset="-122"/>
              </a:rPr>
              <a:t>符号运算求解：</a:t>
            </a:r>
          </a:p>
        </p:txBody>
      </p:sp>
      <p:graphicFrame>
        <p:nvGraphicFramePr>
          <p:cNvPr id="118787" name="Object 3"/>
          <p:cNvGraphicFramePr>
            <a:graphicFrameLocks noGrp="1" noChangeAspect="1"/>
          </p:cNvGraphicFramePr>
          <p:nvPr>
            <p:ph sz="quarter" idx="1"/>
          </p:nvPr>
        </p:nvGraphicFramePr>
        <p:xfrm>
          <a:off x="488950" y="1427163"/>
          <a:ext cx="3848100" cy="661987"/>
        </p:xfrm>
        <a:graphic>
          <a:graphicData uri="http://schemas.openxmlformats.org/presentationml/2006/ole">
            <mc:AlternateContent xmlns:mc="http://schemas.openxmlformats.org/markup-compatibility/2006">
              <mc:Choice xmlns:v="urn:schemas-microsoft-com:vml" Requires="v">
                <p:oleObj spid="_x0000_s3116" name="Equation" r:id="rId3" imgW="1180800" imgH="203040" progId="Equation.DSMT4">
                  <p:embed/>
                </p:oleObj>
              </mc:Choice>
              <mc:Fallback>
                <p:oleObj name="Equation" r:id="rId3" imgW="1180800" imgH="20304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 y="1427163"/>
                        <a:ext cx="3848100" cy="66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0" name="Object 6"/>
          <p:cNvGraphicFramePr>
            <a:graphicFrameLocks noChangeAspect="1"/>
          </p:cNvGraphicFramePr>
          <p:nvPr/>
        </p:nvGraphicFramePr>
        <p:xfrm>
          <a:off x="520700" y="4510088"/>
          <a:ext cx="4503738" cy="636587"/>
        </p:xfrm>
        <a:graphic>
          <a:graphicData uri="http://schemas.openxmlformats.org/presentationml/2006/ole">
            <mc:AlternateContent xmlns:mc="http://schemas.openxmlformats.org/markup-compatibility/2006">
              <mc:Choice xmlns:v="urn:schemas-microsoft-com:vml" Requires="v">
                <p:oleObj spid="_x0000_s3117" name="Equation" r:id="rId5" imgW="1434960" imgH="203040" progId="Equation.DSMT4">
                  <p:embed/>
                </p:oleObj>
              </mc:Choice>
              <mc:Fallback>
                <p:oleObj name="Equation" r:id="rId5" imgW="14349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700" y="4510088"/>
                        <a:ext cx="4503738"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1" name="Object 7"/>
          <p:cNvGraphicFramePr>
            <a:graphicFrameLocks noChangeAspect="1"/>
          </p:cNvGraphicFramePr>
          <p:nvPr/>
        </p:nvGraphicFramePr>
        <p:xfrm>
          <a:off x="447675" y="2997200"/>
          <a:ext cx="4289425" cy="668338"/>
        </p:xfrm>
        <a:graphic>
          <a:graphicData uri="http://schemas.openxmlformats.org/presentationml/2006/ole">
            <mc:AlternateContent xmlns:mc="http://schemas.openxmlformats.org/markup-compatibility/2006">
              <mc:Choice xmlns:v="urn:schemas-microsoft-com:vml" Requires="v">
                <p:oleObj spid="_x0000_s3118" name="Equation" r:id="rId7" imgW="1307880" imgH="203040" progId="Equation.DSMT4">
                  <p:embed/>
                </p:oleObj>
              </mc:Choice>
              <mc:Fallback>
                <p:oleObj name="Equation" r:id="rId7" imgW="13078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675" y="2997200"/>
                        <a:ext cx="4289425"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6729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36" name="Object 4"/>
          <p:cNvGraphicFramePr>
            <a:graphicFrameLocks noGrp="1" noChangeAspect="1"/>
          </p:cNvGraphicFramePr>
          <p:nvPr>
            <p:ph/>
          </p:nvPr>
        </p:nvGraphicFramePr>
        <p:xfrm>
          <a:off x="395288" y="333375"/>
          <a:ext cx="8569325" cy="5688013"/>
        </p:xfrm>
        <a:graphic>
          <a:graphicData uri="http://schemas.openxmlformats.org/presentationml/2006/ole">
            <mc:AlternateContent xmlns:mc="http://schemas.openxmlformats.org/markup-compatibility/2006">
              <mc:Choice xmlns:v="urn:schemas-microsoft-com:vml" Requires="v">
                <p:oleObj spid="_x0000_s4112" name="Visio" r:id="rId3" imgW="6880479" imgH="4567809" progId="Visio.Drawing.11">
                  <p:embed/>
                </p:oleObj>
              </mc:Choice>
              <mc:Fallback>
                <p:oleObj name="Visio" r:id="rId3" imgW="6880479" imgH="4567809"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3375"/>
                        <a:ext cx="8569325"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83381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684212" y="0"/>
            <a:ext cx="7560195" cy="341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5000"/>
              </a:lnSpc>
              <a:spcBef>
                <a:spcPct val="50000"/>
              </a:spcBef>
            </a:pPr>
            <a:r>
              <a:rPr lang="zh-CN" altLang="en-US" sz="2800" b="1" dirty="0">
                <a:latin typeface="楷体_GB2312" pitchFamily="49" charset="-122"/>
                <a:ea typeface="楷体_GB2312" pitchFamily="49" charset="-122"/>
              </a:rPr>
              <a:t>例</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p>
          <a:p>
            <a:pPr>
              <a:lnSpc>
                <a:spcPct val="155000"/>
              </a:lnSpc>
              <a:spcBef>
                <a:spcPct val="50000"/>
              </a:spcBef>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）用符号法求解单边指数信号的傅里叶变换</a:t>
            </a:r>
          </a:p>
          <a:p>
            <a:pPr>
              <a:lnSpc>
                <a:spcPct val="155000"/>
              </a:lnSpc>
              <a:spcBef>
                <a:spcPct val="50000"/>
              </a:spcBef>
            </a:pPr>
            <a:endParaRPr lang="zh-CN" altLang="en-US" sz="2800" b="1" dirty="0">
              <a:latin typeface="楷体_GB2312" pitchFamily="49" charset="-122"/>
              <a:ea typeface="楷体_GB2312" pitchFamily="49" charset="-122"/>
            </a:endParaRPr>
          </a:p>
          <a:p>
            <a:pPr>
              <a:lnSpc>
                <a:spcPct val="155000"/>
              </a:lnSpc>
              <a:spcBef>
                <a:spcPct val="50000"/>
              </a:spcBef>
            </a:pP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）用符号法求解下面函数的傅里叶逆变换。</a:t>
            </a:r>
            <a:endParaRPr lang="en-US" altLang="zh-CN" sz="2800" b="1" dirty="0">
              <a:latin typeface="楷体_GB2312" pitchFamily="49" charset="-122"/>
              <a:ea typeface="楷体_GB2312" pitchFamily="49" charset="-122"/>
            </a:endParaRPr>
          </a:p>
        </p:txBody>
      </p:sp>
      <p:graphicFrame>
        <p:nvGraphicFramePr>
          <p:cNvPr id="119813" name="Object 5"/>
          <p:cNvGraphicFramePr>
            <a:graphicFrameLocks noGrp="1" noChangeAspect="1"/>
          </p:cNvGraphicFramePr>
          <p:nvPr>
            <p:ph sz="half" idx="1"/>
            <p:extLst>
              <p:ext uri="{D42A27DB-BD31-4B8C-83A1-F6EECF244321}">
                <p14:modId xmlns:p14="http://schemas.microsoft.com/office/powerpoint/2010/main" val="1498054593"/>
              </p:ext>
            </p:extLst>
          </p:nvPr>
        </p:nvGraphicFramePr>
        <p:xfrm>
          <a:off x="3077628" y="1729423"/>
          <a:ext cx="2773362" cy="703262"/>
        </p:xfrm>
        <a:graphic>
          <a:graphicData uri="http://schemas.openxmlformats.org/presentationml/2006/ole">
            <mc:AlternateContent xmlns:mc="http://schemas.openxmlformats.org/markup-compatibility/2006">
              <mc:Choice xmlns:v="urn:schemas-microsoft-com:vml" Requires="v">
                <p:oleObj spid="_x0000_s5152" name="Equation" r:id="rId3" imgW="901440" imgH="228600" progId="Equation.DSMT4">
                  <p:embed/>
                </p:oleObj>
              </mc:Choice>
              <mc:Fallback>
                <p:oleObj name="Equation" r:id="rId3" imgW="901440" imgH="228600"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7628" y="1729423"/>
                        <a:ext cx="2773362"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9815" name="Object 7"/>
          <p:cNvGraphicFramePr>
            <a:graphicFrameLocks noGrp="1" noChangeAspect="1"/>
          </p:cNvGraphicFramePr>
          <p:nvPr>
            <p:ph sz="half" idx="2"/>
            <p:extLst>
              <p:ext uri="{D42A27DB-BD31-4B8C-83A1-F6EECF244321}">
                <p14:modId xmlns:p14="http://schemas.microsoft.com/office/powerpoint/2010/main" val="865396593"/>
              </p:ext>
            </p:extLst>
          </p:nvPr>
        </p:nvGraphicFramePr>
        <p:xfrm>
          <a:off x="3378459" y="3410164"/>
          <a:ext cx="2171700" cy="949325"/>
        </p:xfrm>
        <a:graphic>
          <a:graphicData uri="http://schemas.openxmlformats.org/presentationml/2006/ole">
            <mc:AlternateContent xmlns:mc="http://schemas.openxmlformats.org/markup-compatibility/2006">
              <mc:Choice xmlns:v="urn:schemas-microsoft-com:vml" Requires="v">
                <p:oleObj spid="_x0000_s5153" name="Equation" r:id="rId5" imgW="901440" imgH="393480" progId="Equation.DSMT4">
                  <p:embed/>
                </p:oleObj>
              </mc:Choice>
              <mc:Fallback>
                <p:oleObj name="Equation" r:id="rId5" imgW="901440" imgH="393480" progId="Equation.DSMT4">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459" y="3410164"/>
                        <a:ext cx="21717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33575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1405</Words>
  <Application>Microsoft Office PowerPoint</Application>
  <PresentationFormat>全屏显示(4:3)</PresentationFormat>
  <Paragraphs>168</Paragraphs>
  <Slides>55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58" baseType="lpstr">
      <vt:lpstr>Office 主题​​</vt:lpstr>
      <vt:lpstr>Equation</vt:lpstr>
      <vt:lpstr>Visio</vt:lpstr>
      <vt:lpstr>实验6 傅里叶变换及其性质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实验6 傅里叶变换及其性质</dc:title>
  <dc:creator>微软用户</dc:creator>
  <cp:lastModifiedBy>Sky123.Org</cp:lastModifiedBy>
  <cp:revision>15</cp:revision>
  <dcterms:created xsi:type="dcterms:W3CDTF">2014-12-01T14:15:43Z</dcterms:created>
  <dcterms:modified xsi:type="dcterms:W3CDTF">2015-12-01T03:39:11Z</dcterms:modified>
</cp:coreProperties>
</file>