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87" r:id="rId19"/>
    <p:sldId id="275" r:id="rId20"/>
    <p:sldId id="276" r:id="rId21"/>
    <p:sldId id="277" r:id="rId22"/>
    <p:sldId id="278" r:id="rId23"/>
    <p:sldId id="279" r:id="rId24"/>
    <p:sldId id="280" r:id="rId25"/>
    <p:sldId id="281" r:id="rId26"/>
    <p:sldId id="282" r:id="rId27"/>
    <p:sldId id="283" r:id="rId28"/>
    <p:sldId id="284" r:id="rId29"/>
    <p:sldId id="288" r:id="rId3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wmf"/><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6F50BE3-1B90-4562-B953-22D8F6C27509}" type="datetimeFigureOut">
              <a:rPr lang="zh-CN" altLang="en-US" smtClean="0"/>
              <a:t>2014-12-7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9A5409-DB31-4272-B29C-8DADF30B81A7}" type="slidenum">
              <a:rPr lang="zh-CN" altLang="en-US" smtClean="0"/>
              <a:t>‹#›</a:t>
            </a:fld>
            <a:endParaRPr lang="zh-CN" altLang="en-US"/>
          </a:p>
        </p:txBody>
      </p:sp>
    </p:spTree>
    <p:extLst>
      <p:ext uri="{BB962C8B-B14F-4D97-AF65-F5344CB8AC3E}">
        <p14:creationId xmlns:p14="http://schemas.microsoft.com/office/powerpoint/2010/main" val="1126553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6F50BE3-1B90-4562-B953-22D8F6C27509}" type="datetimeFigureOut">
              <a:rPr lang="zh-CN" altLang="en-US" smtClean="0"/>
              <a:t>2014-12-7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9A5409-DB31-4272-B29C-8DADF30B81A7}" type="slidenum">
              <a:rPr lang="zh-CN" altLang="en-US" smtClean="0"/>
              <a:t>‹#›</a:t>
            </a:fld>
            <a:endParaRPr lang="zh-CN" altLang="en-US"/>
          </a:p>
        </p:txBody>
      </p:sp>
    </p:spTree>
    <p:extLst>
      <p:ext uri="{BB962C8B-B14F-4D97-AF65-F5344CB8AC3E}">
        <p14:creationId xmlns:p14="http://schemas.microsoft.com/office/powerpoint/2010/main" val="405875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6F50BE3-1B90-4562-B953-22D8F6C27509}" type="datetimeFigureOut">
              <a:rPr lang="zh-CN" altLang="en-US" smtClean="0"/>
              <a:t>2014-12-7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9A5409-DB31-4272-B29C-8DADF30B81A7}" type="slidenum">
              <a:rPr lang="zh-CN" altLang="en-US" smtClean="0"/>
              <a:t>‹#›</a:t>
            </a:fld>
            <a:endParaRPr lang="zh-CN" altLang="en-US"/>
          </a:p>
        </p:txBody>
      </p:sp>
    </p:spTree>
    <p:extLst>
      <p:ext uri="{BB962C8B-B14F-4D97-AF65-F5344CB8AC3E}">
        <p14:creationId xmlns:p14="http://schemas.microsoft.com/office/powerpoint/2010/main" val="37096706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600200"/>
            <a:ext cx="40386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57200" y="3938588"/>
            <a:ext cx="40386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3938588"/>
            <a:ext cx="40386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6"/>
          <p:cNvSpPr>
            <a:spLocks noGrp="1"/>
          </p:cNvSpPr>
          <p:nvPr>
            <p:ph type="ftr" sz="quarter" idx="10"/>
          </p:nvPr>
        </p:nvSpPr>
        <p:spPr>
          <a:xfrm>
            <a:off x="6248400" y="5734050"/>
            <a:ext cx="2895600" cy="476250"/>
          </a:xfrm>
        </p:spPr>
        <p:txBody>
          <a:bodyPr/>
          <a:lstStyle>
            <a:lvl1pPr>
              <a:defRPr/>
            </a:lvl1pPr>
          </a:lstStyle>
          <a:p>
            <a:endParaRPr lang="en-US" altLang="zh-CN"/>
          </a:p>
        </p:txBody>
      </p:sp>
      <p:sp>
        <p:nvSpPr>
          <p:cNvPr id="8" name="灯片编号占位符 7"/>
          <p:cNvSpPr>
            <a:spLocks noGrp="1"/>
          </p:cNvSpPr>
          <p:nvPr>
            <p:ph type="sldNum" sz="quarter" idx="11"/>
          </p:nvPr>
        </p:nvSpPr>
        <p:spPr>
          <a:xfrm>
            <a:off x="8207375" y="6381750"/>
            <a:ext cx="936625" cy="476250"/>
          </a:xfrm>
        </p:spPr>
        <p:txBody>
          <a:bodyPr/>
          <a:lstStyle>
            <a:lvl1pPr>
              <a:defRPr/>
            </a:lvl1pPr>
          </a:lstStyle>
          <a:p>
            <a:fld id="{AA4475C0-FD3A-482A-AF3C-9C5C46763CF8}" type="slidenum">
              <a:rPr lang="zh-CN" altLang="en-US"/>
              <a:pPr/>
              <a:t>‹#›</a:t>
            </a:fld>
            <a:endParaRPr lang="en-US" altLang="zh-CN"/>
          </a:p>
        </p:txBody>
      </p:sp>
    </p:spTree>
    <p:extLst>
      <p:ext uri="{BB962C8B-B14F-4D97-AF65-F5344CB8AC3E}">
        <p14:creationId xmlns:p14="http://schemas.microsoft.com/office/powerpoint/2010/main" val="367564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10"/>
          </p:nvPr>
        </p:nvSpPr>
        <p:spPr>
          <a:xfrm>
            <a:off x="6248400" y="5734050"/>
            <a:ext cx="2895600" cy="476250"/>
          </a:xfrm>
        </p:spPr>
        <p:txBody>
          <a:bodyPr/>
          <a:lstStyle>
            <a:lvl1pPr>
              <a:defRPr/>
            </a:lvl1pPr>
          </a:lstStyle>
          <a:p>
            <a:endParaRPr lang="en-US" altLang="zh-CN"/>
          </a:p>
        </p:txBody>
      </p:sp>
      <p:sp>
        <p:nvSpPr>
          <p:cNvPr id="7" name="灯片编号占位符 6"/>
          <p:cNvSpPr>
            <a:spLocks noGrp="1"/>
          </p:cNvSpPr>
          <p:nvPr>
            <p:ph type="sldNum" sz="quarter" idx="11"/>
          </p:nvPr>
        </p:nvSpPr>
        <p:spPr>
          <a:xfrm>
            <a:off x="8207375" y="6381750"/>
            <a:ext cx="936625" cy="476250"/>
          </a:xfrm>
        </p:spPr>
        <p:txBody>
          <a:bodyPr/>
          <a:lstStyle>
            <a:lvl1pPr>
              <a:defRPr/>
            </a:lvl1pPr>
          </a:lstStyle>
          <a:p>
            <a:fld id="{403A9375-685F-408D-B3FB-9FF2DCAE6453}" type="slidenum">
              <a:rPr lang="zh-CN" altLang="en-US"/>
              <a:pPr/>
              <a:t>‹#›</a:t>
            </a:fld>
            <a:endParaRPr lang="en-US" altLang="zh-CN"/>
          </a:p>
        </p:txBody>
      </p:sp>
    </p:spTree>
    <p:extLst>
      <p:ext uri="{BB962C8B-B14F-4D97-AF65-F5344CB8AC3E}">
        <p14:creationId xmlns:p14="http://schemas.microsoft.com/office/powerpoint/2010/main" val="38318195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页脚占位符 2"/>
          <p:cNvSpPr>
            <a:spLocks noGrp="1"/>
          </p:cNvSpPr>
          <p:nvPr>
            <p:ph type="ftr" sz="quarter" idx="10"/>
          </p:nvPr>
        </p:nvSpPr>
        <p:spPr>
          <a:xfrm>
            <a:off x="6248400" y="5734050"/>
            <a:ext cx="2895600" cy="476250"/>
          </a:xfrm>
        </p:spPr>
        <p:txBody>
          <a:bodyPr/>
          <a:lstStyle>
            <a:lvl1pPr>
              <a:defRPr/>
            </a:lvl1pPr>
          </a:lstStyle>
          <a:p>
            <a:endParaRPr lang="en-US" altLang="zh-CN"/>
          </a:p>
        </p:txBody>
      </p:sp>
      <p:sp>
        <p:nvSpPr>
          <p:cNvPr id="4" name="灯片编号占位符 3"/>
          <p:cNvSpPr>
            <a:spLocks noGrp="1"/>
          </p:cNvSpPr>
          <p:nvPr>
            <p:ph type="sldNum" sz="quarter" idx="11"/>
          </p:nvPr>
        </p:nvSpPr>
        <p:spPr>
          <a:xfrm>
            <a:off x="8207375" y="6381750"/>
            <a:ext cx="936625" cy="476250"/>
          </a:xfrm>
        </p:spPr>
        <p:txBody>
          <a:bodyPr/>
          <a:lstStyle>
            <a:lvl1pPr>
              <a:defRPr/>
            </a:lvl1pPr>
          </a:lstStyle>
          <a:p>
            <a:fld id="{9ADA3412-A3C8-4B2E-9923-F6C47C7A24DD}" type="slidenum">
              <a:rPr lang="zh-CN" altLang="en-US"/>
              <a:pPr/>
              <a:t>‹#›</a:t>
            </a:fld>
            <a:endParaRPr lang="en-US" altLang="zh-CN"/>
          </a:p>
        </p:txBody>
      </p:sp>
    </p:spTree>
    <p:extLst>
      <p:ext uri="{BB962C8B-B14F-4D97-AF65-F5344CB8AC3E}">
        <p14:creationId xmlns:p14="http://schemas.microsoft.com/office/powerpoint/2010/main" val="3212670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6F50BE3-1B90-4562-B953-22D8F6C27509}" type="datetimeFigureOut">
              <a:rPr lang="zh-CN" altLang="en-US" smtClean="0"/>
              <a:t>2014-12-7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9A5409-DB31-4272-B29C-8DADF30B81A7}" type="slidenum">
              <a:rPr lang="zh-CN" altLang="en-US" smtClean="0"/>
              <a:t>‹#›</a:t>
            </a:fld>
            <a:endParaRPr lang="zh-CN" altLang="en-US"/>
          </a:p>
        </p:txBody>
      </p:sp>
    </p:spTree>
    <p:extLst>
      <p:ext uri="{BB962C8B-B14F-4D97-AF65-F5344CB8AC3E}">
        <p14:creationId xmlns:p14="http://schemas.microsoft.com/office/powerpoint/2010/main" val="2711968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6F50BE3-1B90-4562-B953-22D8F6C27509}" type="datetimeFigureOut">
              <a:rPr lang="zh-CN" altLang="en-US" smtClean="0"/>
              <a:t>2014-12-7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9A5409-DB31-4272-B29C-8DADF30B81A7}" type="slidenum">
              <a:rPr lang="zh-CN" altLang="en-US" smtClean="0"/>
              <a:t>‹#›</a:t>
            </a:fld>
            <a:endParaRPr lang="zh-CN" altLang="en-US"/>
          </a:p>
        </p:txBody>
      </p:sp>
    </p:spTree>
    <p:extLst>
      <p:ext uri="{BB962C8B-B14F-4D97-AF65-F5344CB8AC3E}">
        <p14:creationId xmlns:p14="http://schemas.microsoft.com/office/powerpoint/2010/main" val="1883850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6F50BE3-1B90-4562-B953-22D8F6C27509}" type="datetimeFigureOut">
              <a:rPr lang="zh-CN" altLang="en-US" smtClean="0"/>
              <a:t>2014-12-7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9A5409-DB31-4272-B29C-8DADF30B81A7}" type="slidenum">
              <a:rPr lang="zh-CN" altLang="en-US" smtClean="0"/>
              <a:t>‹#›</a:t>
            </a:fld>
            <a:endParaRPr lang="zh-CN" altLang="en-US"/>
          </a:p>
        </p:txBody>
      </p:sp>
    </p:spTree>
    <p:extLst>
      <p:ext uri="{BB962C8B-B14F-4D97-AF65-F5344CB8AC3E}">
        <p14:creationId xmlns:p14="http://schemas.microsoft.com/office/powerpoint/2010/main" val="1880142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6F50BE3-1B90-4562-B953-22D8F6C27509}" type="datetimeFigureOut">
              <a:rPr lang="zh-CN" altLang="en-US" smtClean="0"/>
              <a:t>2014-12-7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E9A5409-DB31-4272-B29C-8DADF30B81A7}" type="slidenum">
              <a:rPr lang="zh-CN" altLang="en-US" smtClean="0"/>
              <a:t>‹#›</a:t>
            </a:fld>
            <a:endParaRPr lang="zh-CN" altLang="en-US"/>
          </a:p>
        </p:txBody>
      </p:sp>
    </p:spTree>
    <p:extLst>
      <p:ext uri="{BB962C8B-B14F-4D97-AF65-F5344CB8AC3E}">
        <p14:creationId xmlns:p14="http://schemas.microsoft.com/office/powerpoint/2010/main" val="4166612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6F50BE3-1B90-4562-B953-22D8F6C27509}" type="datetimeFigureOut">
              <a:rPr lang="zh-CN" altLang="en-US" smtClean="0"/>
              <a:t>2014-12-7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E9A5409-DB31-4272-B29C-8DADF30B81A7}" type="slidenum">
              <a:rPr lang="zh-CN" altLang="en-US" smtClean="0"/>
              <a:t>‹#›</a:t>
            </a:fld>
            <a:endParaRPr lang="zh-CN" altLang="en-US"/>
          </a:p>
        </p:txBody>
      </p:sp>
    </p:spTree>
    <p:extLst>
      <p:ext uri="{BB962C8B-B14F-4D97-AF65-F5344CB8AC3E}">
        <p14:creationId xmlns:p14="http://schemas.microsoft.com/office/powerpoint/2010/main" val="1281819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6F50BE3-1B90-4562-B953-22D8F6C27509}" type="datetimeFigureOut">
              <a:rPr lang="zh-CN" altLang="en-US" smtClean="0"/>
              <a:t>2014-12-7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E9A5409-DB31-4272-B29C-8DADF30B81A7}" type="slidenum">
              <a:rPr lang="zh-CN" altLang="en-US" smtClean="0"/>
              <a:t>‹#›</a:t>
            </a:fld>
            <a:endParaRPr lang="zh-CN" altLang="en-US"/>
          </a:p>
        </p:txBody>
      </p:sp>
    </p:spTree>
    <p:extLst>
      <p:ext uri="{BB962C8B-B14F-4D97-AF65-F5344CB8AC3E}">
        <p14:creationId xmlns:p14="http://schemas.microsoft.com/office/powerpoint/2010/main" val="1169994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6F50BE3-1B90-4562-B953-22D8F6C27509}" type="datetimeFigureOut">
              <a:rPr lang="zh-CN" altLang="en-US" smtClean="0"/>
              <a:t>2014-12-7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9A5409-DB31-4272-B29C-8DADF30B81A7}" type="slidenum">
              <a:rPr lang="zh-CN" altLang="en-US" smtClean="0"/>
              <a:t>‹#›</a:t>
            </a:fld>
            <a:endParaRPr lang="zh-CN" altLang="en-US"/>
          </a:p>
        </p:txBody>
      </p:sp>
    </p:spTree>
    <p:extLst>
      <p:ext uri="{BB962C8B-B14F-4D97-AF65-F5344CB8AC3E}">
        <p14:creationId xmlns:p14="http://schemas.microsoft.com/office/powerpoint/2010/main" val="4198248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6F50BE3-1B90-4562-B953-22D8F6C27509}" type="datetimeFigureOut">
              <a:rPr lang="zh-CN" altLang="en-US" smtClean="0"/>
              <a:t>2014-12-7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9A5409-DB31-4272-B29C-8DADF30B81A7}" type="slidenum">
              <a:rPr lang="zh-CN" altLang="en-US" smtClean="0"/>
              <a:t>‹#›</a:t>
            </a:fld>
            <a:endParaRPr lang="zh-CN" altLang="en-US"/>
          </a:p>
        </p:txBody>
      </p:sp>
    </p:spTree>
    <p:extLst>
      <p:ext uri="{BB962C8B-B14F-4D97-AF65-F5344CB8AC3E}">
        <p14:creationId xmlns:p14="http://schemas.microsoft.com/office/powerpoint/2010/main" val="2924442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F50BE3-1B90-4562-B953-22D8F6C27509}" type="datetimeFigureOut">
              <a:rPr lang="zh-CN" altLang="en-US" smtClean="0"/>
              <a:t>2014-12-7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9A5409-DB31-4272-B29C-8DADF30B81A7}" type="slidenum">
              <a:rPr lang="zh-CN" altLang="en-US" smtClean="0"/>
              <a:t>‹#›</a:t>
            </a:fld>
            <a:endParaRPr lang="zh-CN" altLang="en-US"/>
          </a:p>
        </p:txBody>
      </p:sp>
    </p:spTree>
    <p:extLst>
      <p:ext uri="{BB962C8B-B14F-4D97-AF65-F5344CB8AC3E}">
        <p14:creationId xmlns:p14="http://schemas.microsoft.com/office/powerpoint/2010/main" val="4106777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4.xml"/><Relationship Id="rId1" Type="http://schemas.openxmlformats.org/officeDocument/2006/relationships/vmlDrawing" Target="../drawings/vmlDrawing6.vml"/><Relationship Id="rId4" Type="http://schemas.openxmlformats.org/officeDocument/2006/relationships/image" Target="../media/image12.wmf"/></Relationships>
</file>

<file path=ppt/slides/_rels/slide1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13.xml"/><Relationship Id="rId1" Type="http://schemas.openxmlformats.org/officeDocument/2006/relationships/vmlDrawing" Target="../drawings/vmlDrawing7.vml"/><Relationship Id="rId6" Type="http://schemas.openxmlformats.org/officeDocument/2006/relationships/image" Target="../media/image15.wmf"/><Relationship Id="rId5" Type="http://schemas.openxmlformats.org/officeDocument/2006/relationships/oleObject" Target="../embeddings/oleObject14.bin"/><Relationship Id="rId4" Type="http://schemas.openxmlformats.org/officeDocument/2006/relationships/image" Target="../media/image14.wmf"/></Relationships>
</file>

<file path=ppt/slides/_rels/slide16.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13.xml"/><Relationship Id="rId1" Type="http://schemas.openxmlformats.org/officeDocument/2006/relationships/vmlDrawing" Target="../drawings/vmlDrawing8.vml"/><Relationship Id="rId6" Type="http://schemas.openxmlformats.org/officeDocument/2006/relationships/image" Target="../media/image18.wmf"/><Relationship Id="rId5" Type="http://schemas.openxmlformats.org/officeDocument/2006/relationships/oleObject" Target="../embeddings/oleObject17.bin"/><Relationship Id="rId4" Type="http://schemas.openxmlformats.org/officeDocument/2006/relationships/image" Target="../media/image17.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12.xml"/><Relationship Id="rId1" Type="http://schemas.openxmlformats.org/officeDocument/2006/relationships/vmlDrawing" Target="../drawings/vmlDrawing9.vml"/><Relationship Id="rId6" Type="http://schemas.openxmlformats.org/officeDocument/2006/relationships/image" Target="../media/image23.wmf"/><Relationship Id="rId5" Type="http://schemas.openxmlformats.org/officeDocument/2006/relationships/oleObject" Target="../embeddings/oleObject20.bin"/><Relationship Id="rId4" Type="http://schemas.openxmlformats.org/officeDocument/2006/relationships/image" Target="../media/image22.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6.wmf"/><Relationship Id="rId5" Type="http://schemas.openxmlformats.org/officeDocument/2006/relationships/oleObject" Target="../embeddings/oleObject23.bin"/><Relationship Id="rId4" Type="http://schemas.openxmlformats.org/officeDocument/2006/relationships/image" Target="../media/image25.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14.xml"/><Relationship Id="rId1" Type="http://schemas.openxmlformats.org/officeDocument/2006/relationships/vmlDrawing" Target="../drawings/vmlDrawing11.vml"/><Relationship Id="rId4" Type="http://schemas.openxmlformats.org/officeDocument/2006/relationships/image" Target="../media/image28.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14.xml"/><Relationship Id="rId1" Type="http://schemas.openxmlformats.org/officeDocument/2006/relationships/vmlDrawing" Target="../drawings/vmlDrawing12.vml"/><Relationship Id="rId4" Type="http://schemas.openxmlformats.org/officeDocument/2006/relationships/image" Target="../media/image29.wmf"/></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1.wmf"/><Relationship Id="rId2" Type="http://schemas.openxmlformats.org/officeDocument/2006/relationships/slideLayout" Target="../slideLayouts/slideLayout12.xml"/><Relationship Id="rId1" Type="http://schemas.openxmlformats.org/officeDocument/2006/relationships/vmlDrawing" Target="../drawings/vmlDrawing13.vml"/><Relationship Id="rId6" Type="http://schemas.openxmlformats.org/officeDocument/2006/relationships/oleObject" Target="../embeddings/oleObject27.bin"/><Relationship Id="rId5" Type="http://schemas.openxmlformats.org/officeDocument/2006/relationships/image" Target="../media/image30.wmf"/><Relationship Id="rId4" Type="http://schemas.openxmlformats.org/officeDocument/2006/relationships/oleObject" Target="../embeddings/oleObject26.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5.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4.bin"/><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6.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4.xml"/><Relationship Id="rId1" Type="http://schemas.openxmlformats.org/officeDocument/2006/relationships/vmlDrawing" Target="../drawings/vmlDrawing3.vml"/><Relationship Id="rId4" Type="http://schemas.openxmlformats.org/officeDocument/2006/relationships/image" Target="../media/image7.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image" Target="../media/image7.wmf"/><Relationship Id="rId5" Type="http://schemas.openxmlformats.org/officeDocument/2006/relationships/oleObject" Target="../embeddings/oleObject9.bin"/><Relationship Id="rId4" Type="http://schemas.openxmlformats.org/officeDocument/2006/relationships/image" Target="../media/image8.wmf"/></Relationships>
</file>

<file path=ppt/slides/_rels/slide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image" Target="../media/image11.emf"/><Relationship Id="rId5" Type="http://schemas.openxmlformats.org/officeDocument/2006/relationships/oleObject" Target="../embeddings/oleObject11.bin"/><Relationship Id="rId4" Type="http://schemas.openxmlformats.org/officeDocument/2006/relationships/image" Target="../media/image1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a:spcBef>
                <a:spcPct val="50000"/>
              </a:spcBef>
            </a:pPr>
            <a:r>
              <a:rPr lang="zh-CN" altLang="en-US" b="1" dirty="0" smtClean="0">
                <a:latin typeface="楷体_GB2312" pitchFamily="49" charset="-122"/>
                <a:ea typeface="楷体_GB2312" pitchFamily="49" charset="-122"/>
              </a:rPr>
              <a:t>实验</a:t>
            </a:r>
            <a:r>
              <a:rPr lang="en-US" altLang="zh-CN" b="1" dirty="0" smtClean="0">
                <a:latin typeface="楷体_GB2312" pitchFamily="49" charset="-122"/>
                <a:ea typeface="楷体_GB2312" pitchFamily="49" charset="-122"/>
              </a:rPr>
              <a:t>7 </a:t>
            </a:r>
            <a:r>
              <a:rPr lang="zh-CN" altLang="en-US" b="1" dirty="0">
                <a:latin typeface="楷体_GB2312" pitchFamily="49" charset="-122"/>
                <a:ea typeface="楷体_GB2312" pitchFamily="49" charset="-122"/>
              </a:rPr>
              <a:t>连续时间</a:t>
            </a:r>
            <a:r>
              <a:rPr lang="en-US" altLang="zh-CN" b="1" dirty="0">
                <a:latin typeface="楷体_GB2312" pitchFamily="49" charset="-122"/>
                <a:ea typeface="楷体_GB2312" pitchFamily="49" charset="-122"/>
              </a:rPr>
              <a:t>LTI</a:t>
            </a:r>
            <a:r>
              <a:rPr lang="zh-CN" altLang="en-US" b="1" dirty="0">
                <a:latin typeface="楷体_GB2312" pitchFamily="49" charset="-122"/>
                <a:ea typeface="楷体_GB2312" pitchFamily="49" charset="-122"/>
              </a:rPr>
              <a:t>系统的频</a:t>
            </a:r>
            <a:br>
              <a:rPr lang="zh-CN" altLang="en-US" b="1" dirty="0">
                <a:latin typeface="楷体_GB2312" pitchFamily="49" charset="-122"/>
                <a:ea typeface="楷体_GB2312" pitchFamily="49" charset="-122"/>
              </a:rPr>
            </a:br>
            <a:r>
              <a:rPr lang="zh-CN" altLang="en-US" b="1" dirty="0">
                <a:latin typeface="楷体_GB2312" pitchFamily="49" charset="-122"/>
                <a:ea typeface="楷体_GB2312" pitchFamily="49" charset="-122"/>
              </a:rPr>
              <a:t>       率特性及</a:t>
            </a:r>
            <a:r>
              <a:rPr lang="zh-CN" altLang="en-US" b="1" dirty="0" smtClean="0">
                <a:latin typeface="楷体_GB2312" pitchFamily="49" charset="-122"/>
                <a:ea typeface="楷体_GB2312" pitchFamily="49" charset="-122"/>
              </a:rPr>
              <a:t>频域分析</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597665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1858" name="Object 2"/>
          <p:cNvGraphicFramePr>
            <a:graphicFrameLocks noGrp="1" noChangeAspect="1"/>
          </p:cNvGraphicFramePr>
          <p:nvPr>
            <p:ph sz="half" idx="1"/>
          </p:nvPr>
        </p:nvGraphicFramePr>
        <p:xfrm>
          <a:off x="2051050" y="260350"/>
          <a:ext cx="4105275" cy="1447800"/>
        </p:xfrm>
        <a:graphic>
          <a:graphicData uri="http://schemas.openxmlformats.org/presentationml/2006/ole">
            <mc:AlternateContent xmlns:mc="http://schemas.openxmlformats.org/markup-compatibility/2006">
              <mc:Choice xmlns:v="urn:schemas-microsoft-com:vml" Requires="v">
                <p:oleObj spid="_x0000_s6155" name="Equation" r:id="rId3" imgW="2158920" imgH="761760" progId="Equation.DSMT4">
                  <p:embed/>
                </p:oleObj>
              </mc:Choice>
              <mc:Fallback>
                <p:oleObj name="Equation" r:id="rId3" imgW="2158920" imgH="761760" progId="Equation.DSMT4">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260350"/>
                        <a:ext cx="4105275"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矩形 1"/>
          <p:cNvSpPr/>
          <p:nvPr/>
        </p:nvSpPr>
        <p:spPr>
          <a:xfrm>
            <a:off x="539552" y="1556792"/>
            <a:ext cx="4572000" cy="2246769"/>
          </a:xfrm>
          <a:prstGeom prst="rect">
            <a:avLst/>
          </a:prstGeom>
        </p:spPr>
        <p:txBody>
          <a:bodyPr>
            <a:spAutoFit/>
          </a:bodyPr>
          <a:lstStyle/>
          <a:p>
            <a:r>
              <a:rPr lang="pl-PL" altLang="zh-CN" sz="2800" dirty="0"/>
              <a:t>clf</a:t>
            </a:r>
          </a:p>
          <a:p>
            <a:r>
              <a:rPr lang="pl-PL" altLang="zh-CN" sz="2800" dirty="0"/>
              <a:t>w = -6*pi:0.01:6*pi ;</a:t>
            </a:r>
          </a:p>
          <a:p>
            <a:r>
              <a:rPr lang="pl-PL" altLang="zh-CN" sz="2800" dirty="0"/>
              <a:t>b = [1 0] ;</a:t>
            </a:r>
          </a:p>
          <a:p>
            <a:r>
              <a:rPr lang="pl-PL" altLang="zh-CN" sz="2800" dirty="0"/>
              <a:t>a = [1 1 100] ;</a:t>
            </a:r>
          </a:p>
          <a:p>
            <a:r>
              <a:rPr lang="pl-PL" altLang="zh-CN" sz="2800" dirty="0"/>
              <a:t>H = freqs(b,a,w) ;</a:t>
            </a:r>
            <a:endParaRPr lang="zh-CN" altLang="en-US" sz="2800" dirty="0"/>
          </a:p>
        </p:txBody>
      </p:sp>
    </p:spTree>
    <p:extLst>
      <p:ext uri="{BB962C8B-B14F-4D97-AF65-F5344CB8AC3E}">
        <p14:creationId xmlns:p14="http://schemas.microsoft.com/office/powerpoint/2010/main" val="26338230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319" y="404664"/>
            <a:ext cx="8256917" cy="619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55160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ext Box 2"/>
          <p:cNvSpPr txBox="1">
            <a:spLocks noChangeArrowheads="1"/>
          </p:cNvSpPr>
          <p:nvPr/>
        </p:nvSpPr>
        <p:spPr bwMode="auto">
          <a:xfrm>
            <a:off x="1835150" y="2636838"/>
            <a:ext cx="5905500" cy="754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zh-CN" altLang="en-US" sz="2800" b="1">
                <a:latin typeface="楷体_GB2312" pitchFamily="49" charset="-122"/>
                <a:ea typeface="楷体_GB2312" pitchFamily="49" charset="-122"/>
              </a:rPr>
              <a:t>二、连续时间</a:t>
            </a:r>
            <a:r>
              <a:rPr lang="en-US" altLang="zh-CN" sz="2800" b="1">
                <a:latin typeface="楷体_GB2312" pitchFamily="49" charset="-122"/>
                <a:ea typeface="楷体_GB2312" pitchFamily="49" charset="-122"/>
              </a:rPr>
              <a:t>LTI</a:t>
            </a:r>
            <a:r>
              <a:rPr lang="zh-CN" altLang="en-US" sz="2800" b="1">
                <a:latin typeface="楷体_GB2312" pitchFamily="49" charset="-122"/>
                <a:ea typeface="楷体_GB2312" pitchFamily="49" charset="-122"/>
              </a:rPr>
              <a:t>系统的频域分析</a:t>
            </a:r>
          </a:p>
        </p:txBody>
      </p:sp>
    </p:spTree>
    <p:extLst>
      <p:ext uri="{BB962C8B-B14F-4D97-AF65-F5344CB8AC3E}">
        <p14:creationId xmlns:p14="http://schemas.microsoft.com/office/powerpoint/2010/main" val="35650042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395288" y="476250"/>
            <a:ext cx="45370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4400" b="1">
                <a:latin typeface="宋体" pitchFamily="2" charset="-122"/>
                <a:ea typeface="宋体" pitchFamily="2" charset="-122"/>
              </a:rPr>
              <a:t>实验原理：</a:t>
            </a:r>
          </a:p>
        </p:txBody>
      </p:sp>
      <p:sp>
        <p:nvSpPr>
          <p:cNvPr id="124931" name="Text Box 3"/>
          <p:cNvSpPr txBox="1">
            <a:spLocks noChangeArrowheads="1"/>
          </p:cNvSpPr>
          <p:nvPr/>
        </p:nvSpPr>
        <p:spPr bwMode="auto">
          <a:xfrm>
            <a:off x="539750" y="1341438"/>
            <a:ext cx="8064500" cy="472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zh-CN" altLang="en-US" sz="2800" b="1">
                <a:latin typeface="楷体_GB2312" pitchFamily="49" charset="-122"/>
                <a:ea typeface="楷体_GB2312" pitchFamily="49" charset="-122"/>
              </a:rPr>
              <a:t>连续</a:t>
            </a:r>
            <a:r>
              <a:rPr lang="en-US" altLang="zh-CN" sz="2800" b="1">
                <a:latin typeface="楷体_GB2312" pitchFamily="49" charset="-122"/>
                <a:ea typeface="楷体_GB2312" pitchFamily="49" charset="-122"/>
              </a:rPr>
              <a:t>LTI</a:t>
            </a:r>
            <a:r>
              <a:rPr lang="zh-CN" altLang="en-US" sz="2800" b="1">
                <a:latin typeface="楷体_GB2312" pitchFamily="49" charset="-122"/>
                <a:ea typeface="楷体_GB2312" pitchFamily="49" charset="-122"/>
              </a:rPr>
              <a:t>系统的频域分析方法，也成为傅里叶变换分析方法，该方法是基于信号频谱分析的概念，讨论信号作用于线性系统时在频域中求解响应的方法。傅里叶分析法的关键是求取系统的频率响应。傅里叶分析法主要用来分析系统的频率响应特性，或分析输出信号的频谱，也可用来求解正弦信号作用下的正弦稳态响应。</a:t>
            </a:r>
          </a:p>
        </p:txBody>
      </p:sp>
    </p:spTree>
    <p:extLst>
      <p:ext uri="{BB962C8B-B14F-4D97-AF65-F5344CB8AC3E}">
        <p14:creationId xmlns:p14="http://schemas.microsoft.com/office/powerpoint/2010/main" val="5230337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Text Box 3"/>
          <p:cNvSpPr txBox="1">
            <a:spLocks noChangeArrowheads="1"/>
          </p:cNvSpPr>
          <p:nvPr/>
        </p:nvSpPr>
        <p:spPr bwMode="auto">
          <a:xfrm>
            <a:off x="539750" y="1341438"/>
            <a:ext cx="8064500" cy="141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zh-CN" altLang="en-US" sz="2800" b="1">
                <a:latin typeface="楷体_GB2312" pitchFamily="49" charset="-122"/>
                <a:ea typeface="楷体_GB2312" pitchFamily="49" charset="-122"/>
              </a:rPr>
              <a:t>下面通过实例研究非周期信号激励下利用频率响应求零状态响应</a:t>
            </a:r>
          </a:p>
        </p:txBody>
      </p:sp>
    </p:spTree>
    <p:extLst>
      <p:ext uri="{BB962C8B-B14F-4D97-AF65-F5344CB8AC3E}">
        <p14:creationId xmlns:p14="http://schemas.microsoft.com/office/powerpoint/2010/main" val="25918602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ext Box 2"/>
          <p:cNvSpPr txBox="1">
            <a:spLocks noChangeArrowheads="1"/>
          </p:cNvSpPr>
          <p:nvPr/>
        </p:nvSpPr>
        <p:spPr bwMode="auto">
          <a:xfrm>
            <a:off x="684212" y="0"/>
            <a:ext cx="8459787" cy="2311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5000"/>
              </a:lnSpc>
              <a:spcBef>
                <a:spcPct val="50000"/>
              </a:spcBef>
            </a:pPr>
            <a:r>
              <a:rPr lang="zh-CN" altLang="en-US" sz="2800" b="1" dirty="0">
                <a:latin typeface="楷体_GB2312" pitchFamily="49" charset="-122"/>
                <a:ea typeface="楷体_GB2312" pitchFamily="49" charset="-122"/>
              </a:rPr>
              <a:t>例</a:t>
            </a:r>
            <a:r>
              <a:rPr lang="en-US" altLang="zh-CN" sz="2800" b="1" dirty="0">
                <a:latin typeface="楷体_GB2312" pitchFamily="49" charset="-122"/>
                <a:ea typeface="楷体_GB2312" pitchFamily="49" charset="-122"/>
              </a:rPr>
              <a:t>3</a:t>
            </a:r>
            <a:r>
              <a:rPr lang="zh-CN" altLang="en-US" sz="2800" b="1" dirty="0">
                <a:latin typeface="楷体_GB2312" pitchFamily="49" charset="-122"/>
                <a:ea typeface="楷体_GB2312" pitchFamily="49" charset="-122"/>
              </a:rPr>
              <a:t>：</a:t>
            </a:r>
          </a:p>
          <a:p>
            <a:pPr>
              <a:lnSpc>
                <a:spcPct val="155000"/>
              </a:lnSpc>
              <a:spcBef>
                <a:spcPct val="50000"/>
              </a:spcBef>
            </a:pPr>
            <a:r>
              <a:rPr lang="zh-CN" altLang="en-US" sz="2800" b="1" dirty="0">
                <a:latin typeface="楷体_GB2312" pitchFamily="49" charset="-122"/>
                <a:ea typeface="楷体_GB2312" pitchFamily="49" charset="-122"/>
              </a:rPr>
              <a:t>下图是</a:t>
            </a:r>
            <a:r>
              <a:rPr lang="en-US" altLang="zh-CN" sz="2800" b="1" dirty="0">
                <a:latin typeface="楷体_GB2312" pitchFamily="49" charset="-122"/>
                <a:ea typeface="楷体_GB2312" pitchFamily="49" charset="-122"/>
              </a:rPr>
              <a:t>RC</a:t>
            </a:r>
            <a:r>
              <a:rPr lang="zh-CN" altLang="en-US" sz="2800" b="1" dirty="0">
                <a:latin typeface="楷体_GB2312" pitchFamily="49" charset="-122"/>
                <a:ea typeface="楷体_GB2312" pitchFamily="49" charset="-122"/>
              </a:rPr>
              <a:t>低通滤波器，在输入端加入矩形脉冲    ，如下图所示，利用傅里叶分析法求输出</a:t>
            </a:r>
            <a:r>
              <a:rPr lang="zh-CN" altLang="en-US" sz="2800" b="1" dirty="0" smtClean="0">
                <a:latin typeface="楷体_GB2312" pitchFamily="49" charset="-122"/>
                <a:ea typeface="楷体_GB2312" pitchFamily="49" charset="-122"/>
              </a:rPr>
              <a:t>端电压</a:t>
            </a:r>
            <a:endParaRPr lang="zh-CN" altLang="en-US" sz="2800" b="1" dirty="0">
              <a:latin typeface="楷体_GB2312" pitchFamily="49" charset="-122"/>
              <a:ea typeface="楷体_GB2312" pitchFamily="49" charset="-122"/>
            </a:endParaRPr>
          </a:p>
        </p:txBody>
      </p:sp>
      <p:graphicFrame>
        <p:nvGraphicFramePr>
          <p:cNvPr id="126980" name="Object 4"/>
          <p:cNvGraphicFramePr>
            <a:graphicFrameLocks noGrp="1" noChangeAspect="1"/>
          </p:cNvGraphicFramePr>
          <p:nvPr>
            <p:ph sz="half" idx="1"/>
            <p:extLst>
              <p:ext uri="{D42A27DB-BD31-4B8C-83A1-F6EECF244321}">
                <p14:modId xmlns:p14="http://schemas.microsoft.com/office/powerpoint/2010/main" val="841119048"/>
              </p:ext>
            </p:extLst>
          </p:nvPr>
        </p:nvGraphicFramePr>
        <p:xfrm>
          <a:off x="7884293" y="980530"/>
          <a:ext cx="792163" cy="576262"/>
        </p:xfrm>
        <a:graphic>
          <a:graphicData uri="http://schemas.openxmlformats.org/presentationml/2006/ole">
            <mc:AlternateContent xmlns:mc="http://schemas.openxmlformats.org/markup-compatibility/2006">
              <mc:Choice xmlns:v="urn:schemas-microsoft-com:vml" Requires="v">
                <p:oleObj spid="_x0000_s7197" name="Equation" r:id="rId3" imgW="279360" imgH="203040" progId="Equation.DSMT4">
                  <p:embed/>
                </p:oleObj>
              </mc:Choice>
              <mc:Fallback>
                <p:oleObj name="Equation" r:id="rId3" imgW="279360" imgH="203040" progId="Equation.DSMT4">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4293" y="980530"/>
                        <a:ext cx="792163"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6983" name="Object 7"/>
          <p:cNvGraphicFramePr>
            <a:graphicFrameLocks noGrp="1" noChangeAspect="1"/>
          </p:cNvGraphicFramePr>
          <p:nvPr>
            <p:ph sz="quarter" idx="3"/>
            <p:extLst>
              <p:ext uri="{D42A27DB-BD31-4B8C-83A1-F6EECF244321}">
                <p14:modId xmlns:p14="http://schemas.microsoft.com/office/powerpoint/2010/main" val="444606206"/>
              </p:ext>
            </p:extLst>
          </p:nvPr>
        </p:nvGraphicFramePr>
        <p:xfrm>
          <a:off x="7905750" y="1654001"/>
          <a:ext cx="792163" cy="550863"/>
        </p:xfrm>
        <a:graphic>
          <a:graphicData uri="http://schemas.openxmlformats.org/presentationml/2006/ole">
            <mc:AlternateContent xmlns:mc="http://schemas.openxmlformats.org/markup-compatibility/2006">
              <mc:Choice xmlns:v="urn:schemas-microsoft-com:vml" Requires="v">
                <p:oleObj spid="_x0000_s7198" name="Equation" r:id="rId5" imgW="291960" imgH="203040" progId="Equation.DSMT4">
                  <p:embed/>
                </p:oleObj>
              </mc:Choice>
              <mc:Fallback>
                <p:oleObj name="Equation" r:id="rId5" imgW="291960" imgH="203040" progId="Equation.DSMT4">
                  <p:embed/>
                  <p:pic>
                    <p:nvPicPr>
                      <p:cNvPr id="0" name=""/>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05750" y="1654001"/>
                        <a:ext cx="792163" cy="550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6987" name="Object 11"/>
          <p:cNvGraphicFramePr>
            <a:graphicFrameLocks noGrp="1" noChangeAspect="1"/>
          </p:cNvGraphicFramePr>
          <p:nvPr>
            <p:ph sz="quarter" idx="2"/>
          </p:nvPr>
        </p:nvGraphicFramePr>
        <p:xfrm>
          <a:off x="1116013" y="3068638"/>
          <a:ext cx="7488237" cy="2228850"/>
        </p:xfrm>
        <a:graphic>
          <a:graphicData uri="http://schemas.openxmlformats.org/presentationml/2006/ole">
            <mc:AlternateContent xmlns:mc="http://schemas.openxmlformats.org/markup-compatibility/2006">
              <mc:Choice xmlns:v="urn:schemas-microsoft-com:vml" Requires="v">
                <p:oleObj spid="_x0000_s7199" name="Visio" r:id="rId7" imgW="4596384" imgH="1367028" progId="Visio.Drawing.11">
                  <p:embed/>
                </p:oleObj>
              </mc:Choice>
              <mc:Fallback>
                <p:oleObj name="Visio" r:id="rId7" imgW="4596384" imgH="1367028" progId="Visio.Drawing.11">
                  <p:embed/>
                  <p:pic>
                    <p:nvPicPr>
                      <p:cNvPr id="0" name=""/>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6013" y="3068638"/>
                        <a:ext cx="7488237" cy="222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7712044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9026" name="Object 2"/>
          <p:cNvGraphicFramePr>
            <a:graphicFrameLocks noGrp="1" noChangeAspect="1"/>
          </p:cNvGraphicFramePr>
          <p:nvPr>
            <p:ph sz="half" idx="1"/>
          </p:nvPr>
        </p:nvGraphicFramePr>
        <p:xfrm>
          <a:off x="1476375" y="549275"/>
          <a:ext cx="5041900" cy="930275"/>
        </p:xfrm>
        <a:graphic>
          <a:graphicData uri="http://schemas.openxmlformats.org/presentationml/2006/ole">
            <mc:AlternateContent xmlns:mc="http://schemas.openxmlformats.org/markup-compatibility/2006">
              <mc:Choice xmlns:v="urn:schemas-microsoft-com:vml" Requires="v">
                <p:oleObj spid="_x0000_s8221" name="Equation" r:id="rId3" imgW="2273040" imgH="419040" progId="Equation.DSMT4">
                  <p:embed/>
                </p:oleObj>
              </mc:Choice>
              <mc:Fallback>
                <p:oleObj name="Equation" r:id="rId3" imgW="2273040" imgH="419040" progId="Equation.DSMT4">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549275"/>
                        <a:ext cx="5041900" cy="93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9028" name="Object 4"/>
          <p:cNvGraphicFramePr>
            <a:graphicFrameLocks noGrp="1" noChangeAspect="1"/>
          </p:cNvGraphicFramePr>
          <p:nvPr>
            <p:ph sz="quarter" idx="2"/>
          </p:nvPr>
        </p:nvGraphicFramePr>
        <p:xfrm>
          <a:off x="2339975" y="2133600"/>
          <a:ext cx="3598863" cy="615950"/>
        </p:xfrm>
        <a:graphic>
          <a:graphicData uri="http://schemas.openxmlformats.org/presentationml/2006/ole">
            <mc:AlternateContent xmlns:mc="http://schemas.openxmlformats.org/markup-compatibility/2006">
              <mc:Choice xmlns:v="urn:schemas-microsoft-com:vml" Requires="v">
                <p:oleObj spid="_x0000_s8222" name="Equation" r:id="rId5" imgW="1333440" imgH="228600" progId="Equation.DSMT4">
                  <p:embed/>
                </p:oleObj>
              </mc:Choice>
              <mc:Fallback>
                <p:oleObj name="Equation" r:id="rId5" imgW="1333440" imgH="228600" progId="Equation.DSMT4">
                  <p:embed/>
                  <p:pic>
                    <p:nvPicPr>
                      <p:cNvPr id="0" name=""/>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9975" y="2133600"/>
                        <a:ext cx="3598863" cy="61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9031" name="Object 7"/>
          <p:cNvGraphicFramePr>
            <a:graphicFrameLocks noGrp="1" noChangeAspect="1"/>
          </p:cNvGraphicFramePr>
          <p:nvPr>
            <p:ph sz="quarter" idx="3"/>
          </p:nvPr>
        </p:nvGraphicFramePr>
        <p:xfrm>
          <a:off x="1331913" y="3213100"/>
          <a:ext cx="6911975" cy="1101725"/>
        </p:xfrm>
        <a:graphic>
          <a:graphicData uri="http://schemas.openxmlformats.org/presentationml/2006/ole">
            <mc:AlternateContent xmlns:mc="http://schemas.openxmlformats.org/markup-compatibility/2006">
              <mc:Choice xmlns:v="urn:schemas-microsoft-com:vml" Requires="v">
                <p:oleObj spid="_x0000_s8223" name="Equation" r:id="rId7" imgW="2793960" imgH="444240" progId="Equation.DSMT4">
                  <p:embed/>
                </p:oleObj>
              </mc:Choice>
              <mc:Fallback>
                <p:oleObj name="Equation" r:id="rId7" imgW="2793960" imgH="444240" progId="Equation.DSMT4">
                  <p:embed/>
                  <p:pic>
                    <p:nvPicPr>
                      <p:cNvPr id="0" name=""/>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913" y="3213100"/>
                        <a:ext cx="6911975" cy="110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6566073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186904"/>
            <a:ext cx="6768752" cy="5693866"/>
          </a:xfrm>
          <a:prstGeom prst="rect">
            <a:avLst/>
          </a:prstGeom>
        </p:spPr>
        <p:txBody>
          <a:bodyPr wrap="square">
            <a:spAutoFit/>
          </a:bodyPr>
          <a:lstStyle/>
          <a:p>
            <a:r>
              <a:rPr lang="en-US" altLang="zh-CN" sz="2400" dirty="0" err="1"/>
              <a:t>clf</a:t>
            </a:r>
            <a:endParaRPr lang="en-US" altLang="zh-CN" sz="2400" dirty="0"/>
          </a:p>
          <a:p>
            <a:r>
              <a:rPr lang="en-US" altLang="zh-CN" sz="2400" dirty="0"/>
              <a:t>w = -6*pi:0.01:6*pi ;</a:t>
            </a:r>
          </a:p>
          <a:p>
            <a:r>
              <a:rPr lang="en-US" altLang="zh-CN" sz="2400" dirty="0"/>
              <a:t>b = [5] ;</a:t>
            </a:r>
          </a:p>
          <a:p>
            <a:r>
              <a:rPr lang="en-US" altLang="zh-CN" sz="2400" dirty="0"/>
              <a:t>a = [1 5] ;</a:t>
            </a:r>
          </a:p>
          <a:p>
            <a:r>
              <a:rPr lang="en-US" altLang="zh-CN" sz="2400" dirty="0" smtClean="0"/>
              <a:t>H1 </a:t>
            </a:r>
            <a:r>
              <a:rPr lang="en-US" altLang="zh-CN" sz="2400" dirty="0"/>
              <a:t>= </a:t>
            </a:r>
            <a:r>
              <a:rPr lang="en-US" altLang="zh-CN" sz="2400" dirty="0" err="1"/>
              <a:t>freqs</a:t>
            </a:r>
            <a:r>
              <a:rPr lang="en-US" altLang="zh-CN" sz="2400" dirty="0"/>
              <a:t>(</a:t>
            </a:r>
            <a:r>
              <a:rPr lang="en-US" altLang="zh-CN" sz="2400" dirty="0" err="1"/>
              <a:t>b,a,w</a:t>
            </a:r>
            <a:r>
              <a:rPr lang="en-US" altLang="zh-CN" sz="2400" dirty="0"/>
              <a:t>) ;</a:t>
            </a:r>
          </a:p>
          <a:p>
            <a:r>
              <a:rPr lang="en-US" altLang="zh-CN" sz="2400" dirty="0"/>
              <a:t>figure(1)</a:t>
            </a:r>
          </a:p>
          <a:p>
            <a:r>
              <a:rPr lang="en-US" altLang="zh-CN" sz="2400" dirty="0"/>
              <a:t>plot(</a:t>
            </a:r>
            <a:r>
              <a:rPr lang="en-US" altLang="zh-CN" sz="2400" dirty="0" err="1"/>
              <a:t>w,abs</a:t>
            </a:r>
            <a:r>
              <a:rPr lang="en-US" altLang="zh-CN" sz="2400" dirty="0"/>
              <a:t>(H1)) ;</a:t>
            </a:r>
          </a:p>
          <a:p>
            <a:r>
              <a:rPr lang="en-US" altLang="zh-CN" sz="2400" dirty="0"/>
              <a:t>grid on</a:t>
            </a:r>
          </a:p>
          <a:p>
            <a:r>
              <a:rPr lang="en-US" altLang="zh-CN" sz="2400" dirty="0" err="1"/>
              <a:t>xlabel</a:t>
            </a:r>
            <a:r>
              <a:rPr lang="en-US" altLang="zh-CN" sz="2400" dirty="0"/>
              <a:t>('\omega(rad/s)') ;</a:t>
            </a:r>
          </a:p>
          <a:p>
            <a:r>
              <a:rPr lang="en-US" altLang="zh-CN" sz="2400" dirty="0" err="1"/>
              <a:t>ylabel</a:t>
            </a:r>
            <a:r>
              <a:rPr lang="en-US" altLang="zh-CN" sz="2400" dirty="0"/>
              <a:t>('|H(\omega)|') ;</a:t>
            </a:r>
          </a:p>
          <a:p>
            <a:r>
              <a:rPr lang="en-US" altLang="zh-CN" sz="2400" dirty="0"/>
              <a:t>title('RC</a:t>
            </a:r>
            <a:r>
              <a:rPr lang="zh-CN" altLang="en-US" sz="2400" dirty="0"/>
              <a:t>低通滤波电路的幅频特性</a:t>
            </a:r>
            <a:r>
              <a:rPr lang="en-US" altLang="zh-CN" sz="2400" dirty="0"/>
              <a:t>') ;</a:t>
            </a:r>
          </a:p>
          <a:p>
            <a:endParaRPr lang="en-US" altLang="zh-CN" sz="2400" dirty="0"/>
          </a:p>
          <a:p>
            <a:endParaRPr lang="en-US" altLang="zh-CN" sz="2400" dirty="0"/>
          </a:p>
          <a:p>
            <a:endParaRPr lang="en-US" altLang="zh-CN" sz="2400" dirty="0"/>
          </a:p>
          <a:p>
            <a:endParaRPr lang="en-US" altLang="zh-CN" sz="2400" dirty="0"/>
          </a:p>
        </p:txBody>
      </p:sp>
    </p:spTree>
    <p:extLst>
      <p:ext uri="{BB962C8B-B14F-4D97-AF65-F5344CB8AC3E}">
        <p14:creationId xmlns:p14="http://schemas.microsoft.com/office/powerpoint/2010/main" val="3046355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88640"/>
            <a:ext cx="4248472" cy="5324535"/>
          </a:xfrm>
          <a:prstGeom prst="rect">
            <a:avLst/>
          </a:prstGeom>
        </p:spPr>
        <p:txBody>
          <a:bodyPr wrap="square">
            <a:spAutoFit/>
          </a:bodyPr>
          <a:lstStyle/>
          <a:p>
            <a:r>
              <a:rPr lang="en-US" altLang="zh-CN" sz="2000" dirty="0" err="1" smtClean="0"/>
              <a:t>Hw</a:t>
            </a:r>
            <a:r>
              <a:rPr lang="en-US" altLang="zh-CN" sz="2000" dirty="0" smtClean="0"/>
              <a:t> </a:t>
            </a:r>
            <a:r>
              <a:rPr lang="en-US" altLang="zh-CN" sz="2000" dirty="0"/>
              <a:t>= </a:t>
            </a:r>
            <a:r>
              <a:rPr lang="en-US" altLang="zh-CN" sz="2000" dirty="0" err="1"/>
              <a:t>sym</a:t>
            </a:r>
            <a:r>
              <a:rPr lang="en-US" altLang="zh-CN" sz="2000" dirty="0"/>
              <a:t>('5/(5+i*w)') ;</a:t>
            </a:r>
          </a:p>
          <a:p>
            <a:r>
              <a:rPr lang="en-US" altLang="zh-CN" sz="2000" dirty="0" err="1" smtClean="0"/>
              <a:t>xt</a:t>
            </a:r>
            <a:r>
              <a:rPr lang="en-US" altLang="zh-CN" sz="2000" dirty="0" smtClean="0"/>
              <a:t> </a:t>
            </a:r>
            <a:r>
              <a:rPr lang="en-US" altLang="zh-CN" sz="2000" dirty="0"/>
              <a:t>= </a:t>
            </a:r>
            <a:r>
              <a:rPr lang="en-US" altLang="zh-CN" sz="2000" dirty="0" err="1"/>
              <a:t>sym</a:t>
            </a:r>
            <a:r>
              <a:rPr lang="en-US" altLang="zh-CN" sz="2000" dirty="0"/>
              <a:t>('</a:t>
            </a:r>
            <a:r>
              <a:rPr lang="en-US" altLang="zh-CN" sz="2000" dirty="0" err="1"/>
              <a:t>heaviside</a:t>
            </a:r>
            <a:r>
              <a:rPr lang="en-US" altLang="zh-CN" sz="2000" dirty="0"/>
              <a:t>(t) - </a:t>
            </a:r>
            <a:r>
              <a:rPr lang="en-US" altLang="zh-CN" sz="2000" dirty="0" err="1"/>
              <a:t>heaviside</a:t>
            </a:r>
            <a:r>
              <a:rPr lang="en-US" altLang="zh-CN" sz="2000" dirty="0"/>
              <a:t>(t-1)') ;</a:t>
            </a:r>
          </a:p>
          <a:p>
            <a:r>
              <a:rPr lang="en-US" altLang="zh-CN" sz="2000" dirty="0" err="1"/>
              <a:t>Xw</a:t>
            </a:r>
            <a:r>
              <a:rPr lang="en-US" altLang="zh-CN" sz="2000" dirty="0"/>
              <a:t> = </a:t>
            </a:r>
            <a:r>
              <a:rPr lang="en-US" altLang="zh-CN" sz="2000" dirty="0" err="1"/>
              <a:t>fourier</a:t>
            </a:r>
            <a:r>
              <a:rPr lang="en-US" altLang="zh-CN" sz="2000" dirty="0"/>
              <a:t>(</a:t>
            </a:r>
            <a:r>
              <a:rPr lang="en-US" altLang="zh-CN" sz="2000" dirty="0" err="1"/>
              <a:t>xt</a:t>
            </a:r>
            <a:r>
              <a:rPr lang="en-US" altLang="zh-CN" sz="2000" dirty="0"/>
              <a:t>) ;</a:t>
            </a:r>
          </a:p>
          <a:p>
            <a:r>
              <a:rPr lang="en-US" altLang="zh-CN" sz="2000" dirty="0"/>
              <a:t>figure(2)</a:t>
            </a:r>
          </a:p>
          <a:p>
            <a:r>
              <a:rPr lang="en-US" altLang="zh-CN" sz="2000" dirty="0"/>
              <a:t>subplot(2,2,1)</a:t>
            </a:r>
          </a:p>
          <a:p>
            <a:r>
              <a:rPr lang="en-US" altLang="zh-CN" sz="2000" dirty="0" err="1"/>
              <a:t>ezplot</a:t>
            </a:r>
            <a:r>
              <a:rPr lang="en-US" altLang="zh-CN" sz="2000" dirty="0"/>
              <a:t>(</a:t>
            </a:r>
            <a:r>
              <a:rPr lang="en-US" altLang="zh-CN" sz="2000" dirty="0" err="1"/>
              <a:t>xt</a:t>
            </a:r>
            <a:r>
              <a:rPr lang="en-US" altLang="zh-CN" sz="2000" dirty="0"/>
              <a:t>,[-0.2 2]) ;</a:t>
            </a:r>
          </a:p>
          <a:p>
            <a:r>
              <a:rPr lang="en-US" altLang="zh-CN" sz="2000" dirty="0"/>
              <a:t>grid on ;</a:t>
            </a:r>
          </a:p>
          <a:p>
            <a:r>
              <a:rPr lang="en-US" altLang="zh-CN" sz="2000" dirty="0"/>
              <a:t>title('</a:t>
            </a:r>
            <a:r>
              <a:rPr lang="zh-CN" altLang="en-US" sz="2000" dirty="0"/>
              <a:t>矩形脉冲信号</a:t>
            </a:r>
            <a:r>
              <a:rPr lang="en-US" altLang="zh-CN" sz="2000" dirty="0"/>
              <a:t>');</a:t>
            </a:r>
          </a:p>
          <a:p>
            <a:r>
              <a:rPr lang="en-US" altLang="zh-CN" sz="2000" dirty="0" err="1"/>
              <a:t>xlabel</a:t>
            </a:r>
            <a:r>
              <a:rPr lang="en-US" altLang="zh-CN" sz="2000" dirty="0"/>
              <a:t>('Time(sec)') ;</a:t>
            </a:r>
          </a:p>
          <a:p>
            <a:r>
              <a:rPr lang="en-US" altLang="zh-CN" sz="2000" dirty="0" err="1"/>
              <a:t>ylabel</a:t>
            </a:r>
            <a:r>
              <a:rPr lang="en-US" altLang="zh-CN" sz="2000" dirty="0"/>
              <a:t>('x(t)') ;</a:t>
            </a:r>
          </a:p>
          <a:p>
            <a:r>
              <a:rPr lang="en-US" altLang="zh-CN" sz="2000" dirty="0"/>
              <a:t>subplot(2,2,2)</a:t>
            </a:r>
          </a:p>
          <a:p>
            <a:r>
              <a:rPr lang="en-US" altLang="zh-CN" sz="2000" dirty="0" err="1"/>
              <a:t>ezplot</a:t>
            </a:r>
            <a:r>
              <a:rPr lang="en-US" altLang="zh-CN" sz="2000" dirty="0"/>
              <a:t>(abs(</a:t>
            </a:r>
            <a:r>
              <a:rPr lang="en-US" altLang="zh-CN" sz="2000" dirty="0" err="1"/>
              <a:t>Xw</a:t>
            </a:r>
            <a:r>
              <a:rPr lang="en-US" altLang="zh-CN" sz="2000" dirty="0"/>
              <a:t>),[-6*pi 6*pi]) ;</a:t>
            </a:r>
          </a:p>
          <a:p>
            <a:r>
              <a:rPr lang="en-US" altLang="zh-CN" sz="2000" dirty="0"/>
              <a:t>grid on ;</a:t>
            </a:r>
          </a:p>
          <a:p>
            <a:r>
              <a:rPr lang="en-US" altLang="zh-CN" sz="2000" dirty="0"/>
              <a:t>title('</a:t>
            </a:r>
            <a:r>
              <a:rPr lang="zh-CN" altLang="en-US" sz="2000" dirty="0"/>
              <a:t>矩形脉冲的频谱</a:t>
            </a:r>
            <a:r>
              <a:rPr lang="en-US" altLang="zh-CN" sz="2000" dirty="0"/>
              <a:t>');</a:t>
            </a:r>
          </a:p>
          <a:p>
            <a:r>
              <a:rPr lang="en-US" altLang="zh-CN" sz="2000" dirty="0" err="1"/>
              <a:t>xlabel</a:t>
            </a:r>
            <a:r>
              <a:rPr lang="en-US" altLang="zh-CN" sz="2000" dirty="0"/>
              <a:t>('\omega(rad/s)') ;</a:t>
            </a:r>
          </a:p>
          <a:p>
            <a:r>
              <a:rPr lang="en-US" altLang="zh-CN" sz="2000" dirty="0" err="1"/>
              <a:t>ylabel</a:t>
            </a:r>
            <a:r>
              <a:rPr lang="en-US" altLang="zh-CN" sz="2000" dirty="0"/>
              <a:t>('X(\omega)') ;</a:t>
            </a:r>
          </a:p>
          <a:p>
            <a:endParaRPr lang="en-US" altLang="zh-CN" sz="2000" dirty="0"/>
          </a:p>
        </p:txBody>
      </p:sp>
      <p:sp>
        <p:nvSpPr>
          <p:cNvPr id="3" name="矩形 2"/>
          <p:cNvSpPr/>
          <p:nvPr/>
        </p:nvSpPr>
        <p:spPr>
          <a:xfrm>
            <a:off x="5148064" y="188640"/>
            <a:ext cx="3528392" cy="4401205"/>
          </a:xfrm>
          <a:prstGeom prst="rect">
            <a:avLst/>
          </a:prstGeom>
        </p:spPr>
        <p:txBody>
          <a:bodyPr wrap="square">
            <a:spAutoFit/>
          </a:bodyPr>
          <a:lstStyle/>
          <a:p>
            <a:r>
              <a:rPr lang="en-US" altLang="zh-CN" sz="2000" dirty="0" err="1"/>
              <a:t>Yw</a:t>
            </a:r>
            <a:r>
              <a:rPr lang="en-US" altLang="zh-CN" sz="2000" dirty="0"/>
              <a:t> = </a:t>
            </a:r>
            <a:r>
              <a:rPr lang="en-US" altLang="zh-CN" sz="2000" dirty="0" err="1"/>
              <a:t>Hw</a:t>
            </a:r>
            <a:r>
              <a:rPr lang="en-US" altLang="zh-CN" sz="2000" dirty="0"/>
              <a:t> * </a:t>
            </a:r>
            <a:r>
              <a:rPr lang="en-US" altLang="zh-CN" sz="2000" dirty="0" err="1"/>
              <a:t>Xw</a:t>
            </a:r>
            <a:r>
              <a:rPr lang="en-US" altLang="zh-CN" sz="2000" dirty="0"/>
              <a:t> ;</a:t>
            </a:r>
          </a:p>
          <a:p>
            <a:r>
              <a:rPr lang="en-US" altLang="zh-CN" sz="2000" dirty="0" err="1"/>
              <a:t>yt</a:t>
            </a:r>
            <a:r>
              <a:rPr lang="en-US" altLang="zh-CN" sz="2000" dirty="0"/>
              <a:t> = </a:t>
            </a:r>
            <a:r>
              <a:rPr lang="en-US" altLang="zh-CN" sz="2000" dirty="0" err="1"/>
              <a:t>ifourier</a:t>
            </a:r>
            <a:r>
              <a:rPr lang="en-US" altLang="zh-CN" sz="2000" dirty="0"/>
              <a:t>(</a:t>
            </a:r>
            <a:r>
              <a:rPr lang="en-US" altLang="zh-CN" sz="2000" dirty="0" err="1"/>
              <a:t>Yw</a:t>
            </a:r>
            <a:r>
              <a:rPr lang="en-US" altLang="zh-CN" sz="2000" dirty="0"/>
              <a:t>) ;</a:t>
            </a:r>
          </a:p>
          <a:p>
            <a:r>
              <a:rPr lang="en-US" altLang="zh-CN" sz="2000" dirty="0"/>
              <a:t>subplot(2,2,3)</a:t>
            </a:r>
          </a:p>
          <a:p>
            <a:r>
              <a:rPr lang="en-US" altLang="zh-CN" sz="2000" dirty="0" err="1"/>
              <a:t>ezplot</a:t>
            </a:r>
            <a:r>
              <a:rPr lang="en-US" altLang="zh-CN" sz="2000" dirty="0"/>
              <a:t>(</a:t>
            </a:r>
            <a:r>
              <a:rPr lang="en-US" altLang="zh-CN" sz="2000" dirty="0" err="1"/>
              <a:t>yt</a:t>
            </a:r>
            <a:r>
              <a:rPr lang="en-US" altLang="zh-CN" sz="2000" dirty="0"/>
              <a:t>,[-0.2 2]) ;</a:t>
            </a:r>
          </a:p>
          <a:p>
            <a:r>
              <a:rPr lang="en-US" altLang="zh-CN" sz="2000" dirty="0"/>
              <a:t>grid on</a:t>
            </a:r>
          </a:p>
          <a:p>
            <a:r>
              <a:rPr lang="en-US" altLang="zh-CN" sz="2000" dirty="0"/>
              <a:t>title('</a:t>
            </a:r>
            <a:r>
              <a:rPr lang="zh-CN" altLang="en-US" sz="2000" dirty="0"/>
              <a:t>响应的时域波形</a:t>
            </a:r>
            <a:r>
              <a:rPr lang="en-US" altLang="zh-CN" sz="2000" dirty="0"/>
              <a:t>');</a:t>
            </a:r>
          </a:p>
          <a:p>
            <a:r>
              <a:rPr lang="en-US" altLang="zh-CN" sz="2000" dirty="0" err="1"/>
              <a:t>xlabel</a:t>
            </a:r>
            <a:r>
              <a:rPr lang="en-US" altLang="zh-CN" sz="2000" dirty="0"/>
              <a:t>('Time(sec)') ;</a:t>
            </a:r>
          </a:p>
          <a:p>
            <a:r>
              <a:rPr lang="en-US" altLang="zh-CN" sz="2000" dirty="0" err="1"/>
              <a:t>ylabel</a:t>
            </a:r>
            <a:r>
              <a:rPr lang="en-US" altLang="zh-CN" sz="2000" dirty="0"/>
              <a:t>('y(t)') ;</a:t>
            </a:r>
          </a:p>
          <a:p>
            <a:r>
              <a:rPr lang="en-US" altLang="zh-CN" sz="2000" dirty="0"/>
              <a:t>subplot(2,2,4)</a:t>
            </a:r>
          </a:p>
          <a:p>
            <a:r>
              <a:rPr lang="en-US" altLang="zh-CN" sz="2000" dirty="0" err="1"/>
              <a:t>ezplot</a:t>
            </a:r>
            <a:r>
              <a:rPr lang="en-US" altLang="zh-CN" sz="2000" dirty="0"/>
              <a:t>(abs(</a:t>
            </a:r>
            <a:r>
              <a:rPr lang="en-US" altLang="zh-CN" sz="2000" dirty="0" err="1"/>
              <a:t>Yw</a:t>
            </a:r>
            <a:r>
              <a:rPr lang="en-US" altLang="zh-CN" sz="2000" dirty="0"/>
              <a:t>),[-6*pi 6*pi]) ;</a:t>
            </a:r>
          </a:p>
          <a:p>
            <a:r>
              <a:rPr lang="en-US" altLang="zh-CN" sz="2000" dirty="0"/>
              <a:t>grid on ;</a:t>
            </a:r>
          </a:p>
          <a:p>
            <a:r>
              <a:rPr lang="en-US" altLang="zh-CN" sz="2000" dirty="0"/>
              <a:t>title('</a:t>
            </a:r>
            <a:r>
              <a:rPr lang="zh-CN" altLang="en-US" sz="2000" dirty="0"/>
              <a:t>响应的频谱</a:t>
            </a:r>
            <a:r>
              <a:rPr lang="en-US" altLang="zh-CN" sz="2000" dirty="0"/>
              <a:t>');</a:t>
            </a:r>
          </a:p>
          <a:p>
            <a:r>
              <a:rPr lang="en-US" altLang="zh-CN" sz="2000" dirty="0" err="1"/>
              <a:t>xlabel</a:t>
            </a:r>
            <a:r>
              <a:rPr lang="en-US" altLang="zh-CN" sz="2000" dirty="0"/>
              <a:t>('\omega(rad/s)') ;</a:t>
            </a:r>
          </a:p>
          <a:p>
            <a:r>
              <a:rPr lang="en-US" altLang="zh-CN" sz="2000" dirty="0" err="1"/>
              <a:t>ylabel</a:t>
            </a:r>
            <a:r>
              <a:rPr lang="en-US" altLang="zh-CN" sz="2000" dirty="0"/>
              <a:t>('Y(\omega)') ;</a:t>
            </a:r>
            <a:endParaRPr lang="zh-CN" altLang="en-US" sz="2000" dirty="0"/>
          </a:p>
        </p:txBody>
      </p:sp>
    </p:spTree>
    <p:extLst>
      <p:ext uri="{BB962C8B-B14F-4D97-AF65-F5344CB8AC3E}">
        <p14:creationId xmlns:p14="http://schemas.microsoft.com/office/powerpoint/2010/main" val="34945970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476672"/>
            <a:ext cx="7584843" cy="5688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4858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ext Box 2"/>
          <p:cNvSpPr txBox="1">
            <a:spLocks noChangeArrowheads="1"/>
          </p:cNvSpPr>
          <p:nvPr/>
        </p:nvSpPr>
        <p:spPr bwMode="auto">
          <a:xfrm>
            <a:off x="395288" y="476250"/>
            <a:ext cx="45370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4400" b="1">
                <a:latin typeface="宋体" pitchFamily="2" charset="-122"/>
                <a:ea typeface="宋体" pitchFamily="2" charset="-122"/>
              </a:rPr>
              <a:t>实验目的：</a:t>
            </a:r>
          </a:p>
        </p:txBody>
      </p:sp>
      <p:sp>
        <p:nvSpPr>
          <p:cNvPr id="111619" name="Text Box 3"/>
          <p:cNvSpPr txBox="1">
            <a:spLocks noChangeArrowheads="1"/>
          </p:cNvSpPr>
          <p:nvPr/>
        </p:nvSpPr>
        <p:spPr bwMode="auto">
          <a:xfrm>
            <a:off x="250825" y="1557338"/>
            <a:ext cx="8604250" cy="163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en-US" altLang="zh-CN" sz="2800" b="1">
                <a:latin typeface="楷体_GB2312" pitchFamily="49" charset="-122"/>
                <a:ea typeface="楷体_GB2312" pitchFamily="49" charset="-122"/>
              </a:rPr>
              <a:t>1</a:t>
            </a:r>
            <a:r>
              <a:rPr lang="zh-CN" altLang="en-US" sz="2800" b="1">
                <a:latin typeface="楷体_GB2312" pitchFamily="49" charset="-122"/>
                <a:ea typeface="楷体_GB2312" pitchFamily="49" charset="-122"/>
              </a:rPr>
              <a:t>、学会运用</a:t>
            </a:r>
            <a:r>
              <a:rPr lang="en-US" altLang="zh-CN" sz="2800" b="1">
                <a:latin typeface="Times New Roman" pitchFamily="18" charset="0"/>
                <a:ea typeface="楷体_GB2312" pitchFamily="49" charset="-122"/>
              </a:rPr>
              <a:t>MATLAB</a:t>
            </a:r>
            <a:r>
              <a:rPr lang="zh-CN" altLang="en-US" sz="2800" b="1">
                <a:latin typeface="楷体_GB2312" pitchFamily="49" charset="-122"/>
                <a:ea typeface="楷体_GB2312" pitchFamily="49" charset="-122"/>
              </a:rPr>
              <a:t>分析连续系统的频率特性</a:t>
            </a:r>
          </a:p>
          <a:p>
            <a:pPr>
              <a:lnSpc>
                <a:spcPct val="155000"/>
              </a:lnSpc>
              <a:spcBef>
                <a:spcPct val="50000"/>
              </a:spcBef>
            </a:pPr>
            <a:r>
              <a:rPr lang="en-US" altLang="zh-CN" sz="2800" b="1">
                <a:latin typeface="楷体_GB2312" pitchFamily="49" charset="-122"/>
                <a:ea typeface="楷体_GB2312" pitchFamily="49" charset="-122"/>
              </a:rPr>
              <a:t>2</a:t>
            </a:r>
            <a:r>
              <a:rPr lang="zh-CN" altLang="en-US" sz="2800" b="1">
                <a:latin typeface="楷体_GB2312" pitchFamily="49" charset="-122"/>
                <a:ea typeface="楷体_GB2312" pitchFamily="49" charset="-122"/>
              </a:rPr>
              <a:t>、学会运用</a:t>
            </a:r>
            <a:r>
              <a:rPr lang="en-US" altLang="zh-CN" sz="2800" b="1">
                <a:latin typeface="Times New Roman" pitchFamily="18" charset="0"/>
                <a:ea typeface="楷体_GB2312" pitchFamily="49" charset="-122"/>
              </a:rPr>
              <a:t>MATLAB</a:t>
            </a:r>
            <a:r>
              <a:rPr lang="zh-CN" altLang="en-US" sz="2800" b="1">
                <a:latin typeface="楷体_GB2312" pitchFamily="49" charset="-122"/>
                <a:ea typeface="楷体_GB2312" pitchFamily="49" charset="-122"/>
              </a:rPr>
              <a:t>进行连续系统的频域分析</a:t>
            </a:r>
          </a:p>
        </p:txBody>
      </p:sp>
    </p:spTree>
    <p:extLst>
      <p:ext uri="{BB962C8B-B14F-4D97-AF65-F5344CB8AC3E}">
        <p14:creationId xmlns:p14="http://schemas.microsoft.com/office/powerpoint/2010/main" val="20591455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297" y="260648"/>
            <a:ext cx="8160907" cy="6120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00607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ext Box 2"/>
          <p:cNvSpPr txBox="1">
            <a:spLocks noChangeArrowheads="1"/>
          </p:cNvSpPr>
          <p:nvPr/>
        </p:nvSpPr>
        <p:spPr bwMode="auto">
          <a:xfrm>
            <a:off x="539750" y="1341438"/>
            <a:ext cx="8064500" cy="406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zh-CN" altLang="en-US" sz="2800" b="1">
                <a:latin typeface="楷体_GB2312" pitchFamily="49" charset="-122"/>
                <a:ea typeface="楷体_GB2312" pitchFamily="49" charset="-122"/>
              </a:rPr>
              <a:t>从上图可以看出，时域中输出信号与输入信号的波形相比产生了失真，表现在波形的上升和下降部分，输出信号的波形上升和下降部分比输入波形要平缓许多。而在频域上，激励信号频谱的高频分量与低频分量相比收到较严重的衰减。这正是低通滤波电路所起的作用</a:t>
            </a:r>
          </a:p>
        </p:txBody>
      </p:sp>
    </p:spTree>
    <p:extLst>
      <p:ext uri="{BB962C8B-B14F-4D97-AF65-F5344CB8AC3E}">
        <p14:creationId xmlns:p14="http://schemas.microsoft.com/office/powerpoint/2010/main" val="10570687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ext Box 2"/>
          <p:cNvSpPr txBox="1">
            <a:spLocks noChangeArrowheads="1"/>
          </p:cNvSpPr>
          <p:nvPr/>
        </p:nvSpPr>
        <p:spPr bwMode="auto">
          <a:xfrm>
            <a:off x="539750" y="1341438"/>
            <a:ext cx="8064500" cy="406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zh-CN" altLang="en-US" sz="2800" b="1">
                <a:latin typeface="楷体_GB2312" pitchFamily="49" charset="-122"/>
                <a:ea typeface="楷体_GB2312" pitchFamily="49" charset="-122"/>
              </a:rPr>
              <a:t>对于周期信号激励而言，可首先将周期信号进行傅里叶级数展开，然后求系统在各傅里叶级数分解的频率分量作用下系统的稳态响应分量，再由系统的线性性质将这些稳态响应分量叠加，从而得出系统总的响应。该方法的理论基础是基于正弦信号作用下系统的正弦稳态响应。</a:t>
            </a:r>
          </a:p>
        </p:txBody>
      </p:sp>
    </p:spTree>
    <p:extLst>
      <p:ext uri="{BB962C8B-B14F-4D97-AF65-F5344CB8AC3E}">
        <p14:creationId xmlns:p14="http://schemas.microsoft.com/office/powerpoint/2010/main" val="6662655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7218" name="Object 2"/>
          <p:cNvGraphicFramePr>
            <a:graphicFrameLocks noGrp="1" noChangeAspect="1"/>
          </p:cNvGraphicFramePr>
          <p:nvPr>
            <p:ph sz="quarter" idx="1"/>
          </p:nvPr>
        </p:nvGraphicFramePr>
        <p:xfrm>
          <a:off x="3132138" y="1408113"/>
          <a:ext cx="2533650" cy="660400"/>
        </p:xfrm>
        <a:graphic>
          <a:graphicData uri="http://schemas.openxmlformats.org/presentationml/2006/ole">
            <mc:AlternateContent xmlns:mc="http://schemas.openxmlformats.org/markup-compatibility/2006">
              <mc:Choice xmlns:v="urn:schemas-microsoft-com:vml" Requires="v">
                <p:oleObj spid="_x0000_s9245" name="Equation" r:id="rId3" imgW="876240" imgH="228600" progId="Equation.DSMT4">
                  <p:embed/>
                </p:oleObj>
              </mc:Choice>
              <mc:Fallback>
                <p:oleObj name="Equation" r:id="rId3" imgW="876240" imgH="228600" progId="Equation.DSMT4">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2138" y="1408113"/>
                        <a:ext cx="2533650" cy="66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7219" name="Object 3"/>
          <p:cNvGraphicFramePr>
            <a:graphicFrameLocks noGrp="1" noChangeAspect="1"/>
          </p:cNvGraphicFramePr>
          <p:nvPr>
            <p:ph sz="quarter" idx="2"/>
          </p:nvPr>
        </p:nvGraphicFramePr>
        <p:xfrm>
          <a:off x="395288" y="2128838"/>
          <a:ext cx="849312" cy="439737"/>
        </p:xfrm>
        <a:graphic>
          <a:graphicData uri="http://schemas.openxmlformats.org/presentationml/2006/ole">
            <mc:AlternateContent xmlns:mc="http://schemas.openxmlformats.org/markup-compatibility/2006">
              <mc:Choice xmlns:v="urn:schemas-microsoft-com:vml" Requires="v">
                <p:oleObj spid="_x0000_s9246" name="Equation" r:id="rId5" imgW="393480" imgH="203040" progId="Equation.DSMT4">
                  <p:embed/>
                </p:oleObj>
              </mc:Choice>
              <mc:Fallback>
                <p:oleObj name="Equation" r:id="rId5" imgW="393480" imgH="203040" progId="Equation.DSMT4">
                  <p:embed/>
                  <p:pic>
                    <p:nvPicPr>
                      <p:cNvPr id="0" name=""/>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288" y="2128838"/>
                        <a:ext cx="849312" cy="43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7221" name="Text Box 5"/>
          <p:cNvSpPr txBox="1">
            <a:spLocks noChangeArrowheads="1"/>
          </p:cNvSpPr>
          <p:nvPr/>
        </p:nvSpPr>
        <p:spPr bwMode="auto">
          <a:xfrm>
            <a:off x="250825" y="1265238"/>
            <a:ext cx="8064500" cy="754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zh-CN" altLang="en-US" sz="2800" b="1">
                <a:latin typeface="楷体_GB2312" pitchFamily="49" charset="-122"/>
                <a:ea typeface="楷体_GB2312" pitchFamily="49" charset="-122"/>
              </a:rPr>
              <a:t>对于正弦激励信号              ，当经过系统        </a:t>
            </a:r>
          </a:p>
        </p:txBody>
      </p:sp>
      <p:graphicFrame>
        <p:nvGraphicFramePr>
          <p:cNvPr id="137225" name="Object 9"/>
          <p:cNvGraphicFramePr>
            <a:graphicFrameLocks noChangeAspect="1"/>
          </p:cNvGraphicFramePr>
          <p:nvPr/>
        </p:nvGraphicFramePr>
        <p:xfrm>
          <a:off x="1547813" y="2776538"/>
          <a:ext cx="5689600" cy="1300162"/>
        </p:xfrm>
        <a:graphic>
          <a:graphicData uri="http://schemas.openxmlformats.org/presentationml/2006/ole">
            <mc:AlternateContent xmlns:mc="http://schemas.openxmlformats.org/markup-compatibility/2006">
              <mc:Choice xmlns:v="urn:schemas-microsoft-com:vml" Requires="v">
                <p:oleObj spid="_x0000_s9247" name="Equation" r:id="rId7" imgW="2108160" imgH="482400" progId="Equation.DSMT4">
                  <p:embed/>
                </p:oleObj>
              </mc:Choice>
              <mc:Fallback>
                <p:oleObj name="Equation" r:id="rId7" imgW="2108160" imgH="4824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7813" y="2776538"/>
                        <a:ext cx="5689600" cy="1300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7226" name="Text Box 10"/>
          <p:cNvSpPr txBox="1">
            <a:spLocks noChangeArrowheads="1"/>
          </p:cNvSpPr>
          <p:nvPr/>
        </p:nvSpPr>
        <p:spPr bwMode="auto">
          <a:xfrm>
            <a:off x="1116013" y="1839913"/>
            <a:ext cx="8064500" cy="754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zh-CN" altLang="en-US" sz="2800" b="1">
                <a:latin typeface="楷体_GB2312" pitchFamily="49" charset="-122"/>
                <a:ea typeface="楷体_GB2312" pitchFamily="49" charset="-122"/>
              </a:rPr>
              <a:t>，其稳态响应为：       </a:t>
            </a:r>
          </a:p>
        </p:txBody>
      </p:sp>
    </p:spTree>
    <p:extLst>
      <p:ext uri="{BB962C8B-B14F-4D97-AF65-F5344CB8AC3E}">
        <p14:creationId xmlns:p14="http://schemas.microsoft.com/office/powerpoint/2010/main" val="37709965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ext Box 2"/>
          <p:cNvSpPr txBox="1">
            <a:spLocks noChangeArrowheads="1"/>
          </p:cNvSpPr>
          <p:nvPr/>
        </p:nvSpPr>
        <p:spPr bwMode="auto">
          <a:xfrm>
            <a:off x="684213" y="0"/>
            <a:ext cx="6913562" cy="2506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zh-CN" altLang="en-US" sz="2800" b="1">
                <a:latin typeface="楷体_GB2312" pitchFamily="49" charset="-122"/>
                <a:ea typeface="楷体_GB2312" pitchFamily="49" charset="-122"/>
              </a:rPr>
              <a:t>例</a:t>
            </a:r>
            <a:r>
              <a:rPr lang="en-US" altLang="zh-CN" sz="2800" b="1">
                <a:latin typeface="楷体_GB2312" pitchFamily="49" charset="-122"/>
                <a:ea typeface="楷体_GB2312" pitchFamily="49" charset="-122"/>
              </a:rPr>
              <a:t>4</a:t>
            </a:r>
            <a:r>
              <a:rPr lang="zh-CN" altLang="en-US" sz="2800" b="1">
                <a:latin typeface="楷体_GB2312" pitchFamily="49" charset="-122"/>
                <a:ea typeface="楷体_GB2312" pitchFamily="49" charset="-122"/>
              </a:rPr>
              <a:t>：</a:t>
            </a:r>
          </a:p>
          <a:p>
            <a:pPr>
              <a:lnSpc>
                <a:spcPct val="155000"/>
              </a:lnSpc>
              <a:spcBef>
                <a:spcPct val="50000"/>
              </a:spcBef>
            </a:pPr>
            <a:r>
              <a:rPr lang="zh-CN" altLang="en-US" sz="2800" b="1">
                <a:latin typeface="楷体_GB2312" pitchFamily="49" charset="-122"/>
                <a:ea typeface="楷体_GB2312" pitchFamily="49" charset="-122"/>
              </a:rPr>
              <a:t>设系统的频率响应为</a:t>
            </a:r>
          </a:p>
          <a:p>
            <a:pPr>
              <a:lnSpc>
                <a:spcPct val="155000"/>
              </a:lnSpc>
              <a:spcBef>
                <a:spcPct val="50000"/>
              </a:spcBef>
            </a:pPr>
            <a:endParaRPr lang="zh-CN" altLang="en-US" sz="2800" b="1">
              <a:latin typeface="楷体_GB2312" pitchFamily="49" charset="-122"/>
              <a:ea typeface="楷体_GB2312" pitchFamily="49" charset="-122"/>
            </a:endParaRPr>
          </a:p>
        </p:txBody>
      </p:sp>
      <p:graphicFrame>
        <p:nvGraphicFramePr>
          <p:cNvPr id="139268" name="Object 4"/>
          <p:cNvGraphicFramePr>
            <a:graphicFrameLocks noGrp="1" noChangeAspect="1"/>
          </p:cNvGraphicFramePr>
          <p:nvPr>
            <p:ph sz="half" idx="4294967295"/>
          </p:nvPr>
        </p:nvGraphicFramePr>
        <p:xfrm>
          <a:off x="2700338" y="1773238"/>
          <a:ext cx="3960812" cy="1173162"/>
        </p:xfrm>
        <a:graphic>
          <a:graphicData uri="http://schemas.openxmlformats.org/presentationml/2006/ole">
            <mc:AlternateContent xmlns:mc="http://schemas.openxmlformats.org/markup-compatibility/2006">
              <mc:Choice xmlns:v="urn:schemas-microsoft-com:vml" Requires="v">
                <p:oleObj spid="_x0000_s10262" name="Equation" r:id="rId3" imgW="1409400" imgH="419040" progId="Equation.DSMT4">
                  <p:embed/>
                </p:oleObj>
              </mc:Choice>
              <mc:Fallback>
                <p:oleObj name="Equation" r:id="rId3" imgW="1409400" imgH="419040" progId="Equation.DSMT4">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1773238"/>
                        <a:ext cx="3960812" cy="1173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9269" name="Object 5"/>
          <p:cNvGraphicFramePr>
            <a:graphicFrameLocks noGrp="1" noChangeAspect="1"/>
          </p:cNvGraphicFramePr>
          <p:nvPr>
            <p:ph sz="quarter" idx="4294967295"/>
          </p:nvPr>
        </p:nvGraphicFramePr>
        <p:xfrm>
          <a:off x="2195513" y="3860800"/>
          <a:ext cx="4897437" cy="617538"/>
        </p:xfrm>
        <a:graphic>
          <a:graphicData uri="http://schemas.openxmlformats.org/presentationml/2006/ole">
            <mc:AlternateContent xmlns:mc="http://schemas.openxmlformats.org/markup-compatibility/2006">
              <mc:Choice xmlns:v="urn:schemas-microsoft-com:vml" Requires="v">
                <p:oleObj spid="_x0000_s10263" name="Equation" r:id="rId5" imgW="1600200" imgH="203040" progId="Equation.DSMT4">
                  <p:embed/>
                </p:oleObj>
              </mc:Choice>
              <mc:Fallback>
                <p:oleObj name="Equation" r:id="rId5" imgW="1600200" imgH="203040" progId="Equation.DSMT4">
                  <p:embed/>
                  <p:pic>
                    <p:nvPicPr>
                      <p:cNvPr id="0" name=""/>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5513" y="3860800"/>
                        <a:ext cx="4897437" cy="617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9271" name="Text Box 7"/>
          <p:cNvSpPr txBox="1">
            <a:spLocks noChangeArrowheads="1"/>
          </p:cNvSpPr>
          <p:nvPr/>
        </p:nvSpPr>
        <p:spPr bwMode="auto">
          <a:xfrm>
            <a:off x="755650" y="2781300"/>
            <a:ext cx="6913563" cy="163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zh-CN" altLang="en-US" sz="2800" b="1">
                <a:latin typeface="楷体_GB2312" pitchFamily="49" charset="-122"/>
                <a:ea typeface="楷体_GB2312" pitchFamily="49" charset="-122"/>
              </a:rPr>
              <a:t>若外加激励信号为</a:t>
            </a:r>
          </a:p>
          <a:p>
            <a:pPr>
              <a:lnSpc>
                <a:spcPct val="155000"/>
              </a:lnSpc>
              <a:spcBef>
                <a:spcPct val="50000"/>
              </a:spcBef>
            </a:pPr>
            <a:endParaRPr lang="zh-CN" altLang="en-US" sz="2800" b="1">
              <a:latin typeface="楷体_GB2312" pitchFamily="49" charset="-122"/>
              <a:ea typeface="楷体_GB2312" pitchFamily="49" charset="-122"/>
            </a:endParaRPr>
          </a:p>
        </p:txBody>
      </p:sp>
      <p:sp>
        <p:nvSpPr>
          <p:cNvPr id="139273" name="Text Box 9"/>
          <p:cNvSpPr txBox="1">
            <a:spLocks noChangeArrowheads="1"/>
          </p:cNvSpPr>
          <p:nvPr/>
        </p:nvSpPr>
        <p:spPr bwMode="auto">
          <a:xfrm>
            <a:off x="684213" y="4581525"/>
            <a:ext cx="6913562" cy="163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zh-CN" altLang="en-US" sz="2800" b="1">
                <a:latin typeface="楷体_GB2312" pitchFamily="49" charset="-122"/>
                <a:ea typeface="楷体_GB2312" pitchFamily="49" charset="-122"/>
              </a:rPr>
              <a:t>用</a:t>
            </a:r>
            <a:r>
              <a:rPr lang="en-US" altLang="zh-CN" sz="2800" b="1">
                <a:latin typeface="楷体_GB2312" pitchFamily="49" charset="-122"/>
                <a:ea typeface="楷体_GB2312" pitchFamily="49" charset="-122"/>
              </a:rPr>
              <a:t>MATLAB</a:t>
            </a:r>
            <a:r>
              <a:rPr lang="zh-CN" altLang="en-US" sz="2800" b="1">
                <a:latin typeface="楷体_GB2312" pitchFamily="49" charset="-122"/>
                <a:ea typeface="楷体_GB2312" pitchFamily="49" charset="-122"/>
              </a:rPr>
              <a:t>命令求其稳态响应</a:t>
            </a:r>
            <a:r>
              <a:rPr lang="en-US" altLang="zh-CN" sz="2800" b="1">
                <a:latin typeface="楷体_GB2312" pitchFamily="49" charset="-122"/>
                <a:ea typeface="楷体_GB2312" pitchFamily="49" charset="-122"/>
              </a:rPr>
              <a:t>.</a:t>
            </a:r>
          </a:p>
          <a:p>
            <a:pPr>
              <a:lnSpc>
                <a:spcPct val="155000"/>
              </a:lnSpc>
              <a:spcBef>
                <a:spcPct val="50000"/>
              </a:spcBef>
            </a:pPr>
            <a:endParaRPr lang="zh-CN" altLang="en-US" sz="2800" b="1">
              <a:latin typeface="楷体_GB2312" pitchFamily="49" charset="-122"/>
              <a:ea typeface="楷体_GB2312" pitchFamily="49" charset="-122"/>
            </a:endParaRPr>
          </a:p>
        </p:txBody>
      </p:sp>
    </p:spTree>
    <p:extLst>
      <p:ext uri="{BB962C8B-B14F-4D97-AF65-F5344CB8AC3E}">
        <p14:creationId xmlns:p14="http://schemas.microsoft.com/office/powerpoint/2010/main" val="23543138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6024" y="38916"/>
            <a:ext cx="8604448" cy="6863417"/>
          </a:xfrm>
          <a:prstGeom prst="rect">
            <a:avLst/>
          </a:prstGeom>
        </p:spPr>
        <p:txBody>
          <a:bodyPr wrap="square">
            <a:spAutoFit/>
          </a:bodyPr>
          <a:lstStyle/>
          <a:p>
            <a:r>
              <a:rPr lang="en-US" altLang="zh-CN" sz="2200" dirty="0" err="1"/>
              <a:t>clf</a:t>
            </a:r>
            <a:endParaRPr lang="en-US" altLang="zh-CN" sz="2200" dirty="0"/>
          </a:p>
          <a:p>
            <a:r>
              <a:rPr lang="en-US" altLang="zh-CN" sz="2200" dirty="0"/>
              <a:t>t = 0:0.1:20 ;</a:t>
            </a:r>
          </a:p>
          <a:p>
            <a:r>
              <a:rPr lang="en-US" altLang="zh-CN" sz="2200" dirty="0"/>
              <a:t>w1 = 1 ;</a:t>
            </a:r>
          </a:p>
          <a:p>
            <a:r>
              <a:rPr lang="en-US" altLang="zh-CN" sz="2200" dirty="0"/>
              <a:t>w2 = 10 ;</a:t>
            </a:r>
          </a:p>
          <a:p>
            <a:r>
              <a:rPr lang="en-US" altLang="zh-CN" sz="2200" dirty="0"/>
              <a:t>H1 = 1/(-w1^2+j*3*w1+2) ;</a:t>
            </a:r>
          </a:p>
          <a:p>
            <a:r>
              <a:rPr lang="en-US" altLang="zh-CN" sz="2200" dirty="0"/>
              <a:t>H2 = 1/(-w2^2+j*3*w2+2) ;</a:t>
            </a:r>
          </a:p>
          <a:p>
            <a:r>
              <a:rPr lang="en-US" altLang="zh-CN" sz="2200" dirty="0"/>
              <a:t>f = 5*</a:t>
            </a:r>
            <a:r>
              <a:rPr lang="en-US" altLang="zh-CN" sz="2200" dirty="0" err="1"/>
              <a:t>cos</a:t>
            </a:r>
            <a:r>
              <a:rPr lang="en-US" altLang="zh-CN" sz="2200" dirty="0"/>
              <a:t>(t)+10*</a:t>
            </a:r>
            <a:r>
              <a:rPr lang="en-US" altLang="zh-CN" sz="2200" dirty="0" err="1"/>
              <a:t>cos</a:t>
            </a:r>
            <a:r>
              <a:rPr lang="en-US" altLang="zh-CN" sz="2200" dirty="0"/>
              <a:t>(10*t) ;</a:t>
            </a:r>
          </a:p>
          <a:p>
            <a:r>
              <a:rPr lang="en-US" altLang="zh-CN" sz="2200" dirty="0"/>
              <a:t>y = 5*abs(H1)*</a:t>
            </a:r>
            <a:r>
              <a:rPr lang="en-US" altLang="zh-CN" sz="2200" dirty="0" err="1"/>
              <a:t>cos</a:t>
            </a:r>
            <a:r>
              <a:rPr lang="en-US" altLang="zh-CN" sz="2200" dirty="0"/>
              <a:t>(w1*</a:t>
            </a:r>
            <a:r>
              <a:rPr lang="en-US" altLang="zh-CN" sz="2200" dirty="0" err="1"/>
              <a:t>t+angle</a:t>
            </a:r>
            <a:r>
              <a:rPr lang="en-US" altLang="zh-CN" sz="2200" dirty="0"/>
              <a:t>(H1)) + 10*abs(H2)*</a:t>
            </a:r>
            <a:r>
              <a:rPr lang="en-US" altLang="zh-CN" sz="2200" dirty="0" err="1"/>
              <a:t>cos</a:t>
            </a:r>
            <a:r>
              <a:rPr lang="en-US" altLang="zh-CN" sz="2200" dirty="0"/>
              <a:t>(w2*</a:t>
            </a:r>
            <a:r>
              <a:rPr lang="en-US" altLang="zh-CN" sz="2200" dirty="0" err="1"/>
              <a:t>t+angle</a:t>
            </a:r>
            <a:r>
              <a:rPr lang="en-US" altLang="zh-CN" sz="2200" dirty="0"/>
              <a:t>(H2)) ;</a:t>
            </a:r>
          </a:p>
          <a:p>
            <a:r>
              <a:rPr lang="en-US" altLang="zh-CN" sz="2200" dirty="0" smtClean="0"/>
              <a:t>subplot(2,1,1</a:t>
            </a:r>
            <a:r>
              <a:rPr lang="en-US" altLang="zh-CN" sz="2200" dirty="0"/>
              <a:t>)</a:t>
            </a:r>
          </a:p>
          <a:p>
            <a:r>
              <a:rPr lang="en-US" altLang="zh-CN" sz="2200" dirty="0"/>
              <a:t>plot(</a:t>
            </a:r>
            <a:r>
              <a:rPr lang="en-US" altLang="zh-CN" sz="2200" dirty="0" err="1"/>
              <a:t>t,f</a:t>
            </a:r>
            <a:r>
              <a:rPr lang="en-US" altLang="zh-CN" sz="2200" dirty="0"/>
              <a:t>) ;</a:t>
            </a:r>
          </a:p>
          <a:p>
            <a:r>
              <a:rPr lang="en-US" altLang="zh-CN" sz="2200" dirty="0"/>
              <a:t>grid on ;</a:t>
            </a:r>
          </a:p>
          <a:p>
            <a:r>
              <a:rPr lang="en-US" altLang="zh-CN" sz="2200" dirty="0" err="1"/>
              <a:t>xlabel</a:t>
            </a:r>
            <a:r>
              <a:rPr lang="en-US" altLang="zh-CN" sz="2200" dirty="0"/>
              <a:t>('Time(s)') ;</a:t>
            </a:r>
          </a:p>
          <a:p>
            <a:r>
              <a:rPr lang="en-US" altLang="zh-CN" sz="2200" dirty="0" err="1"/>
              <a:t>ylabel</a:t>
            </a:r>
            <a:r>
              <a:rPr lang="en-US" altLang="zh-CN" sz="2200" dirty="0"/>
              <a:t>('f(t)') ;</a:t>
            </a:r>
          </a:p>
          <a:p>
            <a:r>
              <a:rPr lang="en-US" altLang="zh-CN" sz="2200" dirty="0"/>
              <a:t>title('</a:t>
            </a:r>
            <a:r>
              <a:rPr lang="zh-CN" altLang="en-US" sz="2200" dirty="0"/>
              <a:t>输入信号的波形</a:t>
            </a:r>
            <a:r>
              <a:rPr lang="en-US" altLang="zh-CN" sz="2200" dirty="0"/>
              <a:t>') ;</a:t>
            </a:r>
          </a:p>
          <a:p>
            <a:r>
              <a:rPr lang="en-US" altLang="zh-CN" sz="2200" dirty="0" smtClean="0"/>
              <a:t>subplot(2,1,2</a:t>
            </a:r>
            <a:r>
              <a:rPr lang="en-US" altLang="zh-CN" sz="2200" dirty="0"/>
              <a:t>)</a:t>
            </a:r>
          </a:p>
          <a:p>
            <a:r>
              <a:rPr lang="en-US" altLang="zh-CN" sz="2200" dirty="0"/>
              <a:t>plot(</a:t>
            </a:r>
            <a:r>
              <a:rPr lang="en-US" altLang="zh-CN" sz="2200" dirty="0" err="1"/>
              <a:t>t,y</a:t>
            </a:r>
            <a:r>
              <a:rPr lang="en-US" altLang="zh-CN" sz="2200" dirty="0"/>
              <a:t>) ;</a:t>
            </a:r>
          </a:p>
          <a:p>
            <a:r>
              <a:rPr lang="en-US" altLang="zh-CN" sz="2200" dirty="0"/>
              <a:t>grid on ;</a:t>
            </a:r>
          </a:p>
          <a:p>
            <a:r>
              <a:rPr lang="en-US" altLang="zh-CN" sz="2200" dirty="0" err="1"/>
              <a:t>xlabel</a:t>
            </a:r>
            <a:r>
              <a:rPr lang="en-US" altLang="zh-CN" sz="2200" dirty="0"/>
              <a:t>('Time(s)') ;</a:t>
            </a:r>
          </a:p>
          <a:p>
            <a:r>
              <a:rPr lang="en-US" altLang="zh-CN" sz="2200" dirty="0" err="1"/>
              <a:t>ylabel</a:t>
            </a:r>
            <a:r>
              <a:rPr lang="en-US" altLang="zh-CN" sz="2200" dirty="0"/>
              <a:t>('y(t)') ;</a:t>
            </a:r>
          </a:p>
          <a:p>
            <a:r>
              <a:rPr lang="en-US" altLang="zh-CN" sz="2200" dirty="0"/>
              <a:t>title('</a:t>
            </a:r>
            <a:r>
              <a:rPr lang="zh-CN" altLang="en-US" sz="2200" dirty="0"/>
              <a:t>稳态响应的波形</a:t>
            </a:r>
            <a:r>
              <a:rPr lang="en-US" altLang="zh-CN" sz="2200" dirty="0"/>
              <a:t>') ;</a:t>
            </a:r>
            <a:endParaRPr lang="zh-CN" altLang="en-US" sz="2200" dirty="0"/>
          </a:p>
        </p:txBody>
      </p:sp>
    </p:spTree>
    <p:extLst>
      <p:ext uri="{BB962C8B-B14F-4D97-AF65-F5344CB8AC3E}">
        <p14:creationId xmlns:p14="http://schemas.microsoft.com/office/powerpoint/2010/main" val="25026957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33558"/>
            <a:ext cx="7872875" cy="5904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37533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ext Box 2"/>
          <p:cNvSpPr txBox="1">
            <a:spLocks noChangeArrowheads="1"/>
          </p:cNvSpPr>
          <p:nvPr/>
        </p:nvSpPr>
        <p:spPr bwMode="auto">
          <a:xfrm>
            <a:off x="250825" y="506413"/>
            <a:ext cx="828198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4400" b="1">
                <a:latin typeface="楷体_GB2312" pitchFamily="49" charset="-122"/>
                <a:ea typeface="楷体_GB2312" pitchFamily="49" charset="-122"/>
              </a:rPr>
              <a:t>实验内容：</a:t>
            </a:r>
          </a:p>
        </p:txBody>
      </p:sp>
      <p:sp>
        <p:nvSpPr>
          <p:cNvPr id="143363" name="Text Box 3"/>
          <p:cNvSpPr txBox="1">
            <a:spLocks noChangeArrowheads="1"/>
          </p:cNvSpPr>
          <p:nvPr/>
        </p:nvSpPr>
        <p:spPr bwMode="auto">
          <a:xfrm>
            <a:off x="179388" y="1341438"/>
            <a:ext cx="8569325" cy="128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spcBef>
                <a:spcPct val="50000"/>
              </a:spcBef>
            </a:pPr>
            <a:r>
              <a:rPr lang="en-US" altLang="zh-CN" sz="2800" b="1">
                <a:latin typeface="楷体_GB2312" pitchFamily="49" charset="-122"/>
                <a:ea typeface="楷体_GB2312" pitchFamily="49" charset="-122"/>
              </a:rPr>
              <a:t>1</a:t>
            </a:r>
            <a:r>
              <a:rPr lang="zh-CN" altLang="en-US" sz="2800" b="1">
                <a:latin typeface="楷体_GB2312" pitchFamily="49" charset="-122"/>
                <a:ea typeface="楷体_GB2312" pitchFamily="49" charset="-122"/>
              </a:rPr>
              <a:t>、</a:t>
            </a:r>
            <a:r>
              <a:rPr lang="zh-CN" altLang="en-US" sz="2800" b="1">
                <a:ea typeface="楷体_GB2312" pitchFamily="49" charset="-122"/>
              </a:rPr>
              <a:t>试用</a:t>
            </a:r>
            <a:r>
              <a:rPr lang="en-US" altLang="zh-CN" sz="2800" b="1">
                <a:ea typeface="楷体_GB2312" pitchFamily="49" charset="-122"/>
              </a:rPr>
              <a:t>MATLAB</a:t>
            </a:r>
            <a:r>
              <a:rPr lang="zh-CN" altLang="en-US" sz="2800" b="1">
                <a:ea typeface="楷体_GB2312" pitchFamily="49" charset="-122"/>
              </a:rPr>
              <a:t>命令求下图所示电路系统的幅频特性和相频特性。</a:t>
            </a:r>
            <a:endParaRPr lang="zh-CN" altLang="en-US" sz="2800" b="1">
              <a:latin typeface="楷体_GB2312" pitchFamily="49" charset="-122"/>
              <a:ea typeface="楷体_GB2312" pitchFamily="49" charset="-122"/>
            </a:endParaRPr>
          </a:p>
        </p:txBody>
      </p:sp>
      <p:graphicFrame>
        <p:nvGraphicFramePr>
          <p:cNvPr id="143366" name="Object 6"/>
          <p:cNvGraphicFramePr>
            <a:graphicFrameLocks noGrp="1" noChangeAspect="1"/>
          </p:cNvGraphicFramePr>
          <p:nvPr>
            <p:ph/>
          </p:nvPr>
        </p:nvGraphicFramePr>
        <p:xfrm>
          <a:off x="1403350" y="2781300"/>
          <a:ext cx="6121400" cy="2343150"/>
        </p:xfrm>
        <a:graphic>
          <a:graphicData uri="http://schemas.openxmlformats.org/presentationml/2006/ole">
            <mc:AlternateContent xmlns:mc="http://schemas.openxmlformats.org/markup-compatibility/2006">
              <mc:Choice xmlns:v="urn:schemas-microsoft-com:vml" Requires="v">
                <p:oleObj spid="_x0000_s11275" name="Visio" r:id="rId3" imgW="3554349" imgH="1360551" progId="Visio.Drawing.11">
                  <p:embed/>
                </p:oleObj>
              </mc:Choice>
              <mc:Fallback>
                <p:oleObj name="Visio" r:id="rId3" imgW="3554349" imgH="1360551" progId="Visio.Drawing.11">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2781300"/>
                        <a:ext cx="6121400" cy="234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9128360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Text Box 2"/>
          <p:cNvSpPr txBox="1">
            <a:spLocks noChangeArrowheads="1"/>
          </p:cNvSpPr>
          <p:nvPr/>
        </p:nvSpPr>
        <p:spPr bwMode="auto">
          <a:xfrm>
            <a:off x="179388" y="1341438"/>
            <a:ext cx="8569325" cy="128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spcBef>
                <a:spcPct val="50000"/>
              </a:spcBef>
            </a:pPr>
            <a:r>
              <a:rPr lang="en-US" altLang="zh-CN" sz="2800" b="1">
                <a:latin typeface="楷体_GB2312" pitchFamily="49" charset="-122"/>
                <a:ea typeface="楷体_GB2312" pitchFamily="49" charset="-122"/>
              </a:rPr>
              <a:t>2</a:t>
            </a:r>
            <a:r>
              <a:rPr lang="zh-CN" altLang="en-US" sz="2800" b="1">
                <a:latin typeface="楷体_GB2312" pitchFamily="49" charset="-122"/>
                <a:ea typeface="楷体_GB2312" pitchFamily="49" charset="-122"/>
              </a:rPr>
              <a:t>、</a:t>
            </a:r>
            <a:r>
              <a:rPr lang="zh-CN" altLang="en-US" sz="2800" b="1">
                <a:ea typeface="楷体_GB2312" pitchFamily="49" charset="-122"/>
              </a:rPr>
              <a:t>已知系统微分方程和激励信号如下，试用</a:t>
            </a:r>
            <a:r>
              <a:rPr lang="en-US" altLang="zh-CN" sz="2800" b="1">
                <a:ea typeface="楷体_GB2312" pitchFamily="49" charset="-122"/>
              </a:rPr>
              <a:t>MATLAB</a:t>
            </a:r>
            <a:r>
              <a:rPr lang="zh-CN" altLang="en-US" sz="2800" b="1">
                <a:ea typeface="楷体_GB2312" pitchFamily="49" charset="-122"/>
              </a:rPr>
              <a:t>命令求系统的稳态响应</a:t>
            </a:r>
            <a:endParaRPr lang="zh-CN" altLang="en-US" sz="2800" b="1">
              <a:latin typeface="楷体_GB2312" pitchFamily="49" charset="-122"/>
              <a:ea typeface="楷体_GB2312" pitchFamily="49" charset="-122"/>
            </a:endParaRPr>
          </a:p>
        </p:txBody>
      </p:sp>
      <p:graphicFrame>
        <p:nvGraphicFramePr>
          <p:cNvPr id="144387" name="Object 3"/>
          <p:cNvGraphicFramePr>
            <a:graphicFrameLocks noGrp="1" noChangeAspect="1"/>
          </p:cNvGraphicFramePr>
          <p:nvPr>
            <p:ph/>
          </p:nvPr>
        </p:nvGraphicFramePr>
        <p:xfrm>
          <a:off x="468313" y="3141663"/>
          <a:ext cx="8137525" cy="1612900"/>
        </p:xfrm>
        <a:graphic>
          <a:graphicData uri="http://schemas.openxmlformats.org/presentationml/2006/ole">
            <mc:AlternateContent xmlns:mc="http://schemas.openxmlformats.org/markup-compatibility/2006">
              <mc:Choice xmlns:v="urn:schemas-microsoft-com:vml" Requires="v">
                <p:oleObj spid="_x0000_s12299" name="Equation" r:id="rId3" imgW="4228920" imgH="838080" progId="Equation.DSMT4">
                  <p:embed/>
                </p:oleObj>
              </mc:Choice>
              <mc:Fallback>
                <p:oleObj name="Equation" r:id="rId3" imgW="4228920" imgH="838080" progId="Equation.DSMT4">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3141663"/>
                        <a:ext cx="8137525" cy="161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6032732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79388" y="404664"/>
            <a:ext cx="8569325" cy="605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spcBef>
                <a:spcPct val="50000"/>
              </a:spcBef>
            </a:pPr>
            <a:r>
              <a:rPr lang="en-US" altLang="zh-CN" sz="2800" b="1" dirty="0" smtClean="0">
                <a:latin typeface="楷体_GB2312" pitchFamily="49" charset="-122"/>
                <a:ea typeface="楷体_GB2312" pitchFamily="49" charset="-122"/>
              </a:rPr>
              <a:t>3</a:t>
            </a:r>
            <a:r>
              <a:rPr lang="zh-CN" altLang="en-US" sz="2800" b="1" dirty="0" smtClean="0">
                <a:latin typeface="楷体_GB2312" pitchFamily="49" charset="-122"/>
                <a:ea typeface="楷体_GB2312" pitchFamily="49" charset="-122"/>
              </a:rPr>
              <a:t>、求下图二阶低通滤波器的幅频与相频响应曲线</a:t>
            </a:r>
            <a:endParaRPr lang="zh-CN" altLang="en-US" sz="2800" b="1" dirty="0">
              <a:latin typeface="楷体_GB2312" pitchFamily="49" charset="-122"/>
              <a:ea typeface="楷体_GB2312" pitchFamily="49" charset="-122"/>
            </a:endParaRPr>
          </a:p>
        </p:txBody>
      </p:sp>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1988840"/>
            <a:ext cx="4608512" cy="2332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 name="对象 1"/>
          <p:cNvGraphicFramePr>
            <a:graphicFrameLocks noGrp="1" noChangeAspect="1"/>
          </p:cNvGraphicFramePr>
          <p:nvPr>
            <p:extLst>
              <p:ext uri="{D42A27DB-BD31-4B8C-83A1-F6EECF244321}">
                <p14:modId xmlns:p14="http://schemas.microsoft.com/office/powerpoint/2010/main" val="2666268788"/>
              </p:ext>
            </p:extLst>
          </p:nvPr>
        </p:nvGraphicFramePr>
        <p:xfrm>
          <a:off x="2252663" y="4321175"/>
          <a:ext cx="3738562" cy="855663"/>
        </p:xfrm>
        <a:graphic>
          <a:graphicData uri="http://schemas.openxmlformats.org/presentationml/2006/ole">
            <mc:AlternateContent xmlns:mc="http://schemas.openxmlformats.org/markup-compatibility/2006">
              <mc:Choice xmlns:v="urn:schemas-microsoft-com:vml" Requires="v">
                <p:oleObj spid="_x0000_s18440" name="Equation" r:id="rId4" imgW="1942920" imgH="444240" progId="Equation.DSMT4">
                  <p:embed/>
                </p:oleObj>
              </mc:Choice>
              <mc:Fallback>
                <p:oleObj name="Equation" r:id="rId4" imgW="1942920" imgH="444240" progId="Equation.DSMT4">
                  <p:embed/>
                  <p:pic>
                    <p:nvPicPr>
                      <p:cNvPr id="0" name=""/>
                      <p:cNvPicPr>
                        <a:picLocks noGrp="1" noChangeAspect="1" noChangeArrowheads="1"/>
                      </p:cNvPicPr>
                      <p:nvPr/>
                    </p:nvPicPr>
                    <p:blipFill>
                      <a:blip r:embed="rId5"/>
                      <a:srcRect/>
                      <a:stretch>
                        <a:fillRect/>
                      </a:stretch>
                    </p:blipFill>
                    <p:spPr bwMode="auto">
                      <a:xfrm>
                        <a:off x="2252663" y="4321175"/>
                        <a:ext cx="3738562" cy="85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 name="对象 2"/>
          <p:cNvGraphicFramePr>
            <a:graphicFrameLocks noGrp="1" noChangeAspect="1"/>
          </p:cNvGraphicFramePr>
          <p:nvPr>
            <p:extLst>
              <p:ext uri="{D42A27DB-BD31-4B8C-83A1-F6EECF244321}">
                <p14:modId xmlns:p14="http://schemas.microsoft.com/office/powerpoint/2010/main" val="2304387882"/>
              </p:ext>
            </p:extLst>
          </p:nvPr>
        </p:nvGraphicFramePr>
        <p:xfrm>
          <a:off x="539552" y="1039165"/>
          <a:ext cx="2078037" cy="806450"/>
        </p:xfrm>
        <a:graphic>
          <a:graphicData uri="http://schemas.openxmlformats.org/presentationml/2006/ole">
            <mc:AlternateContent xmlns:mc="http://schemas.openxmlformats.org/markup-compatibility/2006">
              <mc:Choice xmlns:v="urn:schemas-microsoft-com:vml" Requires="v">
                <p:oleObj spid="_x0000_s18441" name="Equation" r:id="rId6" imgW="1079280" imgH="419040" progId="Equation.DSMT4">
                  <p:embed/>
                </p:oleObj>
              </mc:Choice>
              <mc:Fallback>
                <p:oleObj name="Equation" r:id="rId6" imgW="1079280" imgH="419040" progId="Equation.DSMT4">
                  <p:embed/>
                  <p:pic>
                    <p:nvPicPr>
                      <p:cNvPr id="0" name=""/>
                      <p:cNvPicPr>
                        <a:picLocks noGrp="1" noChangeAspect="1" noChangeArrowheads="1"/>
                      </p:cNvPicPr>
                      <p:nvPr/>
                    </p:nvPicPr>
                    <p:blipFill>
                      <a:blip r:embed="rId7"/>
                      <a:srcRect/>
                      <a:stretch>
                        <a:fillRect/>
                      </a:stretch>
                    </p:blipFill>
                    <p:spPr bwMode="auto">
                      <a:xfrm>
                        <a:off x="539552" y="1039165"/>
                        <a:ext cx="2078037" cy="80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1341560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 Box 2"/>
          <p:cNvSpPr txBox="1">
            <a:spLocks noChangeArrowheads="1"/>
          </p:cNvSpPr>
          <p:nvPr/>
        </p:nvSpPr>
        <p:spPr bwMode="auto">
          <a:xfrm>
            <a:off x="1835150" y="2636838"/>
            <a:ext cx="5905500" cy="754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zh-CN" altLang="en-US" sz="2800" b="1">
                <a:latin typeface="楷体_GB2312" pitchFamily="49" charset="-122"/>
                <a:ea typeface="楷体_GB2312" pitchFamily="49" charset="-122"/>
              </a:rPr>
              <a:t>一、连续时间</a:t>
            </a:r>
            <a:r>
              <a:rPr lang="en-US" altLang="zh-CN" sz="2800" b="1">
                <a:latin typeface="楷体_GB2312" pitchFamily="49" charset="-122"/>
                <a:ea typeface="楷体_GB2312" pitchFamily="49" charset="-122"/>
              </a:rPr>
              <a:t>LTI</a:t>
            </a:r>
            <a:r>
              <a:rPr lang="zh-CN" altLang="en-US" sz="2800" b="1">
                <a:latin typeface="楷体_GB2312" pitchFamily="49" charset="-122"/>
                <a:ea typeface="楷体_GB2312" pitchFamily="49" charset="-122"/>
              </a:rPr>
              <a:t>系统的频率特性</a:t>
            </a:r>
          </a:p>
        </p:txBody>
      </p:sp>
    </p:spTree>
    <p:extLst>
      <p:ext uri="{BB962C8B-B14F-4D97-AF65-F5344CB8AC3E}">
        <p14:creationId xmlns:p14="http://schemas.microsoft.com/office/powerpoint/2010/main" val="25354253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ext Box 2"/>
          <p:cNvSpPr txBox="1">
            <a:spLocks noChangeArrowheads="1"/>
          </p:cNvSpPr>
          <p:nvPr/>
        </p:nvSpPr>
        <p:spPr bwMode="auto">
          <a:xfrm>
            <a:off x="395288" y="476250"/>
            <a:ext cx="45370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4400" b="1">
                <a:latin typeface="宋体" pitchFamily="2" charset="-122"/>
                <a:ea typeface="宋体" pitchFamily="2" charset="-122"/>
              </a:rPr>
              <a:t>实验原理：</a:t>
            </a:r>
          </a:p>
        </p:txBody>
      </p:sp>
      <p:sp>
        <p:nvSpPr>
          <p:cNvPr id="113667" name="Text Box 3"/>
          <p:cNvSpPr txBox="1">
            <a:spLocks noChangeArrowheads="1"/>
          </p:cNvSpPr>
          <p:nvPr/>
        </p:nvSpPr>
        <p:spPr bwMode="auto">
          <a:xfrm>
            <a:off x="539750" y="1341438"/>
            <a:ext cx="8064500" cy="141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zh-CN" altLang="en-US" sz="2800" b="1">
                <a:latin typeface="楷体_GB2312" pitchFamily="49" charset="-122"/>
                <a:ea typeface="楷体_GB2312" pitchFamily="49" charset="-122"/>
              </a:rPr>
              <a:t>一个连续时间</a:t>
            </a:r>
            <a:r>
              <a:rPr lang="en-US" altLang="zh-CN" sz="2800" b="1">
                <a:latin typeface="楷体_GB2312" pitchFamily="49" charset="-122"/>
                <a:ea typeface="楷体_GB2312" pitchFamily="49" charset="-122"/>
              </a:rPr>
              <a:t>LTI</a:t>
            </a:r>
            <a:r>
              <a:rPr lang="zh-CN" altLang="en-US" sz="2800" b="1">
                <a:latin typeface="楷体_GB2312" pitchFamily="49" charset="-122"/>
                <a:ea typeface="楷体_GB2312" pitchFamily="49" charset="-122"/>
              </a:rPr>
              <a:t>系统的数学模型通常用常系数线性微分方程来描述：</a:t>
            </a:r>
          </a:p>
        </p:txBody>
      </p:sp>
      <p:graphicFrame>
        <p:nvGraphicFramePr>
          <p:cNvPr id="113672" name="Object 8"/>
          <p:cNvGraphicFramePr>
            <a:graphicFrameLocks noGrp="1" noChangeAspect="1"/>
          </p:cNvGraphicFramePr>
          <p:nvPr>
            <p:ph sz="quarter" idx="3"/>
          </p:nvPr>
        </p:nvGraphicFramePr>
        <p:xfrm>
          <a:off x="0" y="4724400"/>
          <a:ext cx="9144000" cy="614363"/>
        </p:xfrm>
        <a:graphic>
          <a:graphicData uri="http://schemas.openxmlformats.org/presentationml/2006/ole">
            <mc:AlternateContent xmlns:mc="http://schemas.openxmlformats.org/markup-compatibility/2006">
              <mc:Choice xmlns:v="urn:schemas-microsoft-com:vml" Requires="v">
                <p:oleObj spid="_x0000_s1046" name="Equation" r:id="rId3" imgW="4152600" imgH="279360" progId="Equation.DSMT4">
                  <p:embed/>
                </p:oleObj>
              </mc:Choice>
              <mc:Fallback>
                <p:oleObj name="Equation" r:id="rId3" imgW="4152600" imgH="279360" progId="Equation.DSMT4">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724400"/>
                        <a:ext cx="9144000" cy="61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3678" name="Object 14"/>
          <p:cNvGraphicFramePr>
            <a:graphicFrameLocks noChangeAspect="1"/>
          </p:cNvGraphicFramePr>
          <p:nvPr>
            <p:extLst>
              <p:ext uri="{D42A27DB-BD31-4B8C-83A1-F6EECF244321}">
                <p14:modId xmlns:p14="http://schemas.microsoft.com/office/powerpoint/2010/main" val="2536677885"/>
              </p:ext>
            </p:extLst>
          </p:nvPr>
        </p:nvGraphicFramePr>
        <p:xfrm>
          <a:off x="269875" y="2852738"/>
          <a:ext cx="8464550" cy="1011237"/>
        </p:xfrm>
        <a:graphic>
          <a:graphicData uri="http://schemas.openxmlformats.org/presentationml/2006/ole">
            <mc:AlternateContent xmlns:mc="http://schemas.openxmlformats.org/markup-compatibility/2006">
              <mc:Choice xmlns:v="urn:schemas-microsoft-com:vml" Requires="v">
                <p:oleObj spid="_x0000_s1047" name="Equation" r:id="rId5" imgW="3504960" imgH="419040" progId="Equation.DSMT4">
                  <p:embed/>
                </p:oleObj>
              </mc:Choice>
              <mc:Fallback>
                <p:oleObj name="Equation" r:id="rId5" imgW="3504960" imgH="419040" progId="Equation.DSMT4">
                  <p:embed/>
                  <p:pic>
                    <p:nvPicPr>
                      <p:cNvPr id="0" name=""/>
                      <p:cNvPicPr>
                        <a:picLocks noChangeAspect="1" noChangeArrowheads="1"/>
                      </p:cNvPicPr>
                      <p:nvPr/>
                    </p:nvPicPr>
                    <p:blipFill>
                      <a:blip r:embed="rId6"/>
                      <a:srcRect/>
                      <a:stretch>
                        <a:fillRect/>
                      </a:stretch>
                    </p:blipFill>
                    <p:spPr bwMode="auto">
                      <a:xfrm>
                        <a:off x="269875" y="2852738"/>
                        <a:ext cx="8464550" cy="1011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3679" name="Text Box 15"/>
          <p:cNvSpPr txBox="1">
            <a:spLocks noChangeArrowheads="1"/>
          </p:cNvSpPr>
          <p:nvPr/>
        </p:nvSpPr>
        <p:spPr bwMode="auto">
          <a:xfrm>
            <a:off x="468313" y="3789363"/>
            <a:ext cx="8064500" cy="754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zh-CN" altLang="en-US" sz="2800" b="1">
                <a:latin typeface="楷体_GB2312" pitchFamily="49" charset="-122"/>
                <a:ea typeface="楷体_GB2312" pitchFamily="49" charset="-122"/>
              </a:rPr>
              <a:t>两边取傅里叶变换：</a:t>
            </a:r>
          </a:p>
        </p:txBody>
      </p:sp>
    </p:spTree>
    <p:extLst>
      <p:ext uri="{BB962C8B-B14F-4D97-AF65-F5344CB8AC3E}">
        <p14:creationId xmlns:p14="http://schemas.microsoft.com/office/powerpoint/2010/main" val="1112433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ext Box 2"/>
          <p:cNvSpPr txBox="1">
            <a:spLocks noChangeArrowheads="1"/>
          </p:cNvSpPr>
          <p:nvPr/>
        </p:nvSpPr>
        <p:spPr bwMode="auto">
          <a:xfrm>
            <a:off x="395288" y="476250"/>
            <a:ext cx="45370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4400" b="1">
                <a:latin typeface="宋体" pitchFamily="2" charset="-122"/>
                <a:ea typeface="宋体" pitchFamily="2" charset="-122"/>
              </a:rPr>
              <a:t>实验原理：</a:t>
            </a:r>
          </a:p>
        </p:txBody>
      </p:sp>
      <p:graphicFrame>
        <p:nvGraphicFramePr>
          <p:cNvPr id="117764" name="Object 4"/>
          <p:cNvGraphicFramePr>
            <a:graphicFrameLocks noGrp="1" noChangeAspect="1"/>
          </p:cNvGraphicFramePr>
          <p:nvPr>
            <p:ph sz="quarter" idx="1"/>
          </p:nvPr>
        </p:nvGraphicFramePr>
        <p:xfrm>
          <a:off x="2700338" y="3860800"/>
          <a:ext cx="3062287" cy="612775"/>
        </p:xfrm>
        <a:graphic>
          <a:graphicData uri="http://schemas.openxmlformats.org/presentationml/2006/ole">
            <mc:AlternateContent xmlns:mc="http://schemas.openxmlformats.org/markup-compatibility/2006">
              <mc:Choice xmlns:v="urn:schemas-microsoft-com:vml" Requires="v">
                <p:oleObj spid="_x0000_s2086" name="Equation" r:id="rId3" imgW="1269720" imgH="253800" progId="Equation.DSMT4">
                  <p:embed/>
                </p:oleObj>
              </mc:Choice>
              <mc:Fallback>
                <p:oleObj name="Equation" r:id="rId3" imgW="1269720" imgH="253800" progId="Equation.DSMT4">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3860800"/>
                        <a:ext cx="3062287"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7766" name="Object 6"/>
          <p:cNvGraphicFramePr>
            <a:graphicFrameLocks noGrp="1" noChangeAspect="1"/>
          </p:cNvGraphicFramePr>
          <p:nvPr>
            <p:ph sz="quarter" idx="3"/>
            <p:extLst>
              <p:ext uri="{D42A27DB-BD31-4B8C-83A1-F6EECF244321}">
                <p14:modId xmlns:p14="http://schemas.microsoft.com/office/powerpoint/2010/main" val="3548280859"/>
              </p:ext>
            </p:extLst>
          </p:nvPr>
        </p:nvGraphicFramePr>
        <p:xfrm>
          <a:off x="467544" y="2997200"/>
          <a:ext cx="1008062" cy="519113"/>
        </p:xfrm>
        <a:graphic>
          <a:graphicData uri="http://schemas.openxmlformats.org/presentationml/2006/ole">
            <mc:AlternateContent xmlns:mc="http://schemas.openxmlformats.org/markup-compatibility/2006">
              <mc:Choice xmlns:v="urn:schemas-microsoft-com:vml" Requires="v">
                <p:oleObj spid="_x0000_s2087" name="Equation" r:id="rId5" imgW="393480" imgH="203040" progId="Equation.DSMT4">
                  <p:embed/>
                </p:oleObj>
              </mc:Choice>
              <mc:Fallback>
                <p:oleObj name="Equation" r:id="rId5" imgW="393480" imgH="203040" progId="Equation.DSMT4">
                  <p:embed/>
                  <p:pic>
                    <p:nvPicPr>
                      <p:cNvPr id="0" name=""/>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7544" y="2997200"/>
                        <a:ext cx="10080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7767" name="Object 7"/>
          <p:cNvGraphicFramePr>
            <a:graphicFrameLocks noGrp="1" noChangeAspect="1"/>
          </p:cNvGraphicFramePr>
          <p:nvPr>
            <p:ph sz="quarter" idx="4"/>
          </p:nvPr>
        </p:nvGraphicFramePr>
        <p:xfrm>
          <a:off x="2771775" y="4724400"/>
          <a:ext cx="3092450" cy="549275"/>
        </p:xfrm>
        <a:graphic>
          <a:graphicData uri="http://schemas.openxmlformats.org/presentationml/2006/ole">
            <mc:AlternateContent xmlns:mc="http://schemas.openxmlformats.org/markup-compatibility/2006">
              <mc:Choice xmlns:v="urn:schemas-microsoft-com:vml" Requires="v">
                <p:oleObj spid="_x0000_s2088" name="Equation" r:id="rId7" imgW="1143000" imgH="203040" progId="Equation.DSMT4">
                  <p:embed/>
                </p:oleObj>
              </mc:Choice>
              <mc:Fallback>
                <p:oleObj name="Equation" r:id="rId7" imgW="1143000" imgH="203040" progId="Equation.DSMT4">
                  <p:embed/>
                  <p:pic>
                    <p:nvPicPr>
                      <p:cNvPr id="0" name=""/>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71775" y="4724400"/>
                        <a:ext cx="30924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7768" name="Object 8"/>
          <p:cNvGraphicFramePr>
            <a:graphicFrameLocks noChangeAspect="1"/>
          </p:cNvGraphicFramePr>
          <p:nvPr/>
        </p:nvGraphicFramePr>
        <p:xfrm>
          <a:off x="1187450" y="1557338"/>
          <a:ext cx="6256338" cy="1103312"/>
        </p:xfrm>
        <a:graphic>
          <a:graphicData uri="http://schemas.openxmlformats.org/presentationml/2006/ole">
            <mc:AlternateContent xmlns:mc="http://schemas.openxmlformats.org/markup-compatibility/2006">
              <mc:Choice xmlns:v="urn:schemas-microsoft-com:vml" Requires="v">
                <p:oleObj spid="_x0000_s2089" name="Equation" r:id="rId9" imgW="2590560" imgH="457200" progId="Equation.DSMT4">
                  <p:embed/>
                </p:oleObj>
              </mc:Choice>
              <mc:Fallback>
                <p:oleObj name="Equation" r:id="rId9" imgW="2590560" imgH="4572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87450" y="1557338"/>
                        <a:ext cx="6256338" cy="1103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7769" name="Text Box 9"/>
          <p:cNvSpPr txBox="1">
            <a:spLocks noChangeArrowheads="1"/>
          </p:cNvSpPr>
          <p:nvPr/>
        </p:nvSpPr>
        <p:spPr bwMode="auto">
          <a:xfrm>
            <a:off x="1404169" y="2781300"/>
            <a:ext cx="8064500" cy="754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zh-CN" altLang="en-US" sz="2800" b="1" dirty="0">
                <a:latin typeface="楷体_GB2312" pitchFamily="49" charset="-122"/>
                <a:ea typeface="楷体_GB2312" pitchFamily="49" charset="-122"/>
              </a:rPr>
              <a:t>为系统的系统函数，也称为系统的频率响应特性</a:t>
            </a:r>
          </a:p>
        </p:txBody>
      </p:sp>
    </p:spTree>
    <p:extLst>
      <p:ext uri="{BB962C8B-B14F-4D97-AF65-F5344CB8AC3E}">
        <p14:creationId xmlns:p14="http://schemas.microsoft.com/office/powerpoint/2010/main" val="39242815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ext Box 2"/>
          <p:cNvSpPr txBox="1">
            <a:spLocks noChangeArrowheads="1"/>
          </p:cNvSpPr>
          <p:nvPr/>
        </p:nvSpPr>
        <p:spPr bwMode="auto">
          <a:xfrm>
            <a:off x="684212" y="0"/>
            <a:ext cx="7776219" cy="4078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5000"/>
              </a:lnSpc>
              <a:spcBef>
                <a:spcPct val="50000"/>
              </a:spcBef>
            </a:pPr>
            <a:r>
              <a:rPr lang="zh-CN" altLang="en-US" sz="2800" b="1" dirty="0">
                <a:latin typeface="楷体_GB2312" pitchFamily="49" charset="-122"/>
                <a:ea typeface="楷体_GB2312" pitchFamily="49" charset="-122"/>
              </a:rPr>
              <a:t>例</a:t>
            </a:r>
            <a:r>
              <a:rPr lang="en-US" altLang="zh-CN" sz="2800" b="1" dirty="0">
                <a:latin typeface="楷体_GB2312" pitchFamily="49" charset="-122"/>
                <a:ea typeface="楷体_GB2312" pitchFamily="49" charset="-122"/>
              </a:rPr>
              <a:t>1</a:t>
            </a:r>
            <a:r>
              <a:rPr lang="zh-CN" altLang="en-US" sz="2800" b="1" dirty="0">
                <a:latin typeface="楷体_GB2312" pitchFamily="49" charset="-122"/>
                <a:ea typeface="楷体_GB2312" pitchFamily="49" charset="-122"/>
              </a:rPr>
              <a:t>：</a:t>
            </a:r>
          </a:p>
          <a:p>
            <a:pPr>
              <a:lnSpc>
                <a:spcPct val="155000"/>
              </a:lnSpc>
              <a:spcBef>
                <a:spcPct val="50000"/>
              </a:spcBef>
            </a:pPr>
            <a:r>
              <a:rPr lang="zh-CN" altLang="en-US" sz="2800" b="1" dirty="0">
                <a:latin typeface="楷体_GB2312" pitchFamily="49" charset="-122"/>
                <a:ea typeface="楷体_GB2312" pitchFamily="49" charset="-122"/>
              </a:rPr>
              <a:t>（</a:t>
            </a:r>
            <a:r>
              <a:rPr lang="en-US" altLang="zh-CN" sz="2800" b="1" dirty="0">
                <a:latin typeface="楷体_GB2312" pitchFamily="49" charset="-122"/>
                <a:ea typeface="楷体_GB2312" pitchFamily="49" charset="-122"/>
              </a:rPr>
              <a:t>1</a:t>
            </a:r>
            <a:r>
              <a:rPr lang="zh-CN" altLang="en-US" sz="2800" b="1" dirty="0">
                <a:latin typeface="楷体_GB2312" pitchFamily="49" charset="-122"/>
                <a:ea typeface="楷体_GB2312" pitchFamily="49" charset="-122"/>
              </a:rPr>
              <a:t>）已知一个连续时间</a:t>
            </a:r>
            <a:r>
              <a:rPr lang="en-US" altLang="zh-CN" sz="2800" b="1" dirty="0">
                <a:latin typeface="楷体_GB2312" pitchFamily="49" charset="-122"/>
                <a:ea typeface="楷体_GB2312" pitchFamily="49" charset="-122"/>
              </a:rPr>
              <a:t>LTI</a:t>
            </a:r>
            <a:r>
              <a:rPr lang="zh-CN" altLang="en-US" sz="2800" b="1" dirty="0">
                <a:latin typeface="楷体_GB2312" pitchFamily="49" charset="-122"/>
                <a:ea typeface="楷体_GB2312" pitchFamily="49" charset="-122"/>
              </a:rPr>
              <a:t>系统的微分方程为：</a:t>
            </a:r>
          </a:p>
          <a:p>
            <a:pPr>
              <a:lnSpc>
                <a:spcPct val="155000"/>
              </a:lnSpc>
              <a:spcBef>
                <a:spcPct val="50000"/>
              </a:spcBef>
            </a:pPr>
            <a:endParaRPr lang="zh-CN" altLang="en-US" sz="2800" b="1" dirty="0">
              <a:latin typeface="楷体_GB2312" pitchFamily="49" charset="-122"/>
              <a:ea typeface="楷体_GB2312" pitchFamily="49" charset="-122"/>
            </a:endParaRPr>
          </a:p>
          <a:p>
            <a:pPr>
              <a:lnSpc>
                <a:spcPct val="155000"/>
              </a:lnSpc>
              <a:spcBef>
                <a:spcPct val="50000"/>
              </a:spcBef>
            </a:pPr>
            <a:r>
              <a:rPr lang="zh-CN" altLang="en-US" sz="2800" b="1" dirty="0">
                <a:latin typeface="楷体_GB2312" pitchFamily="49" charset="-122"/>
                <a:ea typeface="楷体_GB2312" pitchFamily="49" charset="-122"/>
              </a:rPr>
              <a:t>求该系统的频率响应，并用</a:t>
            </a:r>
            <a:r>
              <a:rPr lang="en-US" altLang="zh-CN" sz="2800" b="1" dirty="0">
                <a:latin typeface="楷体_GB2312" pitchFamily="49" charset="-122"/>
                <a:ea typeface="楷体_GB2312" pitchFamily="49" charset="-122"/>
              </a:rPr>
              <a:t>MATLAB</a:t>
            </a:r>
            <a:r>
              <a:rPr lang="zh-CN" altLang="en-US" sz="2800" b="1" dirty="0">
                <a:latin typeface="楷体_GB2312" pitchFamily="49" charset="-122"/>
                <a:ea typeface="楷体_GB2312" pitchFamily="49" charset="-122"/>
              </a:rPr>
              <a:t>绘出幅频特性和相频特性图。</a:t>
            </a:r>
          </a:p>
        </p:txBody>
      </p:sp>
      <p:graphicFrame>
        <p:nvGraphicFramePr>
          <p:cNvPr id="118788" name="Object 4"/>
          <p:cNvGraphicFramePr>
            <a:graphicFrameLocks noGrp="1" noChangeAspect="1"/>
          </p:cNvGraphicFramePr>
          <p:nvPr>
            <p:ph sz="half" idx="1"/>
            <p:extLst>
              <p:ext uri="{D42A27DB-BD31-4B8C-83A1-F6EECF244321}">
                <p14:modId xmlns:p14="http://schemas.microsoft.com/office/powerpoint/2010/main" val="3195054974"/>
              </p:ext>
            </p:extLst>
          </p:nvPr>
        </p:nvGraphicFramePr>
        <p:xfrm>
          <a:off x="971600" y="1768350"/>
          <a:ext cx="7632700" cy="541338"/>
        </p:xfrm>
        <a:graphic>
          <a:graphicData uri="http://schemas.openxmlformats.org/presentationml/2006/ole">
            <mc:AlternateContent xmlns:mc="http://schemas.openxmlformats.org/markup-compatibility/2006">
              <mc:Choice xmlns:v="urn:schemas-microsoft-com:vml" Requires="v">
                <p:oleObj spid="_x0000_s3084" name="Equation" r:id="rId3" imgW="2857320" imgH="203040" progId="Equation.DSMT4">
                  <p:embed/>
                </p:oleObj>
              </mc:Choice>
              <mc:Fallback>
                <p:oleObj name="Equation" r:id="rId3" imgW="2857320" imgH="203040" progId="Equation.DSMT4">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1768350"/>
                        <a:ext cx="7632700" cy="54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5583112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9812" name="Object 4"/>
          <p:cNvGraphicFramePr>
            <a:graphicFrameLocks noGrp="1" noChangeAspect="1"/>
          </p:cNvGraphicFramePr>
          <p:nvPr>
            <p:ph sz="half" idx="1"/>
            <p:extLst>
              <p:ext uri="{D42A27DB-BD31-4B8C-83A1-F6EECF244321}">
                <p14:modId xmlns:p14="http://schemas.microsoft.com/office/powerpoint/2010/main" val="730234016"/>
              </p:ext>
            </p:extLst>
          </p:nvPr>
        </p:nvGraphicFramePr>
        <p:xfrm>
          <a:off x="611560" y="404664"/>
          <a:ext cx="6111875" cy="942975"/>
        </p:xfrm>
        <a:graphic>
          <a:graphicData uri="http://schemas.openxmlformats.org/presentationml/2006/ole">
            <mc:AlternateContent xmlns:mc="http://schemas.openxmlformats.org/markup-compatibility/2006">
              <mc:Choice xmlns:v="urn:schemas-microsoft-com:vml" Requires="v">
                <p:oleObj spid="_x0000_s4113" name="Equation" r:id="rId3" imgW="2717640" imgH="419040" progId="Equation.DSMT4">
                  <p:embed/>
                </p:oleObj>
              </mc:Choice>
              <mc:Fallback>
                <p:oleObj name="Equation" r:id="rId3" imgW="2717640" imgH="419040" progId="Equation.DSMT4">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404664"/>
                        <a:ext cx="6111875"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对象 1"/>
          <p:cNvGraphicFramePr>
            <a:graphicFrameLocks noGrp="1" noChangeAspect="1"/>
          </p:cNvGraphicFramePr>
          <p:nvPr>
            <p:extLst>
              <p:ext uri="{D42A27DB-BD31-4B8C-83A1-F6EECF244321}">
                <p14:modId xmlns:p14="http://schemas.microsoft.com/office/powerpoint/2010/main" val="2151468718"/>
              </p:ext>
            </p:extLst>
          </p:nvPr>
        </p:nvGraphicFramePr>
        <p:xfrm>
          <a:off x="1506229" y="1519510"/>
          <a:ext cx="7632700" cy="541338"/>
        </p:xfrm>
        <a:graphic>
          <a:graphicData uri="http://schemas.openxmlformats.org/presentationml/2006/ole">
            <mc:AlternateContent xmlns:mc="http://schemas.openxmlformats.org/markup-compatibility/2006">
              <mc:Choice xmlns:v="urn:schemas-microsoft-com:vml" Requires="v">
                <p:oleObj spid="_x0000_s4114" name="Equation" r:id="rId5" imgW="2857500" imgH="203200" progId="Equation.DSMT4">
                  <p:embed/>
                </p:oleObj>
              </mc:Choice>
              <mc:Fallback>
                <p:oleObj name="Equation" r:id="rId5" imgW="2857500" imgH="203200" progId="Equation.DSMT4">
                  <p:embed/>
                  <p:pic>
                    <p:nvPicPr>
                      <p:cNvPr id="0" name="Object 4"/>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06229" y="1519510"/>
                        <a:ext cx="7632700" cy="54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矩形 2"/>
          <p:cNvSpPr/>
          <p:nvPr/>
        </p:nvSpPr>
        <p:spPr>
          <a:xfrm>
            <a:off x="251520" y="2276872"/>
            <a:ext cx="3744416" cy="4154984"/>
          </a:xfrm>
          <a:prstGeom prst="rect">
            <a:avLst/>
          </a:prstGeom>
        </p:spPr>
        <p:txBody>
          <a:bodyPr wrap="square">
            <a:spAutoFit/>
          </a:bodyPr>
          <a:lstStyle/>
          <a:p>
            <a:r>
              <a:rPr lang="en-US" altLang="zh-CN" sz="2400" dirty="0" err="1" smtClean="0"/>
              <a:t>clf</a:t>
            </a:r>
            <a:endParaRPr lang="en-US" altLang="zh-CN" sz="2400" dirty="0" smtClean="0"/>
          </a:p>
          <a:p>
            <a:r>
              <a:rPr lang="en-US" altLang="zh-CN" sz="2400" dirty="0" smtClean="0"/>
              <a:t>w = -3*pi:0.01:3*pi ;</a:t>
            </a:r>
          </a:p>
          <a:p>
            <a:r>
              <a:rPr lang="en-US" altLang="zh-CN" sz="2400" dirty="0" smtClean="0"/>
              <a:t>b = [13 7] ;</a:t>
            </a:r>
          </a:p>
          <a:p>
            <a:r>
              <a:rPr lang="en-US" altLang="zh-CN" sz="2400" dirty="0" smtClean="0"/>
              <a:t>a = [1 10 8 5] ;</a:t>
            </a:r>
          </a:p>
          <a:p>
            <a:r>
              <a:rPr lang="en-US" altLang="zh-CN" sz="2400" dirty="0" smtClean="0"/>
              <a:t>H = </a:t>
            </a:r>
            <a:r>
              <a:rPr lang="en-US" altLang="zh-CN" sz="2400" dirty="0" err="1" smtClean="0"/>
              <a:t>freqs</a:t>
            </a:r>
            <a:r>
              <a:rPr lang="en-US" altLang="zh-CN" sz="2400" dirty="0" smtClean="0"/>
              <a:t>(</a:t>
            </a:r>
            <a:r>
              <a:rPr lang="en-US" altLang="zh-CN" sz="2400" dirty="0" err="1" smtClean="0"/>
              <a:t>b,a,w</a:t>
            </a:r>
            <a:r>
              <a:rPr lang="en-US" altLang="zh-CN" sz="2400" dirty="0" smtClean="0"/>
              <a:t>) ;</a:t>
            </a:r>
          </a:p>
          <a:p>
            <a:r>
              <a:rPr lang="en-US" altLang="zh-CN" sz="2400" dirty="0" smtClean="0"/>
              <a:t>subplot(2,1,1)</a:t>
            </a:r>
          </a:p>
          <a:p>
            <a:r>
              <a:rPr lang="en-US" altLang="zh-CN" sz="2400" dirty="0" smtClean="0"/>
              <a:t>plot(</a:t>
            </a:r>
            <a:r>
              <a:rPr lang="en-US" altLang="zh-CN" sz="2400" dirty="0" err="1" smtClean="0"/>
              <a:t>w,abs</a:t>
            </a:r>
            <a:r>
              <a:rPr lang="en-US" altLang="zh-CN" sz="2400" dirty="0" smtClean="0"/>
              <a:t>(H)) ;</a:t>
            </a:r>
          </a:p>
          <a:p>
            <a:r>
              <a:rPr lang="en-US" altLang="zh-CN" sz="2400" dirty="0" smtClean="0"/>
              <a:t>grid on ;</a:t>
            </a:r>
          </a:p>
          <a:p>
            <a:r>
              <a:rPr lang="en-US" altLang="zh-CN" sz="2400" dirty="0" err="1" smtClean="0"/>
              <a:t>xlabel</a:t>
            </a:r>
            <a:r>
              <a:rPr lang="en-US" altLang="zh-CN" sz="2400" dirty="0" smtClean="0"/>
              <a:t>('\omega(rad/s)');</a:t>
            </a:r>
          </a:p>
          <a:p>
            <a:r>
              <a:rPr lang="en-US" altLang="zh-CN" sz="2400" dirty="0" err="1" smtClean="0"/>
              <a:t>ylabel</a:t>
            </a:r>
            <a:r>
              <a:rPr lang="en-US" altLang="zh-CN" sz="2400" dirty="0" smtClean="0"/>
              <a:t>('|H(\omega)|') ;</a:t>
            </a:r>
          </a:p>
          <a:p>
            <a:r>
              <a:rPr lang="en-US" altLang="zh-CN" sz="2400" dirty="0" smtClean="0"/>
              <a:t>title('H(w)</a:t>
            </a:r>
            <a:r>
              <a:rPr lang="zh-CN" altLang="en-US" sz="2400" dirty="0" smtClean="0"/>
              <a:t>的幅频特性</a:t>
            </a:r>
            <a:r>
              <a:rPr lang="en-US" altLang="zh-CN" sz="2400" dirty="0" smtClean="0"/>
              <a:t>');</a:t>
            </a:r>
            <a:endParaRPr lang="en-US" altLang="zh-CN" sz="2400" dirty="0"/>
          </a:p>
        </p:txBody>
      </p:sp>
      <p:sp>
        <p:nvSpPr>
          <p:cNvPr id="4" name="矩形 3"/>
          <p:cNvSpPr/>
          <p:nvPr/>
        </p:nvSpPr>
        <p:spPr>
          <a:xfrm>
            <a:off x="3707904" y="4145012"/>
            <a:ext cx="4572000" cy="2308324"/>
          </a:xfrm>
          <a:prstGeom prst="rect">
            <a:avLst/>
          </a:prstGeom>
        </p:spPr>
        <p:txBody>
          <a:bodyPr>
            <a:spAutoFit/>
          </a:bodyPr>
          <a:lstStyle/>
          <a:p>
            <a:r>
              <a:rPr lang="en-US" altLang="zh-CN" sz="2400" dirty="0"/>
              <a:t>subplot(2,1,2)</a:t>
            </a:r>
          </a:p>
          <a:p>
            <a:r>
              <a:rPr lang="en-US" altLang="zh-CN" sz="2400" dirty="0"/>
              <a:t>plot(</a:t>
            </a:r>
            <a:r>
              <a:rPr lang="en-US" altLang="zh-CN" sz="2400" dirty="0" err="1"/>
              <a:t>w,angle</a:t>
            </a:r>
            <a:r>
              <a:rPr lang="en-US" altLang="zh-CN" sz="2400" dirty="0"/>
              <a:t>(H)) ;</a:t>
            </a:r>
          </a:p>
          <a:p>
            <a:r>
              <a:rPr lang="en-US" altLang="zh-CN" sz="2400" dirty="0"/>
              <a:t>grid on ;</a:t>
            </a:r>
          </a:p>
          <a:p>
            <a:r>
              <a:rPr lang="en-US" altLang="zh-CN" sz="2400" dirty="0" err="1"/>
              <a:t>xlabel</a:t>
            </a:r>
            <a:r>
              <a:rPr lang="en-US" altLang="zh-CN" sz="2400" dirty="0"/>
              <a:t>('\omega(rad/s)');</a:t>
            </a:r>
          </a:p>
          <a:p>
            <a:r>
              <a:rPr lang="en-US" altLang="zh-CN" sz="2400" dirty="0" err="1"/>
              <a:t>ylabel</a:t>
            </a:r>
            <a:r>
              <a:rPr lang="en-US" altLang="zh-CN" sz="2400" dirty="0"/>
              <a:t>('\phi(\omega)|') ;</a:t>
            </a:r>
          </a:p>
          <a:p>
            <a:r>
              <a:rPr lang="en-US" altLang="zh-CN" sz="2400" dirty="0"/>
              <a:t>title('H(w)</a:t>
            </a:r>
            <a:r>
              <a:rPr lang="zh-CN" altLang="en-US" sz="2400" dirty="0"/>
              <a:t>的相频特性</a:t>
            </a:r>
            <a:r>
              <a:rPr lang="en-US" altLang="zh-CN" sz="2400" dirty="0"/>
              <a:t>');</a:t>
            </a:r>
            <a:endParaRPr lang="zh-CN" altLang="en-US" sz="2400" dirty="0"/>
          </a:p>
        </p:txBody>
      </p:sp>
    </p:spTree>
    <p:extLst>
      <p:ext uri="{BB962C8B-B14F-4D97-AF65-F5344CB8AC3E}">
        <p14:creationId xmlns:p14="http://schemas.microsoft.com/office/powerpoint/2010/main" val="23539585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842" y="476672"/>
            <a:ext cx="7685087" cy="5763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19304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ext Box 2"/>
          <p:cNvSpPr txBox="1">
            <a:spLocks noChangeArrowheads="1"/>
          </p:cNvSpPr>
          <p:nvPr/>
        </p:nvSpPr>
        <p:spPr bwMode="auto">
          <a:xfrm>
            <a:off x="684213" y="0"/>
            <a:ext cx="6913562" cy="316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zh-CN" altLang="en-US" sz="2800" b="1">
                <a:latin typeface="楷体_GB2312" pitchFamily="49" charset="-122"/>
                <a:ea typeface="楷体_GB2312" pitchFamily="49" charset="-122"/>
              </a:rPr>
              <a:t>例</a:t>
            </a:r>
            <a:r>
              <a:rPr lang="en-US" altLang="zh-CN" sz="2800" b="1">
                <a:latin typeface="楷体_GB2312" pitchFamily="49" charset="-122"/>
                <a:ea typeface="楷体_GB2312" pitchFamily="49" charset="-122"/>
              </a:rPr>
              <a:t>2</a:t>
            </a:r>
            <a:r>
              <a:rPr lang="zh-CN" altLang="en-US" sz="2800" b="1">
                <a:latin typeface="楷体_GB2312" pitchFamily="49" charset="-122"/>
                <a:ea typeface="楷体_GB2312" pitchFamily="49" charset="-122"/>
              </a:rPr>
              <a:t>：</a:t>
            </a:r>
          </a:p>
          <a:p>
            <a:pPr>
              <a:lnSpc>
                <a:spcPct val="155000"/>
              </a:lnSpc>
              <a:spcBef>
                <a:spcPct val="50000"/>
              </a:spcBef>
            </a:pPr>
            <a:r>
              <a:rPr lang="zh-CN" altLang="en-US" sz="2800" b="1">
                <a:latin typeface="楷体_GB2312" pitchFamily="49" charset="-122"/>
                <a:ea typeface="楷体_GB2312" pitchFamily="49" charset="-122"/>
              </a:rPr>
              <a:t>下图是实用带通滤波器的一种最简单形式。试求当</a:t>
            </a:r>
          </a:p>
          <a:p>
            <a:pPr>
              <a:lnSpc>
                <a:spcPct val="155000"/>
              </a:lnSpc>
              <a:spcBef>
                <a:spcPct val="50000"/>
              </a:spcBef>
            </a:pPr>
            <a:endParaRPr lang="zh-CN" altLang="en-US" sz="2800" b="1">
              <a:latin typeface="楷体_GB2312" pitchFamily="49" charset="-122"/>
              <a:ea typeface="楷体_GB2312" pitchFamily="49" charset="-122"/>
            </a:endParaRPr>
          </a:p>
        </p:txBody>
      </p:sp>
      <p:graphicFrame>
        <p:nvGraphicFramePr>
          <p:cNvPr id="120836" name="Object 4"/>
          <p:cNvGraphicFramePr>
            <a:graphicFrameLocks noGrp="1" noChangeAspect="1"/>
          </p:cNvGraphicFramePr>
          <p:nvPr>
            <p:ph sz="half" idx="1"/>
            <p:extLst>
              <p:ext uri="{D42A27DB-BD31-4B8C-83A1-F6EECF244321}">
                <p14:modId xmlns:p14="http://schemas.microsoft.com/office/powerpoint/2010/main" val="596044253"/>
              </p:ext>
            </p:extLst>
          </p:nvPr>
        </p:nvGraphicFramePr>
        <p:xfrm>
          <a:off x="1923132" y="1663527"/>
          <a:ext cx="4737100" cy="541337"/>
        </p:xfrm>
        <a:graphic>
          <a:graphicData uri="http://schemas.openxmlformats.org/presentationml/2006/ole">
            <mc:AlternateContent xmlns:mc="http://schemas.openxmlformats.org/markup-compatibility/2006">
              <mc:Choice xmlns:v="urn:schemas-microsoft-com:vml" Requires="v">
                <p:oleObj spid="_x0000_s5140" name="Equation" r:id="rId3" imgW="1777680" imgH="203040" progId="Equation.DSMT4">
                  <p:embed/>
                </p:oleObj>
              </mc:Choice>
              <mc:Fallback>
                <p:oleObj name="Equation" r:id="rId3" imgW="1777680" imgH="203040" progId="Equation.DSMT4">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3132" y="1663527"/>
                        <a:ext cx="4737100" cy="54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0837" name="Text Box 5"/>
          <p:cNvSpPr txBox="1">
            <a:spLocks noChangeArrowheads="1"/>
          </p:cNvSpPr>
          <p:nvPr/>
        </p:nvSpPr>
        <p:spPr bwMode="auto">
          <a:xfrm>
            <a:off x="754063" y="2276475"/>
            <a:ext cx="6913562" cy="754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zh-CN" altLang="en-US" sz="2800" b="1">
                <a:latin typeface="楷体_GB2312" pitchFamily="49" charset="-122"/>
                <a:ea typeface="楷体_GB2312" pitchFamily="49" charset="-122"/>
              </a:rPr>
              <a:t>时该滤波器的幅频特性和相频特性。</a:t>
            </a:r>
          </a:p>
        </p:txBody>
      </p:sp>
      <p:graphicFrame>
        <p:nvGraphicFramePr>
          <p:cNvPr id="120841" name="Object 9"/>
          <p:cNvGraphicFramePr>
            <a:graphicFrameLocks noGrp="1" noChangeAspect="1"/>
          </p:cNvGraphicFramePr>
          <p:nvPr>
            <p:ph sz="half" idx="2"/>
          </p:nvPr>
        </p:nvGraphicFramePr>
        <p:xfrm>
          <a:off x="1547813" y="3068638"/>
          <a:ext cx="5689600" cy="2178050"/>
        </p:xfrm>
        <a:graphic>
          <a:graphicData uri="http://schemas.openxmlformats.org/presentationml/2006/ole">
            <mc:AlternateContent xmlns:mc="http://schemas.openxmlformats.org/markup-compatibility/2006">
              <mc:Choice xmlns:v="urn:schemas-microsoft-com:vml" Requires="v">
                <p:oleObj spid="_x0000_s5141" name="Visio" r:id="rId5" imgW="3554349" imgH="1360551" progId="Visio.Drawing.11">
                  <p:embed/>
                </p:oleObj>
              </mc:Choice>
              <mc:Fallback>
                <p:oleObj name="Visio" r:id="rId5" imgW="3554349" imgH="1360551" progId="Visio.Drawing.11">
                  <p:embed/>
                  <p:pic>
                    <p:nvPicPr>
                      <p:cNvPr id="0" name=""/>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813" y="3068638"/>
                        <a:ext cx="5689600" cy="217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9657072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TotalTime>
  <Words>883</Words>
  <Application>Microsoft Office PowerPoint</Application>
  <PresentationFormat>全屏显示(4:3)</PresentationFormat>
  <Paragraphs>120</Paragraphs>
  <Slides>29</Slides>
  <Notes>0</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29</vt:i4>
      </vt:variant>
    </vt:vector>
  </HeadingPairs>
  <TitlesOfParts>
    <vt:vector size="33" baseType="lpstr">
      <vt:lpstr>Office 主题​​</vt:lpstr>
      <vt:lpstr>Equation</vt:lpstr>
      <vt:lpstr>Visio</vt:lpstr>
      <vt:lpstr>MathType 6.0 Equation</vt:lpstr>
      <vt:lpstr>实验7 连续时间LTI系统的频        率特性及频域分析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Sky123.Org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实验7 连续时间LTI系统的频        率特性及频域分析</dc:title>
  <dc:creator>Sky123.Org</dc:creator>
  <cp:lastModifiedBy>Sky123.Org</cp:lastModifiedBy>
  <cp:revision>10</cp:revision>
  <dcterms:created xsi:type="dcterms:W3CDTF">2014-12-07T07:23:26Z</dcterms:created>
  <dcterms:modified xsi:type="dcterms:W3CDTF">2014-12-07T14:25:30Z</dcterms:modified>
</cp:coreProperties>
</file>