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03" r:id="rId18"/>
    <p:sldId id="274" r:id="rId19"/>
    <p:sldId id="30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18394-E37E-43A0-AF97-4AAE092AFAA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C41F8-11EB-4980-A22F-3348C9EC3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9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03243F2-0A08-4126-B892-D4E961B844FE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演示如何操作</a:t>
            </a:r>
          </a:p>
        </p:txBody>
      </p:sp>
    </p:spTree>
    <p:extLst>
      <p:ext uri="{BB962C8B-B14F-4D97-AF65-F5344CB8AC3E}">
        <p14:creationId xmlns:p14="http://schemas.microsoft.com/office/powerpoint/2010/main" val="424643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D76F6154-2D0F-422A-9D82-4F4FB3605522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举例</a:t>
            </a:r>
            <a:r>
              <a:rPr lang="en-US" altLang="zh-CN" smtClean="0">
                <a:ea typeface="宋体" charset="-122"/>
              </a:rPr>
              <a:t>example_3</a:t>
            </a:r>
          </a:p>
        </p:txBody>
      </p:sp>
    </p:spTree>
    <p:extLst>
      <p:ext uri="{BB962C8B-B14F-4D97-AF65-F5344CB8AC3E}">
        <p14:creationId xmlns:p14="http://schemas.microsoft.com/office/powerpoint/2010/main" val="423099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E83C0ED-7B56-44AE-ABC4-4B4790A2730D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Example_1</a:t>
            </a:r>
          </a:p>
        </p:txBody>
      </p:sp>
    </p:spTree>
    <p:extLst>
      <p:ext uri="{BB962C8B-B14F-4D97-AF65-F5344CB8AC3E}">
        <p14:creationId xmlns:p14="http://schemas.microsoft.com/office/powerpoint/2010/main" val="181924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3F916D6-3FCE-4162-8658-E1CA44287A6D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Example_4:</a:t>
            </a:r>
            <a:r>
              <a:rPr lang="zh-CN" altLang="en-US" smtClean="0">
                <a:ea typeface="宋体" charset="-122"/>
              </a:rPr>
              <a:t>符号例子</a:t>
            </a:r>
          </a:p>
        </p:txBody>
      </p:sp>
    </p:spTree>
    <p:extLst>
      <p:ext uri="{BB962C8B-B14F-4D97-AF65-F5344CB8AC3E}">
        <p14:creationId xmlns:p14="http://schemas.microsoft.com/office/powerpoint/2010/main" val="221821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2FE86C87-08FA-454D-9029-EFE1B591FC61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Example_2</a:t>
            </a:r>
          </a:p>
        </p:txBody>
      </p:sp>
    </p:spTree>
    <p:extLst>
      <p:ext uri="{BB962C8B-B14F-4D97-AF65-F5344CB8AC3E}">
        <p14:creationId xmlns:p14="http://schemas.microsoft.com/office/powerpoint/2010/main" val="205158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B01F2F63-DB0E-4E4F-9718-CE0DA69B7BAF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可举例：</a:t>
            </a:r>
            <a:r>
              <a:rPr lang="en-US" altLang="zh-CN" smtClean="0">
                <a:ea typeface="宋体" charset="-122"/>
              </a:rPr>
              <a:t>demo</a:t>
            </a:r>
            <a:r>
              <a:rPr lang="zh-CN" altLang="en-US" smtClean="0">
                <a:ea typeface="宋体" charset="-122"/>
              </a:rPr>
              <a:t>中的</a:t>
            </a:r>
            <a:r>
              <a:rPr lang="en-US" altLang="zh-CN" smtClean="0">
                <a:ea typeface="宋体" charset="-122"/>
              </a:rPr>
              <a:t>Simulink&gt;General Applications&gt;Modeling a bouncing ball</a:t>
            </a:r>
          </a:p>
        </p:txBody>
      </p:sp>
    </p:spTree>
    <p:extLst>
      <p:ext uri="{BB962C8B-B14F-4D97-AF65-F5344CB8AC3E}">
        <p14:creationId xmlns:p14="http://schemas.microsoft.com/office/powerpoint/2010/main" val="32816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E195075-1F1A-4F78-80AF-551232CB0345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1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632D27ED-0D9B-4ABF-BFBA-0B40F7AE5C66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可举例子表示编辑一个函数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load trees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subimage(X,map)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edit subimage</a:t>
            </a:r>
          </a:p>
        </p:txBody>
      </p:sp>
    </p:spTree>
    <p:extLst>
      <p:ext uri="{BB962C8B-B14F-4D97-AF65-F5344CB8AC3E}">
        <p14:creationId xmlns:p14="http://schemas.microsoft.com/office/powerpoint/2010/main" val="372576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6E15E118-AC33-4619-A0E6-272DB5A03249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可现场演示</a:t>
            </a:r>
          </a:p>
        </p:txBody>
      </p:sp>
    </p:spTree>
    <p:extLst>
      <p:ext uri="{BB962C8B-B14F-4D97-AF65-F5344CB8AC3E}">
        <p14:creationId xmlns:p14="http://schemas.microsoft.com/office/powerpoint/2010/main" val="26944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A799AB1-E77A-4A8A-B49A-C335FD37EB56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举例</a:t>
            </a:r>
            <a:r>
              <a:rPr lang="en-US" altLang="zh-CN" smtClean="0">
                <a:ea typeface="宋体" charset="-122"/>
              </a:rPr>
              <a:t>example_5</a:t>
            </a:r>
            <a:r>
              <a:rPr lang="zh-CN" altLang="en-US" smtClean="0">
                <a:ea typeface="宋体" charset="-122"/>
              </a:rPr>
              <a:t>和函数</a:t>
            </a:r>
            <a:r>
              <a:rPr lang="en-US" altLang="zh-CN" smtClean="0">
                <a:ea typeface="宋体" charset="-122"/>
              </a:rPr>
              <a:t>add_sub</a:t>
            </a:r>
          </a:p>
        </p:txBody>
      </p:sp>
    </p:spTree>
    <p:extLst>
      <p:ext uri="{BB962C8B-B14F-4D97-AF65-F5344CB8AC3E}">
        <p14:creationId xmlns:p14="http://schemas.microsoft.com/office/powerpoint/2010/main" val="176994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5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4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9F780-AB8A-45D6-989B-4D01A489D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15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CFF1E-F4AC-4614-ADB0-36D4E9732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0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2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4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6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5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3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BFFF-8808-42E1-8045-EEFCEA372E9B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B518-D071-4A2D-9EBF-9C51A606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5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59.77.15.9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59.77.18.206/&#19978;&#20256;&#25991;&#20214;&#22841;/0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143000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b="1" dirty="0" smtClean="0"/>
              <a:t>信号与线性系统分析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en-US" sz="3600" b="1" dirty="0" smtClean="0">
                <a:latin typeface="Arial"/>
              </a:rPr>
              <a:t>—</a:t>
            </a:r>
            <a:r>
              <a:rPr lang="zh-CN" altLang="en-US" sz="3600" b="1" dirty="0" smtClean="0"/>
              <a:t>基于</a:t>
            </a:r>
            <a:r>
              <a:rPr lang="en-US" altLang="zh-CN" sz="3600" b="1" dirty="0" smtClean="0"/>
              <a:t>MATLAB</a:t>
            </a:r>
            <a:r>
              <a:rPr lang="zh-CN" altLang="en-US" sz="3600" b="1" dirty="0" smtClean="0"/>
              <a:t>的方法实现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3717032"/>
            <a:ext cx="6781800" cy="2519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高春仙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E-mail:gaochunxian@xmu.edu.cn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41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基本功能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340769"/>
            <a:ext cx="8229600" cy="3600400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2800" b="1" dirty="0" smtClean="0">
                <a:effectLst/>
              </a:rPr>
              <a:t>强大的数值（矩阵）运算功能</a:t>
            </a:r>
          </a:p>
          <a:p>
            <a:pPr eaLnBrk="1" hangingPunct="1"/>
            <a:r>
              <a:rPr kumimoji="1" lang="zh-CN" altLang="en-US" sz="2800" b="1" dirty="0" smtClean="0">
                <a:effectLst/>
              </a:rPr>
              <a:t>广泛的符号运算功能</a:t>
            </a:r>
          </a:p>
          <a:p>
            <a:pPr eaLnBrk="1" hangingPunct="1"/>
            <a:r>
              <a:rPr kumimoji="1" lang="zh-CN" altLang="en-US" sz="2800" b="1" dirty="0" smtClean="0">
                <a:effectLst/>
              </a:rPr>
              <a:t>高级与低级兼备的图形功能（计算结果的可视化功能）</a:t>
            </a:r>
          </a:p>
          <a:p>
            <a:pPr eaLnBrk="1" hangingPunct="1"/>
            <a:r>
              <a:rPr kumimoji="1" lang="zh-CN" altLang="en-US" sz="2800" b="1" dirty="0" smtClean="0">
                <a:effectLst/>
              </a:rPr>
              <a:t>可靠的容错功能</a:t>
            </a:r>
          </a:p>
          <a:p>
            <a:pPr eaLnBrk="1" hangingPunct="1"/>
            <a:r>
              <a:rPr kumimoji="1" lang="zh-CN" altLang="en-US" sz="2800" b="1" dirty="0" smtClean="0">
                <a:effectLst/>
              </a:rPr>
              <a:t>应用灵活的兼容与接口功能</a:t>
            </a:r>
          </a:p>
          <a:p>
            <a:pPr eaLnBrk="1" hangingPunct="1"/>
            <a:r>
              <a:rPr kumimoji="1" lang="zh-CN" altLang="en-US" sz="2800" b="1" dirty="0" smtClean="0">
                <a:effectLst/>
              </a:rPr>
              <a:t>信息量丰富的联机检索功能</a:t>
            </a:r>
          </a:p>
        </p:txBody>
      </p:sp>
    </p:spTree>
    <p:extLst>
      <p:ext uri="{BB962C8B-B14F-4D97-AF65-F5344CB8AC3E}">
        <p14:creationId xmlns:p14="http://schemas.microsoft.com/office/powerpoint/2010/main" val="9831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/>
              <a:t>矩阵运算功能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435280" cy="4785395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 smtClean="0">
                <a:effectLst/>
                <a:latin typeface="+mn-ea"/>
              </a:rPr>
              <a:t>MATLAB</a:t>
            </a:r>
            <a:r>
              <a:rPr lang="zh-CN" altLang="en-US" sz="2800" b="1" dirty="0" smtClean="0">
                <a:effectLst/>
                <a:latin typeface="+mn-ea"/>
              </a:rPr>
              <a:t>提供了丰富的矩阵运算处理功能，是</a:t>
            </a:r>
            <a:r>
              <a:rPr lang="zh-CN" altLang="en-US" sz="2800" b="1" u="sng" dirty="0" smtClean="0">
                <a:solidFill>
                  <a:srgbClr val="C00000"/>
                </a:solidFill>
                <a:effectLst/>
                <a:latin typeface="+mn-ea"/>
              </a:rPr>
              <a:t>基于矩阵运算的处理工具</a:t>
            </a:r>
            <a:r>
              <a:rPr lang="zh-CN" altLang="en-US" sz="2800" b="1" dirty="0" smtClean="0">
                <a:effectLst/>
                <a:latin typeface="+mn-ea"/>
              </a:rPr>
              <a:t>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变量</a:t>
            </a:r>
            <a:r>
              <a:rPr lang="zh-CN" altLang="en-US" sz="2800" b="1" dirty="0" smtClean="0">
                <a:effectLst/>
                <a:latin typeface="+mn-ea"/>
                <a:sym typeface="Symbol" pitchFamily="18" charset="2"/>
              </a:rPr>
              <a:t></a:t>
            </a:r>
            <a:r>
              <a:rPr lang="zh-CN" altLang="en-US" sz="2800" b="1" dirty="0" smtClean="0">
                <a:effectLst/>
                <a:latin typeface="+mn-ea"/>
              </a:rPr>
              <a:t> 矩阵，运算</a:t>
            </a:r>
            <a:r>
              <a:rPr lang="zh-CN" altLang="en-US" sz="2800" b="1" dirty="0" smtClean="0">
                <a:effectLst/>
                <a:latin typeface="+mn-ea"/>
                <a:sym typeface="Symbol" pitchFamily="18" charset="2"/>
              </a:rPr>
              <a:t></a:t>
            </a:r>
            <a:r>
              <a:rPr lang="zh-CN" altLang="en-US" sz="2800" b="1" dirty="0" smtClean="0">
                <a:effectLst/>
                <a:latin typeface="+mn-ea"/>
              </a:rPr>
              <a:t> 矩阵的运算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例如   </a:t>
            </a:r>
            <a:r>
              <a:rPr lang="en-US" altLang="zh-CN" sz="2800" b="1" dirty="0" smtClean="0">
                <a:effectLst/>
                <a:latin typeface="+mn-ea"/>
              </a:rPr>
              <a:t>C = A + B </a:t>
            </a:r>
            <a:r>
              <a:rPr lang="zh-CN" altLang="en-US" sz="2800" b="1" dirty="0" smtClean="0">
                <a:effectLst/>
                <a:latin typeface="+mn-ea"/>
              </a:rPr>
              <a:t>，</a:t>
            </a:r>
            <a:r>
              <a:rPr lang="en-US" altLang="zh-CN" sz="2800" b="1" dirty="0" smtClean="0">
                <a:effectLst/>
                <a:latin typeface="+mn-ea"/>
              </a:rPr>
              <a:t>A,B,C</a:t>
            </a:r>
            <a:r>
              <a:rPr lang="zh-CN" altLang="en-US" sz="2800" b="1" dirty="0" smtClean="0">
                <a:effectLst/>
                <a:latin typeface="+mn-ea"/>
              </a:rPr>
              <a:t>都是矩阵</a:t>
            </a:r>
            <a:r>
              <a:rPr lang="en-US" altLang="zh-CN" sz="2800" b="1" dirty="0" smtClean="0">
                <a:effectLst/>
                <a:latin typeface="+mn-ea"/>
              </a:rPr>
              <a:t>,</a:t>
            </a:r>
            <a:r>
              <a:rPr lang="zh-CN" altLang="en-US" sz="2800" b="1" dirty="0" smtClean="0">
                <a:effectLst/>
                <a:latin typeface="+mn-ea"/>
              </a:rPr>
              <a:t>是矩阵的加运算</a:t>
            </a:r>
            <a:r>
              <a:rPr lang="en-US" altLang="zh-CN" sz="2800" b="1" dirty="0" smtClean="0">
                <a:effectLst/>
                <a:latin typeface="+mn-ea"/>
              </a:rPr>
              <a:t>.</a:t>
            </a:r>
            <a:r>
              <a:rPr lang="zh-CN" altLang="en-US" sz="2800" b="1" dirty="0" smtClean="0">
                <a:effectLst/>
                <a:latin typeface="+mn-ea"/>
              </a:rPr>
              <a:t>即使一个常数，</a:t>
            </a:r>
            <a:r>
              <a:rPr lang="en-US" altLang="zh-CN" sz="2800" b="1" dirty="0" smtClean="0">
                <a:effectLst/>
                <a:latin typeface="+mn-ea"/>
              </a:rPr>
              <a:t>Y=5</a:t>
            </a:r>
            <a:r>
              <a:rPr lang="zh-CN" altLang="en-US" sz="2800" b="1" dirty="0" smtClean="0">
                <a:effectLst/>
                <a:latin typeface="+mn-ea"/>
              </a:rPr>
              <a:t>，</a:t>
            </a:r>
            <a:r>
              <a:rPr lang="en-US" altLang="zh-CN" sz="2800" b="1" dirty="0" smtClean="0">
                <a:effectLst/>
                <a:latin typeface="+mn-ea"/>
              </a:rPr>
              <a:t>MATLAB</a:t>
            </a:r>
            <a:r>
              <a:rPr lang="zh-CN" altLang="en-US" sz="2800" b="1" dirty="0" smtClean="0">
                <a:effectLst/>
                <a:latin typeface="+mn-ea"/>
              </a:rPr>
              <a:t>也看做是一个</a:t>
            </a:r>
            <a:r>
              <a:rPr lang="en-US" altLang="zh-CN" sz="2800" b="1" dirty="0" smtClean="0">
                <a:effectLst/>
                <a:latin typeface="+mn-ea"/>
              </a:rPr>
              <a:t>1</a:t>
            </a:r>
            <a:r>
              <a:rPr lang="en-US" altLang="zh-CN" sz="2800" b="1" dirty="0" smtClean="0">
                <a:effectLst/>
                <a:latin typeface="+mn-ea"/>
                <a:sym typeface="Symbol" pitchFamily="18" charset="2"/>
              </a:rPr>
              <a:t></a:t>
            </a:r>
            <a:r>
              <a:rPr lang="en-US" altLang="zh-CN" sz="2800" b="1" dirty="0" smtClean="0">
                <a:effectLst/>
                <a:latin typeface="+mn-ea"/>
              </a:rPr>
              <a:t>1</a:t>
            </a:r>
            <a:r>
              <a:rPr lang="zh-CN" altLang="en-US" sz="2800" b="1" dirty="0" smtClean="0">
                <a:effectLst/>
                <a:latin typeface="+mn-ea"/>
              </a:rPr>
              <a:t>的矩阵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b="1" dirty="0" smtClean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2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229600" cy="54726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effectLst/>
                <a:latin typeface="+mn-ea"/>
              </a:rPr>
              <a:t>例、用一个简单命令求解线性系统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effectLst/>
                <a:latin typeface="+mn-ea"/>
              </a:rPr>
              <a:t> </a:t>
            </a:r>
            <a:r>
              <a:rPr lang="en-US" altLang="zh-CN" sz="2400" b="1" dirty="0" smtClean="0">
                <a:effectLst/>
                <a:latin typeface="+mn-ea"/>
              </a:rPr>
              <a:t>3x</a:t>
            </a:r>
            <a:r>
              <a:rPr lang="en-US" altLang="zh-CN" sz="2400" b="1" baseline="-25000" dirty="0" smtClean="0">
                <a:effectLst/>
                <a:latin typeface="+mn-ea"/>
              </a:rPr>
              <a:t>1   </a:t>
            </a:r>
            <a:r>
              <a:rPr lang="en-US" altLang="zh-CN" sz="2400" b="1" dirty="0" smtClean="0">
                <a:effectLst/>
                <a:latin typeface="+mn-ea"/>
              </a:rPr>
              <a:t>+x</a:t>
            </a:r>
            <a:r>
              <a:rPr lang="en-US" altLang="zh-CN" sz="2400" b="1" baseline="-25000" dirty="0" smtClean="0">
                <a:effectLst/>
                <a:latin typeface="+mn-ea"/>
              </a:rPr>
              <a:t>2   </a:t>
            </a:r>
            <a:r>
              <a:rPr lang="en-US" altLang="zh-CN" sz="2400" b="1" dirty="0" smtClean="0">
                <a:effectLst/>
                <a:latin typeface="+mn-ea"/>
              </a:rPr>
              <a:t>-x</a:t>
            </a:r>
            <a:r>
              <a:rPr lang="en-US" altLang="zh-CN" sz="2400" b="1" baseline="-25000" dirty="0" smtClean="0">
                <a:effectLst/>
                <a:latin typeface="+mn-ea"/>
              </a:rPr>
              <a:t>3  </a:t>
            </a:r>
            <a:r>
              <a:rPr lang="en-US" altLang="zh-CN" sz="2400" b="1" dirty="0" smtClean="0">
                <a:effectLst/>
                <a:latin typeface="+mn-ea"/>
              </a:rPr>
              <a:t>=  3.6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  x</a:t>
            </a:r>
            <a:r>
              <a:rPr lang="en-US" altLang="zh-CN" sz="2400" b="1" baseline="-25000" dirty="0" smtClean="0">
                <a:effectLst/>
                <a:latin typeface="+mn-ea"/>
              </a:rPr>
              <a:t>1  </a:t>
            </a:r>
            <a:r>
              <a:rPr lang="en-US" altLang="zh-CN" sz="2400" b="1" dirty="0" smtClean="0">
                <a:effectLst/>
                <a:latin typeface="+mn-ea"/>
              </a:rPr>
              <a:t>+2x</a:t>
            </a:r>
            <a:r>
              <a:rPr lang="en-US" altLang="zh-CN" sz="2400" b="1" baseline="-25000" dirty="0" smtClean="0">
                <a:effectLst/>
                <a:latin typeface="+mn-ea"/>
              </a:rPr>
              <a:t>2  </a:t>
            </a:r>
            <a:r>
              <a:rPr lang="en-US" altLang="zh-CN" sz="2400" b="1" dirty="0" smtClean="0">
                <a:effectLst/>
                <a:latin typeface="+mn-ea"/>
              </a:rPr>
              <a:t>+4x</a:t>
            </a:r>
            <a:r>
              <a:rPr lang="en-US" altLang="zh-CN" sz="2400" b="1" baseline="-25000" dirty="0" smtClean="0">
                <a:effectLst/>
                <a:latin typeface="+mn-ea"/>
              </a:rPr>
              <a:t>3 </a:t>
            </a:r>
            <a:r>
              <a:rPr lang="en-US" altLang="zh-CN" sz="2400" b="1" dirty="0" smtClean="0">
                <a:effectLst/>
                <a:latin typeface="+mn-ea"/>
              </a:rPr>
              <a:t>=  2.1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 -x</a:t>
            </a:r>
            <a:r>
              <a:rPr lang="en-US" altLang="zh-CN" sz="2400" b="1" baseline="-25000" dirty="0" smtClean="0">
                <a:effectLst/>
                <a:latin typeface="+mn-ea"/>
              </a:rPr>
              <a:t>1  </a:t>
            </a:r>
            <a:r>
              <a:rPr lang="en-US" altLang="zh-CN" sz="2400" b="1" dirty="0" smtClean="0">
                <a:effectLst/>
                <a:latin typeface="+mn-ea"/>
              </a:rPr>
              <a:t>+4x</a:t>
            </a:r>
            <a:r>
              <a:rPr lang="en-US" altLang="zh-CN" sz="2400" b="1" baseline="-25000" dirty="0" smtClean="0">
                <a:effectLst/>
                <a:latin typeface="+mn-ea"/>
              </a:rPr>
              <a:t>2  </a:t>
            </a:r>
            <a:r>
              <a:rPr lang="en-US" altLang="zh-CN" sz="2400" b="1" dirty="0" smtClean="0">
                <a:effectLst/>
                <a:latin typeface="+mn-ea"/>
              </a:rPr>
              <a:t>+5x</a:t>
            </a:r>
            <a:r>
              <a:rPr lang="en-US" altLang="zh-CN" sz="2400" b="1" baseline="-25000" dirty="0" smtClean="0">
                <a:effectLst/>
                <a:latin typeface="+mn-ea"/>
              </a:rPr>
              <a:t>3 </a:t>
            </a:r>
            <a:r>
              <a:rPr lang="en-US" altLang="zh-CN" sz="2400" b="1" dirty="0" smtClean="0">
                <a:effectLst/>
                <a:latin typeface="+mn-ea"/>
              </a:rPr>
              <a:t>= -1.4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 smtClean="0">
              <a:effectLst/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A=[3 1 -1;1 2 4;-1 4 5];b=[3.6;2.1;-1.4];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 smtClean="0">
              <a:effectLst/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x=A\b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 smtClean="0">
              <a:effectLst/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x =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    1.4818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   -0.4606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effectLst/>
                <a:latin typeface="+mn-ea"/>
              </a:rPr>
              <a:t>    0.3848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b="1" dirty="0" smtClean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8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/>
              <a:t>符号运算功能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463" y="1268760"/>
            <a:ext cx="8507288" cy="53285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 smtClean="0"/>
              <a:t>符号运算即用字符串进行数学分析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 smtClean="0"/>
              <a:t>允许变量不赋值而参与运算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 smtClean="0"/>
              <a:t>用于解代数方程、微积分、复合导数、积分、二重积分、有理函数、微分方程、泰乐级数展开、寻优等等，可求得解析符号解</a:t>
            </a:r>
          </a:p>
          <a:p>
            <a:pPr marL="0" indent="0">
              <a:buNone/>
              <a:defRPr/>
            </a:pPr>
            <a:endParaRPr lang="es-ES" altLang="zh-CN" sz="2800" b="1" dirty="0" smtClean="0"/>
          </a:p>
          <a:p>
            <a:pPr marL="0" indent="0">
              <a:buNone/>
              <a:defRPr/>
            </a:pPr>
            <a:r>
              <a:rPr lang="es-ES" altLang="zh-CN" sz="2800" b="1" dirty="0" smtClean="0"/>
              <a:t>syms </a:t>
            </a:r>
            <a:r>
              <a:rPr lang="es-ES" altLang="zh-CN" sz="2800" b="1" dirty="0"/>
              <a:t>x y;</a:t>
            </a:r>
          </a:p>
          <a:p>
            <a:pPr marL="0" indent="0">
              <a:buNone/>
              <a:defRPr/>
            </a:pPr>
            <a:r>
              <a:rPr lang="es-ES" altLang="zh-CN" sz="2800" b="1" dirty="0" smtClean="0"/>
              <a:t> </a:t>
            </a:r>
            <a:r>
              <a:rPr lang="es-ES" altLang="zh-CN" sz="2800" b="1" dirty="0"/>
              <a:t>y=x^2+x;</a:t>
            </a:r>
          </a:p>
          <a:p>
            <a:pPr marL="0" indent="0">
              <a:buNone/>
              <a:defRPr/>
            </a:pPr>
            <a:r>
              <a:rPr lang="es-ES" altLang="zh-CN" sz="2800" b="1" dirty="0" smtClean="0"/>
              <a:t> </a:t>
            </a:r>
            <a:r>
              <a:rPr lang="es-ES" altLang="zh-CN" sz="2800" b="1" dirty="0"/>
              <a:t>int(y)</a:t>
            </a:r>
          </a:p>
          <a:p>
            <a:pPr marL="0" indent="0">
              <a:buNone/>
              <a:defRPr/>
            </a:pPr>
            <a:r>
              <a:rPr lang="es-ES" altLang="zh-CN" sz="2800" b="1" dirty="0"/>
              <a:t> </a:t>
            </a:r>
          </a:p>
          <a:p>
            <a:pPr>
              <a:defRPr/>
            </a:pPr>
            <a:r>
              <a:rPr lang="es-ES" altLang="zh-CN" sz="2800" b="1" dirty="0"/>
              <a:t>ans =</a:t>
            </a:r>
          </a:p>
          <a:p>
            <a:pPr marL="0" indent="0">
              <a:buNone/>
              <a:defRPr/>
            </a:pPr>
            <a:r>
              <a:rPr lang="es-ES" altLang="zh-CN" sz="2800" b="1" dirty="0"/>
              <a:t> </a:t>
            </a:r>
            <a:r>
              <a:rPr lang="es-ES" altLang="zh-CN" sz="2800" b="1" dirty="0" smtClean="0"/>
              <a:t>           (</a:t>
            </a:r>
            <a:r>
              <a:rPr lang="es-ES" altLang="zh-CN" sz="2800" b="1" dirty="0"/>
              <a:t>x^2*(2*x + 3))/6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992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16632"/>
            <a:ext cx="9071992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300" b="1" dirty="0" smtClean="0"/>
              <a:t>丰富的绘图功能与计算结果的可视化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211683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 smtClean="0">
                <a:latin typeface="+mn-ea"/>
              </a:rPr>
              <a:t>具有高层绘图功能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b="1" dirty="0" smtClean="0">
                <a:latin typeface="+mn-ea"/>
              </a:rPr>
              <a:t>两维、三维绘图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 smtClean="0">
                <a:latin typeface="+mn-ea"/>
              </a:rPr>
              <a:t>具有底层绘图功能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b="1" dirty="0" smtClean="0">
                <a:latin typeface="+mn-ea"/>
              </a:rPr>
              <a:t>句柄绘图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 smtClean="0">
                <a:latin typeface="+mn-ea"/>
              </a:rPr>
              <a:t>使用</a:t>
            </a:r>
            <a:r>
              <a:rPr lang="en-US" altLang="zh-CN" sz="2800" b="1" dirty="0" smtClean="0">
                <a:latin typeface="+mn-ea"/>
              </a:rPr>
              <a:t>plot</a:t>
            </a:r>
            <a:r>
              <a:rPr lang="zh-CN" altLang="en-US" sz="2800" b="1" dirty="0" smtClean="0">
                <a:latin typeface="+mn-ea"/>
              </a:rPr>
              <a:t>函数可随时将计算结果可视化</a:t>
            </a:r>
          </a:p>
          <a:p>
            <a:pPr eaLnBrk="1" hangingPunct="1">
              <a:defRPr/>
            </a:pP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1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8640"/>
            <a:ext cx="8568952" cy="316835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kumimoji="1" lang="zh-CN" altLang="en-US" sz="2800" b="1" dirty="0" smtClean="0">
                <a:effectLst/>
              </a:rPr>
              <a:t>例、用简短命令计算并绘制在</a:t>
            </a:r>
            <a:r>
              <a:rPr kumimoji="1" lang="en-US" altLang="zh-CN" sz="2800" b="1" dirty="0" smtClean="0">
                <a:effectLst/>
              </a:rPr>
              <a:t>0</a:t>
            </a:r>
            <a:r>
              <a:rPr kumimoji="1" lang="en-US" altLang="zh-CN" sz="2800" b="1" dirty="0" smtClean="0">
                <a:effectLst/>
                <a:sym typeface="Symbol" pitchFamily="18" charset="2"/>
              </a:rPr>
              <a:t>x6</a:t>
            </a:r>
            <a:r>
              <a:rPr kumimoji="1" lang="zh-CN" altLang="en-US" sz="2800" b="1" dirty="0" smtClean="0">
                <a:effectLst/>
                <a:sym typeface="Symbol" pitchFamily="18" charset="2"/>
              </a:rPr>
              <a:t>范围内的</a:t>
            </a:r>
            <a:r>
              <a:rPr kumimoji="1" lang="en-US" altLang="zh-CN" sz="2800" b="1" dirty="0" smtClean="0">
                <a:effectLst/>
                <a:sym typeface="Symbol" pitchFamily="18" charset="2"/>
              </a:rPr>
              <a:t>sin(2x)</a:t>
            </a:r>
            <a:r>
              <a:rPr kumimoji="1" lang="zh-CN" altLang="en-US" sz="2800" b="1" dirty="0" smtClean="0">
                <a:effectLst/>
                <a:sym typeface="Symbol" pitchFamily="18" charset="2"/>
              </a:rPr>
              <a:t>、</a:t>
            </a:r>
            <a:r>
              <a:rPr kumimoji="1" lang="en-US" altLang="zh-CN" sz="2800" b="1" dirty="0" smtClean="0">
                <a:effectLst/>
                <a:sym typeface="Symbol" pitchFamily="18" charset="2"/>
              </a:rPr>
              <a:t>sinx2</a:t>
            </a:r>
            <a:r>
              <a:rPr kumimoji="1" lang="zh-CN" altLang="en-US" sz="2800" b="1" dirty="0" smtClean="0">
                <a:effectLst/>
                <a:sym typeface="Symbol" pitchFamily="18" charset="2"/>
              </a:rPr>
              <a:t>、</a:t>
            </a:r>
            <a:r>
              <a:rPr kumimoji="1" lang="en-US" altLang="zh-CN" sz="2800" b="1" dirty="0" smtClean="0">
                <a:effectLst/>
                <a:sym typeface="Symbol" pitchFamily="18" charset="2"/>
              </a:rPr>
              <a:t>sin2x</a:t>
            </a:r>
            <a:r>
              <a:rPr kumimoji="1" lang="zh-CN" altLang="en-US" sz="2800" b="1" dirty="0" smtClean="0">
                <a:effectLst/>
                <a:sym typeface="Symbol" pitchFamily="18" charset="2"/>
              </a:rPr>
              <a:t>。</a:t>
            </a:r>
            <a:endParaRPr kumimoji="1" lang="en-US" altLang="zh-CN" sz="2800" b="1" dirty="0" smtClean="0">
              <a:effectLst/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endParaRPr kumimoji="1" lang="zh-CN" altLang="en-US" sz="2800" b="1" dirty="0" smtClean="0">
              <a:effectLst/>
            </a:endParaRPr>
          </a:p>
          <a:p>
            <a:pPr eaLnBrk="1" hangingPunct="1">
              <a:defRPr/>
            </a:pPr>
            <a:r>
              <a:rPr kumimoji="1" lang="en-US" altLang="zh-CN" sz="2800" b="1" dirty="0" smtClean="0">
                <a:effectLst/>
              </a:rPr>
              <a:t>x=</a:t>
            </a:r>
            <a:r>
              <a:rPr kumimoji="1" lang="en-US" altLang="zh-CN" sz="2800" b="1" dirty="0" err="1" smtClean="0">
                <a:effectLst/>
              </a:rPr>
              <a:t>linspace</a:t>
            </a:r>
            <a:r>
              <a:rPr kumimoji="1" lang="en-US" altLang="zh-CN" sz="2800" b="1" dirty="0" smtClean="0">
                <a:effectLst/>
              </a:rPr>
              <a:t>(0,6);</a:t>
            </a:r>
          </a:p>
          <a:p>
            <a:pPr eaLnBrk="1" hangingPunct="1">
              <a:defRPr/>
            </a:pPr>
            <a:r>
              <a:rPr kumimoji="1" lang="en-US" altLang="zh-CN" sz="2800" b="1" dirty="0" smtClean="0">
                <a:effectLst/>
              </a:rPr>
              <a:t>y1=sin(2*x),y2=sin(x.^2),y3=(sin(x)).^2;</a:t>
            </a:r>
          </a:p>
          <a:p>
            <a:pPr eaLnBrk="1" hangingPunct="1">
              <a:defRPr/>
            </a:pPr>
            <a:r>
              <a:rPr kumimoji="1" lang="en-US" altLang="zh-CN" sz="2800" b="1" dirty="0" smtClean="0">
                <a:effectLst/>
              </a:rPr>
              <a:t>plot(x,y1,</a:t>
            </a:r>
            <a:r>
              <a:rPr kumimoji="1" lang="en-US" altLang="zh-CN" sz="2800" b="1" dirty="0" smtClean="0">
                <a:effectLst/>
                <a:latin typeface="Arial"/>
              </a:rPr>
              <a:t>’</a:t>
            </a:r>
            <a:r>
              <a:rPr kumimoji="1" lang="en-US" altLang="zh-CN" sz="2800" b="1" dirty="0" smtClean="0">
                <a:effectLst/>
              </a:rPr>
              <a:t>y</a:t>
            </a:r>
            <a:r>
              <a:rPr kumimoji="1" lang="en-US" altLang="zh-CN" sz="2800" b="1" dirty="0" smtClean="0">
                <a:effectLst/>
                <a:latin typeface="Arial"/>
              </a:rPr>
              <a:t>’</a:t>
            </a:r>
            <a:r>
              <a:rPr kumimoji="1" lang="en-US" altLang="zh-CN" sz="2800" b="1" dirty="0" smtClean="0">
                <a:effectLst/>
              </a:rPr>
              <a:t>,x, y2</a:t>
            </a:r>
            <a:r>
              <a:rPr kumimoji="1" lang="en-US" altLang="zh-CN" sz="2800" b="1" dirty="0" smtClean="0">
                <a:effectLst/>
              </a:rPr>
              <a:t>,</a:t>
            </a:r>
            <a:r>
              <a:rPr kumimoji="1" lang="en-US" altLang="zh-CN" sz="2800" b="1" dirty="0" smtClean="0">
                <a:effectLst/>
                <a:latin typeface="Arial"/>
              </a:rPr>
              <a:t>’</a:t>
            </a:r>
            <a:r>
              <a:rPr kumimoji="1" lang="en-US" altLang="zh-CN" sz="2800" b="1" dirty="0" smtClean="0">
                <a:effectLst/>
              </a:rPr>
              <a:t>r</a:t>
            </a:r>
            <a:r>
              <a:rPr kumimoji="1" lang="en-US" altLang="zh-CN" sz="2800" b="1" dirty="0" smtClean="0">
                <a:effectLst/>
                <a:latin typeface="Arial"/>
              </a:rPr>
              <a:t>’</a:t>
            </a:r>
            <a:r>
              <a:rPr kumimoji="1" lang="en-US" altLang="zh-CN" sz="2800" b="1" dirty="0" smtClean="0">
                <a:effectLst/>
              </a:rPr>
              <a:t>,</a:t>
            </a:r>
            <a:r>
              <a:rPr kumimoji="1" lang="en-US" altLang="zh-CN" sz="2800" b="1" dirty="0" smtClean="0">
                <a:effectLst/>
              </a:rPr>
              <a:t>x, y3</a:t>
            </a:r>
            <a:r>
              <a:rPr kumimoji="1" lang="en-US" altLang="zh-CN" sz="2800" b="1" dirty="0" smtClean="0">
                <a:effectLst/>
              </a:rPr>
              <a:t>,</a:t>
            </a:r>
            <a:r>
              <a:rPr kumimoji="1" lang="en-US" altLang="zh-CN" sz="2800" b="1" dirty="0" smtClean="0">
                <a:effectLst/>
                <a:latin typeface="Arial"/>
              </a:rPr>
              <a:t>’</a:t>
            </a:r>
            <a:r>
              <a:rPr kumimoji="1" lang="en-US" altLang="zh-CN" sz="2800" b="1" dirty="0" smtClean="0">
                <a:effectLst/>
              </a:rPr>
              <a:t>b</a:t>
            </a:r>
            <a:r>
              <a:rPr kumimoji="1" lang="en-US" altLang="zh-CN" sz="2800" b="1" dirty="0" smtClean="0">
                <a:effectLst/>
                <a:latin typeface="Arial"/>
              </a:rPr>
              <a:t>’</a:t>
            </a:r>
            <a:r>
              <a:rPr kumimoji="1" lang="en-US" altLang="zh-CN" sz="2800" b="1" dirty="0" smtClean="0">
                <a:effectLst/>
              </a:rPr>
              <a:t>);</a:t>
            </a:r>
            <a:endParaRPr kumimoji="1" lang="en-US" altLang="zh-CN" sz="2800" b="1" dirty="0" smtClean="0">
              <a:effectLst/>
            </a:endParaRPr>
          </a:p>
          <a:p>
            <a:pPr eaLnBrk="1" hangingPunct="1">
              <a:defRPr/>
            </a:pPr>
            <a:endParaRPr lang="en-US" altLang="zh-CN" sz="28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2976"/>
            <a:ext cx="8363272" cy="34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260648"/>
            <a:ext cx="6427788" cy="712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阶梯图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37727"/>
            <a:ext cx="7113559" cy="5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88640"/>
            <a:ext cx="3960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a=rand(5,10);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k=1:size(a,1)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l=1:size(a,2)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k,l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)&gt;=0.5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a(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k,l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)=1;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a(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k,l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4" name="矩形 3"/>
          <p:cNvSpPr/>
          <p:nvPr/>
        </p:nvSpPr>
        <p:spPr>
          <a:xfrm>
            <a:off x="4283968" y="20791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subplot(5,1,1);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stairs(a(1,:));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subplot(5,1,2);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stairs(a(2,:));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subplot(5,1,3);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stairs(a(3,:));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subplot(5,1,4);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stairs(a(4,:));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subplot(5,1,5);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stairs(a(5,:));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99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60350"/>
            <a:ext cx="8007350" cy="731838"/>
          </a:xfrm>
        </p:spPr>
        <p:txBody>
          <a:bodyPr/>
          <a:lstStyle/>
          <a:p>
            <a:pPr eaLnBrk="1" hangingPunct="1"/>
            <a:r>
              <a:rPr kumimoji="1" lang="zh-CN" altLang="en-US" sz="2800" dirty="0" smtClean="0">
                <a:effectLst/>
              </a:rPr>
              <a:t>描述</a:t>
            </a:r>
            <a:r>
              <a:rPr kumimoji="1" lang="en-US" altLang="zh-CN" sz="2800" dirty="0" smtClean="0">
                <a:effectLst/>
              </a:rPr>
              <a:t>cos(x)*sin(y)</a:t>
            </a:r>
            <a:r>
              <a:rPr kumimoji="1" lang="zh-CN" altLang="en-US" sz="2800" dirty="0" smtClean="0">
                <a:effectLst/>
              </a:rPr>
              <a:t>图形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62" y="816624"/>
            <a:ext cx="4289030" cy="3216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23"/>
            <a:ext cx="4443156" cy="3332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" y="3861048"/>
            <a:ext cx="412834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76672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3200" dirty="0"/>
              <a:t>[x y]=meshgrid(-2*pi:0.25:2*pi,-2*pi:0.25:2*pi);</a:t>
            </a:r>
          </a:p>
          <a:p>
            <a:r>
              <a:rPr lang="es-ES" altLang="zh-CN" sz="3200" dirty="0"/>
              <a:t>z=cos(x).*sin(y);</a:t>
            </a:r>
          </a:p>
          <a:p>
            <a:r>
              <a:rPr lang="es-ES" altLang="zh-CN" sz="3200" dirty="0"/>
              <a:t>figure;</a:t>
            </a:r>
          </a:p>
          <a:p>
            <a:r>
              <a:rPr lang="es-ES" altLang="zh-CN" sz="3200" dirty="0"/>
              <a:t>mesh(x,y,z);</a:t>
            </a:r>
          </a:p>
          <a:p>
            <a:r>
              <a:rPr lang="es-ES" altLang="zh-CN" sz="3200" dirty="0"/>
              <a:t>figure;</a:t>
            </a:r>
          </a:p>
          <a:p>
            <a:r>
              <a:rPr lang="es-ES" altLang="zh-CN" sz="3200" dirty="0"/>
              <a:t>surf(x,y,z);</a:t>
            </a:r>
          </a:p>
          <a:p>
            <a:r>
              <a:rPr lang="es-ES" altLang="zh-CN" sz="3200" dirty="0"/>
              <a:t>figure;</a:t>
            </a:r>
          </a:p>
          <a:p>
            <a:r>
              <a:rPr lang="es-ES" altLang="zh-CN" sz="3200" dirty="0"/>
              <a:t>contour(x,y,z);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327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实验课程整体介绍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544638"/>
            <a:ext cx="8007350" cy="4692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目标</a:t>
            </a:r>
            <a:r>
              <a:rPr lang="zh-CN" altLang="en-US" b="1" dirty="0" smtClean="0"/>
              <a:t>：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kumimoji="1" lang="zh-CN" altLang="en-US" b="1" dirty="0" smtClean="0">
                <a:effectLst/>
              </a:rPr>
              <a:t>了解</a:t>
            </a:r>
            <a:r>
              <a:rPr kumimoji="1" lang="en-US" altLang="zh-CN" b="1" dirty="0" smtClean="0">
                <a:effectLst/>
              </a:rPr>
              <a:t>MATLAB</a:t>
            </a:r>
            <a:r>
              <a:rPr kumimoji="1" lang="zh-CN" altLang="en-US" b="1" dirty="0" smtClean="0">
                <a:effectLst/>
              </a:rPr>
              <a:t>，能够熟练掌握数学（矩阵）运算，简单编程，简单的数据处理及基本图形绘制。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kumimoji="1" lang="zh-CN" altLang="en-US" b="1" dirty="0" smtClean="0">
                <a:effectLst/>
              </a:rPr>
              <a:t>能够结合信号与系统理论课，使用</a:t>
            </a:r>
            <a:r>
              <a:rPr kumimoji="1" lang="en-US" altLang="zh-CN" b="1" dirty="0" smtClean="0">
                <a:effectLst/>
              </a:rPr>
              <a:t>MATLAB</a:t>
            </a:r>
            <a:r>
              <a:rPr kumimoji="1" lang="zh-CN" altLang="en-US" b="1" dirty="0" smtClean="0">
                <a:effectLst/>
              </a:rPr>
              <a:t>进行计算机模拟与仿真，加深对信号与系统基本原理、方法及应用的理解。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kumimoji="1" lang="zh-CN" altLang="en-US" b="1" dirty="0" smtClean="0">
                <a:effectLst/>
              </a:rPr>
              <a:t>考核方式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kumimoji="1" lang="zh-CN" altLang="en-US" b="1" dirty="0" smtClean="0">
                <a:effectLst/>
              </a:rPr>
              <a:t>平时上课表现及实验报告</a:t>
            </a:r>
          </a:p>
        </p:txBody>
      </p:sp>
    </p:spTree>
    <p:extLst>
      <p:ext uri="{BB962C8B-B14F-4D97-AF65-F5344CB8AC3E}">
        <p14:creationId xmlns:p14="http://schemas.microsoft.com/office/powerpoint/2010/main" val="37041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/>
              <a:t>图形化程序编制功能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183" y="1340768"/>
            <a:ext cx="8892480" cy="2620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/>
              <a:t>动态系统进行建模、仿真和分析的软件包</a:t>
            </a:r>
          </a:p>
          <a:p>
            <a:pPr eaLnBrk="1" hangingPunct="1">
              <a:defRPr/>
            </a:pPr>
            <a:r>
              <a:rPr lang="zh-CN" altLang="en-US" sz="3600" b="1" dirty="0" smtClean="0"/>
              <a:t>用结构图编程，而不用程序编程</a:t>
            </a:r>
          </a:p>
          <a:p>
            <a:pPr eaLnBrk="1" hangingPunct="1">
              <a:defRPr/>
            </a:pPr>
            <a:r>
              <a:rPr lang="zh-CN" altLang="en-US" sz="3600" b="1" dirty="0" smtClean="0"/>
              <a:t>只需拖几个方块、连几条线，即可实现编程功能</a:t>
            </a:r>
          </a:p>
          <a:p>
            <a:pPr eaLnBrk="1" hangingPunct="1"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1772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1" y="260648"/>
            <a:ext cx="8819033" cy="5832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8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j-ea"/>
              </a:rPr>
              <a:t>丰富的</a:t>
            </a: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工具箱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 smtClean="0">
                <a:solidFill>
                  <a:srgbClr val="FF3300"/>
                </a:solidFill>
                <a:latin typeface="+mn-ea"/>
              </a:rPr>
              <a:t>MATLAB</a:t>
            </a: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主工具箱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符号数学工具箱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+mn-ea"/>
              </a:rPr>
              <a:t>SIMULINK</a:t>
            </a:r>
            <a:r>
              <a:rPr lang="zh-CN" altLang="en-US" sz="2800" b="1" dirty="0" smtClean="0">
                <a:latin typeface="+mn-ea"/>
              </a:rPr>
              <a:t>仿真工具箱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+mn-ea"/>
              </a:rPr>
              <a:t>控制系统工具箱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信号处理工具箱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+mn-ea"/>
              </a:rPr>
              <a:t>图象处理工具箱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+mn-ea"/>
              </a:rPr>
              <a:t>通信工具箱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+mn-ea"/>
              </a:rPr>
              <a:t>系统辨识工具箱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+mn-ea"/>
              </a:rPr>
              <a:t>神经元网络工具箱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+mn-ea"/>
              </a:rPr>
              <a:t>金融工具箱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15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的兼容功能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499176" cy="19728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可与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语言、</a:t>
            </a:r>
            <a:r>
              <a:rPr lang="en-US" altLang="zh-CN" b="1" dirty="0" smtClean="0"/>
              <a:t>FORTARN</a:t>
            </a:r>
            <a:r>
              <a:rPr lang="zh-CN" altLang="en-US" b="1" dirty="0" smtClean="0"/>
              <a:t>语言跨平台兼容</a:t>
            </a:r>
          </a:p>
          <a:p>
            <a:pPr eaLnBrk="1" hangingPunct="1">
              <a:defRPr/>
            </a:pPr>
            <a:endParaRPr lang="zh-CN" altLang="en-US" b="1" dirty="0" smtClean="0"/>
          </a:p>
          <a:p>
            <a:pPr eaLnBrk="1" hangingPunct="1">
              <a:defRPr/>
            </a:pPr>
            <a:r>
              <a:rPr lang="zh-CN" altLang="en-US" b="1" dirty="0" smtClean="0"/>
              <a:t>用函数</a:t>
            </a:r>
            <a:r>
              <a:rPr lang="en-US" altLang="zh-CN" b="1" dirty="0" smtClean="0"/>
              <a:t>CMEX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FMEX</a:t>
            </a:r>
            <a:r>
              <a:rPr lang="zh-CN" altLang="en-US" b="1" dirty="0" smtClean="0"/>
              <a:t>实现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5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b="1" dirty="0" smtClean="0">
                <a:effectLst/>
                <a:latin typeface="+mj-ea"/>
              </a:rPr>
              <a:t>MATLAB</a:t>
            </a:r>
            <a:r>
              <a:rPr kumimoji="1" lang="zh-CN" altLang="en-US" b="1" dirty="0" smtClean="0">
                <a:effectLst/>
                <a:latin typeface="+mj-ea"/>
              </a:rPr>
              <a:t>的容错功能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b="1" dirty="0" smtClean="0">
                <a:effectLst/>
              </a:rPr>
              <a:t>非法操作时，给出提示，并不影响其操作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chemeClr val="accent2"/>
                </a:solidFill>
                <a:effectLst/>
              </a:rPr>
              <a:t>   </a:t>
            </a:r>
            <a:r>
              <a:rPr kumimoji="1" lang="en-US" altLang="zh-CN" b="1" dirty="0" smtClean="0">
                <a:effectLst/>
              </a:rPr>
              <a:t>1/0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effectLst/>
              </a:rPr>
              <a:t>   Warning: Divide by zero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effectLst/>
              </a:rPr>
              <a:t>   </a:t>
            </a:r>
            <a:r>
              <a:rPr kumimoji="1" lang="en-US" altLang="zh-CN" b="1" dirty="0" err="1" smtClean="0">
                <a:effectLst/>
              </a:rPr>
              <a:t>ans</a:t>
            </a:r>
            <a:r>
              <a:rPr kumimoji="1" lang="en-US" altLang="zh-CN" b="1" dirty="0" smtClean="0">
                <a:effectLst/>
              </a:rPr>
              <a:t> =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effectLst/>
              </a:rPr>
              <a:t>   </a:t>
            </a:r>
            <a:r>
              <a:rPr kumimoji="1" lang="en-US" altLang="zh-CN" b="1" dirty="0" err="1" smtClean="0">
                <a:effectLst/>
              </a:rPr>
              <a:t>Inf</a:t>
            </a:r>
            <a:endParaRPr kumimoji="1" lang="en-US" altLang="zh-CN" b="1" dirty="0" smtClean="0">
              <a:effectLst/>
            </a:endParaRPr>
          </a:p>
          <a:p>
            <a:pPr eaLnBrk="1" hangingPunct="1"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0385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的开放式可扩充结构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 smtClean="0">
                <a:latin typeface="+mn-ea"/>
              </a:rPr>
              <a:t>matlab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所有函数都是开放的</a:t>
            </a:r>
          </a:p>
          <a:p>
            <a:pPr eaLnBrk="1" hangingPunct="1">
              <a:defRPr/>
            </a:pPr>
            <a:r>
              <a:rPr lang="zh-CN" altLang="en-US" b="1" dirty="0" smtClean="0">
                <a:latin typeface="+mn-ea"/>
              </a:rPr>
              <a:t>用户可按自己意愿随意更改</a:t>
            </a:r>
          </a:p>
          <a:p>
            <a:pPr eaLnBrk="1" hangingPunct="1">
              <a:defRPr/>
            </a:pPr>
            <a:r>
              <a:rPr lang="zh-CN" altLang="en-US" b="1" dirty="0" smtClean="0">
                <a:latin typeface="+mn-ea"/>
              </a:rPr>
              <a:t>正因为此功能，使得</a:t>
            </a:r>
            <a:r>
              <a:rPr lang="en-US" altLang="zh-CN" b="1" dirty="0" err="1" smtClean="0">
                <a:latin typeface="+mn-ea"/>
              </a:rPr>
              <a:t>matlab</a:t>
            </a:r>
            <a:r>
              <a:rPr lang="zh-CN" altLang="en-US" b="1" dirty="0" smtClean="0">
                <a:latin typeface="+mn-ea"/>
              </a:rPr>
              <a:t>的应用越来越广泛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4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/>
              <a:t>强大的联机检索帮助系统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可随时检索</a:t>
            </a:r>
            <a:r>
              <a:rPr lang="en-US" altLang="zh-CN" b="1" dirty="0" err="1" smtClean="0"/>
              <a:t>matlab</a:t>
            </a:r>
            <a:r>
              <a:rPr lang="zh-CN" altLang="en-US" b="1" dirty="0" smtClean="0"/>
              <a:t>函数</a:t>
            </a:r>
          </a:p>
          <a:p>
            <a:pPr eaLnBrk="1" hangingPunct="1">
              <a:defRPr/>
            </a:pPr>
            <a:endParaRPr lang="zh-CN" altLang="en-US" b="1" dirty="0" smtClean="0"/>
          </a:p>
          <a:p>
            <a:pPr eaLnBrk="1" hangingPunct="1">
              <a:defRPr/>
            </a:pPr>
            <a:r>
              <a:rPr lang="zh-CN" altLang="en-US" b="1" dirty="0" smtClean="0"/>
              <a:t>可随时查询</a:t>
            </a:r>
            <a:r>
              <a:rPr lang="en-US" altLang="zh-CN" b="1" dirty="0" err="1" smtClean="0"/>
              <a:t>matlab</a:t>
            </a:r>
            <a:r>
              <a:rPr lang="zh-CN" altLang="en-US" b="1" dirty="0" smtClean="0"/>
              <a:t>函数的使用方法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4450"/>
            <a:ext cx="8385175" cy="808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MATLAB</a:t>
            </a:r>
            <a:r>
              <a:rPr lang="zh-CN" altLang="en-US" dirty="0" smtClean="0"/>
              <a:t>顶层目录结构表</a:t>
            </a:r>
          </a:p>
        </p:txBody>
      </p:sp>
      <p:graphicFrame>
        <p:nvGraphicFramePr>
          <p:cNvPr id="1146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311188"/>
              </p:ext>
            </p:extLst>
          </p:nvPr>
        </p:nvGraphicFramePr>
        <p:xfrm>
          <a:off x="468313" y="908050"/>
          <a:ext cx="8007350" cy="5486400"/>
        </p:xfrm>
        <a:graphic>
          <a:graphicData uri="http://schemas.openxmlformats.org/drawingml/2006/table">
            <a:tbl>
              <a:tblPr/>
              <a:tblGrid>
                <a:gridCol w="2087562"/>
                <a:gridCol w="5919788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目录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\bin\win32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的可执行文件及相关的文件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\demos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的示例程序（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Demos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\extern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建立与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的外部接口的工具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\help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帮助系统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\ja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的国际化文件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\java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JavaJAR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\notebook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 Notebook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\sys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所必需的工具和操作系统库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\toolbook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工具箱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\uninstall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MATALB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卸载程序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\work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缺省的初始化时的当前工作目录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484784"/>
            <a:ext cx="8353425" cy="15121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5400" b="1" dirty="0" smtClean="0">
                <a:latin typeface="+mj-ea"/>
              </a:rPr>
              <a:t> MATLAB</a:t>
            </a:r>
            <a:r>
              <a:rPr lang="zh-CN" altLang="en-US" sz="5400" b="1" dirty="0" smtClean="0">
                <a:latin typeface="+mj-ea"/>
              </a:rPr>
              <a:t>的应用开发环境</a:t>
            </a:r>
          </a:p>
        </p:txBody>
      </p:sp>
    </p:spTree>
    <p:extLst>
      <p:ext uri="{BB962C8B-B14F-4D97-AF65-F5344CB8AC3E}">
        <p14:creationId xmlns:p14="http://schemas.microsoft.com/office/powerpoint/2010/main" val="16258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33575" y="145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933575" y="145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1" y="188640"/>
            <a:ext cx="8875175" cy="61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实验要求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2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实验上课期间不准上网，玩游戏，发现三次则取消资格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实验程序及实验报告（</a:t>
            </a:r>
            <a:r>
              <a:rPr lang="en-US" altLang="zh-CN" b="1" dirty="0" smtClean="0">
                <a:effectLst/>
              </a:rPr>
              <a:t>word</a:t>
            </a:r>
            <a:r>
              <a:rPr lang="zh-CN" altLang="en-US" b="1" dirty="0" smtClean="0">
                <a:effectLst/>
              </a:rPr>
              <a:t>文档）必须上传，上传时间为每周周三之前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实验报告要求：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实验目的（</a:t>
            </a:r>
            <a:r>
              <a:rPr lang="en-US" altLang="zh-CN" b="1" dirty="0" smtClean="0">
                <a:effectLst/>
              </a:rPr>
              <a:t>10%</a:t>
            </a:r>
            <a:r>
              <a:rPr lang="zh-CN" altLang="en-US" b="1" dirty="0" smtClean="0">
                <a:effectLst/>
              </a:rPr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实验程序及结果，若有必要需对结果作必要的说明（</a:t>
            </a:r>
            <a:r>
              <a:rPr lang="en-US" altLang="zh-CN" b="1" dirty="0" smtClean="0">
                <a:effectLst/>
              </a:rPr>
              <a:t>80%</a:t>
            </a:r>
            <a:r>
              <a:rPr lang="zh-CN" altLang="en-US" b="1" dirty="0" smtClean="0">
                <a:effectLst/>
              </a:rPr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effectLst/>
              </a:rPr>
              <a:t>实验的心得与体会（</a:t>
            </a:r>
            <a:r>
              <a:rPr lang="en-US" altLang="zh-CN" b="1" dirty="0" smtClean="0">
                <a:effectLst/>
              </a:rPr>
              <a:t>10</a:t>
            </a:r>
            <a:r>
              <a:rPr lang="zh-CN" altLang="en-US" b="1" dirty="0" smtClean="0">
                <a:effectLst/>
              </a:rPr>
              <a:t>％）</a:t>
            </a:r>
          </a:p>
        </p:txBody>
      </p:sp>
    </p:spTree>
    <p:extLst>
      <p:ext uri="{BB962C8B-B14F-4D97-AF65-F5344CB8AC3E}">
        <p14:creationId xmlns:p14="http://schemas.microsoft.com/office/powerpoint/2010/main" val="120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385175" cy="8810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/>
              <a:t>命令窗口</a:t>
            </a:r>
          </a:p>
        </p:txBody>
      </p:sp>
      <p:grpSp>
        <p:nvGrpSpPr>
          <p:cNvPr id="35843" name="Group 15"/>
          <p:cNvGrpSpPr>
            <a:grpSpLocks/>
          </p:cNvGrpSpPr>
          <p:nvPr/>
        </p:nvGrpSpPr>
        <p:grpSpPr bwMode="auto">
          <a:xfrm>
            <a:off x="250825" y="1268412"/>
            <a:ext cx="8821738" cy="3763963"/>
            <a:chOff x="158" y="799"/>
            <a:chExt cx="5557" cy="2371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159" y="799"/>
              <a:ext cx="4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  <a:ea typeface="+mn-ea"/>
                </a:rPr>
                <a:t>点击桌面上的</a:t>
              </a:r>
              <a:r>
                <a:rPr lang="en-US" altLang="zh-CN" sz="2800" b="1" dirty="0">
                  <a:latin typeface="+mn-ea"/>
                  <a:ea typeface="+mn-ea"/>
                </a:rPr>
                <a:t>MATLAB</a:t>
              </a:r>
              <a:r>
                <a:rPr lang="zh-CN" altLang="en-US" sz="2800" b="1" dirty="0">
                  <a:latin typeface="+mn-ea"/>
                  <a:ea typeface="+mn-ea"/>
                </a:rPr>
                <a:t>图标，或是点击开始</a:t>
              </a:r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4377" y="9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4558" y="799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  <a:ea typeface="+mn-ea"/>
                </a:rPr>
                <a:t>程序</a:t>
              </a:r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5057" y="9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204" y="1117"/>
              <a:ext cx="5216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  <a:ea typeface="+mn-ea"/>
                </a:rPr>
                <a:t>MATLAB</a:t>
              </a:r>
              <a:r>
                <a:rPr lang="zh-CN" altLang="en-US" sz="2800" b="1" dirty="0">
                  <a:latin typeface="+mn-ea"/>
                  <a:ea typeface="+mn-ea"/>
                </a:rPr>
                <a:t>组中相应的</a:t>
              </a:r>
              <a:r>
                <a:rPr lang="en-US" altLang="zh-CN" sz="2800" b="1" dirty="0">
                  <a:latin typeface="+mn-ea"/>
                  <a:ea typeface="+mn-ea"/>
                </a:rPr>
                <a:t>MATLAB</a:t>
              </a:r>
              <a:r>
                <a:rPr lang="zh-CN" altLang="en-US" sz="2800" b="1" dirty="0">
                  <a:latin typeface="+mn-ea"/>
                  <a:ea typeface="+mn-ea"/>
                </a:rPr>
                <a:t>程序项，运行进入</a:t>
              </a:r>
              <a:r>
                <a:rPr lang="en-US" altLang="zh-CN" sz="2800" b="1" dirty="0" smtClean="0">
                  <a:latin typeface="+mn-ea"/>
                  <a:ea typeface="+mn-ea"/>
                </a:rPr>
                <a:t>MAT</a:t>
              </a:r>
              <a:r>
                <a:rPr lang="en-US" altLang="zh-CN" sz="2800" b="1" dirty="0">
                  <a:latin typeface="+mn-ea"/>
                </a:rPr>
                <a:t>LAB,</a:t>
              </a:r>
              <a:r>
                <a:rPr lang="zh-CN" altLang="en-US" sz="2800" b="1" dirty="0">
                  <a:latin typeface="+mn-ea"/>
                </a:rPr>
                <a:t>整个呈现出来的界面就是命令窗口（</a:t>
              </a:r>
              <a:r>
                <a:rPr lang="en-US" altLang="zh-CN" sz="2800" b="1" dirty="0">
                  <a:latin typeface="+mn-ea"/>
                </a:rPr>
                <a:t>Command Window</a:t>
              </a:r>
              <a:r>
                <a:rPr lang="zh-CN" altLang="en-US" sz="2800" b="1" dirty="0">
                  <a:latin typeface="+mn-ea"/>
                </a:rPr>
                <a:t>）</a:t>
              </a:r>
              <a:r>
                <a:rPr lang="zh-CN" altLang="en-US" sz="2800" b="1" dirty="0" smtClean="0">
                  <a:latin typeface="+mn-ea"/>
                </a:rPr>
                <a:t>。</a:t>
              </a:r>
              <a:r>
                <a:rPr lang="zh-CN" altLang="en-US" sz="2800" b="1" dirty="0">
                  <a:latin typeface="+mn-ea"/>
                </a:rPr>
                <a:t>命令窗口是与</a:t>
              </a:r>
              <a:r>
                <a:rPr lang="en-US" altLang="zh-CN" sz="2800" b="1" dirty="0">
                  <a:latin typeface="+mn-ea"/>
                </a:rPr>
                <a:t>MATLAB</a:t>
              </a:r>
              <a:r>
                <a:rPr lang="zh-CN" altLang="en-US" sz="2800" b="1" dirty="0">
                  <a:latin typeface="+mn-ea"/>
                </a:rPr>
                <a:t>编译器相连接的主窗口，当其中显示符号“</a:t>
              </a:r>
              <a:r>
                <a:rPr lang="en-US" altLang="zh-CN" sz="2800" b="1" dirty="0">
                  <a:latin typeface="+mn-ea"/>
                </a:rPr>
                <a:t>&gt;&gt;”</a:t>
              </a:r>
              <a:r>
                <a:rPr lang="zh-CN" altLang="en-US" sz="2800" b="1" dirty="0">
                  <a:latin typeface="+mn-ea"/>
                </a:rPr>
                <a:t>时，就代表系统已经处于准备接受命令的状态（ “</a:t>
              </a:r>
              <a:r>
                <a:rPr lang="en-US" altLang="zh-CN" sz="2800" b="1" dirty="0">
                  <a:latin typeface="+mn-ea"/>
                </a:rPr>
                <a:t>&gt;&gt;” </a:t>
              </a:r>
              <a:r>
                <a:rPr lang="zh-CN" altLang="en-US" sz="2800" b="1" dirty="0">
                  <a:latin typeface="+mn-ea"/>
                </a:rPr>
                <a:t>就是命令提示符），这时就可以直接在窗口输入所编写的命令或源程序，然后按回车键</a:t>
              </a:r>
              <a:r>
                <a:rPr lang="zh-CN" altLang="en-US" sz="2800" b="1" dirty="0" smtClean="0">
                  <a:latin typeface="+mn-ea"/>
                </a:rPr>
                <a:t>运行</a:t>
              </a:r>
              <a:endParaRPr lang="en-US" altLang="zh-CN" sz="2800" b="1" dirty="0">
                <a:latin typeface="+mn-ea"/>
                <a:ea typeface="+mn-ea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12" y="1480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2800" b="1" dirty="0">
                <a:latin typeface="+mn-ea"/>
              </a:endParaRP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58" y="2523"/>
              <a:ext cx="55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158" y="2840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25" y="100013"/>
            <a:ext cx="8385175" cy="520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smtClean="0"/>
              <a:t>命令窗口</a:t>
            </a:r>
          </a:p>
        </p:txBody>
      </p:sp>
      <p:graphicFrame>
        <p:nvGraphicFramePr>
          <p:cNvPr id="59477" name="Group 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85165"/>
              </p:ext>
            </p:extLst>
          </p:nvPr>
        </p:nvGraphicFramePr>
        <p:xfrm>
          <a:off x="611188" y="781847"/>
          <a:ext cx="8007350" cy="5151432"/>
        </p:xfrm>
        <a:graphic>
          <a:graphicData uri="http://schemas.openxmlformats.org/drawingml/2006/table">
            <a:tbl>
              <a:tblPr/>
              <a:tblGrid>
                <a:gridCol w="1871663"/>
                <a:gridCol w="1368425"/>
                <a:gridCol w="4767262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功能键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快捷键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调用上一行命令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调用下一行命令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退后一格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前移一格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向左移动一个词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向右移动一个词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Home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移到行首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End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移到行尾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Esc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消除该行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Del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删除光标后一个字符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Backspace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删除光标前一个字符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删除光标处至行尾的所有字符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5" name="Line 75"/>
          <p:cNvSpPr>
            <a:spLocks noChangeShapeType="1"/>
          </p:cNvSpPr>
          <p:nvPr/>
        </p:nvSpPr>
        <p:spPr bwMode="auto">
          <a:xfrm flipV="1">
            <a:off x="755650" y="11969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6" name="Line 76"/>
          <p:cNvSpPr>
            <a:spLocks noChangeShapeType="1"/>
          </p:cNvSpPr>
          <p:nvPr/>
        </p:nvSpPr>
        <p:spPr bwMode="auto">
          <a:xfrm>
            <a:off x="755650" y="1628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7" name="Line 77"/>
          <p:cNvSpPr>
            <a:spLocks noChangeShapeType="1"/>
          </p:cNvSpPr>
          <p:nvPr/>
        </p:nvSpPr>
        <p:spPr bwMode="auto">
          <a:xfrm flipH="1">
            <a:off x="611188" y="2133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8" name="Line 78"/>
          <p:cNvSpPr>
            <a:spLocks noChangeShapeType="1"/>
          </p:cNvSpPr>
          <p:nvPr/>
        </p:nvSpPr>
        <p:spPr bwMode="auto">
          <a:xfrm>
            <a:off x="611188" y="2565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9" name="Line 79"/>
          <p:cNvSpPr>
            <a:spLocks noChangeShapeType="1"/>
          </p:cNvSpPr>
          <p:nvPr/>
        </p:nvSpPr>
        <p:spPr bwMode="auto">
          <a:xfrm flipH="1">
            <a:off x="1116013" y="29241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0" name="Line 80"/>
          <p:cNvSpPr>
            <a:spLocks noChangeShapeType="1"/>
          </p:cNvSpPr>
          <p:nvPr/>
        </p:nvSpPr>
        <p:spPr bwMode="auto">
          <a:xfrm>
            <a:off x="1116013" y="3357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385175" cy="8810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/>
              <a:t>命令窗口</a:t>
            </a:r>
          </a:p>
        </p:txBody>
      </p:sp>
      <p:sp>
        <p:nvSpPr>
          <p:cNvPr id="37891" name="Text Box 14"/>
          <p:cNvSpPr txBox="1">
            <a:spLocks noChangeArrowheads="1"/>
          </p:cNvSpPr>
          <p:nvPr/>
        </p:nvSpPr>
        <p:spPr bwMode="auto">
          <a:xfrm>
            <a:off x="468313" y="1196975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在</a:t>
            </a: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环境下可以通过</a:t>
            </a:r>
            <a:r>
              <a:rPr lang="en-US" altLang="zh-CN" sz="2800" b="1" dirty="0">
                <a:latin typeface="+mn-ea"/>
                <a:ea typeface="+mn-ea"/>
              </a:rPr>
              <a:t>Ctrl</a:t>
            </a:r>
            <a:r>
              <a:rPr lang="zh-CN" altLang="en-US" sz="2800" b="1" dirty="0">
                <a:latin typeface="+mn-ea"/>
                <a:ea typeface="+mn-ea"/>
              </a:rPr>
              <a:t>＋</a:t>
            </a:r>
            <a:r>
              <a:rPr lang="en-US" altLang="zh-CN" sz="2800" b="1" dirty="0">
                <a:latin typeface="+mn-ea"/>
                <a:ea typeface="+mn-ea"/>
              </a:rPr>
              <a:t>c</a:t>
            </a:r>
            <a:r>
              <a:rPr lang="zh-CN" altLang="en-US" sz="2800" b="1" dirty="0">
                <a:latin typeface="+mn-ea"/>
                <a:ea typeface="+mn-ea"/>
              </a:rPr>
              <a:t>组合来中断正在执行的命令或程序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0" y="1341438"/>
            <a:ext cx="468313" cy="2159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0" y="2565400"/>
            <a:ext cx="468313" cy="2159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894" name="Text Box 17"/>
          <p:cNvSpPr txBox="1">
            <a:spLocks noChangeArrowheads="1"/>
          </p:cNvSpPr>
          <p:nvPr/>
        </p:nvSpPr>
        <p:spPr bwMode="auto">
          <a:xfrm>
            <a:off x="396875" y="2349500"/>
            <a:ext cx="89995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Format</a:t>
            </a:r>
            <a:r>
              <a:rPr lang="zh-CN" altLang="en-US" sz="2800" b="1" dirty="0">
                <a:latin typeface="+mn-ea"/>
                <a:ea typeface="+mn-ea"/>
              </a:rPr>
              <a:t>命令可以控制数值在屏幕上的显示方式，该命令可以改变数值的显示，并不会对数值本身造成影响。</a:t>
            </a:r>
          </a:p>
        </p:txBody>
      </p:sp>
      <p:sp>
        <p:nvSpPr>
          <p:cNvPr id="37895" name="Text Box 18"/>
          <p:cNvSpPr txBox="1">
            <a:spLocks noChangeArrowheads="1"/>
          </p:cNvSpPr>
          <p:nvPr/>
        </p:nvSpPr>
        <p:spPr bwMode="auto">
          <a:xfrm>
            <a:off x="1908175" y="3429000"/>
            <a:ext cx="54006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Arial" charset="0"/>
              </a:rPr>
              <a:t>format </a:t>
            </a:r>
            <a:r>
              <a:rPr lang="en-US" altLang="zh-CN" dirty="0">
                <a:latin typeface="Arial" charset="0"/>
              </a:rPr>
              <a:t>short                 format long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Arial" charset="0"/>
              </a:rPr>
              <a:t>format </a:t>
            </a:r>
            <a:r>
              <a:rPr lang="en-US" altLang="zh-CN" dirty="0">
                <a:latin typeface="Arial" charset="0"/>
              </a:rPr>
              <a:t>short e              format long 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Arial" charset="0"/>
              </a:rPr>
              <a:t>format </a:t>
            </a:r>
            <a:r>
              <a:rPr lang="en-US" altLang="zh-CN" dirty="0">
                <a:latin typeface="Arial" charset="0"/>
              </a:rPr>
              <a:t>short g              format long 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Arial" charset="0"/>
              </a:rPr>
              <a:t>format </a:t>
            </a:r>
            <a:r>
              <a:rPr lang="en-US" altLang="zh-CN" dirty="0">
                <a:latin typeface="Arial" charset="0"/>
              </a:rPr>
              <a:t>bank                 format rat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latin typeface="Arial" charset="0"/>
              </a:rPr>
              <a:t>format </a:t>
            </a:r>
            <a:r>
              <a:rPr lang="en-US" altLang="zh-CN" dirty="0">
                <a:latin typeface="Arial" charset="0"/>
              </a:rPr>
              <a:t>hex</a:t>
            </a:r>
          </a:p>
        </p:txBody>
      </p:sp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0" y="5734050"/>
            <a:ext cx="468313" cy="2159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897" name="Text Box 20"/>
          <p:cNvSpPr txBox="1">
            <a:spLocks noChangeArrowheads="1"/>
          </p:cNvSpPr>
          <p:nvPr/>
        </p:nvSpPr>
        <p:spPr bwMode="auto">
          <a:xfrm>
            <a:off x="395288" y="5646738"/>
            <a:ext cx="84978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续行符：“</a:t>
            </a:r>
            <a:r>
              <a:rPr lang="en-US" altLang="zh-CN" sz="2800" b="1">
                <a:latin typeface="+mn-ea"/>
                <a:ea typeface="+mn-ea"/>
              </a:rPr>
              <a:t>…”</a:t>
            </a:r>
            <a:r>
              <a:rPr lang="zh-CN" altLang="en-US" sz="2800" b="1">
                <a:latin typeface="+mn-ea"/>
                <a:ea typeface="+mn-ea"/>
              </a:rPr>
              <a:t>（注意：一行最多可以输入</a:t>
            </a:r>
            <a:r>
              <a:rPr lang="en-US" altLang="zh-CN" sz="2800" b="1">
                <a:latin typeface="+mn-ea"/>
                <a:ea typeface="+mn-ea"/>
              </a:rPr>
              <a:t>4096</a:t>
            </a:r>
            <a:r>
              <a:rPr lang="zh-CN" altLang="en-US" sz="2800" b="1">
                <a:latin typeface="+mn-ea"/>
                <a:ea typeface="+mn-ea"/>
              </a:rPr>
              <a:t>个字符）</a:t>
            </a:r>
          </a:p>
        </p:txBody>
      </p:sp>
    </p:spTree>
    <p:extLst>
      <p:ext uri="{BB962C8B-B14F-4D97-AF65-F5344CB8AC3E}">
        <p14:creationId xmlns:p14="http://schemas.microsoft.com/office/powerpoint/2010/main" val="42168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385175" cy="8810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ea"/>
                <a:ea typeface="+mn-ea"/>
              </a:rPr>
              <a:t>M</a:t>
            </a:r>
            <a:r>
              <a:rPr lang="zh-CN" altLang="en-US" b="1" dirty="0" smtClean="0">
                <a:latin typeface="+mn-ea"/>
                <a:ea typeface="+mn-ea"/>
              </a:rPr>
              <a:t>文件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42486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的源程序都是以后缀为</a:t>
            </a:r>
            <a:r>
              <a:rPr lang="en-US" altLang="zh-CN" sz="2800" b="1" dirty="0">
                <a:latin typeface="+mn-ea"/>
                <a:ea typeface="+mn-ea"/>
              </a:rPr>
              <a:t>m</a:t>
            </a:r>
            <a:r>
              <a:rPr lang="zh-CN" altLang="en-US" sz="2800" b="1" dirty="0">
                <a:latin typeface="+mn-ea"/>
                <a:ea typeface="+mn-ea"/>
              </a:rPr>
              <a:t>的文件来存放的，这种</a:t>
            </a:r>
            <a:r>
              <a:rPr lang="en-US" altLang="zh-CN" sz="2800" b="1" dirty="0">
                <a:latin typeface="+mn-ea"/>
                <a:ea typeface="+mn-ea"/>
              </a:rPr>
              <a:t>.m</a:t>
            </a:r>
            <a:r>
              <a:rPr lang="zh-CN" altLang="en-US" sz="2800" b="1" dirty="0">
                <a:latin typeface="+mn-ea"/>
                <a:ea typeface="+mn-ea"/>
              </a:rPr>
              <a:t>文件（或者称为</a:t>
            </a:r>
            <a:r>
              <a:rPr lang="en-US" altLang="zh-CN" sz="2800" b="1" dirty="0">
                <a:latin typeface="+mn-ea"/>
                <a:ea typeface="+mn-ea"/>
              </a:rPr>
              <a:t>M</a:t>
            </a:r>
            <a:r>
              <a:rPr lang="zh-CN" altLang="en-US" sz="2800" b="1" dirty="0">
                <a:latin typeface="+mn-ea"/>
                <a:ea typeface="+mn-ea"/>
              </a:rPr>
              <a:t>文件）其实就是一个纯文本文件，它采用的是</a:t>
            </a: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所特有的一套语言及其语法规则。信号与系统实验实际上就是编辑和运行这种</a:t>
            </a:r>
            <a:r>
              <a:rPr lang="en-US" altLang="zh-CN" sz="2800" b="1" dirty="0">
                <a:latin typeface="+mn-ea"/>
                <a:ea typeface="+mn-ea"/>
              </a:rPr>
              <a:t>.m</a:t>
            </a:r>
            <a:r>
              <a:rPr lang="zh-CN" altLang="en-US" sz="2800" b="1" dirty="0">
                <a:latin typeface="+mn-ea"/>
                <a:ea typeface="+mn-ea"/>
              </a:rPr>
              <a:t>文件来完成一些跟信号与系统相关的分析和处理任务。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0" y="1341438"/>
            <a:ext cx="468313" cy="2159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0" y="3644900"/>
            <a:ext cx="468313" cy="2159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468313" y="3573463"/>
            <a:ext cx="84248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M</a:t>
            </a:r>
            <a:r>
              <a:rPr lang="zh-CN" altLang="en-US" sz="2800" b="1" dirty="0">
                <a:latin typeface="+mn-ea"/>
                <a:ea typeface="+mn-ea"/>
              </a:rPr>
              <a:t>文件有两种写法，一种称为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ea typeface="+mn-ea"/>
              </a:rPr>
              <a:t>脚本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Script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命令文件），就像批处理文件一样，包含了一连串的</a:t>
            </a: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命令，执行时依序执行；另一种称为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Function</a:t>
            </a:r>
            <a:r>
              <a:rPr lang="zh-CN" altLang="en-US" sz="2800" b="1" dirty="0">
                <a:latin typeface="+mn-ea"/>
                <a:ea typeface="+mn-ea"/>
              </a:rPr>
              <a:t>），与在命令行中输入的命令（如</a:t>
            </a:r>
            <a:r>
              <a:rPr lang="en-US" altLang="zh-CN" sz="2800" b="1" dirty="0">
                <a:latin typeface="+mn-ea"/>
                <a:ea typeface="+mn-ea"/>
              </a:rPr>
              <a:t>plot</a:t>
            </a:r>
            <a:r>
              <a:rPr lang="zh-CN" altLang="en-US" sz="2800" b="1" dirty="0">
                <a:latin typeface="+mn-ea"/>
                <a:ea typeface="+mn-ea"/>
              </a:rPr>
              <a:t>命令）一样，函数能接受输入的参数，然后执行并输出结果。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28854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332656"/>
            <a:ext cx="3473450" cy="77809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4000" dirty="0" smtClean="0"/>
              <a:t>M</a:t>
            </a:r>
            <a:r>
              <a:rPr lang="zh-CN" altLang="en-US" sz="4000" dirty="0" smtClean="0"/>
              <a:t>文件</a:t>
            </a:r>
          </a:p>
        </p:txBody>
      </p:sp>
      <p:graphicFrame>
        <p:nvGraphicFramePr>
          <p:cNvPr id="63532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908384"/>
              </p:ext>
            </p:extLst>
          </p:nvPr>
        </p:nvGraphicFramePr>
        <p:xfrm>
          <a:off x="755650" y="1268413"/>
          <a:ext cx="8007350" cy="3909060"/>
        </p:xfrm>
        <a:graphic>
          <a:graphicData uri="http://schemas.openxmlformats.org/drawingml/2006/table">
            <a:tbl>
              <a:tblPr/>
              <a:tblGrid>
                <a:gridCol w="1285875"/>
                <a:gridCol w="3178547"/>
                <a:gridCol w="3542928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文件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脚本程序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函数程序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参数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没有输入参数，也不返回参数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可接受参数，也可返回参数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处理的数据即为工作空间（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Workspace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）中的数据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函数中的变量为局部变量，但也可设外部变量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应用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用于一连串费时的指令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扩充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MATLAB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函数库及特殊应用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8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260648"/>
            <a:ext cx="6059487" cy="792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 smtClean="0"/>
              <a:t>当前工作目录与搜索路径</a:t>
            </a:r>
          </a:p>
        </p:txBody>
      </p:sp>
      <p:sp>
        <p:nvSpPr>
          <p:cNvPr id="40963" name="Text Box 26"/>
          <p:cNvSpPr txBox="1">
            <a:spLocks noChangeArrowheads="1"/>
          </p:cNvSpPr>
          <p:nvPr/>
        </p:nvSpPr>
        <p:spPr bwMode="auto">
          <a:xfrm>
            <a:off x="539552" y="1124744"/>
            <a:ext cx="83529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在编辑和运行</a:t>
            </a:r>
            <a:r>
              <a:rPr lang="en-US" altLang="zh-CN" sz="2800" b="1" dirty="0">
                <a:latin typeface="+mn-ea"/>
                <a:ea typeface="+mn-ea"/>
              </a:rPr>
              <a:t>.m</a:t>
            </a:r>
            <a:r>
              <a:rPr lang="zh-CN" altLang="en-US" sz="2800" b="1" dirty="0">
                <a:latin typeface="+mn-ea"/>
                <a:ea typeface="+mn-ea"/>
              </a:rPr>
              <a:t>文件之前，还有一个很重要的工作要做，就是设置</a:t>
            </a: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的当前工作目录及搜索路径。</a:t>
            </a: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有一个专门用以寻找</a:t>
            </a:r>
            <a:r>
              <a:rPr lang="en-US" altLang="zh-CN" sz="2800" b="1" dirty="0">
                <a:latin typeface="+mn-ea"/>
                <a:ea typeface="+mn-ea"/>
              </a:rPr>
              <a:t>.m</a:t>
            </a:r>
            <a:r>
              <a:rPr lang="zh-CN" altLang="en-US" sz="2800" b="1" dirty="0">
                <a:latin typeface="+mn-ea"/>
                <a:ea typeface="+mn-ea"/>
              </a:rPr>
              <a:t>文件的路径搜索器。</a:t>
            </a:r>
            <a:r>
              <a:rPr lang="en-US" altLang="zh-CN" sz="2800" b="1" dirty="0">
                <a:latin typeface="+mn-ea"/>
                <a:ea typeface="+mn-ea"/>
              </a:rPr>
              <a:t>.m</a:t>
            </a:r>
            <a:r>
              <a:rPr lang="zh-CN" altLang="en-US" sz="2800" b="1" dirty="0">
                <a:latin typeface="+mn-ea"/>
                <a:ea typeface="+mn-ea"/>
              </a:rPr>
              <a:t>文件是以目录或文件夹的方式分布于硬盘的文件系统中的，有一部分</a:t>
            </a:r>
            <a:r>
              <a:rPr lang="en-US" altLang="zh-CN" sz="2800" b="1" dirty="0">
                <a:latin typeface="+mn-ea"/>
                <a:ea typeface="+mn-ea"/>
              </a:rPr>
              <a:t>.m</a:t>
            </a:r>
            <a:r>
              <a:rPr lang="zh-CN" altLang="en-US" sz="2800" b="1" dirty="0">
                <a:latin typeface="+mn-ea"/>
                <a:ea typeface="+mn-ea"/>
              </a:rPr>
              <a:t>文件的目录是</a:t>
            </a:r>
            <a:r>
              <a:rPr lang="en-US" altLang="zh-CN" sz="2800" b="1" dirty="0">
                <a:latin typeface="+mn-ea"/>
                <a:ea typeface="+mn-ea"/>
              </a:rPr>
              <a:t>MATLAB</a:t>
            </a:r>
            <a:r>
              <a:rPr lang="zh-CN" altLang="en-US" sz="2800" b="1" dirty="0">
                <a:latin typeface="+mn-ea"/>
                <a:ea typeface="+mn-ea"/>
              </a:rPr>
              <a:t>所安装目录的子目录。</a:t>
            </a:r>
          </a:p>
        </p:txBody>
      </p:sp>
    </p:spTree>
    <p:extLst>
      <p:ext uri="{BB962C8B-B14F-4D97-AF65-F5344CB8AC3E}">
        <p14:creationId xmlns:p14="http://schemas.microsoft.com/office/powerpoint/2010/main" val="22457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88640"/>
            <a:ext cx="8075613" cy="951185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4000" b="1" dirty="0" smtClean="0"/>
              <a:t>设置</a:t>
            </a:r>
            <a:r>
              <a:rPr lang="en-US" altLang="zh-CN" sz="4000" b="1" dirty="0" smtClean="0"/>
              <a:t>MATLAB</a:t>
            </a:r>
            <a:r>
              <a:rPr lang="zh-CN" altLang="en-US" sz="4000" b="1" dirty="0" smtClean="0"/>
              <a:t>的当前工作目录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55650" y="1403350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首先新建一个目录作为自己的工作目录，用来存放自己编写的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源程序文件。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107950" y="1412875"/>
            <a:ext cx="576263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107950" y="2492375"/>
            <a:ext cx="576263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827088" y="2554288"/>
            <a:ext cx="7561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版本的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系统中，最初默认的当前工作目录是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安装目录下的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work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子目录。</a:t>
            </a:r>
          </a:p>
        </p:txBody>
      </p:sp>
      <p:sp>
        <p:nvSpPr>
          <p:cNvPr id="41991" name="AutoShape 9"/>
          <p:cNvSpPr>
            <a:spLocks noChangeArrowheads="1"/>
          </p:cNvSpPr>
          <p:nvPr/>
        </p:nvSpPr>
        <p:spPr bwMode="auto">
          <a:xfrm>
            <a:off x="971550" y="3789363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0"/>
          <p:cNvSpPr>
            <a:spLocks noChangeArrowheads="1"/>
          </p:cNvSpPr>
          <p:nvPr/>
        </p:nvSpPr>
        <p:spPr bwMode="auto">
          <a:xfrm>
            <a:off x="971550" y="5013325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547813" y="3789040"/>
            <a:ext cx="66246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快捷方式上单击鼠标右键，再选择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，通过修改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起始位置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来改变默认的当前工作目录。</a:t>
            </a: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1547813" y="5085184"/>
            <a:ext cx="6624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在命令窗口输入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cd 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命令即可将当前工作目录设为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目录。</a:t>
            </a:r>
          </a:p>
        </p:txBody>
      </p:sp>
      <p:sp>
        <p:nvSpPr>
          <p:cNvPr id="41995" name="AutoShape 13"/>
          <p:cNvSpPr>
            <a:spLocks noChangeArrowheads="1"/>
          </p:cNvSpPr>
          <p:nvPr/>
        </p:nvSpPr>
        <p:spPr bwMode="auto">
          <a:xfrm>
            <a:off x="971550" y="6092825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1547813" y="6140152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直接在窗口上的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current directory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上修改。</a:t>
            </a:r>
          </a:p>
        </p:txBody>
      </p:sp>
    </p:spTree>
    <p:extLst>
      <p:ext uri="{BB962C8B-B14F-4D97-AF65-F5344CB8AC3E}">
        <p14:creationId xmlns:p14="http://schemas.microsoft.com/office/powerpoint/2010/main" val="39605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7366" y="188640"/>
            <a:ext cx="6372200" cy="663575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j-ea"/>
              </a:rPr>
              <a:t>设置</a:t>
            </a: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的搜索路径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55650" y="980728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：返回当前的搜索路径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07950" y="1052166"/>
            <a:ext cx="576263" cy="360362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0" y="3212753"/>
            <a:ext cx="576263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107950" y="1628428"/>
            <a:ext cx="576263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755650" y="1628428"/>
            <a:ext cx="79930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）：其中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是一个用单引号括起来的字符串，用以将所表示的路径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添加到当前的搜索路径中去。但是要谨慎使用。因为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会覆盖掉所有的搜索路径，可能会造成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工作不正常。</a:t>
            </a:r>
          </a:p>
        </p:txBody>
      </p:sp>
      <p:sp>
        <p:nvSpPr>
          <p:cNvPr id="43016" name="Text Box 15"/>
          <p:cNvSpPr txBox="1">
            <a:spLocks noChangeArrowheads="1"/>
          </p:cNvSpPr>
          <p:nvPr/>
        </p:nvSpPr>
        <p:spPr bwMode="auto">
          <a:xfrm>
            <a:off x="755650" y="3141316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addpath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addpath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\matlab\work</a:t>
            </a:r>
          </a:p>
        </p:txBody>
      </p:sp>
      <p:sp>
        <p:nvSpPr>
          <p:cNvPr id="67600" name="AutoShape 16"/>
          <p:cNvSpPr>
            <a:spLocks noChangeArrowheads="1"/>
          </p:cNvSpPr>
          <p:nvPr/>
        </p:nvSpPr>
        <p:spPr bwMode="auto">
          <a:xfrm>
            <a:off x="34925" y="3860453"/>
            <a:ext cx="576263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018" name="Text Box 18"/>
          <p:cNvSpPr txBox="1">
            <a:spLocks noChangeArrowheads="1"/>
          </p:cNvSpPr>
          <p:nvPr/>
        </p:nvSpPr>
        <p:spPr bwMode="auto">
          <a:xfrm>
            <a:off x="755650" y="3717578"/>
            <a:ext cx="7704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rmpath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rmpath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\matlab\work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从当前搜索路径中删除指定的路径。</a:t>
            </a:r>
          </a:p>
        </p:txBody>
      </p:sp>
      <p:sp>
        <p:nvSpPr>
          <p:cNvPr id="67603" name="AutoShape 19"/>
          <p:cNvSpPr>
            <a:spLocks noChangeArrowheads="1"/>
          </p:cNvSpPr>
          <p:nvPr/>
        </p:nvSpPr>
        <p:spPr bwMode="auto">
          <a:xfrm>
            <a:off x="34925" y="4725641"/>
            <a:ext cx="576263" cy="360362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020" name="Text Box 20"/>
          <p:cNvSpPr txBox="1">
            <a:spLocks noChangeArrowheads="1"/>
          </p:cNvSpPr>
          <p:nvPr/>
        </p:nvSpPr>
        <p:spPr bwMode="auto">
          <a:xfrm>
            <a:off x="684213" y="4725641"/>
            <a:ext cx="80660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当前搜索的路径记录在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toolbox\local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目录下的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pathdef.m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文件中，可以直接使用普通的文本编辑器或者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调试器来编辑改文件</a:t>
            </a:r>
          </a:p>
        </p:txBody>
      </p:sp>
      <p:sp>
        <p:nvSpPr>
          <p:cNvPr id="67605" name="AutoShape 21"/>
          <p:cNvSpPr>
            <a:spLocks noChangeArrowheads="1"/>
          </p:cNvSpPr>
          <p:nvPr/>
        </p:nvSpPr>
        <p:spPr bwMode="auto">
          <a:xfrm>
            <a:off x="34925" y="5949603"/>
            <a:ext cx="576263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022" name="Text Box 22"/>
          <p:cNvSpPr txBox="1">
            <a:spLocks noChangeArrowheads="1"/>
          </p:cNvSpPr>
          <p:nvPr/>
        </p:nvSpPr>
        <p:spPr bwMode="auto">
          <a:xfrm>
            <a:off x="684213" y="5876578"/>
            <a:ext cx="838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通过菜单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Set Path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来改变，或者工具栏中的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Path Browser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来改变</a:t>
            </a:r>
          </a:p>
        </p:txBody>
      </p:sp>
    </p:spTree>
    <p:extLst>
      <p:ext uri="{BB962C8B-B14F-4D97-AF65-F5344CB8AC3E}">
        <p14:creationId xmlns:p14="http://schemas.microsoft.com/office/powerpoint/2010/main" val="13110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332656"/>
            <a:ext cx="7128346" cy="93563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/>
              <a:t>在当前路径目录下查看文件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27427" y="1484784"/>
            <a:ext cx="446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+mn-ea"/>
                <a:ea typeface="+mn-ea"/>
              </a:rPr>
              <a:t>&gt;&gt;what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779727" y="1508596"/>
            <a:ext cx="333905" cy="360363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779727" y="2805584"/>
            <a:ext cx="333905" cy="360362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427427" y="2780184"/>
            <a:ext cx="463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&gt;&gt;</a:t>
            </a:r>
            <a:r>
              <a:rPr lang="en-US" altLang="zh-CN" sz="2400" b="1" dirty="0" err="1">
                <a:latin typeface="+mn-ea"/>
                <a:ea typeface="+mn-ea"/>
              </a:rPr>
              <a:t>dir</a:t>
            </a:r>
            <a:endParaRPr lang="en-US" altLang="zh-CN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640"/>
            <a:ext cx="8075613" cy="87974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smtClean="0"/>
              <a:t>M</a:t>
            </a:r>
            <a:r>
              <a:rPr lang="zh-CN" altLang="en-US" b="1" dirty="0" smtClean="0"/>
              <a:t>文件的编辑与运行</a:t>
            </a:r>
          </a:p>
        </p:txBody>
      </p:sp>
      <p:grpSp>
        <p:nvGrpSpPr>
          <p:cNvPr id="45059" name="Group 7"/>
          <p:cNvGrpSpPr>
            <a:grpSpLocks/>
          </p:cNvGrpSpPr>
          <p:nvPr/>
        </p:nvGrpSpPr>
        <p:grpSpPr bwMode="auto">
          <a:xfrm>
            <a:off x="0" y="1171575"/>
            <a:ext cx="3563938" cy="457200"/>
            <a:chOff x="0" y="738"/>
            <a:chExt cx="2245" cy="288"/>
          </a:xfrm>
        </p:grpSpPr>
        <p:sp>
          <p:nvSpPr>
            <p:cNvPr id="45069" name="Text Box 3"/>
            <p:cNvSpPr txBox="1">
              <a:spLocks noChangeArrowheads="1"/>
            </p:cNvSpPr>
            <p:nvPr/>
          </p:nvSpPr>
          <p:spPr bwMode="auto">
            <a:xfrm>
              <a:off x="431" y="738"/>
              <a:ext cx="1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文件的建立与保存</a:t>
              </a: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auto">
            <a:xfrm>
              <a:off x="0" y="754"/>
              <a:ext cx="363" cy="227"/>
            </a:xfrm>
            <a:prstGeom prst="star5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5060" name="Group 12"/>
          <p:cNvGrpSpPr>
            <a:grpSpLocks/>
          </p:cNvGrpSpPr>
          <p:nvPr/>
        </p:nvGrpSpPr>
        <p:grpSpPr bwMode="auto">
          <a:xfrm>
            <a:off x="34925" y="5373216"/>
            <a:ext cx="5402263" cy="457200"/>
            <a:chOff x="385" y="3868"/>
            <a:chExt cx="3403" cy="288"/>
          </a:xfrm>
        </p:grpSpPr>
        <p:sp>
          <p:nvSpPr>
            <p:cNvPr id="69637" name="AutoShape 5"/>
            <p:cNvSpPr>
              <a:spLocks noChangeArrowheads="1"/>
            </p:cNvSpPr>
            <p:nvPr/>
          </p:nvSpPr>
          <p:spPr bwMode="auto">
            <a:xfrm>
              <a:off x="385" y="3884"/>
              <a:ext cx="363" cy="227"/>
            </a:xfrm>
            <a:prstGeom prst="star5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068" name="Text Box 6"/>
            <p:cNvSpPr txBox="1">
              <a:spLocks noChangeArrowheads="1"/>
            </p:cNvSpPr>
            <p:nvPr/>
          </p:nvSpPr>
          <p:spPr bwMode="auto">
            <a:xfrm>
              <a:off x="839" y="3868"/>
              <a:ext cx="2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文件的编辑和查看</a:t>
              </a:r>
            </a:p>
          </p:txBody>
        </p:sp>
      </p:grpSp>
      <p:sp>
        <p:nvSpPr>
          <p:cNvPr id="45061" name="AutoShape 8"/>
          <p:cNvSpPr>
            <a:spLocks noChangeArrowheads="1"/>
          </p:cNvSpPr>
          <p:nvPr/>
        </p:nvSpPr>
        <p:spPr bwMode="auto">
          <a:xfrm>
            <a:off x="611188" y="1772816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1331913" y="1772816"/>
            <a:ext cx="7272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在命令窗口点击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菜单中的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，或直接点击工具栏中的快捷键，或直接在命令窗口输入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edit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命令，就可以新建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</a:t>
            </a:r>
          </a:p>
        </p:txBody>
      </p:sp>
      <p:sp>
        <p:nvSpPr>
          <p:cNvPr id="45063" name="AutoShape 10"/>
          <p:cNvSpPr>
            <a:spLocks noChangeArrowheads="1"/>
          </p:cNvSpPr>
          <p:nvPr/>
        </p:nvSpPr>
        <p:spPr bwMode="auto">
          <a:xfrm>
            <a:off x="611188" y="3068960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Text Box 11"/>
          <p:cNvSpPr txBox="1">
            <a:spLocks noChangeArrowheads="1"/>
          </p:cNvSpPr>
          <p:nvPr/>
        </p:nvSpPr>
        <p:spPr bwMode="auto">
          <a:xfrm>
            <a:off x="1331913" y="3068960"/>
            <a:ext cx="72723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保存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文件所用的文件名只能为字母、数字、下划线，不能以数字开头，其中不能包含中文字，也不能包含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^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和空格等特殊字符（但可以包含下划线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），也不能与当前工作空间中的参数、变量、元素同名，而且也不能与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系统固有内部函数如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sin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cos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等同名。</a:t>
            </a:r>
          </a:p>
        </p:txBody>
      </p:sp>
      <p:sp>
        <p:nvSpPr>
          <p:cNvPr id="45065" name="AutoShape 13"/>
          <p:cNvSpPr>
            <a:spLocks noChangeArrowheads="1"/>
          </p:cNvSpPr>
          <p:nvPr/>
        </p:nvSpPr>
        <p:spPr bwMode="auto">
          <a:xfrm>
            <a:off x="611188" y="5949280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Text Box 14"/>
          <p:cNvSpPr txBox="1">
            <a:spLocks noChangeArrowheads="1"/>
          </p:cNvSpPr>
          <p:nvPr/>
        </p:nvSpPr>
        <p:spPr bwMode="auto">
          <a:xfrm>
            <a:off x="1331913" y="6021288"/>
            <a:ext cx="7272337" cy="67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Arial Black" pitchFamily="34" charset="0"/>
                <a:ea typeface="楷体_GB2312" pitchFamily="49" charset="-122"/>
              </a:rPr>
              <a:t>Edit AAA/</a:t>
            </a:r>
            <a:r>
              <a:rPr lang="en-US" altLang="zh-CN" sz="2400" dirty="0" err="1">
                <a:latin typeface="Arial Black" pitchFamily="34" charset="0"/>
                <a:ea typeface="楷体_GB2312" pitchFamily="49" charset="-122"/>
              </a:rPr>
              <a:t>AAA.m</a:t>
            </a:r>
            <a:r>
              <a:rPr lang="en-US" altLang="zh-CN" sz="2400" dirty="0">
                <a:latin typeface="Arial Black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Arial Black" pitchFamily="34" charset="0"/>
                <a:ea typeface="楷体_GB2312" pitchFamily="49" charset="-122"/>
              </a:rPr>
              <a:t>；</a:t>
            </a:r>
            <a:r>
              <a:rPr lang="en-US" altLang="zh-CN" sz="2400" dirty="0">
                <a:latin typeface="Arial Black" pitchFamily="34" charset="0"/>
                <a:ea typeface="楷体_GB2312" pitchFamily="49" charset="-122"/>
              </a:rPr>
              <a:t>open AAA/</a:t>
            </a:r>
            <a:r>
              <a:rPr lang="en-US" altLang="zh-CN" sz="2400" dirty="0" err="1">
                <a:latin typeface="Arial Black" pitchFamily="34" charset="0"/>
                <a:ea typeface="楷体_GB2312" pitchFamily="49" charset="-122"/>
              </a:rPr>
              <a:t>AAA.m</a:t>
            </a:r>
            <a:r>
              <a:rPr lang="en-US" altLang="zh-CN" sz="2400" dirty="0">
                <a:latin typeface="Arial Black" pitchFamily="34" charset="0"/>
                <a:ea typeface="楷体_GB2312" pitchFamily="49" charset="-122"/>
              </a:rPr>
              <a:t>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Arial Black" pitchFamily="34" charset="0"/>
                <a:ea typeface="楷体_GB2312" pitchFamily="49" charset="-122"/>
              </a:rPr>
              <a:t>type AAA/</a:t>
            </a:r>
            <a:r>
              <a:rPr lang="en-US" altLang="zh-CN" sz="2400" dirty="0" err="1">
                <a:latin typeface="Arial Black" pitchFamily="34" charset="0"/>
                <a:ea typeface="楷体_GB2312" pitchFamily="49" charset="-122"/>
              </a:rPr>
              <a:t>AAA.m</a:t>
            </a:r>
            <a:endParaRPr lang="en-US" altLang="zh-CN" sz="2400" dirty="0"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1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44463" y="92075"/>
            <a:ext cx="8748712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Arial" charset="0"/>
              </a:rPr>
              <a:t>注意</a:t>
            </a:r>
            <a:r>
              <a:rPr lang="zh-CN" altLang="en-US" sz="3200" dirty="0">
                <a:latin typeface="Arial" charset="0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charset="0"/>
              </a:rPr>
              <a:t>实验课上的程序一定要保存</a:t>
            </a:r>
            <a:r>
              <a:rPr lang="en-US" altLang="zh-CN" sz="3200" b="1" dirty="0">
                <a:latin typeface="Arial" charset="0"/>
              </a:rPr>
              <a:t>D</a:t>
            </a:r>
            <a:r>
              <a:rPr lang="zh-CN" altLang="en-US" sz="3200" b="1" dirty="0">
                <a:latin typeface="Arial" charset="0"/>
              </a:rPr>
              <a:t>盘所建立的目录</a:t>
            </a:r>
            <a:r>
              <a:rPr lang="en-US" altLang="zh-CN" sz="3200" b="1" dirty="0">
                <a:latin typeface="Arial" charset="0"/>
              </a:rPr>
              <a:t>D:/</a:t>
            </a:r>
            <a:r>
              <a:rPr lang="zh-CN" altLang="en-US" sz="3200" b="1" dirty="0">
                <a:latin typeface="Arial" charset="0"/>
              </a:rPr>
              <a:t>学号</a:t>
            </a:r>
            <a:r>
              <a:rPr lang="en-US" altLang="zh-CN" sz="3200" b="1" dirty="0">
                <a:latin typeface="Arial" charset="0"/>
              </a:rPr>
              <a:t>/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charset="0"/>
              </a:rPr>
              <a:t>并上传到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Arial" charset="0"/>
                <a:hlinkClick r:id="rId3"/>
              </a:rPr>
              <a:t>ftp://59.77.15.98/</a:t>
            </a:r>
            <a:r>
              <a:rPr lang="zh-CN" altLang="en-US" sz="3200" b="1" dirty="0">
                <a:solidFill>
                  <a:schemeClr val="tx2"/>
                </a:solidFill>
                <a:latin typeface="Arial" charset="0"/>
                <a:hlinkClick r:id="rId4"/>
              </a:rPr>
              <a:t> </a:t>
            </a:r>
            <a:endParaRPr lang="zh-CN" altLang="en-US" sz="3200" b="1" dirty="0">
              <a:solidFill>
                <a:schemeClr val="tx2"/>
              </a:solidFill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charset="0"/>
              </a:rPr>
              <a:t>作业的格式</a:t>
            </a:r>
            <a:r>
              <a:rPr lang="zh-CN" altLang="en-US" sz="3200" b="1" dirty="0" smtClean="0">
                <a:latin typeface="Arial" charset="0"/>
              </a:rPr>
              <a:t>：学</a:t>
            </a:r>
            <a:r>
              <a:rPr lang="zh-CN" altLang="en-US" sz="3200" b="1" dirty="0">
                <a:latin typeface="Arial" charset="0"/>
              </a:rPr>
              <a:t>号</a:t>
            </a:r>
            <a:r>
              <a:rPr lang="en-US" altLang="zh-CN" sz="3200" b="1" dirty="0">
                <a:latin typeface="Arial" charset="0"/>
              </a:rPr>
              <a:t>_</a:t>
            </a:r>
            <a:r>
              <a:rPr lang="zh-CN" altLang="en-US" sz="3200" b="1" dirty="0">
                <a:latin typeface="Arial" charset="0"/>
              </a:rPr>
              <a:t>姓名</a:t>
            </a:r>
            <a:r>
              <a:rPr lang="en-US" altLang="zh-CN" sz="3200" b="1" dirty="0">
                <a:latin typeface="Arial" charset="0"/>
              </a:rPr>
              <a:t>.</a:t>
            </a:r>
            <a:r>
              <a:rPr lang="en-US" altLang="zh-CN" sz="3200" b="1" dirty="0" err="1">
                <a:latin typeface="Arial" charset="0"/>
              </a:rPr>
              <a:t>pdf</a:t>
            </a:r>
            <a:r>
              <a:rPr lang="en-US" altLang="zh-CN" sz="3200" b="1" dirty="0">
                <a:latin typeface="Arial" charset="0"/>
              </a:rPr>
              <a:t>/doc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Arial" charset="0"/>
              </a:rPr>
              <a:t>实验</a:t>
            </a:r>
            <a:r>
              <a:rPr lang="zh-CN" altLang="en-US" sz="3200" b="1" dirty="0">
                <a:latin typeface="Arial" charset="0"/>
              </a:rPr>
              <a:t>讲义在</a:t>
            </a:r>
          </a:p>
          <a:p>
            <a:pPr algn="ctr" eaLnBrk="1" hangingPunct="1"/>
            <a:r>
              <a:rPr lang="en-US" altLang="zh-CN" sz="3200" b="1" dirty="0">
                <a:latin typeface="Arial" charset="0"/>
                <a:hlinkClick r:id="rId3"/>
              </a:rPr>
              <a:t>ftp://59.77.15.98</a:t>
            </a:r>
            <a:r>
              <a:rPr lang="en-US" altLang="zh-CN" sz="3200" b="1" dirty="0" smtClean="0">
                <a:latin typeface="Arial" charset="0"/>
                <a:hlinkClick r:id="rId3"/>
              </a:rPr>
              <a:t>/</a:t>
            </a:r>
            <a:endParaRPr lang="zh-CN" altLang="en-US" sz="3200" b="1" dirty="0">
              <a:latin typeface="Arial" charset="0"/>
            </a:endParaRPr>
          </a:p>
          <a:p>
            <a:pPr algn="ctr" eaLnBrk="1" hangingPunct="1"/>
            <a:r>
              <a:rPr lang="zh-CN" altLang="en-US" sz="3200" b="1" dirty="0">
                <a:latin typeface="Arial" charset="0"/>
              </a:rPr>
              <a:t>用户和密码均</a:t>
            </a:r>
            <a:r>
              <a:rPr lang="zh-CN" altLang="en-US" sz="3200" b="1" dirty="0" smtClean="0">
                <a:latin typeface="Arial" charset="0"/>
              </a:rPr>
              <a:t>为</a:t>
            </a:r>
            <a:r>
              <a:rPr lang="en-US" altLang="zh-CN" sz="3200" b="1" dirty="0" smtClean="0">
                <a:latin typeface="Arial" charset="0"/>
              </a:rPr>
              <a:t>:</a:t>
            </a:r>
            <a:r>
              <a:rPr lang="en-US" altLang="zh-CN" sz="3200" b="1" dirty="0" err="1" smtClean="0">
                <a:latin typeface="Arial" charset="0"/>
              </a:rPr>
              <a:t>xhyxt</a:t>
            </a:r>
            <a:r>
              <a:rPr lang="zh-CN" altLang="en-US" sz="3200" b="1" dirty="0">
                <a:latin typeface="Arial" charset="0"/>
              </a:rPr>
              <a:t>　　　　</a:t>
            </a:r>
            <a:r>
              <a:rPr lang="zh-CN" altLang="en-US" sz="3200" dirty="0">
                <a:latin typeface="Arial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7642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0" y="476672"/>
            <a:ext cx="3563938" cy="457200"/>
            <a:chOff x="0" y="738"/>
            <a:chExt cx="2245" cy="288"/>
          </a:xfrm>
        </p:grpSpPr>
        <p:sp>
          <p:nvSpPr>
            <p:cNvPr id="46090" name="Text Box 4"/>
            <p:cNvSpPr txBox="1">
              <a:spLocks noChangeArrowheads="1"/>
            </p:cNvSpPr>
            <p:nvPr/>
          </p:nvSpPr>
          <p:spPr bwMode="auto">
            <a:xfrm>
              <a:off x="431" y="738"/>
              <a:ext cx="1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文件的运行</a:t>
              </a:r>
            </a:p>
          </p:txBody>
        </p:sp>
        <p:sp>
          <p:nvSpPr>
            <p:cNvPr id="70661" name="AutoShape 5"/>
            <p:cNvSpPr>
              <a:spLocks noChangeArrowheads="1"/>
            </p:cNvSpPr>
            <p:nvPr/>
          </p:nvSpPr>
          <p:spPr bwMode="auto">
            <a:xfrm>
              <a:off x="0" y="754"/>
              <a:ext cx="363" cy="227"/>
            </a:xfrm>
            <a:prstGeom prst="star5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4" name="AutoShape 9"/>
          <p:cNvSpPr>
            <a:spLocks noChangeArrowheads="1"/>
          </p:cNvSpPr>
          <p:nvPr/>
        </p:nvSpPr>
        <p:spPr bwMode="auto">
          <a:xfrm>
            <a:off x="611188" y="1149772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Text Box 10"/>
          <p:cNvSpPr txBox="1">
            <a:spLocks noChangeArrowheads="1"/>
          </p:cNvSpPr>
          <p:nvPr/>
        </p:nvSpPr>
        <p:spPr bwMode="auto">
          <a:xfrm>
            <a:off x="1187450" y="1005310"/>
            <a:ext cx="7272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在命令窗口中直接输入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文件名，然后回车，文件名中不要带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后缀。</a:t>
            </a:r>
          </a:p>
        </p:txBody>
      </p:sp>
      <p:sp>
        <p:nvSpPr>
          <p:cNvPr id="46086" name="AutoShape 11"/>
          <p:cNvSpPr>
            <a:spLocks noChangeArrowheads="1"/>
          </p:cNvSpPr>
          <p:nvPr/>
        </p:nvSpPr>
        <p:spPr bwMode="auto">
          <a:xfrm>
            <a:off x="611188" y="2229272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Text Box 12"/>
          <p:cNvSpPr txBox="1">
            <a:spLocks noChangeArrowheads="1"/>
          </p:cNvSpPr>
          <p:nvPr/>
        </p:nvSpPr>
        <p:spPr bwMode="auto">
          <a:xfrm>
            <a:off x="1187450" y="2302297"/>
            <a:ext cx="7272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在命令窗口输入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run 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文件名（不要带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后缀）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Run  AAA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Run 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’‘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\matlab\AAA.m/AAA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’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8" name="AutoShape 13"/>
          <p:cNvSpPr>
            <a:spLocks noChangeArrowheads="1"/>
          </p:cNvSpPr>
          <p:nvPr/>
        </p:nvSpPr>
        <p:spPr bwMode="auto">
          <a:xfrm>
            <a:off x="611188" y="4029497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Text Box 16"/>
          <p:cNvSpPr txBox="1">
            <a:spLocks noChangeArrowheads="1"/>
          </p:cNvSpPr>
          <p:nvPr/>
        </p:nvSpPr>
        <p:spPr bwMode="auto">
          <a:xfrm>
            <a:off x="1187450" y="4102522"/>
            <a:ext cx="7272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在编辑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调试器中打开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文件后，直接按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run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执行，另外还可对其进行单步运行，断点运行等调试工作</a:t>
            </a:r>
          </a:p>
        </p:txBody>
      </p:sp>
    </p:spTree>
    <p:extLst>
      <p:ext uri="{BB962C8B-B14F-4D97-AF65-F5344CB8AC3E}">
        <p14:creationId xmlns:p14="http://schemas.microsoft.com/office/powerpoint/2010/main" val="1029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88640"/>
            <a:ext cx="8075613" cy="102396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4000" dirty="0" smtClean="0"/>
              <a:t>工作空间</a:t>
            </a:r>
          </a:p>
        </p:txBody>
      </p:sp>
      <p:grpSp>
        <p:nvGrpSpPr>
          <p:cNvPr id="47107" name="Group 12"/>
          <p:cNvGrpSpPr>
            <a:grpSpLocks/>
          </p:cNvGrpSpPr>
          <p:nvPr/>
        </p:nvGrpSpPr>
        <p:grpSpPr bwMode="auto">
          <a:xfrm>
            <a:off x="611188" y="1340768"/>
            <a:ext cx="7848600" cy="504825"/>
            <a:chOff x="385" y="1071"/>
            <a:chExt cx="4944" cy="318"/>
          </a:xfrm>
        </p:grpSpPr>
        <p:sp>
          <p:nvSpPr>
            <p:cNvPr id="47117" name="AutoShape 6"/>
            <p:cNvSpPr>
              <a:spLocks noChangeArrowheads="1"/>
            </p:cNvSpPr>
            <p:nvPr/>
          </p:nvSpPr>
          <p:spPr bwMode="auto">
            <a:xfrm>
              <a:off x="385" y="1071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Text Box 7"/>
            <p:cNvSpPr txBox="1">
              <a:spLocks noChangeArrowheads="1"/>
            </p:cNvSpPr>
            <p:nvPr/>
          </p:nvSpPr>
          <p:spPr bwMode="auto">
            <a:xfrm>
              <a:off x="748" y="1071"/>
              <a:ext cx="4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通过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who/whos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命令查看当前空作空间的参数和变量</a:t>
              </a:r>
            </a:p>
          </p:txBody>
        </p:sp>
      </p:grpSp>
      <p:grpSp>
        <p:nvGrpSpPr>
          <p:cNvPr id="47108" name="Group 13"/>
          <p:cNvGrpSpPr>
            <a:grpSpLocks/>
          </p:cNvGrpSpPr>
          <p:nvPr/>
        </p:nvGrpSpPr>
        <p:grpSpPr bwMode="auto">
          <a:xfrm>
            <a:off x="611189" y="2156743"/>
            <a:ext cx="7848600" cy="504825"/>
            <a:chOff x="385" y="1842"/>
            <a:chExt cx="4944" cy="318"/>
          </a:xfrm>
        </p:grpSpPr>
        <p:sp>
          <p:nvSpPr>
            <p:cNvPr id="47115" name="AutoShape 8"/>
            <p:cNvSpPr>
              <a:spLocks noChangeArrowheads="1"/>
            </p:cNvSpPr>
            <p:nvPr/>
          </p:nvSpPr>
          <p:spPr bwMode="auto">
            <a:xfrm>
              <a:off x="385" y="1842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Text Box 9"/>
            <p:cNvSpPr txBox="1">
              <a:spLocks noChangeArrowheads="1"/>
            </p:cNvSpPr>
            <p:nvPr/>
          </p:nvSpPr>
          <p:spPr bwMode="auto">
            <a:xfrm>
              <a:off x="748" y="1842"/>
              <a:ext cx="4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通过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clear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命令删除所有已存在的参数和变量值</a:t>
              </a:r>
            </a:p>
          </p:txBody>
        </p:sp>
      </p:grpSp>
      <p:grpSp>
        <p:nvGrpSpPr>
          <p:cNvPr id="47109" name="Group 14"/>
          <p:cNvGrpSpPr>
            <a:grpSpLocks/>
          </p:cNvGrpSpPr>
          <p:nvPr/>
        </p:nvGrpSpPr>
        <p:grpSpPr bwMode="auto">
          <a:xfrm>
            <a:off x="611188" y="2925096"/>
            <a:ext cx="7848600" cy="830263"/>
            <a:chOff x="385" y="3022"/>
            <a:chExt cx="4944" cy="523"/>
          </a:xfrm>
        </p:grpSpPr>
        <p:sp>
          <p:nvSpPr>
            <p:cNvPr id="47113" name="AutoShape 10"/>
            <p:cNvSpPr>
              <a:spLocks noChangeArrowheads="1"/>
            </p:cNvSpPr>
            <p:nvPr/>
          </p:nvSpPr>
          <p:spPr bwMode="auto">
            <a:xfrm>
              <a:off x="385" y="3112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Text Box 11"/>
            <p:cNvSpPr txBox="1">
              <a:spLocks noChangeArrowheads="1"/>
            </p:cNvSpPr>
            <p:nvPr/>
          </p:nvSpPr>
          <p:spPr bwMode="auto">
            <a:xfrm>
              <a:off x="748" y="3022"/>
              <a:ext cx="458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save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可将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workspace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中的所有元素保存成二进制格式的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.mat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文件。</a:t>
              </a:r>
            </a:p>
          </p:txBody>
        </p:sp>
      </p:grpSp>
      <p:grpSp>
        <p:nvGrpSpPr>
          <p:cNvPr id="47110" name="Group 15"/>
          <p:cNvGrpSpPr>
            <a:grpSpLocks/>
          </p:cNvGrpSpPr>
          <p:nvPr/>
        </p:nvGrpSpPr>
        <p:grpSpPr bwMode="auto">
          <a:xfrm>
            <a:off x="611188" y="3974433"/>
            <a:ext cx="7848600" cy="830263"/>
            <a:chOff x="385" y="3022"/>
            <a:chExt cx="4944" cy="523"/>
          </a:xfrm>
        </p:grpSpPr>
        <p:sp>
          <p:nvSpPr>
            <p:cNvPr id="47111" name="AutoShape 16"/>
            <p:cNvSpPr>
              <a:spLocks noChangeArrowheads="1"/>
            </p:cNvSpPr>
            <p:nvPr/>
          </p:nvSpPr>
          <p:spPr bwMode="auto">
            <a:xfrm>
              <a:off x="385" y="3112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Text Box 17"/>
            <p:cNvSpPr txBox="1">
              <a:spLocks noChangeArrowheads="1"/>
            </p:cNvSpPr>
            <p:nvPr/>
          </p:nvSpPr>
          <p:spPr bwMode="auto">
            <a:xfrm>
              <a:off x="748" y="3022"/>
              <a:ext cx="458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load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可以将已保存的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.mat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文件读取出来并载入到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中去。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1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88913"/>
            <a:ext cx="8075613" cy="1007839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/>
              <a:t>帮助</a:t>
            </a:r>
          </a:p>
        </p:txBody>
      </p:sp>
      <p:sp>
        <p:nvSpPr>
          <p:cNvPr id="48131" name="AutoShape 4"/>
          <p:cNvSpPr>
            <a:spLocks noChangeArrowheads="1"/>
          </p:cNvSpPr>
          <p:nvPr/>
        </p:nvSpPr>
        <p:spPr bwMode="auto">
          <a:xfrm>
            <a:off x="611188" y="1341438"/>
            <a:ext cx="504825" cy="504825"/>
          </a:xfrm>
          <a:prstGeom prst="smileyFace">
            <a:avLst>
              <a:gd name="adj" fmla="val 4653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187450" y="1341438"/>
            <a:ext cx="83375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elp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help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elfun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基本函数库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help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specfun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（特殊函数库）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help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elmat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（初等矩阵库，时间和日期函数库）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help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funfun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（函数功能和数值积分库）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help general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（通用命令库）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611188" y="4829175"/>
            <a:ext cx="7848600" cy="504825"/>
            <a:chOff x="385" y="1842"/>
            <a:chExt cx="4944" cy="318"/>
          </a:xfrm>
        </p:grpSpPr>
        <p:sp>
          <p:nvSpPr>
            <p:cNvPr id="48140" name="AutoShape 7"/>
            <p:cNvSpPr>
              <a:spLocks noChangeArrowheads="1"/>
            </p:cNvSpPr>
            <p:nvPr/>
          </p:nvSpPr>
          <p:spPr bwMode="auto">
            <a:xfrm>
              <a:off x="385" y="1842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8"/>
            <p:cNvSpPr txBox="1">
              <a:spLocks noChangeArrowheads="1"/>
            </p:cNvSpPr>
            <p:nvPr/>
          </p:nvSpPr>
          <p:spPr bwMode="auto">
            <a:xfrm>
              <a:off x="748" y="1842"/>
              <a:ext cx="4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lookfor</a:t>
              </a:r>
            </a:p>
          </p:txBody>
        </p:sp>
      </p:grpSp>
      <p:grpSp>
        <p:nvGrpSpPr>
          <p:cNvPr id="48134" name="Group 15"/>
          <p:cNvGrpSpPr>
            <a:grpSpLocks/>
          </p:cNvGrpSpPr>
          <p:nvPr/>
        </p:nvGrpSpPr>
        <p:grpSpPr bwMode="auto">
          <a:xfrm>
            <a:off x="611188" y="5438775"/>
            <a:ext cx="7848600" cy="504825"/>
            <a:chOff x="385" y="2205"/>
            <a:chExt cx="4944" cy="318"/>
          </a:xfrm>
        </p:grpSpPr>
        <p:sp>
          <p:nvSpPr>
            <p:cNvPr id="48138" name="AutoShape 10"/>
            <p:cNvSpPr>
              <a:spLocks noChangeArrowheads="1"/>
            </p:cNvSpPr>
            <p:nvPr/>
          </p:nvSpPr>
          <p:spPr bwMode="auto">
            <a:xfrm>
              <a:off x="385" y="2205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748" y="2205"/>
              <a:ext cx="4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Matlab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帮助窗口（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help window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）（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helpwin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命令）</a:t>
              </a:r>
            </a:p>
          </p:txBody>
        </p:sp>
      </p:grpSp>
      <p:grpSp>
        <p:nvGrpSpPr>
          <p:cNvPr id="48135" name="Group 16"/>
          <p:cNvGrpSpPr>
            <a:grpSpLocks/>
          </p:cNvGrpSpPr>
          <p:nvPr/>
        </p:nvGrpSpPr>
        <p:grpSpPr bwMode="auto">
          <a:xfrm>
            <a:off x="611188" y="4143375"/>
            <a:ext cx="7848600" cy="504825"/>
            <a:chOff x="385" y="2866"/>
            <a:chExt cx="4944" cy="318"/>
          </a:xfrm>
        </p:grpSpPr>
        <p:sp>
          <p:nvSpPr>
            <p:cNvPr id="48136" name="AutoShape 13"/>
            <p:cNvSpPr>
              <a:spLocks noChangeArrowheads="1"/>
            </p:cNvSpPr>
            <p:nvPr/>
          </p:nvSpPr>
          <p:spPr bwMode="auto">
            <a:xfrm>
              <a:off x="385" y="2866"/>
              <a:ext cx="318" cy="318"/>
            </a:xfrm>
            <a:prstGeom prst="smileyFace">
              <a:avLst>
                <a:gd name="adj" fmla="val 465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Text Box 14"/>
            <p:cNvSpPr txBox="1">
              <a:spLocks noChangeArrowheads="1"/>
            </p:cNvSpPr>
            <p:nvPr/>
          </p:nvSpPr>
          <p:spPr bwMode="auto">
            <a:xfrm>
              <a:off x="748" y="2886"/>
              <a:ext cx="4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emos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1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404813"/>
            <a:ext cx="4248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：求解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13160"/>
              </p:ext>
            </p:extLst>
          </p:nvPr>
        </p:nvGraphicFramePr>
        <p:xfrm>
          <a:off x="3721100" y="381000"/>
          <a:ext cx="35290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002960" imgH="241200" progId="Equation.DSMT4">
                  <p:embed/>
                </p:oleObj>
              </mc:Choice>
              <mc:Fallback>
                <p:oleObj name="Equation" r:id="rId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81000"/>
                        <a:ext cx="35290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468313" y="1484313"/>
            <a:ext cx="1512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latin typeface="Arial" charset="0"/>
              </a:rPr>
              <a:t>的根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547813" y="1514475"/>
            <a:ext cx="338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latin typeface="Arial" charset="0"/>
              </a:rPr>
              <a:t>，其中</a:t>
            </a: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47852"/>
              </p:ext>
            </p:extLst>
          </p:nvPr>
        </p:nvGraphicFramePr>
        <p:xfrm>
          <a:off x="3779838" y="1517650"/>
          <a:ext cx="34242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517650"/>
                        <a:ext cx="34242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68313" y="2492375"/>
            <a:ext cx="3744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latin typeface="Arial" charset="0"/>
              </a:rPr>
              <a:t>分析</a:t>
            </a:r>
            <a:r>
              <a:rPr lang="zh-CN" altLang="en-US" sz="4400" dirty="0">
                <a:latin typeface="Arial" charset="0"/>
              </a:rPr>
              <a:t>：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979613" y="2522538"/>
            <a:ext cx="7561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latin typeface="Arial" charset="0"/>
              </a:rPr>
              <a:t>一元二次方程的求根公式为：</a:t>
            </a:r>
          </a:p>
        </p:txBody>
      </p:sp>
      <p:graphicFrame>
        <p:nvGraphicFramePr>
          <p:cNvPr id="10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1758"/>
              </p:ext>
            </p:extLst>
          </p:nvPr>
        </p:nvGraphicFramePr>
        <p:xfrm>
          <a:off x="2179638" y="3789363"/>
          <a:ext cx="471011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7" imgW="1612800" imgH="545760" progId="Equation.DSMT4">
                  <p:embed/>
                </p:oleObj>
              </mc:Choice>
              <mc:Fallback>
                <p:oleObj name="Equation" r:id="rId7" imgW="16128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789363"/>
                        <a:ext cx="4710112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3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44450"/>
            <a:ext cx="828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charset="0"/>
              </a:rPr>
              <a:t>1</a:t>
            </a:r>
            <a:r>
              <a:rPr lang="zh-CN" altLang="en-US" sz="3200" b="1" dirty="0">
                <a:latin typeface="Arial" charset="0"/>
              </a:rPr>
              <a:t>、由于要用到开平方，所以首先想到利用</a:t>
            </a:r>
            <a:r>
              <a:rPr lang="en-US" altLang="zh-CN" sz="3200" b="1" dirty="0">
                <a:latin typeface="Arial" charset="0"/>
              </a:rPr>
              <a:t>help </a:t>
            </a:r>
            <a:r>
              <a:rPr lang="en-US" altLang="zh-CN" sz="3200" b="1" dirty="0" err="1">
                <a:latin typeface="Arial" charset="0"/>
              </a:rPr>
              <a:t>elfun</a:t>
            </a:r>
            <a:r>
              <a:rPr lang="zh-CN" altLang="en-US" sz="3200" b="1" dirty="0">
                <a:latin typeface="Arial" charset="0"/>
              </a:rPr>
              <a:t>帮助命令找到相应的函数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95288" y="1125538"/>
            <a:ext cx="295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charset="0"/>
              </a:rPr>
              <a:t>2</a:t>
            </a:r>
            <a:r>
              <a:rPr lang="zh-CN" altLang="en-US" sz="3200" b="1" dirty="0">
                <a:latin typeface="Arial" charset="0"/>
              </a:rPr>
              <a:t>、程序及结果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3421063" y="1125538"/>
            <a:ext cx="597535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&gt;&gt;a=1;b=2;c=3;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&gt;&gt;d=sqrt(b*b-4*a*c);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&gt;&gt;x1=(-b+d)/(2*a)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X1 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          -1.0000+1.4142i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&gt;&gt;x2=(-b-d)/2*a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X2 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</a:rPr>
              <a:t>          -1.0000-1.4142i</a:t>
            </a:r>
          </a:p>
        </p:txBody>
      </p:sp>
    </p:spTree>
    <p:extLst>
      <p:ext uri="{BB962C8B-B14F-4D97-AF65-F5344CB8AC3E}">
        <p14:creationId xmlns:p14="http://schemas.microsoft.com/office/powerpoint/2010/main" val="33019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课堂作业（编写命令文件）：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628775"/>
            <a:ext cx="1646238" cy="587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、设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04780"/>
              </p:ext>
            </p:extLst>
          </p:nvPr>
        </p:nvGraphicFramePr>
        <p:xfrm>
          <a:off x="758825" y="2189163"/>
          <a:ext cx="75549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3530520" imgH="228600" progId="Equation.DSMT4">
                  <p:embed/>
                </p:oleObj>
              </mc:Choice>
              <mc:Fallback>
                <p:oleObj name="Equation" r:id="rId3" imgW="3530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189163"/>
                        <a:ext cx="75549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71550" y="2852738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Arial" charset="0"/>
              </a:rPr>
              <a:t>计算</a:t>
            </a: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92348"/>
              </p:ext>
            </p:extLst>
          </p:nvPr>
        </p:nvGraphicFramePr>
        <p:xfrm>
          <a:off x="2027238" y="3228975"/>
          <a:ext cx="50736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2070000" imgH="685800" progId="Equation.DSMT4">
                  <p:embed/>
                </p:oleObj>
              </mc:Choice>
              <mc:Fallback>
                <p:oleObj name="Equation" r:id="rId5" imgW="2070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228975"/>
                        <a:ext cx="507365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9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1800225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smtClean="0"/>
              <a:t>2</a:t>
            </a:r>
            <a:r>
              <a:rPr lang="zh-CN" altLang="en-US" b="1" smtClean="0"/>
              <a:t>、设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0251"/>
              </p:ext>
            </p:extLst>
          </p:nvPr>
        </p:nvGraphicFramePr>
        <p:xfrm>
          <a:off x="1709738" y="981075"/>
          <a:ext cx="4213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981075"/>
                        <a:ext cx="4213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44575" y="1628775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charset="0"/>
              </a:rPr>
              <a:t>计算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748498"/>
              </p:ext>
            </p:extLst>
          </p:nvPr>
        </p:nvGraphicFramePr>
        <p:xfrm>
          <a:off x="2717800" y="2293938"/>
          <a:ext cx="30591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079280" imgH="533160" progId="Equation.DSMT4">
                  <p:embed/>
                </p:oleObj>
              </mc:Choice>
              <mc:Fallback>
                <p:oleObj name="Equation" r:id="rId5" imgW="1079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293938"/>
                        <a:ext cx="305911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0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390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主要内容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007350" cy="561662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800" b="1" dirty="0" smtClean="0">
                <a:effectLst/>
                <a:latin typeface="Calibri" pitchFamily="34" charset="0"/>
                <a:cs typeface="Calibri" pitchFamily="34" charset="0"/>
              </a:rPr>
              <a:t>应用基础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入门与操作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的数值计算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的符号运算功能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程序设计语言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的数据图形可视化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图形用户界面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(GUI)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设计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effectLst/>
                <a:latin typeface="Calibri" pitchFamily="34" charset="0"/>
                <a:cs typeface="Calibri" pitchFamily="34" charset="0"/>
              </a:rPr>
              <a:t>信号与系统在</a:t>
            </a:r>
            <a:r>
              <a:rPr lang="en-US" altLang="zh-CN" sz="28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800" b="1" dirty="0" smtClean="0">
                <a:effectLst/>
                <a:latin typeface="Calibri" pitchFamily="34" charset="0"/>
                <a:cs typeface="Calibri" pitchFamily="34" charset="0"/>
              </a:rPr>
              <a:t>的实现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信号的可视化及时域运算与变换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基于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LTI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系统时域分析与实现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周期信号的傅里叶级数分析及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实现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连续时间信号的频域分析及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实现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连续时间信号的采样与重构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连续时间信号与系统的复频域分析及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实现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离散系统的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Z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域分析及</a:t>
            </a:r>
            <a:r>
              <a:rPr lang="en-US" altLang="zh-CN" sz="2400" b="1" dirty="0" smtClean="0">
                <a:effectLst/>
                <a:latin typeface="Calibri" pitchFamily="34" charset="0"/>
                <a:cs typeface="Calibri" pitchFamily="34" charset="0"/>
              </a:rPr>
              <a:t>MATLAB</a:t>
            </a:r>
            <a:r>
              <a:rPr lang="zh-CN" altLang="en-US" sz="2400" b="1" dirty="0" smtClean="0">
                <a:effectLst/>
                <a:latin typeface="Calibri" pitchFamily="34" charset="0"/>
                <a:cs typeface="Calibri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8644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6000" b="1" dirty="0" smtClean="0"/>
              <a:t> MATLAB</a:t>
            </a:r>
            <a:r>
              <a:rPr lang="zh-CN" altLang="en-US" sz="6000" b="1" dirty="0" smtClean="0"/>
              <a:t>入门与操作</a:t>
            </a:r>
          </a:p>
        </p:txBody>
      </p:sp>
    </p:spTree>
    <p:extLst>
      <p:ext uri="{BB962C8B-B14F-4D97-AF65-F5344CB8AC3E}">
        <p14:creationId xmlns:p14="http://schemas.microsoft.com/office/powerpoint/2010/main" val="27428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332656"/>
            <a:ext cx="8385175" cy="14319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/>
              <a:t>教学目标：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91475" cy="208823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effectLst/>
              </a:rPr>
              <a:t>了解</a:t>
            </a:r>
            <a:r>
              <a:rPr lang="en-US" altLang="zh-CN" b="1" dirty="0" smtClean="0">
                <a:effectLst/>
              </a:rPr>
              <a:t>MATLAB</a:t>
            </a:r>
            <a:r>
              <a:rPr lang="zh-CN" altLang="en-US" b="1" dirty="0" smtClean="0">
                <a:effectLst/>
              </a:rPr>
              <a:t>的基本知识以及</a:t>
            </a:r>
            <a:r>
              <a:rPr lang="en-US" altLang="zh-CN" b="1" dirty="0" smtClean="0">
                <a:effectLst/>
              </a:rPr>
              <a:t>MATLAB</a:t>
            </a:r>
            <a:r>
              <a:rPr lang="zh-CN" altLang="en-US" b="1" dirty="0" smtClean="0">
                <a:effectLst/>
              </a:rPr>
              <a:t>语言的上机环境，学会利用</a:t>
            </a:r>
            <a:r>
              <a:rPr lang="en-US" altLang="zh-CN" b="1" dirty="0" smtClean="0">
                <a:effectLst/>
              </a:rPr>
              <a:t>MATLAB</a:t>
            </a:r>
            <a:r>
              <a:rPr lang="zh-CN" altLang="en-US" b="1" dirty="0" smtClean="0">
                <a:effectLst/>
              </a:rPr>
              <a:t>进行基本的数学运算，主要是学会根据</a:t>
            </a:r>
            <a:r>
              <a:rPr lang="en-US" altLang="zh-CN" b="1" dirty="0" smtClean="0">
                <a:effectLst/>
              </a:rPr>
              <a:t>HELP</a:t>
            </a:r>
            <a:r>
              <a:rPr lang="zh-CN" altLang="en-US" b="1" dirty="0" smtClean="0">
                <a:effectLst/>
              </a:rPr>
              <a:t>帮助来解决一些问题。</a:t>
            </a:r>
          </a:p>
        </p:txBody>
      </p:sp>
    </p:spTree>
    <p:extLst>
      <p:ext uri="{BB962C8B-B14F-4D97-AF65-F5344CB8AC3E}">
        <p14:creationId xmlns:p14="http://schemas.microsoft.com/office/powerpoint/2010/main" val="11248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简介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594446"/>
            <a:ext cx="8352928" cy="3498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dirty="0" err="1" smtClean="0">
                <a:latin typeface="+mn-ea"/>
              </a:rPr>
              <a:t>matlab</a:t>
            </a:r>
            <a:r>
              <a:rPr lang="zh-CN" altLang="en-US" sz="2400" b="1" dirty="0" smtClean="0">
                <a:latin typeface="+mn-ea"/>
              </a:rPr>
              <a:t>语言是由美国的</a:t>
            </a:r>
            <a:r>
              <a:rPr lang="en-US" altLang="zh-CN" sz="2400" b="1" dirty="0" smtClean="0">
                <a:latin typeface="+mn-ea"/>
              </a:rPr>
              <a:t>Clever  </a:t>
            </a:r>
            <a:r>
              <a:rPr lang="en-US" altLang="zh-CN" sz="2400" b="1" dirty="0" err="1" smtClean="0">
                <a:latin typeface="+mn-ea"/>
              </a:rPr>
              <a:t>Moler</a:t>
            </a:r>
            <a:r>
              <a:rPr lang="zh-CN" altLang="en-US" sz="2400" b="1" dirty="0" smtClean="0">
                <a:latin typeface="+mn-ea"/>
              </a:rPr>
              <a:t>博士于</a:t>
            </a:r>
            <a:r>
              <a:rPr lang="en-US" altLang="zh-CN" sz="2400" b="1" dirty="0" smtClean="0">
                <a:latin typeface="+mn-ea"/>
              </a:rPr>
              <a:t>1980</a:t>
            </a:r>
            <a:r>
              <a:rPr lang="zh-CN" altLang="en-US" sz="2400" b="1" dirty="0" smtClean="0">
                <a:latin typeface="+mn-ea"/>
              </a:rPr>
              <a:t>年开发的，设计者的初衷是为解决“线性代数”课程的矩阵运算问题，取名</a:t>
            </a:r>
            <a:r>
              <a:rPr lang="en-US" altLang="zh-CN" sz="2400" b="1" dirty="0" smtClean="0">
                <a:latin typeface="+mn-ea"/>
              </a:rPr>
              <a:t>MATLAB</a:t>
            </a:r>
            <a:r>
              <a:rPr lang="zh-CN" altLang="en-US" sz="2400" b="1" dirty="0" smtClean="0">
                <a:latin typeface="+mn-ea"/>
              </a:rPr>
              <a:t>即</a:t>
            </a:r>
            <a:r>
              <a:rPr lang="en-US" altLang="zh-CN" sz="2400" b="1" u="sng" dirty="0" smtClean="0">
                <a:latin typeface="+mn-ea"/>
              </a:rPr>
              <a:t>Mat</a:t>
            </a:r>
            <a:r>
              <a:rPr lang="en-US" altLang="zh-CN" sz="2400" b="1" dirty="0" smtClean="0">
                <a:latin typeface="+mn-ea"/>
              </a:rPr>
              <a:t>rix </a:t>
            </a:r>
            <a:r>
              <a:rPr lang="en-US" altLang="zh-CN" sz="2400" b="1" u="sng" dirty="0" smtClean="0">
                <a:latin typeface="+mn-ea"/>
              </a:rPr>
              <a:t>Lab</a:t>
            </a:r>
            <a:r>
              <a:rPr lang="en-US" altLang="zh-CN" sz="2400" b="1" dirty="0" smtClean="0">
                <a:latin typeface="+mn-ea"/>
              </a:rPr>
              <a:t>oratory</a:t>
            </a:r>
            <a:r>
              <a:rPr lang="zh-CN" altLang="en-US" sz="2400" b="1" dirty="0" smtClean="0">
                <a:latin typeface="+mn-ea"/>
              </a:rPr>
              <a:t>矩阵实验室的意思。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 smtClean="0">
                <a:latin typeface="+mn-ea"/>
              </a:rPr>
              <a:t>经过二十几年的发展，</a:t>
            </a:r>
            <a:r>
              <a:rPr lang="en-US" altLang="zh-CN" sz="2400" b="1" dirty="0" smtClean="0">
                <a:latin typeface="+mn-ea"/>
              </a:rPr>
              <a:t>MATLAB</a:t>
            </a:r>
            <a:r>
              <a:rPr lang="zh-CN" altLang="en-US" sz="2400" b="1" dirty="0" smtClean="0">
                <a:latin typeface="+mn-ea"/>
              </a:rPr>
              <a:t>已经不仅仅是一个“矩阵实验室”了，它集科学计算、图象处理、数字信号处理等于一身，并提供了丰富的图形界面设计方法。已成为国际公认的最优秀的工程应用开发环境。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3528" y="1340768"/>
            <a:ext cx="84969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在科学研究和工程应用中，往往要进行大量的数学计算，其中包括矩阵运算。一般来说，这些运算难以用手工精确、快捷地进行，而要借助计算机编制相应的程序来作近似计算。</a:t>
            </a:r>
          </a:p>
        </p:txBody>
      </p:sp>
    </p:spTree>
    <p:extLst>
      <p:ext uri="{BB962C8B-B14F-4D97-AF65-F5344CB8AC3E}">
        <p14:creationId xmlns:p14="http://schemas.microsoft.com/office/powerpoint/2010/main" val="3063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j-ea"/>
              </a:rPr>
              <a:t>MATLAB</a:t>
            </a:r>
            <a:r>
              <a:rPr lang="zh-CN" altLang="en-US" b="1" dirty="0" smtClean="0">
                <a:latin typeface="+mj-ea"/>
              </a:rPr>
              <a:t>的典型应用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412776"/>
            <a:ext cx="7345064" cy="396058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数学计算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科学算法开发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数据采集及信号处理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建模及原型仿真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数据分析和数据可视化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科学与工程绘图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effectLst/>
                <a:latin typeface="+mn-ea"/>
              </a:rPr>
              <a:t>应用程序开发（包括建立图形化用户界面）</a:t>
            </a:r>
          </a:p>
        </p:txBody>
      </p:sp>
    </p:spTree>
    <p:extLst>
      <p:ext uri="{BB962C8B-B14F-4D97-AF65-F5344CB8AC3E}">
        <p14:creationId xmlns:p14="http://schemas.microsoft.com/office/powerpoint/2010/main" val="35551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2505</Words>
  <Application>Microsoft Office PowerPoint</Application>
  <PresentationFormat>全屏显示(4:3)</PresentationFormat>
  <Paragraphs>346</Paragraphs>
  <Slides>46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楷体_GB2312</vt:lpstr>
      <vt:lpstr>宋体</vt:lpstr>
      <vt:lpstr>Arial</vt:lpstr>
      <vt:lpstr>Arial Black</vt:lpstr>
      <vt:lpstr>Calibri</vt:lpstr>
      <vt:lpstr>Courier New</vt:lpstr>
      <vt:lpstr>Garamond</vt:lpstr>
      <vt:lpstr>Symbol</vt:lpstr>
      <vt:lpstr>Wingdings</vt:lpstr>
      <vt:lpstr>Office 主题​​</vt:lpstr>
      <vt:lpstr>Equation</vt:lpstr>
      <vt:lpstr>信号与线性系统分析 —基于MATLAB的方法实现</vt:lpstr>
      <vt:lpstr>实验课程整体介绍</vt:lpstr>
      <vt:lpstr>实验要求</vt:lpstr>
      <vt:lpstr>PowerPoint 演示文稿</vt:lpstr>
      <vt:lpstr>主要内容</vt:lpstr>
      <vt:lpstr> MATLAB入门与操作</vt:lpstr>
      <vt:lpstr>教学目标：</vt:lpstr>
      <vt:lpstr>MATLAB简介</vt:lpstr>
      <vt:lpstr>MATLAB的典型应用</vt:lpstr>
      <vt:lpstr>MATLAB基本功能</vt:lpstr>
      <vt:lpstr>矩阵运算功能</vt:lpstr>
      <vt:lpstr>PowerPoint 演示文稿</vt:lpstr>
      <vt:lpstr>符号运算功能</vt:lpstr>
      <vt:lpstr>丰富的绘图功能与计算结果的可视化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图形化程序编制功能</vt:lpstr>
      <vt:lpstr>PowerPoint 演示文稿</vt:lpstr>
      <vt:lpstr>丰富的MATLAB工具箱</vt:lpstr>
      <vt:lpstr>MATLAB的兼容功能</vt:lpstr>
      <vt:lpstr>MATLAB的容错功能</vt:lpstr>
      <vt:lpstr>MATLAB的开放式可扩充结构</vt:lpstr>
      <vt:lpstr>强大的联机检索帮助系统</vt:lpstr>
      <vt:lpstr>MATLAB顶层目录结构表</vt:lpstr>
      <vt:lpstr> MATLAB的应用开发环境</vt:lpstr>
      <vt:lpstr>PowerPoint 演示文稿</vt:lpstr>
      <vt:lpstr>命令窗口</vt:lpstr>
      <vt:lpstr>命令窗口</vt:lpstr>
      <vt:lpstr>命令窗口</vt:lpstr>
      <vt:lpstr>M文件</vt:lpstr>
      <vt:lpstr>M文件</vt:lpstr>
      <vt:lpstr>当前工作目录与搜索路径</vt:lpstr>
      <vt:lpstr>设置MATLAB的当前工作目录</vt:lpstr>
      <vt:lpstr>设置MATLAB的搜索路径</vt:lpstr>
      <vt:lpstr>在当前路径目录下查看文件</vt:lpstr>
      <vt:lpstr>M文件的编辑与运行</vt:lpstr>
      <vt:lpstr>PowerPoint 演示文稿</vt:lpstr>
      <vt:lpstr>工作空间</vt:lpstr>
      <vt:lpstr>帮助</vt:lpstr>
      <vt:lpstr>例1：求解</vt:lpstr>
      <vt:lpstr>PowerPoint 演示文稿</vt:lpstr>
      <vt:lpstr>课堂作业（编写命令文件）：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信号与线性系统分析 —基于MATLAB的方法实现</dc:title>
  <dc:creator>Sky123.Org</dc:creator>
  <cp:lastModifiedBy>Administrator</cp:lastModifiedBy>
  <cp:revision>22</cp:revision>
  <dcterms:created xsi:type="dcterms:W3CDTF">2015-09-15T01:33:24Z</dcterms:created>
  <dcterms:modified xsi:type="dcterms:W3CDTF">2016-09-13T02:44:04Z</dcterms:modified>
</cp:coreProperties>
</file>