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77" r:id="rId3"/>
    <p:sldId id="258" r:id="rId4"/>
    <p:sldId id="259" r:id="rId5"/>
    <p:sldId id="276"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F421D4-40D5-44C3-9151-1990EA8A24A6}" type="datetimeFigureOut">
              <a:rPr lang="zh-CN" altLang="en-US" smtClean="0"/>
              <a:t>2015-9-28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00AC47-86AC-48EE-A14E-DAD9B8E77C56}" type="slidenum">
              <a:rPr lang="zh-CN" altLang="en-US" smtClean="0"/>
              <a:t>‹#›</a:t>
            </a:fld>
            <a:endParaRPr lang="zh-CN" altLang="en-US"/>
          </a:p>
        </p:txBody>
      </p:sp>
    </p:spTree>
    <p:extLst>
      <p:ext uri="{BB962C8B-B14F-4D97-AF65-F5344CB8AC3E}">
        <p14:creationId xmlns:p14="http://schemas.microsoft.com/office/powerpoint/2010/main" val="323461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A53105-5302-42DD-8894-087B62361D56}" type="slidenum">
              <a:rPr lang="en-US" altLang="zh-CN"/>
              <a:pPr/>
              <a:t>3</a:t>
            </a:fld>
            <a:endParaRPr lang="en-US" altLang="zh-CN"/>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r>
              <a:rPr lang="zh-CN" altLang="en-US"/>
              <a:t>运行</a:t>
            </a:r>
            <a:r>
              <a:rPr lang="en-US" altLang="zh-CN"/>
              <a:t>M</a:t>
            </a:r>
            <a:r>
              <a:rPr lang="zh-CN" altLang="en-US"/>
              <a:t>脚本文件的效果等价于从</a:t>
            </a:r>
            <a:r>
              <a:rPr lang="en-US" altLang="zh-CN"/>
              <a:t>MATLAB</a:t>
            </a:r>
            <a:r>
              <a:rPr lang="zh-CN" altLang="en-US"/>
              <a:t>命令窗口按</a:t>
            </a:r>
            <a:r>
              <a:rPr lang="en-US" altLang="zh-CN"/>
              <a:t>M</a:t>
            </a:r>
            <a:r>
              <a:rPr lang="zh-CN" altLang="en-US"/>
              <a:t>脚本文件的顺序逐条输入并运行相应</a:t>
            </a:r>
            <a:r>
              <a:rPr lang="en-US" altLang="zh-CN"/>
              <a:t>MATLAB</a:t>
            </a:r>
            <a:r>
              <a:rPr lang="zh-CN" altLang="en-US"/>
              <a:t>命令，即只是简单地从Ｍ脚本文件中顺序读取一条条命令，并送到</a:t>
            </a:r>
            <a:r>
              <a:rPr lang="en-US" altLang="zh-CN"/>
              <a:t>MATLAB</a:t>
            </a:r>
            <a:r>
              <a:rPr lang="zh-CN" altLang="en-US"/>
              <a:t>执行。</a:t>
            </a:r>
            <a:r>
              <a:rPr lang="en-US" altLang="zh-CN"/>
              <a:t>M</a:t>
            </a:r>
            <a:r>
              <a:rPr lang="zh-CN" altLang="en-US"/>
              <a:t>脚本文件可以访问</a:t>
            </a:r>
            <a:r>
              <a:rPr lang="en-US" altLang="zh-CN"/>
              <a:t>MATLAB</a:t>
            </a:r>
            <a:r>
              <a:rPr lang="zh-CN" altLang="en-US"/>
              <a:t>工作空间的所有变量和函数。</a:t>
            </a:r>
          </a:p>
          <a:p>
            <a:r>
              <a:rPr lang="zh-CN" altLang="en-US"/>
              <a:t>应说明如何调试（如何设断点），出错如何改正。</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A74E35-491C-45A7-A32B-5607735B5E11}" type="slidenum">
              <a:rPr lang="en-US" altLang="zh-CN"/>
              <a:pPr/>
              <a:t>4</a:t>
            </a:fld>
            <a:endParaRPr lang="en-US" altLang="zh-CN"/>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zh-CN" altLang="en-US"/>
              <a:t>如何调用：在命令窗口和命令文件中调用函数。</a:t>
            </a:r>
          </a:p>
          <a:p>
            <a:r>
              <a:rPr lang="zh-CN" altLang="en-US"/>
              <a:t>应说明如何调试（如何设断点），出错如何改正。</a:t>
            </a:r>
          </a:p>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C820153-B4DD-407D-BD11-E14E1EB8610D}" type="datetimeFigureOut">
              <a:rPr lang="zh-CN" altLang="en-US" smtClean="0"/>
              <a:t>2015-9-28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8B5658-408A-47C2-AE00-BF291D91AA93}" type="slidenum">
              <a:rPr lang="zh-CN" altLang="en-US" smtClean="0"/>
              <a:t>‹#›</a:t>
            </a:fld>
            <a:endParaRPr lang="zh-CN" altLang="en-US"/>
          </a:p>
        </p:txBody>
      </p:sp>
    </p:spTree>
    <p:extLst>
      <p:ext uri="{BB962C8B-B14F-4D97-AF65-F5344CB8AC3E}">
        <p14:creationId xmlns:p14="http://schemas.microsoft.com/office/powerpoint/2010/main" val="3371911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820153-B4DD-407D-BD11-E14E1EB8610D}" type="datetimeFigureOut">
              <a:rPr lang="zh-CN" altLang="en-US" smtClean="0"/>
              <a:t>2015-9-28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8B5658-408A-47C2-AE00-BF291D91AA93}" type="slidenum">
              <a:rPr lang="zh-CN" altLang="en-US" smtClean="0"/>
              <a:t>‹#›</a:t>
            </a:fld>
            <a:endParaRPr lang="zh-CN" altLang="en-US"/>
          </a:p>
        </p:txBody>
      </p:sp>
    </p:spTree>
    <p:extLst>
      <p:ext uri="{BB962C8B-B14F-4D97-AF65-F5344CB8AC3E}">
        <p14:creationId xmlns:p14="http://schemas.microsoft.com/office/powerpoint/2010/main" val="558511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820153-B4DD-407D-BD11-E14E1EB8610D}" type="datetimeFigureOut">
              <a:rPr lang="zh-CN" altLang="en-US" smtClean="0"/>
              <a:t>2015-9-28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8B5658-408A-47C2-AE00-BF291D91AA93}" type="slidenum">
              <a:rPr lang="zh-CN" altLang="en-US" smtClean="0"/>
              <a:t>‹#›</a:t>
            </a:fld>
            <a:endParaRPr lang="zh-CN" altLang="en-US"/>
          </a:p>
        </p:txBody>
      </p:sp>
    </p:spTree>
    <p:extLst>
      <p:ext uri="{BB962C8B-B14F-4D97-AF65-F5344CB8AC3E}">
        <p14:creationId xmlns:p14="http://schemas.microsoft.com/office/powerpoint/2010/main" val="2697794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p:spPr>
        <p:txBody>
          <a:bodyPr/>
          <a:lstStyle>
            <a:lvl1pPr>
              <a:defRPr/>
            </a:lvl1pPr>
          </a:lstStyle>
          <a:p>
            <a:fld id="{9B8E1283-D691-4961-8000-AF93B4DE9FAF}" type="slidenum">
              <a:rPr lang="en-US" altLang="zh-CN"/>
              <a:pPr/>
              <a:t>‹#›</a:t>
            </a:fld>
            <a:endParaRPr lang="en-US" altLang="zh-CN"/>
          </a:p>
        </p:txBody>
      </p:sp>
    </p:spTree>
    <p:extLst>
      <p:ext uri="{BB962C8B-B14F-4D97-AF65-F5344CB8AC3E}">
        <p14:creationId xmlns:p14="http://schemas.microsoft.com/office/powerpoint/2010/main" val="782701112"/>
      </p:ext>
    </p:extLst>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8400"/>
            <a:ext cx="2133600" cy="457200"/>
          </a:xfrm>
        </p:spPr>
        <p:txBody>
          <a:bodyPr/>
          <a:lstStyle>
            <a:lvl1pPr>
              <a:defRPr/>
            </a:lvl1pPr>
          </a:lstStyle>
          <a:p>
            <a:fld id="{24783E00-2C7C-44C7-90F3-7A087D167337}" type="slidenum">
              <a:rPr lang="en-US" altLang="zh-CN"/>
              <a:pPr/>
              <a:t>‹#›</a:t>
            </a:fld>
            <a:endParaRPr lang="en-US" altLang="zh-CN"/>
          </a:p>
        </p:txBody>
      </p:sp>
    </p:spTree>
    <p:extLst>
      <p:ext uri="{BB962C8B-B14F-4D97-AF65-F5344CB8AC3E}">
        <p14:creationId xmlns:p14="http://schemas.microsoft.com/office/powerpoint/2010/main" val="2175713532"/>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2133600" cy="457200"/>
          </a:xfrm>
        </p:spPr>
        <p:txBody>
          <a:bodyPr/>
          <a:lstStyle>
            <a:lvl1pPr>
              <a:defRPr/>
            </a:lvl1pPr>
          </a:lstStyle>
          <a:p>
            <a:fld id="{2401FF62-601D-4EA9-AE02-D8E379E485FE}" type="slidenum">
              <a:rPr lang="en-US" altLang="zh-CN"/>
              <a:pPr/>
              <a:t>‹#›</a:t>
            </a:fld>
            <a:endParaRPr lang="en-US" altLang="zh-CN"/>
          </a:p>
        </p:txBody>
      </p:sp>
    </p:spTree>
    <p:extLst>
      <p:ext uri="{BB962C8B-B14F-4D97-AF65-F5344CB8AC3E}">
        <p14:creationId xmlns:p14="http://schemas.microsoft.com/office/powerpoint/2010/main" val="1196983507"/>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820153-B4DD-407D-BD11-E14E1EB8610D}" type="datetimeFigureOut">
              <a:rPr lang="zh-CN" altLang="en-US" smtClean="0"/>
              <a:t>2015-9-28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8B5658-408A-47C2-AE00-BF291D91AA93}" type="slidenum">
              <a:rPr lang="zh-CN" altLang="en-US" smtClean="0"/>
              <a:t>‹#›</a:t>
            </a:fld>
            <a:endParaRPr lang="zh-CN" altLang="en-US"/>
          </a:p>
        </p:txBody>
      </p:sp>
    </p:spTree>
    <p:extLst>
      <p:ext uri="{BB962C8B-B14F-4D97-AF65-F5344CB8AC3E}">
        <p14:creationId xmlns:p14="http://schemas.microsoft.com/office/powerpoint/2010/main" val="274762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C820153-B4DD-407D-BD11-E14E1EB8610D}" type="datetimeFigureOut">
              <a:rPr lang="zh-CN" altLang="en-US" smtClean="0"/>
              <a:t>2015-9-28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8B5658-408A-47C2-AE00-BF291D91AA93}" type="slidenum">
              <a:rPr lang="zh-CN" altLang="en-US" smtClean="0"/>
              <a:t>‹#›</a:t>
            </a:fld>
            <a:endParaRPr lang="zh-CN" altLang="en-US"/>
          </a:p>
        </p:txBody>
      </p:sp>
    </p:spTree>
    <p:extLst>
      <p:ext uri="{BB962C8B-B14F-4D97-AF65-F5344CB8AC3E}">
        <p14:creationId xmlns:p14="http://schemas.microsoft.com/office/powerpoint/2010/main" val="4161717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C820153-B4DD-407D-BD11-E14E1EB8610D}" type="datetimeFigureOut">
              <a:rPr lang="zh-CN" altLang="en-US" smtClean="0"/>
              <a:t>2015-9-28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8B5658-408A-47C2-AE00-BF291D91AA93}" type="slidenum">
              <a:rPr lang="zh-CN" altLang="en-US" smtClean="0"/>
              <a:t>‹#›</a:t>
            </a:fld>
            <a:endParaRPr lang="zh-CN" altLang="en-US"/>
          </a:p>
        </p:txBody>
      </p:sp>
    </p:spTree>
    <p:extLst>
      <p:ext uri="{BB962C8B-B14F-4D97-AF65-F5344CB8AC3E}">
        <p14:creationId xmlns:p14="http://schemas.microsoft.com/office/powerpoint/2010/main" val="79109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C820153-B4DD-407D-BD11-E14E1EB8610D}" type="datetimeFigureOut">
              <a:rPr lang="zh-CN" altLang="en-US" smtClean="0"/>
              <a:t>2015-9-28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8B5658-408A-47C2-AE00-BF291D91AA93}" type="slidenum">
              <a:rPr lang="zh-CN" altLang="en-US" smtClean="0"/>
              <a:t>‹#›</a:t>
            </a:fld>
            <a:endParaRPr lang="zh-CN" altLang="en-US"/>
          </a:p>
        </p:txBody>
      </p:sp>
    </p:spTree>
    <p:extLst>
      <p:ext uri="{BB962C8B-B14F-4D97-AF65-F5344CB8AC3E}">
        <p14:creationId xmlns:p14="http://schemas.microsoft.com/office/powerpoint/2010/main" val="2855191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C820153-B4DD-407D-BD11-E14E1EB8610D}" type="datetimeFigureOut">
              <a:rPr lang="zh-CN" altLang="en-US" smtClean="0"/>
              <a:t>2015-9-28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8B5658-408A-47C2-AE00-BF291D91AA93}" type="slidenum">
              <a:rPr lang="zh-CN" altLang="en-US" smtClean="0"/>
              <a:t>‹#›</a:t>
            </a:fld>
            <a:endParaRPr lang="zh-CN" altLang="en-US"/>
          </a:p>
        </p:txBody>
      </p:sp>
    </p:spTree>
    <p:extLst>
      <p:ext uri="{BB962C8B-B14F-4D97-AF65-F5344CB8AC3E}">
        <p14:creationId xmlns:p14="http://schemas.microsoft.com/office/powerpoint/2010/main" val="341032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820153-B4DD-407D-BD11-E14E1EB8610D}" type="datetimeFigureOut">
              <a:rPr lang="zh-CN" altLang="en-US" smtClean="0"/>
              <a:t>2015-9-28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8B5658-408A-47C2-AE00-BF291D91AA93}" type="slidenum">
              <a:rPr lang="zh-CN" altLang="en-US" smtClean="0"/>
              <a:t>‹#›</a:t>
            </a:fld>
            <a:endParaRPr lang="zh-CN" altLang="en-US"/>
          </a:p>
        </p:txBody>
      </p:sp>
    </p:spTree>
    <p:extLst>
      <p:ext uri="{BB962C8B-B14F-4D97-AF65-F5344CB8AC3E}">
        <p14:creationId xmlns:p14="http://schemas.microsoft.com/office/powerpoint/2010/main" val="184826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C820153-B4DD-407D-BD11-E14E1EB8610D}" type="datetimeFigureOut">
              <a:rPr lang="zh-CN" altLang="en-US" smtClean="0"/>
              <a:t>2015-9-28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8B5658-408A-47C2-AE00-BF291D91AA93}" type="slidenum">
              <a:rPr lang="zh-CN" altLang="en-US" smtClean="0"/>
              <a:t>‹#›</a:t>
            </a:fld>
            <a:endParaRPr lang="zh-CN" altLang="en-US"/>
          </a:p>
        </p:txBody>
      </p:sp>
    </p:spTree>
    <p:extLst>
      <p:ext uri="{BB962C8B-B14F-4D97-AF65-F5344CB8AC3E}">
        <p14:creationId xmlns:p14="http://schemas.microsoft.com/office/powerpoint/2010/main" val="2305325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C820153-B4DD-407D-BD11-E14E1EB8610D}" type="datetimeFigureOut">
              <a:rPr lang="zh-CN" altLang="en-US" smtClean="0"/>
              <a:t>2015-9-28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8B5658-408A-47C2-AE00-BF291D91AA93}" type="slidenum">
              <a:rPr lang="zh-CN" altLang="en-US" smtClean="0"/>
              <a:t>‹#›</a:t>
            </a:fld>
            <a:endParaRPr lang="zh-CN" altLang="en-US"/>
          </a:p>
        </p:txBody>
      </p:sp>
    </p:spTree>
    <p:extLst>
      <p:ext uri="{BB962C8B-B14F-4D97-AF65-F5344CB8AC3E}">
        <p14:creationId xmlns:p14="http://schemas.microsoft.com/office/powerpoint/2010/main" val="407566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820153-B4DD-407D-BD11-E14E1EB8610D}" type="datetimeFigureOut">
              <a:rPr lang="zh-CN" altLang="en-US" smtClean="0"/>
              <a:t>2015-9-28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8B5658-408A-47C2-AE00-BF291D91AA93}" type="slidenum">
              <a:rPr lang="zh-CN" altLang="en-US" smtClean="0"/>
              <a:t>‹#›</a:t>
            </a:fld>
            <a:endParaRPr lang="zh-CN" altLang="en-US"/>
          </a:p>
        </p:txBody>
      </p:sp>
    </p:spTree>
    <p:extLst>
      <p:ext uri="{BB962C8B-B14F-4D97-AF65-F5344CB8AC3E}">
        <p14:creationId xmlns:p14="http://schemas.microsoft.com/office/powerpoint/2010/main" val="2320480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11560" y="908720"/>
            <a:ext cx="8350696" cy="1555750"/>
          </a:xfrm>
        </p:spPr>
        <p:txBody>
          <a:bodyPr>
            <a:noAutofit/>
          </a:bodyPr>
          <a:lstStyle/>
          <a:p>
            <a:r>
              <a:rPr lang="zh-CN" altLang="en-US" sz="4800" b="1" dirty="0" smtClean="0">
                <a:latin typeface="+mj-ea"/>
              </a:rPr>
              <a:t>第三章 </a:t>
            </a:r>
            <a:r>
              <a:rPr lang="en-US" altLang="zh-CN" sz="4800" b="1" dirty="0">
                <a:latin typeface="+mj-ea"/>
              </a:rPr>
              <a:t>MATLAB</a:t>
            </a:r>
            <a:r>
              <a:rPr lang="zh-CN" altLang="en-US" sz="4800" b="1" dirty="0">
                <a:latin typeface="+mj-ea"/>
              </a:rPr>
              <a:t>程序设计入门</a:t>
            </a:r>
          </a:p>
        </p:txBody>
      </p:sp>
    </p:spTree>
    <p:extLst>
      <p:ext uri="{BB962C8B-B14F-4D97-AF65-F5344CB8AC3E}">
        <p14:creationId xmlns:p14="http://schemas.microsoft.com/office/powerpoint/2010/main" val="4708659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5496" y="-27384"/>
            <a:ext cx="8229600" cy="864096"/>
          </a:xfrm>
        </p:spPr>
        <p:txBody>
          <a:bodyPr>
            <a:normAutofit/>
          </a:bodyPr>
          <a:lstStyle/>
          <a:p>
            <a:pPr algn="l"/>
            <a:r>
              <a:rPr lang="en-US" altLang="zh-CN" sz="4000" b="1" dirty="0">
                <a:latin typeface="+mj-ea"/>
              </a:rPr>
              <a:t>while</a:t>
            </a:r>
            <a:r>
              <a:rPr lang="zh-CN" altLang="en-US" sz="4000" b="1" dirty="0">
                <a:latin typeface="+mj-ea"/>
              </a:rPr>
              <a:t>循环</a:t>
            </a:r>
            <a:r>
              <a:rPr lang="zh-CN" altLang="en-US" sz="4000" b="1" dirty="0" smtClean="0">
                <a:latin typeface="+mj-ea"/>
              </a:rPr>
              <a:t>语句</a:t>
            </a:r>
            <a:endParaRPr lang="zh-CN" altLang="en-US" sz="4000" b="1" dirty="0">
              <a:latin typeface="+mj-ea"/>
            </a:endParaRPr>
          </a:p>
        </p:txBody>
      </p:sp>
      <p:sp>
        <p:nvSpPr>
          <p:cNvPr id="43011" name="Rectangle 3"/>
          <p:cNvSpPr>
            <a:spLocks noGrp="1" noChangeArrowheads="1"/>
          </p:cNvSpPr>
          <p:nvPr>
            <p:ph type="body" idx="1"/>
          </p:nvPr>
        </p:nvSpPr>
        <p:spPr>
          <a:xfrm>
            <a:off x="323528" y="836712"/>
            <a:ext cx="8640960" cy="6021288"/>
          </a:xfrm>
        </p:spPr>
        <p:txBody>
          <a:bodyPr>
            <a:noAutofit/>
          </a:bodyPr>
          <a:lstStyle/>
          <a:p>
            <a:pPr marL="0" indent="0">
              <a:lnSpc>
                <a:spcPct val="80000"/>
              </a:lnSpc>
            </a:pPr>
            <a:r>
              <a:rPr lang="en-US" altLang="zh-CN" sz="2400" dirty="0"/>
              <a:t>while</a:t>
            </a:r>
            <a:r>
              <a:rPr lang="zh-CN" altLang="en-US" sz="2400" dirty="0"/>
              <a:t>循环语句的格式为：</a:t>
            </a:r>
          </a:p>
          <a:p>
            <a:pPr marL="0" indent="0">
              <a:lnSpc>
                <a:spcPct val="80000"/>
              </a:lnSpc>
              <a:buFont typeface="Wingdings" pitchFamily="2" charset="2"/>
              <a:buNone/>
            </a:pPr>
            <a:r>
              <a:rPr lang="zh-CN" altLang="en-US" sz="2400" dirty="0">
                <a:solidFill>
                  <a:srgbClr val="FF33CC"/>
                </a:solidFill>
                <a:effectLst>
                  <a:outerShdw blurRad="38100" dist="38100" dir="2700000" algn="tl">
                    <a:srgbClr val="FFFFFF"/>
                  </a:outerShdw>
                </a:effectLst>
                <a:sym typeface="Wingdings" pitchFamily="2" charset="2"/>
              </a:rPr>
              <a:t>        </a:t>
            </a:r>
            <a:r>
              <a:rPr lang="en-US" altLang="zh-CN" sz="2400" dirty="0">
                <a:sym typeface="Wingdings" pitchFamily="2" charset="2"/>
              </a:rPr>
              <a:t>while    </a:t>
            </a:r>
            <a:r>
              <a:rPr lang="zh-CN" altLang="en-US" sz="2400" dirty="0">
                <a:sym typeface="Wingdings" pitchFamily="2" charset="2"/>
              </a:rPr>
              <a:t>表达式</a:t>
            </a:r>
          </a:p>
          <a:p>
            <a:pPr marL="0" indent="0">
              <a:lnSpc>
                <a:spcPct val="80000"/>
              </a:lnSpc>
              <a:buFont typeface="Wingdings" pitchFamily="2" charset="2"/>
              <a:buNone/>
            </a:pPr>
            <a:r>
              <a:rPr lang="zh-CN" altLang="en-US" sz="2400" dirty="0">
                <a:sym typeface="Wingdings" pitchFamily="2" charset="2"/>
              </a:rPr>
              <a:t>                    循环体语句</a:t>
            </a:r>
          </a:p>
          <a:p>
            <a:pPr marL="0" indent="0">
              <a:lnSpc>
                <a:spcPct val="80000"/>
              </a:lnSpc>
              <a:buFont typeface="Wingdings" pitchFamily="2" charset="2"/>
              <a:buNone/>
            </a:pPr>
            <a:r>
              <a:rPr lang="zh-CN" altLang="en-US" sz="2400" dirty="0">
                <a:sym typeface="Wingdings" pitchFamily="2" charset="2"/>
              </a:rPr>
              <a:t>        </a:t>
            </a:r>
            <a:r>
              <a:rPr lang="en-US" altLang="zh-CN" sz="2400" dirty="0">
                <a:sym typeface="Wingdings" pitchFamily="2" charset="2"/>
              </a:rPr>
              <a:t>end</a:t>
            </a:r>
          </a:p>
          <a:p>
            <a:pPr marL="0" indent="0">
              <a:lnSpc>
                <a:spcPct val="80000"/>
              </a:lnSpc>
              <a:buFont typeface="Wingdings" pitchFamily="2" charset="2"/>
              <a:buNone/>
            </a:pPr>
            <a:r>
              <a:rPr lang="en-US" altLang="zh-CN" sz="2400" dirty="0">
                <a:sym typeface="Wingdings" pitchFamily="2" charset="2"/>
              </a:rPr>
              <a:t>    </a:t>
            </a:r>
            <a:r>
              <a:rPr lang="zh-CN" altLang="en-US" sz="2400" dirty="0">
                <a:sym typeface="Wingdings" pitchFamily="2" charset="2"/>
              </a:rPr>
              <a:t>表达式一般是由逻辑运算和关系运算以及一般运算组成的，以判断循环的进行和停止；只要表达式的值非</a:t>
            </a:r>
            <a:r>
              <a:rPr lang="en-US" altLang="zh-CN" sz="2400" dirty="0">
                <a:sym typeface="Wingdings" pitchFamily="2" charset="2"/>
              </a:rPr>
              <a:t>0</a:t>
            </a:r>
            <a:r>
              <a:rPr lang="zh-CN" altLang="en-US" sz="2400" dirty="0">
                <a:sym typeface="Wingdings" pitchFamily="2" charset="2"/>
              </a:rPr>
              <a:t>，继续循环；直到表达式值为</a:t>
            </a:r>
            <a:r>
              <a:rPr lang="en-US" altLang="zh-CN" sz="2400" dirty="0">
                <a:sym typeface="Wingdings" pitchFamily="2" charset="2"/>
              </a:rPr>
              <a:t>0</a:t>
            </a:r>
            <a:r>
              <a:rPr lang="zh-CN" altLang="en-US" sz="2400" dirty="0">
                <a:sym typeface="Wingdings" pitchFamily="2" charset="2"/>
              </a:rPr>
              <a:t>，循环停止。</a:t>
            </a:r>
          </a:p>
          <a:p>
            <a:pPr marL="0" indent="0">
              <a:lnSpc>
                <a:spcPct val="80000"/>
              </a:lnSpc>
              <a:buFont typeface="Wingdings" pitchFamily="2" charset="2"/>
              <a:buNone/>
            </a:pPr>
            <a:r>
              <a:rPr lang="zh-CN" altLang="en-US" sz="2400" dirty="0"/>
              <a:t>例：用</a:t>
            </a:r>
            <a:r>
              <a:rPr lang="en-US" altLang="zh-CN" sz="2400" dirty="0"/>
              <a:t>while</a:t>
            </a:r>
            <a:r>
              <a:rPr lang="zh-CN" altLang="en-US" sz="2400" dirty="0"/>
              <a:t>循环求</a:t>
            </a:r>
            <a:r>
              <a:rPr lang="en-US" altLang="zh-CN" sz="2400" dirty="0"/>
              <a:t>1~100</a:t>
            </a:r>
            <a:r>
              <a:rPr lang="zh-CN" altLang="en-US" sz="2400" dirty="0"/>
              <a:t>间整数的和</a:t>
            </a:r>
          </a:p>
          <a:p>
            <a:pPr marL="0" indent="0">
              <a:lnSpc>
                <a:spcPct val="80000"/>
              </a:lnSpc>
              <a:buFont typeface="Wingdings" pitchFamily="2" charset="2"/>
              <a:buNone/>
            </a:pPr>
            <a:r>
              <a:rPr lang="zh-CN" altLang="en-US" sz="2400" dirty="0"/>
              <a:t>      </a:t>
            </a:r>
            <a:r>
              <a:rPr lang="en-US" altLang="zh-CN" sz="2400" dirty="0"/>
              <a:t>sum=0;</a:t>
            </a:r>
          </a:p>
          <a:p>
            <a:pPr marL="0" indent="0">
              <a:lnSpc>
                <a:spcPct val="80000"/>
              </a:lnSpc>
              <a:buFont typeface="Wingdings" pitchFamily="2" charset="2"/>
              <a:buNone/>
            </a:pPr>
            <a:r>
              <a:rPr lang="en-US" altLang="zh-CN" sz="2400" dirty="0"/>
              <a:t>      i=1;</a:t>
            </a:r>
          </a:p>
          <a:p>
            <a:pPr marL="0" indent="0">
              <a:lnSpc>
                <a:spcPct val="80000"/>
              </a:lnSpc>
              <a:buFont typeface="Wingdings" pitchFamily="2" charset="2"/>
              <a:buNone/>
            </a:pPr>
            <a:r>
              <a:rPr lang="en-US" altLang="zh-CN" sz="2400" dirty="0"/>
              <a:t>      while i&lt;=100</a:t>
            </a:r>
          </a:p>
          <a:p>
            <a:pPr marL="0" indent="0">
              <a:lnSpc>
                <a:spcPct val="80000"/>
              </a:lnSpc>
              <a:buFont typeface="Wingdings" pitchFamily="2" charset="2"/>
              <a:buNone/>
            </a:pPr>
            <a:r>
              <a:rPr lang="en-US" altLang="zh-CN" sz="2400" dirty="0"/>
              <a:t>               sum=</a:t>
            </a:r>
            <a:r>
              <a:rPr lang="en-US" altLang="zh-CN" sz="2400" dirty="0" err="1"/>
              <a:t>sum+i</a:t>
            </a:r>
            <a:r>
              <a:rPr lang="en-US" altLang="zh-CN" sz="2400" dirty="0"/>
              <a:t>;</a:t>
            </a:r>
          </a:p>
          <a:p>
            <a:pPr marL="0" indent="0">
              <a:lnSpc>
                <a:spcPct val="80000"/>
              </a:lnSpc>
              <a:buFont typeface="Wingdings" pitchFamily="2" charset="2"/>
              <a:buNone/>
            </a:pPr>
            <a:r>
              <a:rPr lang="en-US" altLang="zh-CN" sz="2400" dirty="0"/>
              <a:t>               i=i+1;</a:t>
            </a:r>
          </a:p>
          <a:p>
            <a:pPr marL="0" indent="0">
              <a:lnSpc>
                <a:spcPct val="80000"/>
              </a:lnSpc>
              <a:buFont typeface="Wingdings" pitchFamily="2" charset="2"/>
              <a:buNone/>
            </a:pPr>
            <a:r>
              <a:rPr lang="en-US" altLang="zh-CN" sz="2400" dirty="0"/>
              <a:t>      end</a:t>
            </a:r>
          </a:p>
          <a:p>
            <a:pPr marL="0" indent="0">
              <a:lnSpc>
                <a:spcPct val="80000"/>
              </a:lnSpc>
              <a:buFont typeface="Wingdings" pitchFamily="2" charset="2"/>
              <a:buNone/>
            </a:pPr>
            <a:r>
              <a:rPr lang="en-US" altLang="zh-CN" sz="2400" dirty="0"/>
              <a:t>      sum</a:t>
            </a:r>
          </a:p>
          <a:p>
            <a:pPr marL="0" indent="0">
              <a:lnSpc>
                <a:spcPct val="80000"/>
              </a:lnSpc>
              <a:buFont typeface="Wingdings" pitchFamily="2" charset="2"/>
              <a:buNone/>
            </a:pPr>
            <a:r>
              <a:rPr lang="en-US" altLang="zh-CN" sz="2400" dirty="0"/>
              <a:t>      &gt;&gt;sum =</a:t>
            </a:r>
          </a:p>
          <a:p>
            <a:pPr marL="0" indent="0">
              <a:lnSpc>
                <a:spcPct val="80000"/>
              </a:lnSpc>
              <a:buFont typeface="Wingdings" pitchFamily="2" charset="2"/>
              <a:buNone/>
            </a:pPr>
            <a:r>
              <a:rPr lang="en-US" altLang="zh-CN" sz="2400" dirty="0"/>
              <a:t>                    5050</a:t>
            </a:r>
          </a:p>
          <a:p>
            <a:pPr marL="0" indent="0">
              <a:lnSpc>
                <a:spcPct val="80000"/>
              </a:lnSpc>
              <a:buFont typeface="Wingdings" pitchFamily="2" charset="2"/>
              <a:buNone/>
            </a:pPr>
            <a:endParaRPr lang="en-US" altLang="zh-CN" sz="2400" dirty="0"/>
          </a:p>
        </p:txBody>
      </p:sp>
    </p:spTree>
    <p:extLst>
      <p:ext uri="{BB962C8B-B14F-4D97-AF65-F5344CB8AC3E}">
        <p14:creationId xmlns:p14="http://schemas.microsoft.com/office/powerpoint/2010/main" val="25716207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5496" y="1"/>
            <a:ext cx="8229600" cy="764704"/>
          </a:xfrm>
        </p:spPr>
        <p:txBody>
          <a:bodyPr>
            <a:normAutofit/>
          </a:bodyPr>
          <a:lstStyle/>
          <a:p>
            <a:pPr algn="l"/>
            <a:r>
              <a:rPr lang="en-US" altLang="zh-CN" sz="4000" b="1" dirty="0">
                <a:latin typeface="+mj-ea"/>
              </a:rPr>
              <a:t>if</a:t>
            </a:r>
            <a:r>
              <a:rPr lang="zh-CN" altLang="en-US" sz="4000" b="1" dirty="0">
                <a:latin typeface="+mj-ea"/>
              </a:rPr>
              <a:t>语句（</a:t>
            </a:r>
            <a:r>
              <a:rPr lang="en-US" altLang="zh-CN" sz="4000" b="1" dirty="0">
                <a:latin typeface="+mj-ea"/>
              </a:rPr>
              <a:t>P80</a:t>
            </a:r>
            <a:r>
              <a:rPr lang="zh-CN" altLang="en-US" sz="4000" b="1" dirty="0">
                <a:latin typeface="+mj-ea"/>
              </a:rPr>
              <a:t>）</a:t>
            </a:r>
          </a:p>
        </p:txBody>
      </p:sp>
      <p:sp>
        <p:nvSpPr>
          <p:cNvPr id="44035" name="Rectangle 3"/>
          <p:cNvSpPr>
            <a:spLocks noGrp="1" noChangeArrowheads="1"/>
          </p:cNvSpPr>
          <p:nvPr>
            <p:ph type="body" idx="1"/>
          </p:nvPr>
        </p:nvSpPr>
        <p:spPr>
          <a:xfrm>
            <a:off x="323528" y="692696"/>
            <a:ext cx="8229600" cy="6048672"/>
          </a:xfrm>
        </p:spPr>
        <p:txBody>
          <a:bodyPr>
            <a:noAutofit/>
          </a:bodyPr>
          <a:lstStyle/>
          <a:p>
            <a:pPr>
              <a:lnSpc>
                <a:spcPct val="80000"/>
              </a:lnSpc>
            </a:pPr>
            <a:r>
              <a:rPr lang="en-US" altLang="zh-CN" sz="2000" dirty="0"/>
              <a:t>if — else — end</a:t>
            </a:r>
            <a:r>
              <a:rPr lang="zh-CN" altLang="en-US" sz="2000" dirty="0"/>
              <a:t>语句有</a:t>
            </a:r>
            <a:r>
              <a:rPr lang="en-US" altLang="zh-CN" sz="2000" dirty="0"/>
              <a:t>3</a:t>
            </a:r>
            <a:r>
              <a:rPr lang="zh-CN" altLang="en-US" sz="2000" dirty="0"/>
              <a:t>种形式</a:t>
            </a:r>
          </a:p>
          <a:p>
            <a:pPr>
              <a:lnSpc>
                <a:spcPct val="80000"/>
              </a:lnSpc>
              <a:buFont typeface="Wingdings" pitchFamily="2" charset="2"/>
              <a:buNone/>
            </a:pPr>
            <a:r>
              <a:rPr lang="zh-CN" altLang="en-US" sz="2000" dirty="0">
                <a:sym typeface="Wingdings 2" pitchFamily="18" charset="2"/>
              </a:rPr>
              <a:t>   </a:t>
            </a:r>
            <a:r>
              <a:rPr lang="en-US" altLang="zh-CN" sz="2000" dirty="0">
                <a:sym typeface="Wingdings 2" pitchFamily="18" charset="2"/>
              </a:rPr>
              <a:t>if     </a:t>
            </a:r>
            <a:r>
              <a:rPr lang="zh-CN" altLang="en-US" sz="2000" dirty="0">
                <a:sym typeface="Wingdings 2" pitchFamily="18" charset="2"/>
              </a:rPr>
              <a:t>表达式</a:t>
            </a:r>
          </a:p>
          <a:p>
            <a:pPr>
              <a:lnSpc>
                <a:spcPct val="80000"/>
              </a:lnSpc>
              <a:buFont typeface="Wingdings" pitchFamily="2" charset="2"/>
              <a:buNone/>
            </a:pPr>
            <a:r>
              <a:rPr lang="zh-CN" altLang="en-US" sz="2000" dirty="0">
                <a:sym typeface="Wingdings 2" pitchFamily="18" charset="2"/>
              </a:rPr>
              <a:t>             执行语句</a:t>
            </a:r>
          </a:p>
          <a:p>
            <a:pPr>
              <a:lnSpc>
                <a:spcPct val="80000"/>
              </a:lnSpc>
              <a:buFont typeface="Wingdings" pitchFamily="2" charset="2"/>
              <a:buNone/>
            </a:pPr>
            <a:r>
              <a:rPr lang="zh-CN" altLang="en-US" sz="2000" dirty="0">
                <a:sym typeface="Wingdings 2" pitchFamily="18" charset="2"/>
              </a:rPr>
              <a:t>      </a:t>
            </a:r>
            <a:r>
              <a:rPr lang="en-US" altLang="zh-CN" sz="2000" dirty="0">
                <a:sym typeface="Wingdings 2" pitchFamily="18" charset="2"/>
              </a:rPr>
              <a:t>end</a:t>
            </a:r>
          </a:p>
          <a:p>
            <a:pPr>
              <a:lnSpc>
                <a:spcPct val="80000"/>
              </a:lnSpc>
              <a:buFont typeface="Wingdings" pitchFamily="2" charset="2"/>
              <a:buNone/>
            </a:pPr>
            <a:r>
              <a:rPr lang="en-US" altLang="zh-CN" sz="2000" dirty="0">
                <a:sym typeface="Wingdings 2" pitchFamily="18" charset="2"/>
              </a:rPr>
              <a:t>   if     </a:t>
            </a:r>
            <a:r>
              <a:rPr lang="zh-CN" altLang="en-US" sz="2000" dirty="0">
                <a:sym typeface="Wingdings 2" pitchFamily="18" charset="2"/>
              </a:rPr>
              <a:t>表达式  </a:t>
            </a:r>
            <a:r>
              <a:rPr lang="en-US" altLang="zh-CN" sz="2000" dirty="0">
                <a:sym typeface="Wingdings 2" pitchFamily="18" charset="2"/>
              </a:rPr>
              <a:t>——— </a:t>
            </a:r>
            <a:r>
              <a:rPr lang="zh-CN" altLang="en-US" sz="2000" dirty="0">
                <a:sym typeface="Wingdings 2" pitchFamily="18" charset="2"/>
              </a:rPr>
              <a:t>是</a:t>
            </a:r>
          </a:p>
          <a:p>
            <a:pPr>
              <a:lnSpc>
                <a:spcPct val="80000"/>
              </a:lnSpc>
              <a:buFont typeface="Wingdings" pitchFamily="2" charset="2"/>
              <a:buNone/>
            </a:pPr>
            <a:r>
              <a:rPr lang="zh-CN" altLang="en-US" sz="2000" dirty="0">
                <a:sym typeface="Wingdings 2" pitchFamily="18" charset="2"/>
              </a:rPr>
              <a:t>             语句</a:t>
            </a:r>
            <a:r>
              <a:rPr lang="en-US" altLang="zh-CN" sz="2000" dirty="0">
                <a:sym typeface="Wingdings 2" pitchFamily="18" charset="2"/>
              </a:rPr>
              <a:t>1</a:t>
            </a:r>
          </a:p>
          <a:p>
            <a:pPr>
              <a:lnSpc>
                <a:spcPct val="80000"/>
              </a:lnSpc>
              <a:buFont typeface="Wingdings" pitchFamily="2" charset="2"/>
              <a:buNone/>
            </a:pPr>
            <a:r>
              <a:rPr lang="en-US" altLang="zh-CN" sz="2000" dirty="0">
                <a:sym typeface="Wingdings 2" pitchFamily="18" charset="2"/>
              </a:rPr>
              <a:t>      else  ———— </a:t>
            </a:r>
            <a:r>
              <a:rPr lang="zh-CN" altLang="en-US" sz="2000" dirty="0">
                <a:sym typeface="Wingdings 2" pitchFamily="18" charset="2"/>
              </a:rPr>
              <a:t>否</a:t>
            </a:r>
          </a:p>
          <a:p>
            <a:pPr>
              <a:lnSpc>
                <a:spcPct val="80000"/>
              </a:lnSpc>
              <a:buFont typeface="Wingdings" pitchFamily="2" charset="2"/>
              <a:buNone/>
            </a:pPr>
            <a:r>
              <a:rPr lang="zh-CN" altLang="en-US" sz="2000" dirty="0">
                <a:sym typeface="Wingdings 2" pitchFamily="18" charset="2"/>
              </a:rPr>
              <a:t>             语句</a:t>
            </a:r>
            <a:r>
              <a:rPr lang="en-US" altLang="zh-CN" sz="2000" dirty="0">
                <a:sym typeface="Wingdings 2" pitchFamily="18" charset="2"/>
              </a:rPr>
              <a:t>2</a:t>
            </a:r>
          </a:p>
          <a:p>
            <a:pPr>
              <a:lnSpc>
                <a:spcPct val="80000"/>
              </a:lnSpc>
              <a:buFont typeface="Wingdings" pitchFamily="2" charset="2"/>
              <a:buNone/>
            </a:pPr>
            <a:r>
              <a:rPr lang="en-US" altLang="zh-CN" sz="2000" dirty="0">
                <a:sym typeface="Wingdings 2" pitchFamily="18" charset="2"/>
              </a:rPr>
              <a:t>      end</a:t>
            </a:r>
          </a:p>
          <a:p>
            <a:pPr>
              <a:lnSpc>
                <a:spcPct val="80000"/>
              </a:lnSpc>
              <a:buFont typeface="Wingdings" pitchFamily="2" charset="2"/>
              <a:buNone/>
            </a:pPr>
            <a:r>
              <a:rPr lang="en-US" altLang="zh-CN" sz="2000" dirty="0">
                <a:sym typeface="Wingdings 2" pitchFamily="18" charset="2"/>
              </a:rPr>
              <a:t>   if     </a:t>
            </a:r>
            <a:r>
              <a:rPr lang="zh-CN" altLang="en-US" sz="2000" dirty="0">
                <a:sym typeface="Wingdings 2" pitchFamily="18" charset="2"/>
              </a:rPr>
              <a:t>表达式</a:t>
            </a:r>
            <a:r>
              <a:rPr lang="en-US" altLang="zh-CN" sz="2000" dirty="0">
                <a:sym typeface="Wingdings 2" pitchFamily="18" charset="2"/>
              </a:rPr>
              <a:t>1  ——— </a:t>
            </a:r>
            <a:r>
              <a:rPr lang="zh-CN" altLang="en-US" sz="2000" dirty="0">
                <a:sym typeface="Wingdings 2" pitchFamily="18" charset="2"/>
              </a:rPr>
              <a:t>多分支</a:t>
            </a:r>
          </a:p>
          <a:p>
            <a:pPr>
              <a:lnSpc>
                <a:spcPct val="80000"/>
              </a:lnSpc>
              <a:buFont typeface="Wingdings" pitchFamily="2" charset="2"/>
              <a:buNone/>
            </a:pPr>
            <a:r>
              <a:rPr lang="zh-CN" altLang="en-US" sz="2000" dirty="0">
                <a:sym typeface="Wingdings 2" pitchFamily="18" charset="2"/>
              </a:rPr>
              <a:t>            语句</a:t>
            </a:r>
            <a:r>
              <a:rPr lang="en-US" altLang="zh-CN" sz="2000" dirty="0">
                <a:sym typeface="Wingdings 2" pitchFamily="18" charset="2"/>
              </a:rPr>
              <a:t>1</a:t>
            </a:r>
          </a:p>
          <a:p>
            <a:pPr>
              <a:lnSpc>
                <a:spcPct val="80000"/>
              </a:lnSpc>
              <a:buFont typeface="Wingdings" pitchFamily="2" charset="2"/>
              <a:buNone/>
            </a:pPr>
            <a:r>
              <a:rPr lang="en-US" altLang="zh-CN" sz="2000" dirty="0">
                <a:sym typeface="Wingdings 2" pitchFamily="18" charset="2"/>
              </a:rPr>
              <a:t>      </a:t>
            </a:r>
            <a:r>
              <a:rPr lang="en-US" altLang="zh-CN" sz="2000" dirty="0" err="1">
                <a:sym typeface="Wingdings 2" pitchFamily="18" charset="2"/>
              </a:rPr>
              <a:t>elseif</a:t>
            </a:r>
            <a:r>
              <a:rPr lang="en-US" altLang="zh-CN" sz="2000" dirty="0">
                <a:sym typeface="Wingdings 2" pitchFamily="18" charset="2"/>
              </a:rPr>
              <a:t>   </a:t>
            </a:r>
            <a:r>
              <a:rPr lang="zh-CN" altLang="en-US" sz="2000" dirty="0">
                <a:sym typeface="Wingdings 2" pitchFamily="18" charset="2"/>
              </a:rPr>
              <a:t>表达式</a:t>
            </a:r>
            <a:r>
              <a:rPr lang="en-US" altLang="zh-CN" sz="2000" dirty="0">
                <a:sym typeface="Wingdings 2" pitchFamily="18" charset="2"/>
              </a:rPr>
              <a:t>2 </a:t>
            </a:r>
          </a:p>
          <a:p>
            <a:pPr>
              <a:lnSpc>
                <a:spcPct val="80000"/>
              </a:lnSpc>
              <a:buFont typeface="Wingdings" pitchFamily="2" charset="2"/>
              <a:buNone/>
            </a:pPr>
            <a:r>
              <a:rPr lang="en-US" altLang="zh-CN" sz="2000" dirty="0">
                <a:sym typeface="Wingdings 2" pitchFamily="18" charset="2"/>
              </a:rPr>
              <a:t>                 </a:t>
            </a:r>
            <a:r>
              <a:rPr lang="zh-CN" altLang="en-US" sz="2000" dirty="0">
                <a:sym typeface="Wingdings 2" pitchFamily="18" charset="2"/>
              </a:rPr>
              <a:t>语句</a:t>
            </a:r>
            <a:r>
              <a:rPr lang="en-US" altLang="zh-CN" sz="2000" dirty="0">
                <a:sym typeface="Wingdings 2" pitchFamily="18" charset="2"/>
              </a:rPr>
              <a:t>2</a:t>
            </a:r>
          </a:p>
          <a:p>
            <a:pPr>
              <a:lnSpc>
                <a:spcPct val="80000"/>
              </a:lnSpc>
              <a:buFont typeface="Wingdings" pitchFamily="2" charset="2"/>
              <a:buNone/>
            </a:pPr>
            <a:r>
              <a:rPr lang="en-US" altLang="zh-CN" sz="2000" dirty="0">
                <a:sym typeface="Wingdings 2" pitchFamily="18" charset="2"/>
              </a:rPr>
              <a:t>      </a:t>
            </a:r>
            <a:r>
              <a:rPr lang="en-US" altLang="zh-CN" sz="2000" dirty="0" err="1">
                <a:sym typeface="Wingdings 2" pitchFamily="18" charset="2"/>
              </a:rPr>
              <a:t>elseif</a:t>
            </a:r>
            <a:r>
              <a:rPr lang="en-US" altLang="zh-CN" sz="2000" dirty="0">
                <a:sym typeface="Wingdings 2" pitchFamily="18" charset="2"/>
              </a:rPr>
              <a:t>   </a:t>
            </a:r>
            <a:r>
              <a:rPr lang="zh-CN" altLang="en-US" sz="2000" dirty="0">
                <a:sym typeface="Wingdings 2" pitchFamily="18" charset="2"/>
              </a:rPr>
              <a:t>表达式</a:t>
            </a:r>
            <a:r>
              <a:rPr lang="en-US" altLang="zh-CN" sz="2000" dirty="0">
                <a:sym typeface="Wingdings 2" pitchFamily="18" charset="2"/>
              </a:rPr>
              <a:t>3</a:t>
            </a:r>
          </a:p>
          <a:p>
            <a:pPr>
              <a:lnSpc>
                <a:spcPct val="80000"/>
              </a:lnSpc>
              <a:buFont typeface="Wingdings" pitchFamily="2" charset="2"/>
              <a:buNone/>
            </a:pPr>
            <a:r>
              <a:rPr lang="en-US" altLang="zh-CN" sz="2000" dirty="0">
                <a:sym typeface="Wingdings 2" pitchFamily="18" charset="2"/>
              </a:rPr>
              <a:t>                 </a:t>
            </a:r>
            <a:r>
              <a:rPr lang="zh-CN" altLang="en-US" sz="2000" dirty="0">
                <a:sym typeface="Wingdings 2" pitchFamily="18" charset="2"/>
              </a:rPr>
              <a:t>语句</a:t>
            </a:r>
            <a:r>
              <a:rPr lang="en-US" altLang="zh-CN" sz="2000" dirty="0">
                <a:sym typeface="Wingdings 2" pitchFamily="18" charset="2"/>
              </a:rPr>
              <a:t>3</a:t>
            </a:r>
          </a:p>
          <a:p>
            <a:pPr>
              <a:lnSpc>
                <a:spcPct val="30000"/>
              </a:lnSpc>
              <a:buFont typeface="Wingdings" pitchFamily="2" charset="2"/>
              <a:buNone/>
            </a:pPr>
            <a:r>
              <a:rPr lang="en-US" altLang="zh-CN" sz="2000" dirty="0">
                <a:sym typeface="Wingdings 2" pitchFamily="18" charset="2"/>
              </a:rPr>
              <a:t>                   ·</a:t>
            </a:r>
          </a:p>
          <a:p>
            <a:pPr>
              <a:lnSpc>
                <a:spcPct val="30000"/>
              </a:lnSpc>
              <a:buFont typeface="Wingdings" pitchFamily="2" charset="2"/>
              <a:buNone/>
            </a:pPr>
            <a:r>
              <a:rPr lang="en-US" altLang="zh-CN" sz="2000" dirty="0">
                <a:sym typeface="Wingdings 2" pitchFamily="18" charset="2"/>
              </a:rPr>
              <a:t>                   ·</a:t>
            </a:r>
          </a:p>
          <a:p>
            <a:pPr>
              <a:lnSpc>
                <a:spcPct val="30000"/>
              </a:lnSpc>
              <a:buFont typeface="Wingdings" pitchFamily="2" charset="2"/>
              <a:buNone/>
            </a:pPr>
            <a:r>
              <a:rPr lang="en-US" altLang="zh-CN" sz="2000" dirty="0">
                <a:sym typeface="Wingdings 2" pitchFamily="18" charset="2"/>
              </a:rPr>
              <a:t>                   ·        </a:t>
            </a:r>
          </a:p>
          <a:p>
            <a:pPr>
              <a:lnSpc>
                <a:spcPct val="0"/>
              </a:lnSpc>
              <a:buFont typeface="Wingdings" pitchFamily="2" charset="2"/>
              <a:buNone/>
            </a:pPr>
            <a:r>
              <a:rPr lang="en-US" altLang="zh-CN" sz="2000" dirty="0">
                <a:sym typeface="Wingdings 2" pitchFamily="18" charset="2"/>
              </a:rPr>
              <a:t>            </a:t>
            </a:r>
          </a:p>
          <a:p>
            <a:pPr>
              <a:lnSpc>
                <a:spcPct val="80000"/>
              </a:lnSpc>
              <a:buFont typeface="Wingdings" pitchFamily="2" charset="2"/>
              <a:buNone/>
            </a:pPr>
            <a:r>
              <a:rPr lang="en-US" altLang="zh-CN" sz="2000" dirty="0">
                <a:sym typeface="Wingdings 2" pitchFamily="18" charset="2"/>
              </a:rPr>
              <a:t>      else</a:t>
            </a:r>
          </a:p>
          <a:p>
            <a:pPr>
              <a:lnSpc>
                <a:spcPct val="80000"/>
              </a:lnSpc>
              <a:buFont typeface="Wingdings" pitchFamily="2" charset="2"/>
              <a:buNone/>
            </a:pPr>
            <a:r>
              <a:rPr lang="en-US" altLang="zh-CN" sz="2000" dirty="0">
                <a:sym typeface="Wingdings 2" pitchFamily="18" charset="2"/>
              </a:rPr>
              <a:t>                </a:t>
            </a:r>
            <a:r>
              <a:rPr lang="zh-CN" altLang="en-US" sz="2000" dirty="0">
                <a:sym typeface="Wingdings 2" pitchFamily="18" charset="2"/>
              </a:rPr>
              <a:t>语句</a:t>
            </a:r>
            <a:r>
              <a:rPr lang="en-US" altLang="zh-CN" sz="2000" dirty="0">
                <a:sym typeface="Wingdings 2" pitchFamily="18" charset="2"/>
              </a:rPr>
              <a:t>n</a:t>
            </a:r>
          </a:p>
          <a:p>
            <a:pPr>
              <a:lnSpc>
                <a:spcPct val="80000"/>
              </a:lnSpc>
              <a:buFont typeface="Wingdings" pitchFamily="2" charset="2"/>
              <a:buNone/>
            </a:pPr>
            <a:r>
              <a:rPr lang="en-US" altLang="zh-CN" sz="2000" dirty="0">
                <a:sym typeface="Wingdings 2" pitchFamily="18" charset="2"/>
              </a:rPr>
              <a:t>      end</a:t>
            </a:r>
            <a:endParaRPr lang="en-US" altLang="zh-CN" sz="2000" dirty="0"/>
          </a:p>
        </p:txBody>
      </p:sp>
    </p:spTree>
    <p:extLst>
      <p:ext uri="{BB962C8B-B14F-4D97-AF65-F5344CB8AC3E}">
        <p14:creationId xmlns:p14="http://schemas.microsoft.com/office/powerpoint/2010/main" val="9676676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1974" y="116632"/>
            <a:ext cx="8229600" cy="1143000"/>
          </a:xfrm>
        </p:spPr>
        <p:txBody>
          <a:bodyPr>
            <a:normAutofit/>
          </a:bodyPr>
          <a:lstStyle/>
          <a:p>
            <a:pPr algn="l"/>
            <a:r>
              <a:rPr lang="en-US" altLang="zh-CN" sz="4000" b="1" dirty="0">
                <a:latin typeface="+mj-ea"/>
              </a:rPr>
              <a:t>switch</a:t>
            </a:r>
            <a:r>
              <a:rPr lang="zh-CN" altLang="en-US" sz="4000" b="1" dirty="0" smtClean="0">
                <a:latin typeface="+mj-ea"/>
              </a:rPr>
              <a:t>语句</a:t>
            </a:r>
            <a:endParaRPr lang="zh-CN" altLang="en-US" sz="4000" b="1" dirty="0">
              <a:latin typeface="+mj-ea"/>
            </a:endParaRPr>
          </a:p>
        </p:txBody>
      </p:sp>
      <p:sp>
        <p:nvSpPr>
          <p:cNvPr id="45059" name="Rectangle 3"/>
          <p:cNvSpPr>
            <a:spLocks noGrp="1" noChangeArrowheads="1"/>
          </p:cNvSpPr>
          <p:nvPr>
            <p:ph type="body" idx="1"/>
          </p:nvPr>
        </p:nvSpPr>
        <p:spPr>
          <a:xfrm>
            <a:off x="323528" y="1052736"/>
            <a:ext cx="8229600" cy="4525963"/>
          </a:xfrm>
        </p:spPr>
        <p:txBody>
          <a:bodyPr/>
          <a:lstStyle/>
          <a:p>
            <a:pPr>
              <a:lnSpc>
                <a:spcPct val="80000"/>
              </a:lnSpc>
            </a:pPr>
            <a:r>
              <a:rPr lang="zh-CN" altLang="en-US" sz="2400" dirty="0"/>
              <a:t>当程序运行过程中需要根据某个变量的多种不同取致情况来运行不同的语句时，就要用到</a:t>
            </a:r>
            <a:r>
              <a:rPr lang="en-US" altLang="zh-CN" sz="2400" dirty="0"/>
              <a:t>switch</a:t>
            </a:r>
            <a:r>
              <a:rPr lang="zh-CN" altLang="en-US" sz="2400" dirty="0"/>
              <a:t>语句。</a:t>
            </a:r>
          </a:p>
          <a:p>
            <a:pPr>
              <a:lnSpc>
                <a:spcPct val="80000"/>
              </a:lnSpc>
            </a:pPr>
            <a:r>
              <a:rPr lang="en-US" altLang="zh-CN" sz="2400" dirty="0"/>
              <a:t>switch</a:t>
            </a:r>
            <a:r>
              <a:rPr lang="zh-CN" altLang="en-US" sz="2400" dirty="0"/>
              <a:t>语句的基本格式为：</a:t>
            </a:r>
          </a:p>
          <a:p>
            <a:pPr>
              <a:lnSpc>
                <a:spcPct val="80000"/>
              </a:lnSpc>
              <a:buFont typeface="Wingdings" pitchFamily="2" charset="2"/>
              <a:buNone/>
            </a:pPr>
            <a:r>
              <a:rPr lang="en-US" altLang="zh-CN" sz="2400" dirty="0" smtClean="0"/>
              <a:t>                 switch </a:t>
            </a:r>
            <a:r>
              <a:rPr lang="zh-CN" altLang="en-US" sz="2400" dirty="0"/>
              <a:t>控制变量</a:t>
            </a:r>
          </a:p>
          <a:p>
            <a:pPr>
              <a:lnSpc>
                <a:spcPct val="80000"/>
              </a:lnSpc>
              <a:buFont typeface="Wingdings" pitchFamily="2" charset="2"/>
              <a:buNone/>
            </a:pPr>
            <a:r>
              <a:rPr lang="zh-CN" altLang="en-US" sz="2400" dirty="0"/>
              <a:t> </a:t>
            </a:r>
            <a:r>
              <a:rPr lang="zh-CN" altLang="en-US" sz="2400" dirty="0" smtClean="0"/>
              <a:t>                                </a:t>
            </a:r>
            <a:r>
              <a:rPr lang="en-US" altLang="zh-CN" sz="2400" dirty="0"/>
              <a:t>case  </a:t>
            </a:r>
            <a:r>
              <a:rPr lang="zh-CN" altLang="en-US" sz="2400" dirty="0"/>
              <a:t>变量值</a:t>
            </a:r>
            <a:r>
              <a:rPr lang="en-US" altLang="zh-CN" sz="2400" dirty="0"/>
              <a:t>1</a:t>
            </a:r>
          </a:p>
          <a:p>
            <a:pPr>
              <a:lnSpc>
                <a:spcPct val="80000"/>
              </a:lnSpc>
              <a:buFont typeface="Wingdings" pitchFamily="2" charset="2"/>
              <a:buNone/>
            </a:pPr>
            <a:r>
              <a:rPr lang="en-US" altLang="zh-CN" sz="2400" dirty="0"/>
              <a:t>      </a:t>
            </a:r>
            <a:r>
              <a:rPr lang="en-US" altLang="zh-CN" sz="2400" dirty="0" smtClean="0"/>
              <a:t>                                     </a:t>
            </a:r>
            <a:r>
              <a:rPr lang="zh-CN" altLang="en-US" sz="2400" dirty="0" smtClean="0"/>
              <a:t>语句</a:t>
            </a:r>
            <a:r>
              <a:rPr lang="zh-CN" altLang="en-US" sz="2400" dirty="0"/>
              <a:t>组</a:t>
            </a:r>
            <a:r>
              <a:rPr lang="en-US" altLang="zh-CN" sz="2400" dirty="0"/>
              <a:t>1</a:t>
            </a:r>
          </a:p>
          <a:p>
            <a:pPr>
              <a:lnSpc>
                <a:spcPct val="80000"/>
              </a:lnSpc>
              <a:buFont typeface="Wingdings" pitchFamily="2" charset="2"/>
              <a:buNone/>
            </a:pPr>
            <a:r>
              <a:rPr lang="en-US" altLang="zh-CN" sz="2400" dirty="0"/>
              <a:t>  </a:t>
            </a:r>
            <a:r>
              <a:rPr lang="en-US" altLang="zh-CN" sz="2400" dirty="0" smtClean="0"/>
              <a:t>                               case  </a:t>
            </a:r>
            <a:r>
              <a:rPr lang="zh-CN" altLang="en-US" sz="2400" dirty="0"/>
              <a:t>变量值</a:t>
            </a:r>
            <a:r>
              <a:rPr lang="en-US" altLang="zh-CN" sz="2400" dirty="0"/>
              <a:t>2</a:t>
            </a:r>
          </a:p>
          <a:p>
            <a:pPr>
              <a:lnSpc>
                <a:spcPct val="80000"/>
              </a:lnSpc>
              <a:buFont typeface="Wingdings" pitchFamily="2" charset="2"/>
              <a:buNone/>
            </a:pPr>
            <a:r>
              <a:rPr lang="en-US" altLang="zh-CN" sz="2400" dirty="0"/>
              <a:t>     </a:t>
            </a:r>
            <a:r>
              <a:rPr lang="en-US" altLang="zh-CN" sz="2400" dirty="0" smtClean="0"/>
              <a:t>                                      </a:t>
            </a:r>
            <a:r>
              <a:rPr lang="zh-CN" altLang="en-US" sz="2400" dirty="0"/>
              <a:t>语句组</a:t>
            </a:r>
            <a:r>
              <a:rPr lang="en-US" altLang="zh-CN" sz="2400" dirty="0"/>
              <a:t>2</a:t>
            </a:r>
          </a:p>
          <a:p>
            <a:pPr>
              <a:lnSpc>
                <a:spcPct val="80000"/>
              </a:lnSpc>
              <a:buFont typeface="Wingdings" pitchFamily="2" charset="2"/>
              <a:buNone/>
            </a:pPr>
            <a:r>
              <a:rPr lang="en-US" altLang="zh-CN" sz="2400" dirty="0"/>
              <a:t>             </a:t>
            </a:r>
            <a:r>
              <a:rPr lang="en-US" altLang="zh-CN" sz="2400" dirty="0" smtClean="0"/>
              <a:t>                         </a:t>
            </a:r>
            <a:r>
              <a:rPr lang="en-US" altLang="zh-CN" sz="2400" dirty="0" smtClean="0">
                <a:sym typeface="Wingdings 2" pitchFamily="18" charset="2"/>
              </a:rPr>
              <a:t>·</a:t>
            </a:r>
            <a:endParaRPr lang="en-US" altLang="zh-CN" sz="2400" dirty="0">
              <a:sym typeface="Wingdings 2" pitchFamily="18" charset="2"/>
            </a:endParaRPr>
          </a:p>
          <a:p>
            <a:pPr>
              <a:lnSpc>
                <a:spcPct val="30000"/>
              </a:lnSpc>
              <a:buFont typeface="Wingdings" pitchFamily="2" charset="2"/>
              <a:buNone/>
            </a:pPr>
            <a:r>
              <a:rPr lang="en-US" altLang="zh-CN" sz="2400" dirty="0">
                <a:sym typeface="Wingdings 2" pitchFamily="18" charset="2"/>
              </a:rPr>
              <a:t>             </a:t>
            </a:r>
            <a:r>
              <a:rPr lang="en-US" altLang="zh-CN" sz="2400" dirty="0" smtClean="0">
                <a:sym typeface="Wingdings 2" pitchFamily="18" charset="2"/>
              </a:rPr>
              <a:t>                         ·</a:t>
            </a:r>
            <a:endParaRPr lang="en-US" altLang="zh-CN" sz="2400" dirty="0">
              <a:sym typeface="Wingdings 2" pitchFamily="18" charset="2"/>
            </a:endParaRPr>
          </a:p>
          <a:p>
            <a:pPr>
              <a:lnSpc>
                <a:spcPct val="30000"/>
              </a:lnSpc>
              <a:buFont typeface="Wingdings" pitchFamily="2" charset="2"/>
              <a:buNone/>
            </a:pPr>
            <a:r>
              <a:rPr lang="en-US" altLang="zh-CN" sz="2400" dirty="0">
                <a:sym typeface="Wingdings 2" pitchFamily="18" charset="2"/>
              </a:rPr>
              <a:t>             </a:t>
            </a:r>
            <a:r>
              <a:rPr lang="en-US" altLang="zh-CN" sz="2400" dirty="0" smtClean="0">
                <a:sym typeface="Wingdings 2" pitchFamily="18" charset="2"/>
              </a:rPr>
              <a:t>                         ·</a:t>
            </a:r>
            <a:endParaRPr lang="en-US" altLang="zh-CN" sz="2400" dirty="0">
              <a:sym typeface="Wingdings 2" pitchFamily="18" charset="2"/>
            </a:endParaRPr>
          </a:p>
          <a:p>
            <a:pPr>
              <a:lnSpc>
                <a:spcPct val="30000"/>
              </a:lnSpc>
              <a:buFont typeface="Wingdings" pitchFamily="2" charset="2"/>
              <a:buNone/>
            </a:pPr>
            <a:endParaRPr lang="en-US" altLang="zh-CN" sz="2400" dirty="0">
              <a:sym typeface="Wingdings 2" pitchFamily="18" charset="2"/>
            </a:endParaRPr>
          </a:p>
          <a:p>
            <a:pPr>
              <a:lnSpc>
                <a:spcPct val="30000"/>
              </a:lnSpc>
              <a:buFont typeface="Wingdings" pitchFamily="2" charset="2"/>
              <a:buNone/>
            </a:pPr>
            <a:r>
              <a:rPr lang="en-US" altLang="zh-CN" sz="2400" dirty="0">
                <a:sym typeface="Wingdings 2" pitchFamily="18" charset="2"/>
              </a:rPr>
              <a:t>  </a:t>
            </a:r>
            <a:r>
              <a:rPr lang="en-US" altLang="zh-CN" sz="2400" dirty="0" smtClean="0">
                <a:sym typeface="Wingdings 2" pitchFamily="18" charset="2"/>
              </a:rPr>
              <a:t>                               otherwise</a:t>
            </a:r>
            <a:endParaRPr lang="en-US" altLang="zh-CN" sz="2400" dirty="0">
              <a:sym typeface="Wingdings 2" pitchFamily="18" charset="2"/>
            </a:endParaRPr>
          </a:p>
          <a:p>
            <a:pPr>
              <a:lnSpc>
                <a:spcPct val="30000"/>
              </a:lnSpc>
              <a:buFont typeface="Wingdings" pitchFamily="2" charset="2"/>
              <a:buNone/>
            </a:pPr>
            <a:endParaRPr lang="en-US" altLang="zh-CN" sz="2400" dirty="0">
              <a:sym typeface="Wingdings 2" pitchFamily="18" charset="2"/>
            </a:endParaRPr>
          </a:p>
          <a:p>
            <a:pPr>
              <a:lnSpc>
                <a:spcPct val="30000"/>
              </a:lnSpc>
              <a:buFont typeface="Wingdings" pitchFamily="2" charset="2"/>
              <a:buNone/>
            </a:pPr>
            <a:r>
              <a:rPr lang="en-US" altLang="zh-CN" sz="2400" dirty="0">
                <a:sym typeface="Wingdings 2" pitchFamily="18" charset="2"/>
              </a:rPr>
              <a:t>    </a:t>
            </a:r>
            <a:r>
              <a:rPr lang="en-US" altLang="zh-CN" sz="2400" dirty="0" smtClean="0">
                <a:sym typeface="Wingdings 2" pitchFamily="18" charset="2"/>
              </a:rPr>
              <a:t>                                       </a:t>
            </a:r>
            <a:r>
              <a:rPr lang="zh-CN" altLang="en-US" sz="2400" dirty="0">
                <a:sym typeface="Wingdings 2" pitchFamily="18" charset="2"/>
              </a:rPr>
              <a:t>语句组</a:t>
            </a:r>
            <a:r>
              <a:rPr lang="en-US" altLang="zh-CN" sz="2400" dirty="0">
                <a:sym typeface="Wingdings 2" pitchFamily="18" charset="2"/>
              </a:rPr>
              <a:t>n</a:t>
            </a:r>
          </a:p>
        </p:txBody>
      </p:sp>
    </p:spTree>
    <p:extLst>
      <p:ext uri="{BB962C8B-B14F-4D97-AF65-F5344CB8AC3E}">
        <p14:creationId xmlns:p14="http://schemas.microsoft.com/office/powerpoint/2010/main" val="27480552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35" y="27856"/>
            <a:ext cx="8229600" cy="1143000"/>
          </a:xfrm>
        </p:spPr>
        <p:txBody>
          <a:bodyPr/>
          <a:lstStyle/>
          <a:p>
            <a:pPr algn="l"/>
            <a:r>
              <a:rPr lang="zh-CN" altLang="en-US" b="1" dirty="0"/>
              <a:t>其他程序流控制</a:t>
            </a:r>
            <a:r>
              <a:rPr lang="zh-CN" altLang="en-US" b="1" dirty="0" smtClean="0"/>
              <a:t>命令</a:t>
            </a:r>
            <a:endParaRPr lang="zh-CN" altLang="en-US" b="1" dirty="0"/>
          </a:p>
        </p:txBody>
      </p:sp>
      <p:sp>
        <p:nvSpPr>
          <p:cNvPr id="76803" name="Rectangle 3"/>
          <p:cNvSpPr>
            <a:spLocks noGrp="1" noChangeArrowheads="1"/>
          </p:cNvSpPr>
          <p:nvPr>
            <p:ph type="body" idx="1"/>
          </p:nvPr>
        </p:nvSpPr>
        <p:spPr>
          <a:xfrm>
            <a:off x="467544" y="1207293"/>
            <a:ext cx="8229600" cy="4525963"/>
          </a:xfrm>
        </p:spPr>
        <p:txBody>
          <a:bodyPr>
            <a:normAutofit lnSpcReduction="10000"/>
          </a:bodyPr>
          <a:lstStyle/>
          <a:p>
            <a:pPr>
              <a:lnSpc>
                <a:spcPct val="90000"/>
              </a:lnSpc>
            </a:pPr>
            <a:r>
              <a:rPr lang="en-US" altLang="zh-CN" dirty="0"/>
              <a:t>pause</a:t>
            </a:r>
            <a:r>
              <a:rPr lang="zh-CN" altLang="en-US" dirty="0"/>
              <a:t>，</a:t>
            </a:r>
            <a:r>
              <a:rPr lang="en-US" altLang="zh-CN" dirty="0"/>
              <a:t>pause(n)</a:t>
            </a:r>
            <a:r>
              <a:rPr lang="zh-CN" altLang="en-US" dirty="0"/>
              <a:t>：用于暂停程序的运行</a:t>
            </a:r>
          </a:p>
          <a:p>
            <a:pPr>
              <a:lnSpc>
                <a:spcPct val="90000"/>
              </a:lnSpc>
            </a:pPr>
            <a:r>
              <a:rPr lang="en-US" altLang="zh-CN" dirty="0"/>
              <a:t>input(‘message’)</a:t>
            </a:r>
            <a:r>
              <a:rPr lang="zh-CN" altLang="en-US" dirty="0"/>
              <a:t>，</a:t>
            </a:r>
            <a:r>
              <a:rPr lang="en-US" altLang="zh-CN" dirty="0"/>
              <a:t>input(‘</a:t>
            </a:r>
            <a:r>
              <a:rPr lang="en-US" altLang="zh-CN" dirty="0" err="1"/>
              <a:t>message,a</a:t>
            </a:r>
            <a:r>
              <a:rPr lang="en-US" altLang="zh-CN" dirty="0"/>
              <a:t>’)</a:t>
            </a:r>
            <a:r>
              <a:rPr lang="zh-CN" altLang="en-US" dirty="0"/>
              <a:t>：用于实现用户在程序运行过程中，通过键盘交互式地输入数值、字符串。</a:t>
            </a:r>
          </a:p>
          <a:p>
            <a:pPr>
              <a:lnSpc>
                <a:spcPct val="90000"/>
              </a:lnSpc>
            </a:pPr>
            <a:r>
              <a:rPr lang="en-US" altLang="zh-CN" dirty="0"/>
              <a:t>break</a:t>
            </a:r>
            <a:r>
              <a:rPr lang="zh-CN" altLang="en-US" dirty="0"/>
              <a:t>：用于实现</a:t>
            </a:r>
            <a:r>
              <a:rPr lang="en-US" altLang="zh-CN" dirty="0"/>
              <a:t>for</a:t>
            </a:r>
            <a:r>
              <a:rPr lang="zh-CN" altLang="en-US" dirty="0"/>
              <a:t>循环或</a:t>
            </a:r>
            <a:r>
              <a:rPr lang="en-US" altLang="zh-CN" dirty="0"/>
              <a:t>while</a:t>
            </a:r>
            <a:r>
              <a:rPr lang="zh-CN" altLang="en-US" dirty="0"/>
              <a:t>循环的终止</a:t>
            </a:r>
          </a:p>
          <a:p>
            <a:pPr>
              <a:lnSpc>
                <a:spcPct val="90000"/>
              </a:lnSpc>
            </a:pPr>
            <a:r>
              <a:rPr lang="en-US" altLang="zh-CN" dirty="0"/>
              <a:t>error(‘message’)</a:t>
            </a:r>
            <a:r>
              <a:rPr lang="zh-CN" altLang="en-US" dirty="0"/>
              <a:t>：用于显示出错信息并终止程序的运行</a:t>
            </a:r>
          </a:p>
          <a:p>
            <a:pPr>
              <a:lnSpc>
                <a:spcPct val="90000"/>
              </a:lnSpc>
            </a:pPr>
            <a:r>
              <a:rPr lang="en-US" altLang="zh-CN" dirty="0"/>
              <a:t>warning(‘message’)</a:t>
            </a:r>
            <a:r>
              <a:rPr lang="zh-CN" altLang="en-US" dirty="0"/>
              <a:t>：用于显示警告信息</a:t>
            </a:r>
          </a:p>
          <a:p>
            <a:pPr>
              <a:lnSpc>
                <a:spcPct val="90000"/>
              </a:lnSpc>
            </a:pPr>
            <a:r>
              <a:rPr lang="en-US" altLang="zh-CN" dirty="0" err="1"/>
              <a:t>disp</a:t>
            </a:r>
            <a:r>
              <a:rPr lang="en-US" altLang="zh-CN" dirty="0"/>
              <a:t>(‘message’)</a:t>
            </a:r>
            <a:r>
              <a:rPr lang="zh-CN" altLang="en-US" dirty="0"/>
              <a:t>：用于显示提示信息</a:t>
            </a:r>
          </a:p>
        </p:txBody>
      </p:sp>
    </p:spTree>
    <p:extLst>
      <p:ext uri="{BB962C8B-B14F-4D97-AF65-F5344CB8AC3E}">
        <p14:creationId xmlns:p14="http://schemas.microsoft.com/office/powerpoint/2010/main" val="22284391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07504" y="116632"/>
            <a:ext cx="8784976" cy="792088"/>
          </a:xfrm>
        </p:spPr>
        <p:txBody>
          <a:bodyPr>
            <a:noAutofit/>
          </a:bodyPr>
          <a:lstStyle/>
          <a:p>
            <a:pPr algn="l"/>
            <a:r>
              <a:rPr lang="zh-CN" altLang="en-US" sz="3200" b="1" dirty="0">
                <a:latin typeface="+mn-ea"/>
                <a:ea typeface="+mn-ea"/>
              </a:rPr>
              <a:t>例</a:t>
            </a:r>
            <a:r>
              <a:rPr lang="en-US" altLang="zh-CN" sz="3200" b="1" dirty="0">
                <a:latin typeface="+mn-ea"/>
                <a:ea typeface="+mn-ea"/>
              </a:rPr>
              <a:t>1  Fibonacci</a:t>
            </a:r>
            <a:r>
              <a:rPr lang="zh-CN" altLang="en-US" sz="3200" b="1" dirty="0">
                <a:latin typeface="+mn-ea"/>
                <a:ea typeface="+mn-ea"/>
              </a:rPr>
              <a:t>数组的元素满足</a:t>
            </a:r>
            <a:r>
              <a:rPr lang="en-US" altLang="zh-CN" sz="3200" b="1" dirty="0">
                <a:latin typeface="+mn-ea"/>
                <a:ea typeface="+mn-ea"/>
              </a:rPr>
              <a:t>Fibonacci</a:t>
            </a:r>
            <a:r>
              <a:rPr lang="zh-CN" altLang="en-US" sz="3200" b="1" dirty="0">
                <a:latin typeface="+mn-ea"/>
                <a:ea typeface="+mn-ea"/>
              </a:rPr>
              <a:t>规则：</a:t>
            </a:r>
          </a:p>
        </p:txBody>
      </p:sp>
      <p:graphicFrame>
        <p:nvGraphicFramePr>
          <p:cNvPr id="61443" name="Object 3"/>
          <p:cNvGraphicFramePr>
            <a:graphicFrameLocks noChangeAspect="1"/>
          </p:cNvGraphicFramePr>
          <p:nvPr>
            <p:extLst>
              <p:ext uri="{D42A27DB-BD31-4B8C-83A1-F6EECF244321}">
                <p14:modId xmlns:p14="http://schemas.microsoft.com/office/powerpoint/2010/main" val="3946673529"/>
              </p:ext>
            </p:extLst>
          </p:nvPr>
        </p:nvGraphicFramePr>
        <p:xfrm>
          <a:off x="1763713" y="963613"/>
          <a:ext cx="5889625" cy="665162"/>
        </p:xfrm>
        <a:graphic>
          <a:graphicData uri="http://schemas.openxmlformats.org/presentationml/2006/ole">
            <mc:AlternateContent xmlns:mc="http://schemas.openxmlformats.org/markup-compatibility/2006">
              <mc:Choice xmlns:v="urn:schemas-microsoft-com:vml" Requires="v">
                <p:oleObj spid="_x0000_s2068" name="Equation" r:id="rId3" imgW="2361960" imgH="266400" progId="Equation.DSMT4">
                  <p:embed/>
                </p:oleObj>
              </mc:Choice>
              <mc:Fallback>
                <p:oleObj name="Equation" r:id="rId3" imgW="2361960" imgH="266400" progId="Equation.DSMT4">
                  <p:embed/>
                  <p:pic>
                    <p:nvPicPr>
                      <p:cNvPr id="0" name=""/>
                      <p:cNvPicPr>
                        <a:picLocks noChangeAspect="1" noChangeArrowheads="1"/>
                      </p:cNvPicPr>
                      <p:nvPr/>
                    </p:nvPicPr>
                    <p:blipFill>
                      <a:blip r:embed="rId4"/>
                      <a:srcRect/>
                      <a:stretch>
                        <a:fillRect/>
                      </a:stretch>
                    </p:blipFill>
                    <p:spPr bwMode="auto">
                      <a:xfrm>
                        <a:off x="1763713" y="963613"/>
                        <a:ext cx="5889625" cy="665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5" name="Object 5"/>
          <p:cNvGraphicFramePr>
            <a:graphicFrameLocks noChangeAspect="1"/>
          </p:cNvGraphicFramePr>
          <p:nvPr>
            <p:extLst>
              <p:ext uri="{D42A27DB-BD31-4B8C-83A1-F6EECF244321}">
                <p14:modId xmlns:p14="http://schemas.microsoft.com/office/powerpoint/2010/main" val="3991276119"/>
              </p:ext>
            </p:extLst>
          </p:nvPr>
        </p:nvGraphicFramePr>
        <p:xfrm>
          <a:off x="2843213" y="2276475"/>
          <a:ext cx="2308225" cy="723900"/>
        </p:xfrm>
        <a:graphic>
          <a:graphicData uri="http://schemas.openxmlformats.org/presentationml/2006/ole">
            <mc:AlternateContent xmlns:mc="http://schemas.openxmlformats.org/markup-compatibility/2006">
              <mc:Choice xmlns:v="urn:schemas-microsoft-com:vml" Requires="v">
                <p:oleObj spid="_x0000_s2069" name="Equation" r:id="rId5" imgW="850680" imgH="266400" progId="Equation.DSMT4">
                  <p:embed/>
                </p:oleObj>
              </mc:Choice>
              <mc:Fallback>
                <p:oleObj name="Equation" r:id="rId5" imgW="850680" imgH="266400" progId="Equation.DSMT4">
                  <p:embed/>
                  <p:pic>
                    <p:nvPicPr>
                      <p:cNvPr id="0" name=""/>
                      <p:cNvPicPr>
                        <a:picLocks noChangeAspect="1" noChangeArrowheads="1"/>
                      </p:cNvPicPr>
                      <p:nvPr/>
                    </p:nvPicPr>
                    <p:blipFill>
                      <a:blip r:embed="rId6"/>
                      <a:srcRect/>
                      <a:stretch>
                        <a:fillRect/>
                      </a:stretch>
                    </p:blipFill>
                    <p:spPr bwMode="auto">
                      <a:xfrm>
                        <a:off x="2843213" y="2276475"/>
                        <a:ext cx="2308225"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44" name="Text Box 4"/>
          <p:cNvSpPr txBox="1">
            <a:spLocks noChangeArrowheads="1"/>
          </p:cNvSpPr>
          <p:nvPr/>
        </p:nvSpPr>
        <p:spPr bwMode="auto">
          <a:xfrm>
            <a:off x="395286" y="1700213"/>
            <a:ext cx="82091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3200" b="1" dirty="0" smtClean="0">
                <a:latin typeface="+mn-ea"/>
              </a:rPr>
              <a:t>且要求该数组中第一个大于</a:t>
            </a:r>
            <a:r>
              <a:rPr lang="en-US" altLang="zh-CN" sz="3200" b="1" dirty="0" smtClean="0">
                <a:latin typeface="+mn-ea"/>
              </a:rPr>
              <a:t>10000</a:t>
            </a:r>
            <a:r>
              <a:rPr lang="zh-CN" altLang="en-US" sz="3200" b="1" dirty="0" smtClean="0">
                <a:latin typeface="+mn-ea"/>
              </a:rPr>
              <a:t>的元素</a:t>
            </a:r>
            <a:endParaRPr lang="zh-CN" altLang="en-US" sz="3200" b="1" dirty="0">
              <a:latin typeface="+mn-ea"/>
            </a:endParaRPr>
          </a:p>
        </p:txBody>
      </p:sp>
      <p:sp>
        <p:nvSpPr>
          <p:cNvPr id="61448" name="Text Box 8"/>
          <p:cNvSpPr txBox="1">
            <a:spLocks noChangeArrowheads="1"/>
          </p:cNvSpPr>
          <p:nvPr/>
        </p:nvSpPr>
        <p:spPr bwMode="auto">
          <a:xfrm>
            <a:off x="396875" y="2997200"/>
            <a:ext cx="2735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求解方法：</a:t>
            </a:r>
          </a:p>
        </p:txBody>
      </p:sp>
      <p:sp>
        <p:nvSpPr>
          <p:cNvPr id="61449" name="Text Box 9"/>
          <p:cNvSpPr txBox="1">
            <a:spLocks noChangeArrowheads="1"/>
          </p:cNvSpPr>
          <p:nvPr/>
        </p:nvSpPr>
        <p:spPr bwMode="auto">
          <a:xfrm>
            <a:off x="1189038" y="3644900"/>
            <a:ext cx="5399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mn-ea"/>
              </a:rPr>
              <a:t>首先考虑是的一维数组</a:t>
            </a:r>
            <a:r>
              <a:rPr lang="en-US" altLang="zh-CN" sz="2800" b="1" dirty="0">
                <a:latin typeface="+mn-ea"/>
              </a:rPr>
              <a:t>a(i)</a:t>
            </a:r>
          </a:p>
        </p:txBody>
      </p:sp>
      <p:sp>
        <p:nvSpPr>
          <p:cNvPr id="61450" name="Text Box 10"/>
          <p:cNvSpPr txBox="1">
            <a:spLocks noChangeArrowheads="1"/>
          </p:cNvSpPr>
          <p:nvPr/>
        </p:nvSpPr>
        <p:spPr bwMode="auto">
          <a:xfrm>
            <a:off x="1187450" y="4292600"/>
            <a:ext cx="3889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其次找出逻辑关系：</a:t>
            </a:r>
          </a:p>
        </p:txBody>
      </p:sp>
      <p:graphicFrame>
        <p:nvGraphicFramePr>
          <p:cNvPr id="61451" name="Object 11"/>
          <p:cNvGraphicFramePr>
            <a:graphicFrameLocks noGrp="1" noChangeAspect="1"/>
          </p:cNvGraphicFramePr>
          <p:nvPr>
            <p:ph idx="1"/>
            <p:extLst>
              <p:ext uri="{D42A27DB-BD31-4B8C-83A1-F6EECF244321}">
                <p14:modId xmlns:p14="http://schemas.microsoft.com/office/powerpoint/2010/main" val="878361766"/>
              </p:ext>
            </p:extLst>
          </p:nvPr>
        </p:nvGraphicFramePr>
        <p:xfrm>
          <a:off x="2124075" y="5013325"/>
          <a:ext cx="5832475" cy="658813"/>
        </p:xfrm>
        <a:graphic>
          <a:graphicData uri="http://schemas.openxmlformats.org/presentationml/2006/ole">
            <mc:AlternateContent xmlns:mc="http://schemas.openxmlformats.org/markup-compatibility/2006">
              <mc:Choice xmlns:v="urn:schemas-microsoft-com:vml" Requires="v">
                <p:oleObj spid="_x0000_s2070" name="Equation" r:id="rId7" imgW="2361960" imgH="266400" progId="Equation.DSMT4">
                  <p:embed/>
                </p:oleObj>
              </mc:Choice>
              <mc:Fallback>
                <p:oleObj name="Equation" r:id="rId7" imgW="2361960" imgH="266400" progId="Equation.DSMT4">
                  <p:embed/>
                  <p:pic>
                    <p:nvPicPr>
                      <p:cNvPr id="0" name=""/>
                      <p:cNvPicPr>
                        <a:picLocks noChangeAspect="1" noChangeArrowheads="1"/>
                      </p:cNvPicPr>
                      <p:nvPr/>
                    </p:nvPicPr>
                    <p:blipFill>
                      <a:blip r:embed="rId8"/>
                      <a:srcRect/>
                      <a:stretch>
                        <a:fillRect/>
                      </a:stretch>
                    </p:blipFill>
                    <p:spPr bwMode="auto">
                      <a:xfrm>
                        <a:off x="2124075" y="5013325"/>
                        <a:ext cx="5832475"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53" name="Text Box 13"/>
          <p:cNvSpPr txBox="1">
            <a:spLocks noChangeArrowheads="1"/>
          </p:cNvSpPr>
          <p:nvPr/>
        </p:nvSpPr>
        <p:spPr bwMode="auto">
          <a:xfrm>
            <a:off x="1258888" y="5805488"/>
            <a:ext cx="43926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最后画出程序流程图</a:t>
            </a:r>
          </a:p>
        </p:txBody>
      </p:sp>
    </p:spTree>
    <p:extLst>
      <p:ext uri="{BB962C8B-B14F-4D97-AF65-F5344CB8AC3E}">
        <p14:creationId xmlns:p14="http://schemas.microsoft.com/office/powerpoint/2010/main" val="4690353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505" name="Group 17"/>
          <p:cNvGrpSpPr>
            <a:grpSpLocks/>
          </p:cNvGrpSpPr>
          <p:nvPr/>
        </p:nvGrpSpPr>
        <p:grpSpPr bwMode="auto">
          <a:xfrm>
            <a:off x="3419475" y="620713"/>
            <a:ext cx="2520950" cy="576262"/>
            <a:chOff x="1836" y="482"/>
            <a:chExt cx="1588" cy="363"/>
          </a:xfrm>
        </p:grpSpPr>
        <p:sp>
          <p:nvSpPr>
            <p:cNvPr id="63503" name="Rectangle 15"/>
            <p:cNvSpPr>
              <a:spLocks noChangeArrowheads="1"/>
            </p:cNvSpPr>
            <p:nvPr/>
          </p:nvSpPr>
          <p:spPr bwMode="auto">
            <a:xfrm>
              <a:off x="1836" y="483"/>
              <a:ext cx="1588" cy="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4" name="Text Box 16"/>
            <p:cNvSpPr txBox="1">
              <a:spLocks noChangeArrowheads="1"/>
            </p:cNvSpPr>
            <p:nvPr/>
          </p:nvSpPr>
          <p:spPr bwMode="auto">
            <a:xfrm>
              <a:off x="1882" y="482"/>
              <a:ext cx="14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数组赋初始值</a:t>
              </a:r>
            </a:p>
          </p:txBody>
        </p:sp>
      </p:grpSp>
      <p:graphicFrame>
        <p:nvGraphicFramePr>
          <p:cNvPr id="63506" name="Object 18"/>
          <p:cNvGraphicFramePr>
            <a:graphicFrameLocks noGrp="1" noChangeAspect="1"/>
          </p:cNvGraphicFramePr>
          <p:nvPr>
            <p:ph sz="half" idx="1"/>
            <p:extLst>
              <p:ext uri="{D42A27DB-BD31-4B8C-83A1-F6EECF244321}">
                <p14:modId xmlns:p14="http://schemas.microsoft.com/office/powerpoint/2010/main" val="402806866"/>
              </p:ext>
            </p:extLst>
          </p:nvPr>
        </p:nvGraphicFramePr>
        <p:xfrm>
          <a:off x="1692275" y="620713"/>
          <a:ext cx="1584325" cy="547687"/>
        </p:xfrm>
        <a:graphic>
          <a:graphicData uri="http://schemas.openxmlformats.org/presentationml/2006/ole">
            <mc:AlternateContent xmlns:mc="http://schemas.openxmlformats.org/markup-compatibility/2006">
              <mc:Choice xmlns:v="urn:schemas-microsoft-com:vml" Requires="v">
                <p:oleObj spid="_x0000_s3092" name="Equation" r:id="rId3" imgW="660240" imgH="228600" progId="Equation.DSMT4">
                  <p:embed/>
                </p:oleObj>
              </mc:Choice>
              <mc:Fallback>
                <p:oleObj name="Equation" r:id="rId3" imgW="660240" imgH="228600" progId="Equation.DSMT4">
                  <p:embed/>
                  <p:pic>
                    <p:nvPicPr>
                      <p:cNvPr id="0" name=""/>
                      <p:cNvPicPr>
                        <a:picLocks noChangeAspect="1" noChangeArrowheads="1"/>
                      </p:cNvPicPr>
                      <p:nvPr/>
                    </p:nvPicPr>
                    <p:blipFill>
                      <a:blip r:embed="rId4"/>
                      <a:srcRect/>
                      <a:stretch>
                        <a:fillRect/>
                      </a:stretch>
                    </p:blipFill>
                    <p:spPr bwMode="auto">
                      <a:xfrm>
                        <a:off x="1692275" y="620713"/>
                        <a:ext cx="1584325"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513" name="Object 25"/>
          <p:cNvGraphicFramePr>
            <a:graphicFrameLocks noGrp="1" noChangeAspect="1"/>
          </p:cNvGraphicFramePr>
          <p:nvPr>
            <p:ph sz="quarter" idx="2"/>
            <p:extLst>
              <p:ext uri="{D42A27DB-BD31-4B8C-83A1-F6EECF244321}">
                <p14:modId xmlns:p14="http://schemas.microsoft.com/office/powerpoint/2010/main" val="3655251299"/>
              </p:ext>
            </p:extLst>
          </p:nvPr>
        </p:nvGraphicFramePr>
        <p:xfrm>
          <a:off x="2916238" y="2867025"/>
          <a:ext cx="1655762" cy="561975"/>
        </p:xfrm>
        <a:graphic>
          <a:graphicData uri="http://schemas.openxmlformats.org/presentationml/2006/ole">
            <mc:AlternateContent xmlns:mc="http://schemas.openxmlformats.org/markup-compatibility/2006">
              <mc:Choice xmlns:v="urn:schemas-microsoft-com:vml" Requires="v">
                <p:oleObj spid="_x0000_s3093" name="Equation" r:id="rId5" imgW="672840" imgH="228600" progId="Equation.DSMT4">
                  <p:embed/>
                </p:oleObj>
              </mc:Choice>
              <mc:Fallback>
                <p:oleObj name="Equation" r:id="rId5" imgW="672840" imgH="228600" progId="Equation.DSMT4">
                  <p:embed/>
                  <p:pic>
                    <p:nvPicPr>
                      <p:cNvPr id="0" name=""/>
                      <p:cNvPicPr>
                        <a:picLocks noChangeAspect="1" noChangeArrowheads="1"/>
                      </p:cNvPicPr>
                      <p:nvPr/>
                    </p:nvPicPr>
                    <p:blipFill>
                      <a:blip r:embed="rId6"/>
                      <a:srcRect/>
                      <a:stretch>
                        <a:fillRect/>
                      </a:stretch>
                    </p:blipFill>
                    <p:spPr bwMode="auto">
                      <a:xfrm>
                        <a:off x="2916238" y="2867025"/>
                        <a:ext cx="1655762"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3511" name="Group 23"/>
          <p:cNvGrpSpPr>
            <a:grpSpLocks/>
          </p:cNvGrpSpPr>
          <p:nvPr/>
        </p:nvGrpSpPr>
        <p:grpSpPr bwMode="auto">
          <a:xfrm>
            <a:off x="3133725" y="1917700"/>
            <a:ext cx="2951163" cy="863600"/>
            <a:chOff x="1112" y="1389"/>
            <a:chExt cx="1859" cy="544"/>
          </a:xfrm>
        </p:grpSpPr>
        <p:sp>
          <p:nvSpPr>
            <p:cNvPr id="63508" name="AutoShape 20"/>
            <p:cNvSpPr>
              <a:spLocks noChangeArrowheads="1"/>
            </p:cNvSpPr>
            <p:nvPr/>
          </p:nvSpPr>
          <p:spPr bwMode="auto">
            <a:xfrm>
              <a:off x="1112" y="1389"/>
              <a:ext cx="1859" cy="544"/>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9" name="Text Box 21"/>
            <p:cNvSpPr txBox="1">
              <a:spLocks noChangeArrowheads="1"/>
            </p:cNvSpPr>
            <p:nvPr/>
          </p:nvSpPr>
          <p:spPr bwMode="auto">
            <a:xfrm>
              <a:off x="1383" y="1525"/>
              <a:ext cx="13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t>开始循环判断</a:t>
              </a:r>
            </a:p>
          </p:txBody>
        </p:sp>
      </p:grpSp>
      <p:sp>
        <p:nvSpPr>
          <p:cNvPr id="63512" name="Line 24"/>
          <p:cNvSpPr>
            <a:spLocks noChangeShapeType="1"/>
          </p:cNvSpPr>
          <p:nvPr/>
        </p:nvSpPr>
        <p:spPr bwMode="auto">
          <a:xfrm flipV="1">
            <a:off x="4606925" y="1196975"/>
            <a:ext cx="0" cy="720725"/>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18" name="Line 30"/>
          <p:cNvSpPr>
            <a:spLocks noChangeShapeType="1"/>
          </p:cNvSpPr>
          <p:nvPr/>
        </p:nvSpPr>
        <p:spPr bwMode="auto">
          <a:xfrm>
            <a:off x="4606925" y="2781300"/>
            <a:ext cx="0"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19" name="Text Box 31"/>
          <p:cNvSpPr txBox="1">
            <a:spLocks noChangeArrowheads="1"/>
          </p:cNvSpPr>
          <p:nvPr/>
        </p:nvSpPr>
        <p:spPr bwMode="auto">
          <a:xfrm>
            <a:off x="4645025" y="2781300"/>
            <a:ext cx="10080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yes</a:t>
            </a:r>
          </a:p>
        </p:txBody>
      </p:sp>
      <p:grpSp>
        <p:nvGrpSpPr>
          <p:cNvPr id="63524" name="Group 36"/>
          <p:cNvGrpSpPr>
            <a:grpSpLocks/>
          </p:cNvGrpSpPr>
          <p:nvPr/>
        </p:nvGrpSpPr>
        <p:grpSpPr bwMode="auto">
          <a:xfrm>
            <a:off x="2987675" y="3502025"/>
            <a:ext cx="3240088" cy="647700"/>
            <a:chOff x="1020" y="2115"/>
            <a:chExt cx="2041" cy="408"/>
          </a:xfrm>
        </p:grpSpPr>
        <p:sp>
          <p:nvSpPr>
            <p:cNvPr id="63520" name="Rectangle 32"/>
            <p:cNvSpPr>
              <a:spLocks noChangeArrowheads="1"/>
            </p:cNvSpPr>
            <p:nvPr/>
          </p:nvSpPr>
          <p:spPr bwMode="auto">
            <a:xfrm>
              <a:off x="1020" y="2115"/>
              <a:ext cx="2041"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3521" name="Object 33"/>
            <p:cNvGraphicFramePr>
              <a:graphicFrameLocks noChangeAspect="1"/>
            </p:cNvGraphicFramePr>
            <p:nvPr>
              <p:extLst>
                <p:ext uri="{D42A27DB-BD31-4B8C-83A1-F6EECF244321}">
                  <p14:modId xmlns:p14="http://schemas.microsoft.com/office/powerpoint/2010/main" val="1233675175"/>
                </p:ext>
              </p:extLst>
            </p:nvPr>
          </p:nvGraphicFramePr>
          <p:xfrm>
            <a:off x="1297" y="2160"/>
            <a:ext cx="1492" cy="333"/>
          </p:xfrm>
          <a:graphic>
            <a:graphicData uri="http://schemas.openxmlformats.org/presentationml/2006/ole">
              <mc:AlternateContent xmlns:mc="http://schemas.openxmlformats.org/markup-compatibility/2006">
                <mc:Choice xmlns:v="urn:schemas-microsoft-com:vml" Requires="v">
                  <p:oleObj spid="_x0000_s3094" name="Equation" r:id="rId7" imgW="1193760" imgH="266400" progId="Equation.DSMT4">
                    <p:embed/>
                  </p:oleObj>
                </mc:Choice>
                <mc:Fallback>
                  <p:oleObj name="Equation" r:id="rId7" imgW="1193760" imgH="266400" progId="Equation.DSMT4">
                    <p:embed/>
                    <p:pic>
                      <p:nvPicPr>
                        <p:cNvPr id="0" name=""/>
                        <p:cNvPicPr>
                          <a:picLocks noChangeAspect="1" noChangeArrowheads="1"/>
                        </p:cNvPicPr>
                        <p:nvPr/>
                      </p:nvPicPr>
                      <p:blipFill>
                        <a:blip r:embed="rId8"/>
                        <a:srcRect/>
                        <a:stretch>
                          <a:fillRect/>
                        </a:stretch>
                      </p:blipFill>
                      <p:spPr bwMode="auto">
                        <a:xfrm>
                          <a:off x="1297" y="2160"/>
                          <a:ext cx="1492"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3525" name="Line 37"/>
          <p:cNvSpPr>
            <a:spLocks noChangeShapeType="1"/>
          </p:cNvSpPr>
          <p:nvPr/>
        </p:nvSpPr>
        <p:spPr bwMode="auto">
          <a:xfrm>
            <a:off x="4572000" y="4149725"/>
            <a:ext cx="0"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26" name="Line 38"/>
          <p:cNvSpPr>
            <a:spLocks noChangeShapeType="1"/>
          </p:cNvSpPr>
          <p:nvPr/>
        </p:nvSpPr>
        <p:spPr bwMode="auto">
          <a:xfrm>
            <a:off x="4572000" y="4941888"/>
            <a:ext cx="25209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27" name="Line 39"/>
          <p:cNvSpPr>
            <a:spLocks noChangeShapeType="1"/>
          </p:cNvSpPr>
          <p:nvPr/>
        </p:nvSpPr>
        <p:spPr bwMode="auto">
          <a:xfrm flipV="1">
            <a:off x="7092950" y="2349500"/>
            <a:ext cx="0" cy="25923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28" name="Line 40"/>
          <p:cNvSpPr>
            <a:spLocks noChangeShapeType="1"/>
          </p:cNvSpPr>
          <p:nvPr/>
        </p:nvSpPr>
        <p:spPr bwMode="auto">
          <a:xfrm flipH="1">
            <a:off x="6011863" y="2349500"/>
            <a:ext cx="10810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29" name="Line 41"/>
          <p:cNvSpPr>
            <a:spLocks noChangeShapeType="1"/>
          </p:cNvSpPr>
          <p:nvPr/>
        </p:nvSpPr>
        <p:spPr bwMode="auto">
          <a:xfrm flipH="1">
            <a:off x="2484438" y="2349500"/>
            <a:ext cx="6667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30" name="Line 42"/>
          <p:cNvSpPr>
            <a:spLocks noChangeShapeType="1"/>
          </p:cNvSpPr>
          <p:nvPr/>
        </p:nvSpPr>
        <p:spPr bwMode="auto">
          <a:xfrm>
            <a:off x="2484438" y="2349500"/>
            <a:ext cx="0" cy="2808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31" name="Text Box 43"/>
          <p:cNvSpPr txBox="1">
            <a:spLocks noChangeArrowheads="1"/>
          </p:cNvSpPr>
          <p:nvPr/>
        </p:nvSpPr>
        <p:spPr bwMode="auto">
          <a:xfrm>
            <a:off x="2195513" y="1917700"/>
            <a:ext cx="719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NO</a:t>
            </a:r>
          </a:p>
        </p:txBody>
      </p:sp>
      <p:grpSp>
        <p:nvGrpSpPr>
          <p:cNvPr id="63534" name="Group 46"/>
          <p:cNvGrpSpPr>
            <a:grpSpLocks/>
          </p:cNvGrpSpPr>
          <p:nvPr/>
        </p:nvGrpSpPr>
        <p:grpSpPr bwMode="auto">
          <a:xfrm>
            <a:off x="1495425" y="5157788"/>
            <a:ext cx="1944688" cy="576262"/>
            <a:chOff x="204" y="3339"/>
            <a:chExt cx="1225" cy="363"/>
          </a:xfrm>
        </p:grpSpPr>
        <p:sp>
          <p:nvSpPr>
            <p:cNvPr id="63532" name="Rectangle 44"/>
            <p:cNvSpPr>
              <a:spLocks noChangeArrowheads="1"/>
            </p:cNvSpPr>
            <p:nvPr/>
          </p:nvSpPr>
          <p:spPr bwMode="auto">
            <a:xfrm>
              <a:off x="204" y="3339"/>
              <a:ext cx="1225" cy="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33" name="Text Box 45"/>
            <p:cNvSpPr txBox="1">
              <a:spLocks noChangeArrowheads="1"/>
            </p:cNvSpPr>
            <p:nvPr/>
          </p:nvSpPr>
          <p:spPr bwMode="auto">
            <a:xfrm>
              <a:off x="249" y="3339"/>
              <a:ext cx="11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显示</a:t>
              </a:r>
              <a:r>
                <a:rPr lang="en-US" altLang="zh-CN" sz="2800" b="1"/>
                <a:t>i</a:t>
              </a:r>
              <a:r>
                <a:rPr lang="zh-CN" altLang="en-US" sz="2800" b="1"/>
                <a:t>和</a:t>
              </a:r>
              <a:r>
                <a:rPr lang="en-US" altLang="zh-CN" sz="2800" b="1"/>
                <a:t>a</a:t>
              </a:r>
              <a:r>
                <a:rPr lang="en-US" altLang="zh-CN" sz="2800" b="1" baseline="-25000"/>
                <a:t>i</a:t>
              </a:r>
            </a:p>
          </p:txBody>
        </p:sp>
      </p:grpSp>
    </p:spTree>
    <p:extLst>
      <p:ext uri="{BB962C8B-B14F-4D97-AF65-F5344CB8AC3E}">
        <p14:creationId xmlns:p14="http://schemas.microsoft.com/office/powerpoint/2010/main" val="1215858015"/>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lgn="l"/>
            <a:r>
              <a:rPr lang="zh-CN" altLang="en-US" dirty="0"/>
              <a:t>作业</a:t>
            </a:r>
            <a:r>
              <a:rPr lang="en-US" altLang="zh-CN" dirty="0"/>
              <a:t>1</a:t>
            </a:r>
          </a:p>
        </p:txBody>
      </p:sp>
      <p:sp>
        <p:nvSpPr>
          <p:cNvPr id="54275" name="Rectangle 3"/>
          <p:cNvSpPr>
            <a:spLocks noGrp="1" noChangeArrowheads="1"/>
          </p:cNvSpPr>
          <p:nvPr>
            <p:ph type="body" sz="half" idx="1"/>
          </p:nvPr>
        </p:nvSpPr>
        <p:spPr>
          <a:xfrm>
            <a:off x="457200" y="1600201"/>
            <a:ext cx="7787208" cy="3124944"/>
          </a:xfrm>
        </p:spPr>
        <p:txBody>
          <a:bodyPr/>
          <a:lstStyle/>
          <a:p>
            <a:pPr marL="0" indent="0">
              <a:buNone/>
            </a:pPr>
            <a:r>
              <a:rPr lang="zh-CN" altLang="en-US" sz="2800" dirty="0">
                <a:latin typeface="+mn-ea"/>
              </a:rPr>
              <a:t>编写命令文件，分别用</a:t>
            </a:r>
            <a:r>
              <a:rPr lang="en-US" altLang="zh-CN" sz="2800" dirty="0">
                <a:latin typeface="+mn-ea"/>
              </a:rPr>
              <a:t>for</a:t>
            </a:r>
            <a:r>
              <a:rPr lang="zh-CN" altLang="en-US" sz="2800" dirty="0">
                <a:latin typeface="+mn-ea"/>
              </a:rPr>
              <a:t>和</a:t>
            </a:r>
            <a:r>
              <a:rPr lang="en-US" altLang="zh-CN" sz="2800" dirty="0">
                <a:latin typeface="+mn-ea"/>
              </a:rPr>
              <a:t>while</a:t>
            </a:r>
            <a:r>
              <a:rPr lang="zh-CN" altLang="en-US" sz="2800" dirty="0">
                <a:latin typeface="+mn-ea"/>
              </a:rPr>
              <a:t>循环结构编写程序求出</a:t>
            </a:r>
            <a:r>
              <a:rPr lang="zh-CN" altLang="en-US" sz="2800" dirty="0" smtClean="0">
                <a:latin typeface="+mn-ea"/>
              </a:rPr>
              <a:t>：</a:t>
            </a:r>
            <a:endParaRPr lang="en-US" altLang="zh-CN" sz="2800" dirty="0" smtClean="0">
              <a:latin typeface="+mn-ea"/>
            </a:endParaRPr>
          </a:p>
          <a:p>
            <a:endParaRPr lang="zh-CN" altLang="en-US" sz="2800" dirty="0">
              <a:latin typeface="+mn-ea"/>
            </a:endParaRPr>
          </a:p>
          <a:p>
            <a:endParaRPr lang="zh-CN" altLang="en-US" sz="2800" dirty="0">
              <a:latin typeface="+mn-ea"/>
            </a:endParaRPr>
          </a:p>
          <a:p>
            <a:endParaRPr lang="zh-CN" altLang="en-US" sz="2800" dirty="0">
              <a:latin typeface="+mn-ea"/>
            </a:endParaRPr>
          </a:p>
          <a:p>
            <a:pPr>
              <a:buFont typeface="Wingdings" pitchFamily="2" charset="2"/>
              <a:buNone/>
            </a:pPr>
            <a:r>
              <a:rPr lang="zh-CN" altLang="en-US" sz="2800" dirty="0">
                <a:latin typeface="+mn-ea"/>
              </a:rPr>
              <a:t>   并考虑一种避免循环的简洁方法来进行求和</a:t>
            </a:r>
            <a:r>
              <a:rPr lang="zh-CN" altLang="en-US" sz="2800" dirty="0" smtClean="0">
                <a:latin typeface="+mn-ea"/>
              </a:rPr>
              <a:t>。</a:t>
            </a:r>
            <a:endParaRPr lang="en-US" altLang="zh-CN" sz="2800" dirty="0">
              <a:latin typeface="+mn-ea"/>
            </a:endParaRPr>
          </a:p>
        </p:txBody>
      </p:sp>
      <p:graphicFrame>
        <p:nvGraphicFramePr>
          <p:cNvPr id="54276" name="Object 4"/>
          <p:cNvGraphicFramePr>
            <a:graphicFrameLocks noGrp="1" noChangeAspect="1"/>
          </p:cNvGraphicFramePr>
          <p:nvPr>
            <p:ph sz="half" idx="2"/>
            <p:extLst>
              <p:ext uri="{D42A27DB-BD31-4B8C-83A1-F6EECF244321}">
                <p14:modId xmlns:p14="http://schemas.microsoft.com/office/powerpoint/2010/main" val="1397973039"/>
              </p:ext>
            </p:extLst>
          </p:nvPr>
        </p:nvGraphicFramePr>
        <p:xfrm>
          <a:off x="914400" y="2514600"/>
          <a:ext cx="7086600" cy="1244600"/>
        </p:xfrm>
        <a:graphic>
          <a:graphicData uri="http://schemas.openxmlformats.org/presentationml/2006/ole">
            <mc:AlternateContent xmlns:mc="http://schemas.openxmlformats.org/markup-compatibility/2006">
              <mc:Choice xmlns:v="urn:schemas-microsoft-com:vml" Requires="v">
                <p:oleObj spid="_x0000_s4104" name="Equation" r:id="rId3" imgW="2463480" imgH="431640" progId="Equation.DSMT4">
                  <p:embed/>
                </p:oleObj>
              </mc:Choice>
              <mc:Fallback>
                <p:oleObj name="Equation" r:id="rId3" imgW="2463480" imgH="431640" progId="Equation.DSMT4">
                  <p:embed/>
                  <p:pic>
                    <p:nvPicPr>
                      <p:cNvPr id="0" name=""/>
                      <p:cNvPicPr>
                        <a:picLocks noChangeAspect="1" noChangeArrowheads="1"/>
                      </p:cNvPicPr>
                      <p:nvPr/>
                    </p:nvPicPr>
                    <p:blipFill>
                      <a:blip r:embed="rId4"/>
                      <a:srcRect/>
                      <a:stretch>
                        <a:fillRect/>
                      </a:stretch>
                    </p:blipFill>
                    <p:spPr bwMode="auto">
                      <a:xfrm>
                        <a:off x="914400" y="2514600"/>
                        <a:ext cx="7086600" cy="124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15884094"/>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179512" y="260648"/>
            <a:ext cx="806489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3200" b="1" dirty="0">
                <a:latin typeface="+mn-ea"/>
              </a:rPr>
              <a:t>作业</a:t>
            </a:r>
            <a:r>
              <a:rPr lang="en-US" altLang="zh-CN" sz="3200" b="1" dirty="0">
                <a:latin typeface="+mn-ea"/>
              </a:rPr>
              <a:t>2    </a:t>
            </a:r>
            <a:r>
              <a:rPr lang="zh-CN" altLang="en-US" sz="3200" b="1" dirty="0">
                <a:latin typeface="+mn-ea"/>
              </a:rPr>
              <a:t>编写</a:t>
            </a:r>
            <a:r>
              <a:rPr lang="en-US" altLang="zh-CN" sz="3200" b="1" dirty="0">
                <a:latin typeface="+mn-ea"/>
              </a:rPr>
              <a:t>function</a:t>
            </a:r>
            <a:r>
              <a:rPr lang="zh-CN" altLang="en-US" sz="3200" b="1" dirty="0">
                <a:latin typeface="+mn-ea"/>
              </a:rPr>
              <a:t>函数求</a:t>
            </a:r>
            <a:r>
              <a:rPr lang="en-US" altLang="zh-CN" sz="3200" b="1" dirty="0" err="1">
                <a:latin typeface="+mn-ea"/>
              </a:rPr>
              <a:t>arcsinx</a:t>
            </a:r>
            <a:r>
              <a:rPr lang="zh-CN" altLang="en-US" sz="3200" b="1" dirty="0">
                <a:latin typeface="+mn-ea"/>
              </a:rPr>
              <a:t>的</a:t>
            </a:r>
            <a:r>
              <a:rPr lang="zh-CN" altLang="en-US" sz="3200" b="1" dirty="0" smtClean="0">
                <a:latin typeface="+mn-ea"/>
              </a:rPr>
              <a:t>值算法：</a:t>
            </a:r>
            <a:endParaRPr lang="zh-CN" altLang="en-US" sz="3200" b="1" dirty="0">
              <a:latin typeface="+mn-ea"/>
            </a:endParaRPr>
          </a:p>
        </p:txBody>
      </p:sp>
      <p:graphicFrame>
        <p:nvGraphicFramePr>
          <p:cNvPr id="70660" name="Object 4"/>
          <p:cNvGraphicFramePr>
            <a:graphicFrameLocks noChangeAspect="1"/>
          </p:cNvGraphicFramePr>
          <p:nvPr>
            <p:extLst>
              <p:ext uri="{D42A27DB-BD31-4B8C-83A1-F6EECF244321}">
                <p14:modId xmlns:p14="http://schemas.microsoft.com/office/powerpoint/2010/main" val="430104950"/>
              </p:ext>
            </p:extLst>
          </p:nvPr>
        </p:nvGraphicFramePr>
        <p:xfrm>
          <a:off x="179512" y="1412776"/>
          <a:ext cx="8791575" cy="1177925"/>
        </p:xfrm>
        <a:graphic>
          <a:graphicData uri="http://schemas.openxmlformats.org/presentationml/2006/ole">
            <mc:AlternateContent xmlns:mc="http://schemas.openxmlformats.org/markup-compatibility/2006">
              <mc:Choice xmlns:v="urn:schemas-microsoft-com:vml" Requires="v">
                <p:oleObj spid="_x0000_s5134" name="Equation" r:id="rId3" imgW="4076640" imgH="545760" progId="Equation.DSMT4">
                  <p:embed/>
                </p:oleObj>
              </mc:Choice>
              <mc:Fallback>
                <p:oleObj name="Equation" r:id="rId3" imgW="4076640" imgH="545760" progId="Equation.DSMT4">
                  <p:embed/>
                  <p:pic>
                    <p:nvPicPr>
                      <p:cNvPr id="0" name=""/>
                      <p:cNvPicPr>
                        <a:picLocks noChangeAspect="1" noChangeArrowheads="1"/>
                      </p:cNvPicPr>
                      <p:nvPr/>
                    </p:nvPicPr>
                    <p:blipFill>
                      <a:blip r:embed="rId4"/>
                      <a:srcRect/>
                      <a:stretch>
                        <a:fillRect/>
                      </a:stretch>
                    </p:blipFill>
                    <p:spPr bwMode="auto">
                      <a:xfrm>
                        <a:off x="179512" y="1412776"/>
                        <a:ext cx="8791575"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1" name="Object 5"/>
          <p:cNvGraphicFramePr>
            <a:graphicFrameLocks noGrp="1" noChangeAspect="1"/>
          </p:cNvGraphicFramePr>
          <p:nvPr>
            <p:ph/>
            <p:extLst>
              <p:ext uri="{D42A27DB-BD31-4B8C-83A1-F6EECF244321}">
                <p14:modId xmlns:p14="http://schemas.microsoft.com/office/powerpoint/2010/main" val="1426083621"/>
              </p:ext>
            </p:extLst>
          </p:nvPr>
        </p:nvGraphicFramePr>
        <p:xfrm>
          <a:off x="2267744" y="2924944"/>
          <a:ext cx="4297362" cy="1216025"/>
        </p:xfrm>
        <a:graphic>
          <a:graphicData uri="http://schemas.openxmlformats.org/presentationml/2006/ole">
            <mc:AlternateContent xmlns:mc="http://schemas.openxmlformats.org/markup-compatibility/2006">
              <mc:Choice xmlns:v="urn:schemas-microsoft-com:vml" Requires="v">
                <p:oleObj spid="_x0000_s5135" name="Equation" r:id="rId5" imgW="1930320" imgH="545760" progId="Equation.DSMT4">
                  <p:embed/>
                </p:oleObj>
              </mc:Choice>
              <mc:Fallback>
                <p:oleObj name="Equation" r:id="rId5" imgW="1930320" imgH="545760" progId="Equation.DSMT4">
                  <p:embed/>
                  <p:pic>
                    <p:nvPicPr>
                      <p:cNvPr id="0" name=""/>
                      <p:cNvPicPr>
                        <a:picLocks noChangeAspect="1" noChangeArrowheads="1"/>
                      </p:cNvPicPr>
                      <p:nvPr/>
                    </p:nvPicPr>
                    <p:blipFill>
                      <a:blip r:embed="rId6"/>
                      <a:srcRect/>
                      <a:stretch>
                        <a:fillRect/>
                      </a:stretch>
                    </p:blipFill>
                    <p:spPr bwMode="auto">
                      <a:xfrm>
                        <a:off x="2267744" y="2924944"/>
                        <a:ext cx="4297362" cy="121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2" name="Text Box 6"/>
          <p:cNvSpPr txBox="1">
            <a:spLocks noChangeArrowheads="1"/>
          </p:cNvSpPr>
          <p:nvPr/>
        </p:nvSpPr>
        <p:spPr bwMode="auto">
          <a:xfrm>
            <a:off x="1187450" y="4407495"/>
            <a:ext cx="74890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latin typeface="+mn-ea"/>
              </a:rPr>
              <a:t>提示：阶乘的函数：</a:t>
            </a:r>
            <a:r>
              <a:rPr lang="en-US" altLang="zh-CN" sz="2400" b="1" dirty="0">
                <a:latin typeface="+mn-ea"/>
              </a:rPr>
              <a:t>factorial,</a:t>
            </a:r>
            <a:r>
              <a:rPr lang="zh-CN" altLang="en-US" sz="2400" b="1" dirty="0">
                <a:latin typeface="+mn-ea"/>
              </a:rPr>
              <a:t>可用</a:t>
            </a:r>
            <a:r>
              <a:rPr lang="en-US" altLang="zh-CN" sz="2400" b="1" dirty="0">
                <a:latin typeface="+mn-ea"/>
              </a:rPr>
              <a:t>while</a:t>
            </a:r>
            <a:r>
              <a:rPr lang="zh-CN" altLang="en-US" sz="2400" b="1" dirty="0">
                <a:latin typeface="+mn-ea"/>
              </a:rPr>
              <a:t>循环</a:t>
            </a:r>
            <a:r>
              <a:rPr lang="zh-CN" altLang="en-US" sz="2400" b="1" dirty="0" smtClean="0">
                <a:latin typeface="+mn-ea"/>
              </a:rPr>
              <a:t>语句</a:t>
            </a:r>
            <a:endParaRPr lang="en-US" altLang="zh-CN" sz="2400" b="1" dirty="0">
              <a:latin typeface="+mn-ea"/>
            </a:endParaRPr>
          </a:p>
        </p:txBody>
      </p:sp>
    </p:spTree>
    <p:extLst>
      <p:ext uri="{BB962C8B-B14F-4D97-AF65-F5344CB8AC3E}">
        <p14:creationId xmlns:p14="http://schemas.microsoft.com/office/powerpoint/2010/main" val="1978224587"/>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51520" y="188640"/>
            <a:ext cx="8229600" cy="1143000"/>
          </a:xfrm>
        </p:spPr>
        <p:txBody>
          <a:bodyPr/>
          <a:lstStyle/>
          <a:p>
            <a:pPr algn="l"/>
            <a:r>
              <a:rPr lang="zh-CN" altLang="en-US" dirty="0">
                <a:latin typeface="+mj-ea"/>
              </a:rPr>
              <a:t>作业</a:t>
            </a:r>
            <a:r>
              <a:rPr lang="en-US" altLang="zh-CN" dirty="0">
                <a:latin typeface="+mj-ea"/>
              </a:rPr>
              <a:t>3</a:t>
            </a:r>
          </a:p>
        </p:txBody>
      </p:sp>
      <p:sp>
        <p:nvSpPr>
          <p:cNvPr id="55299" name="Rectangle 3"/>
          <p:cNvSpPr>
            <a:spLocks noGrp="1" noChangeArrowheads="1"/>
          </p:cNvSpPr>
          <p:nvPr>
            <p:ph type="body" idx="1"/>
          </p:nvPr>
        </p:nvSpPr>
        <p:spPr>
          <a:xfrm>
            <a:off x="395536" y="1287463"/>
            <a:ext cx="8229600" cy="2573586"/>
          </a:xfrm>
        </p:spPr>
        <p:txBody>
          <a:bodyPr/>
          <a:lstStyle/>
          <a:p>
            <a:pPr marL="0" indent="0">
              <a:buNone/>
            </a:pPr>
            <a:r>
              <a:rPr lang="zh-CN" altLang="en-US" dirty="0"/>
              <a:t>编写函数</a:t>
            </a:r>
          </a:p>
          <a:p>
            <a:pPr lvl="1"/>
            <a:r>
              <a:rPr lang="zh-CN" altLang="en-US" dirty="0"/>
              <a:t>编写一函数求输入两个正整数</a:t>
            </a:r>
            <a:r>
              <a:rPr lang="en-US" altLang="zh-CN" dirty="0"/>
              <a:t>m</a:t>
            </a:r>
            <a:r>
              <a:rPr lang="zh-CN" altLang="en-US" dirty="0"/>
              <a:t>和</a:t>
            </a:r>
            <a:r>
              <a:rPr lang="en-US" altLang="zh-CN" dirty="0"/>
              <a:t>n</a:t>
            </a:r>
            <a:r>
              <a:rPr lang="zh-CN" altLang="en-US" dirty="0"/>
              <a:t>，求其最大公约数和最小公倍数。</a:t>
            </a:r>
            <a:r>
              <a:rPr lang="en-US" altLang="zh-CN" dirty="0"/>
              <a:t>[</a:t>
            </a:r>
            <a:r>
              <a:rPr lang="en-US" altLang="zh-CN" dirty="0" err="1"/>
              <a:t>b,y</a:t>
            </a:r>
            <a:r>
              <a:rPr lang="en-US" altLang="zh-CN" dirty="0"/>
              <a:t>]=by(</a:t>
            </a:r>
            <a:r>
              <a:rPr lang="en-US" altLang="zh-CN" dirty="0" err="1"/>
              <a:t>m,n</a:t>
            </a:r>
            <a:r>
              <a:rPr lang="en-US" altLang="zh-CN" dirty="0"/>
              <a:t>)</a:t>
            </a:r>
          </a:p>
          <a:p>
            <a:pPr lvl="1"/>
            <a:r>
              <a:rPr lang="zh-CN" altLang="en-US" dirty="0"/>
              <a:t>编写一函数判断输入的正整数</a:t>
            </a:r>
            <a:r>
              <a:rPr lang="en-US" altLang="zh-CN" dirty="0"/>
              <a:t>n</a:t>
            </a:r>
            <a:r>
              <a:rPr lang="zh-CN" altLang="en-US" dirty="0"/>
              <a:t>是否为素数。若为素数返回</a:t>
            </a:r>
            <a:r>
              <a:rPr lang="en-US" altLang="zh-CN" dirty="0" smtClean="0"/>
              <a:t>1</a:t>
            </a:r>
            <a:r>
              <a:rPr lang="zh-CN" altLang="en-US" dirty="0" smtClean="0"/>
              <a:t>，否则为</a:t>
            </a:r>
            <a:r>
              <a:rPr lang="en-US" altLang="zh-CN" dirty="0"/>
              <a:t>0</a:t>
            </a:r>
            <a:r>
              <a:rPr lang="zh-CN" altLang="en-US" dirty="0"/>
              <a:t>，</a:t>
            </a:r>
            <a:r>
              <a:rPr lang="en-US" altLang="zh-CN" dirty="0"/>
              <a:t>[t]=</a:t>
            </a:r>
            <a:r>
              <a:rPr lang="en-US" altLang="zh-CN" dirty="0" err="1"/>
              <a:t>sushu</a:t>
            </a:r>
            <a:r>
              <a:rPr lang="en-US" altLang="zh-CN" dirty="0"/>
              <a:t>(n)</a:t>
            </a:r>
          </a:p>
        </p:txBody>
      </p:sp>
      <p:sp>
        <p:nvSpPr>
          <p:cNvPr id="55300" name="Text Box 4"/>
          <p:cNvSpPr txBox="1">
            <a:spLocks noChangeArrowheads="1"/>
          </p:cNvSpPr>
          <p:nvPr/>
        </p:nvSpPr>
        <p:spPr bwMode="auto">
          <a:xfrm>
            <a:off x="1331912" y="3895272"/>
            <a:ext cx="561657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mn-ea"/>
              </a:rPr>
              <a:t>提示：求模的函数：</a:t>
            </a:r>
            <a:r>
              <a:rPr lang="en-US" altLang="zh-CN" sz="2800" b="1" dirty="0">
                <a:latin typeface="+mn-ea"/>
              </a:rPr>
              <a:t>mod</a:t>
            </a:r>
          </a:p>
          <a:p>
            <a:pPr>
              <a:spcBef>
                <a:spcPct val="50000"/>
              </a:spcBef>
            </a:pPr>
            <a:r>
              <a:rPr lang="en-US" altLang="zh-CN" sz="2800" b="1" dirty="0">
                <a:latin typeface="+mn-ea"/>
              </a:rPr>
              <a:t>     </a:t>
            </a:r>
            <a:r>
              <a:rPr lang="en-US" altLang="zh-CN" sz="2800" b="1" dirty="0" smtClean="0">
                <a:latin typeface="+mn-ea"/>
              </a:rPr>
              <a:t> </a:t>
            </a:r>
            <a:r>
              <a:rPr lang="zh-CN" altLang="en-US" sz="2800" b="1" dirty="0">
                <a:latin typeface="+mn-ea"/>
              </a:rPr>
              <a:t>取整的函数：</a:t>
            </a:r>
            <a:r>
              <a:rPr lang="en-US" altLang="zh-CN" sz="2800" b="1" dirty="0">
                <a:latin typeface="+mn-ea"/>
              </a:rPr>
              <a:t>floor</a:t>
            </a:r>
          </a:p>
        </p:txBody>
      </p:sp>
    </p:spTree>
    <p:extLst>
      <p:ext uri="{BB962C8B-B14F-4D97-AF65-F5344CB8AC3E}">
        <p14:creationId xmlns:p14="http://schemas.microsoft.com/office/powerpoint/2010/main" val="10073633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lgn="l"/>
            <a:r>
              <a:rPr lang="zh-CN" altLang="en-US" dirty="0">
                <a:latin typeface="+mj-ea"/>
              </a:rPr>
              <a:t>作业</a:t>
            </a:r>
            <a:r>
              <a:rPr lang="en-US" altLang="zh-CN" dirty="0">
                <a:latin typeface="+mj-ea"/>
              </a:rPr>
              <a:t>4</a:t>
            </a:r>
          </a:p>
        </p:txBody>
      </p:sp>
      <p:sp>
        <p:nvSpPr>
          <p:cNvPr id="56323" name="Rectangle 3"/>
          <p:cNvSpPr>
            <a:spLocks noGrp="1" noChangeArrowheads="1"/>
          </p:cNvSpPr>
          <p:nvPr>
            <p:ph type="body" idx="1"/>
          </p:nvPr>
        </p:nvSpPr>
        <p:spPr>
          <a:xfrm>
            <a:off x="457200" y="1600201"/>
            <a:ext cx="8382000" cy="3701008"/>
          </a:xfrm>
        </p:spPr>
        <p:txBody>
          <a:bodyPr/>
          <a:lstStyle/>
          <a:p>
            <a:r>
              <a:rPr lang="zh-CN" altLang="en-US" dirty="0"/>
              <a:t>在</a:t>
            </a:r>
            <a:r>
              <a:rPr lang="en-US" altLang="zh-CN" dirty="0"/>
              <a:t>MATLAB</a:t>
            </a:r>
            <a:r>
              <a:rPr lang="zh-CN" altLang="en-US" dirty="0"/>
              <a:t>中，</a:t>
            </a:r>
            <a:r>
              <a:rPr lang="en-US" altLang="zh-CN" dirty="0"/>
              <a:t>magic()</a:t>
            </a:r>
            <a:r>
              <a:rPr lang="zh-CN" altLang="en-US" dirty="0"/>
              <a:t>函数叫做魔方阵函数，该函数能够自动生成一种特别的</a:t>
            </a:r>
            <a:r>
              <a:rPr lang="en-US" altLang="zh-CN" dirty="0"/>
              <a:t>N</a:t>
            </a:r>
            <a:r>
              <a:rPr lang="zh-CN" altLang="en-US" dirty="0"/>
              <a:t>阶方阵（其中，</a:t>
            </a:r>
            <a:r>
              <a:rPr lang="en-US" altLang="zh-CN" dirty="0"/>
              <a:t>N</a:t>
            </a:r>
            <a:r>
              <a:rPr lang="zh-CN" altLang="en-US" dirty="0"/>
              <a:t>＝</a:t>
            </a:r>
            <a:r>
              <a:rPr lang="en-US" altLang="zh-CN" dirty="0"/>
              <a:t>1</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）。这些</a:t>
            </a:r>
            <a:r>
              <a:rPr lang="en-US" altLang="zh-CN" dirty="0"/>
              <a:t>N</a:t>
            </a:r>
            <a:r>
              <a:rPr lang="zh-CN" altLang="en-US" dirty="0"/>
              <a:t>阶方阵具有一个共同的奇妙的特性，即每一行、每一列或对角线上的元素之和都相等且为某一个常数。试设计一函数</a:t>
            </a:r>
            <a:r>
              <a:rPr lang="en-US" altLang="zh-CN" dirty="0"/>
              <a:t>mag(n)</a:t>
            </a:r>
            <a:r>
              <a:rPr lang="zh-CN" altLang="en-US" dirty="0"/>
              <a:t>，对</a:t>
            </a:r>
            <a:r>
              <a:rPr lang="en-US" altLang="zh-CN" dirty="0"/>
              <a:t>N</a:t>
            </a:r>
            <a:r>
              <a:rPr lang="zh-CN" altLang="en-US" dirty="0"/>
              <a:t>阶魔方证验证其奇妙特性。</a:t>
            </a:r>
          </a:p>
        </p:txBody>
      </p:sp>
    </p:spTree>
    <p:extLst>
      <p:ext uri="{BB962C8B-B14F-4D97-AF65-F5344CB8AC3E}">
        <p14:creationId xmlns:p14="http://schemas.microsoft.com/office/powerpoint/2010/main" val="24425900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2501" y="116632"/>
            <a:ext cx="8229600" cy="1139825"/>
          </a:xfrm>
        </p:spPr>
        <p:txBody>
          <a:bodyPr/>
          <a:lstStyle/>
          <a:p>
            <a:pPr algn="l"/>
            <a:r>
              <a:rPr lang="zh-CN" altLang="en-US" dirty="0"/>
              <a:t>如何创建、编辑</a:t>
            </a:r>
            <a:r>
              <a:rPr lang="en-US" altLang="zh-CN" dirty="0"/>
              <a:t>M</a:t>
            </a:r>
            <a:r>
              <a:rPr lang="zh-CN" altLang="en-US" dirty="0"/>
              <a:t>文件</a:t>
            </a:r>
          </a:p>
        </p:txBody>
      </p:sp>
      <p:sp>
        <p:nvSpPr>
          <p:cNvPr id="52227" name="Rectangle 3"/>
          <p:cNvSpPr>
            <a:spLocks noGrp="1" noChangeArrowheads="1"/>
          </p:cNvSpPr>
          <p:nvPr>
            <p:ph type="body" sz="half" idx="1"/>
          </p:nvPr>
        </p:nvSpPr>
        <p:spPr>
          <a:xfrm>
            <a:off x="251520" y="1052737"/>
            <a:ext cx="7859713" cy="576064"/>
          </a:xfrm>
        </p:spPr>
        <p:txBody>
          <a:bodyPr/>
          <a:lstStyle/>
          <a:p>
            <a:pPr marL="0" indent="0">
              <a:buNone/>
            </a:pPr>
            <a:r>
              <a:rPr lang="zh-CN" altLang="en-US" sz="2800" dirty="0"/>
              <a:t>在</a:t>
            </a:r>
            <a:r>
              <a:rPr lang="en-US" altLang="zh-CN" sz="2800" dirty="0" err="1"/>
              <a:t>matlab</a:t>
            </a:r>
            <a:r>
              <a:rPr lang="zh-CN" altLang="en-US" sz="2800" dirty="0"/>
              <a:t>命令窗口点击</a:t>
            </a:r>
            <a:r>
              <a:rPr lang="en-US" altLang="zh-CN" sz="2800" dirty="0"/>
              <a:t>file </a:t>
            </a:r>
            <a:r>
              <a:rPr lang="zh-CN" altLang="en-US" sz="2800" dirty="0"/>
              <a:t>菜单</a:t>
            </a:r>
            <a:r>
              <a:rPr lang="en-US" altLang="zh-CN" sz="2800" dirty="0"/>
              <a:t>new </a:t>
            </a:r>
            <a:r>
              <a:rPr lang="en-US" altLang="zh-CN" sz="2800" dirty="0">
                <a:sym typeface="Symbol" pitchFamily="18" charset="2"/>
              </a:rPr>
              <a:t> m-file</a:t>
            </a:r>
          </a:p>
        </p:txBody>
      </p:sp>
      <p:pic>
        <p:nvPicPr>
          <p:cNvPr id="522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772816"/>
            <a:ext cx="4662488" cy="3429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2229" name="Object 5"/>
          <p:cNvGraphicFramePr>
            <a:graphicFrameLocks noGrp="1" noChangeAspect="1"/>
          </p:cNvGraphicFramePr>
          <p:nvPr>
            <p:ph sz="half" idx="2"/>
            <p:extLst>
              <p:ext uri="{D42A27DB-BD31-4B8C-83A1-F6EECF244321}">
                <p14:modId xmlns:p14="http://schemas.microsoft.com/office/powerpoint/2010/main" val="797842452"/>
              </p:ext>
            </p:extLst>
          </p:nvPr>
        </p:nvGraphicFramePr>
        <p:xfrm>
          <a:off x="4859338" y="1817266"/>
          <a:ext cx="4284662" cy="3384550"/>
        </p:xfrm>
        <a:graphic>
          <a:graphicData uri="http://schemas.openxmlformats.org/presentationml/2006/ole">
            <mc:AlternateContent xmlns:mc="http://schemas.openxmlformats.org/markup-compatibility/2006">
              <mc:Choice xmlns:v="urn:schemas-microsoft-com:vml" Requires="v">
                <p:oleObj spid="_x0000_s6149" name="位图图像" r:id="rId4" imgW="4723810" imgH="2476190" progId="Paint.Picture">
                  <p:embed/>
                </p:oleObj>
              </mc:Choice>
              <mc:Fallback>
                <p:oleObj name="位图图像" r:id="rId4" imgW="4723810" imgH="2476190"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1817266"/>
                        <a:ext cx="4284662"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48532256"/>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lgn="l"/>
            <a:r>
              <a:rPr lang="zh-CN" altLang="en-US" dirty="0">
                <a:latin typeface="+mj-ea"/>
              </a:rPr>
              <a:t>作业</a:t>
            </a:r>
            <a:r>
              <a:rPr lang="en-US" altLang="zh-CN" dirty="0">
                <a:latin typeface="+mj-ea"/>
              </a:rPr>
              <a:t>5</a:t>
            </a:r>
          </a:p>
        </p:txBody>
      </p:sp>
      <p:sp>
        <p:nvSpPr>
          <p:cNvPr id="72707" name="Rectangle 3"/>
          <p:cNvSpPr>
            <a:spLocks noGrp="1" noChangeArrowheads="1"/>
          </p:cNvSpPr>
          <p:nvPr>
            <p:ph type="body" idx="1"/>
          </p:nvPr>
        </p:nvSpPr>
        <p:spPr>
          <a:xfrm>
            <a:off x="457200" y="1600201"/>
            <a:ext cx="8229600" cy="2404864"/>
          </a:xfrm>
        </p:spPr>
        <p:txBody>
          <a:bodyPr/>
          <a:lstStyle/>
          <a:p>
            <a:r>
              <a:rPr lang="zh-CN" altLang="en-US" b="1" dirty="0">
                <a:latin typeface="+mn-ea"/>
              </a:rPr>
              <a:t>求</a:t>
            </a:r>
            <a:r>
              <a:rPr lang="en-US" altLang="zh-CN" b="1" dirty="0">
                <a:latin typeface="+mn-ea"/>
              </a:rPr>
              <a:t>[2</a:t>
            </a:r>
            <a:r>
              <a:rPr lang="zh-CN" altLang="en-US" b="1" dirty="0">
                <a:latin typeface="+mn-ea"/>
              </a:rPr>
              <a:t>，</a:t>
            </a:r>
            <a:r>
              <a:rPr lang="en-US" altLang="zh-CN" b="1" dirty="0">
                <a:latin typeface="+mn-ea"/>
              </a:rPr>
              <a:t>999]</a:t>
            </a:r>
            <a:r>
              <a:rPr lang="zh-CN" altLang="en-US" b="1" dirty="0">
                <a:latin typeface="+mn-ea"/>
              </a:rPr>
              <a:t>中同时满足下列条件的数</a:t>
            </a:r>
          </a:p>
          <a:p>
            <a:pPr>
              <a:spcBef>
                <a:spcPct val="50000"/>
              </a:spcBef>
              <a:buClrTx/>
              <a:buSzTx/>
              <a:buFontTx/>
              <a:buNone/>
            </a:pPr>
            <a:r>
              <a:rPr lang="zh-CN" altLang="en-US" b="1" dirty="0">
                <a:effectLst/>
                <a:latin typeface="+mn-ea"/>
              </a:rPr>
              <a:t>（</a:t>
            </a:r>
            <a:r>
              <a:rPr lang="en-US" altLang="zh-CN" b="1" dirty="0">
                <a:effectLst/>
                <a:latin typeface="+mn-ea"/>
              </a:rPr>
              <a:t>1</a:t>
            </a:r>
            <a:r>
              <a:rPr lang="zh-CN" altLang="en-US" b="1" dirty="0">
                <a:effectLst/>
                <a:latin typeface="+mn-ea"/>
              </a:rPr>
              <a:t>）该数各位数字之和为奇数</a:t>
            </a:r>
          </a:p>
          <a:p>
            <a:pPr>
              <a:spcBef>
                <a:spcPct val="50000"/>
              </a:spcBef>
              <a:buClrTx/>
              <a:buSzTx/>
              <a:buFontTx/>
              <a:buNone/>
            </a:pPr>
            <a:r>
              <a:rPr lang="zh-CN" altLang="en-US" b="1" dirty="0">
                <a:effectLst/>
                <a:latin typeface="+mn-ea"/>
              </a:rPr>
              <a:t>（</a:t>
            </a:r>
            <a:r>
              <a:rPr lang="en-US" altLang="zh-CN" b="1" dirty="0">
                <a:effectLst/>
                <a:latin typeface="+mn-ea"/>
              </a:rPr>
              <a:t>2</a:t>
            </a:r>
            <a:r>
              <a:rPr lang="zh-CN" altLang="en-US" b="1" dirty="0">
                <a:effectLst/>
                <a:latin typeface="+mn-ea"/>
              </a:rPr>
              <a:t>）该数是素数</a:t>
            </a:r>
          </a:p>
          <a:p>
            <a:pPr>
              <a:buFont typeface="Wingdings" pitchFamily="2" charset="2"/>
              <a:buNone/>
            </a:pPr>
            <a:endParaRPr lang="en-US" altLang="zh-CN" sz="2400" b="1" dirty="0">
              <a:latin typeface="+mn-ea"/>
            </a:endParaRPr>
          </a:p>
        </p:txBody>
      </p:sp>
    </p:spTree>
    <p:extLst>
      <p:ext uri="{BB962C8B-B14F-4D97-AF65-F5344CB8AC3E}">
        <p14:creationId xmlns:p14="http://schemas.microsoft.com/office/powerpoint/2010/main" val="5764092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68261" y="116632"/>
            <a:ext cx="8229600" cy="1143000"/>
          </a:xfrm>
        </p:spPr>
        <p:txBody>
          <a:bodyPr/>
          <a:lstStyle/>
          <a:p>
            <a:pPr algn="l"/>
            <a:r>
              <a:rPr lang="en-US" altLang="zh-CN" b="1" dirty="0">
                <a:latin typeface="+mj-ea"/>
              </a:rPr>
              <a:t>MATLAB</a:t>
            </a:r>
            <a:r>
              <a:rPr lang="zh-CN" altLang="en-US" b="1" dirty="0">
                <a:latin typeface="+mj-ea"/>
              </a:rPr>
              <a:t>中的程序</a:t>
            </a:r>
          </a:p>
        </p:txBody>
      </p:sp>
      <p:sp>
        <p:nvSpPr>
          <p:cNvPr id="48131" name="Rectangle 3"/>
          <p:cNvSpPr>
            <a:spLocks noGrp="1" noChangeArrowheads="1"/>
          </p:cNvSpPr>
          <p:nvPr>
            <p:ph type="body" idx="1"/>
          </p:nvPr>
        </p:nvSpPr>
        <p:spPr>
          <a:xfrm>
            <a:off x="395288" y="1124744"/>
            <a:ext cx="8229600" cy="749300"/>
          </a:xfrm>
        </p:spPr>
        <p:txBody>
          <a:bodyPr/>
          <a:lstStyle/>
          <a:p>
            <a:pPr>
              <a:buFont typeface="Wingdings" pitchFamily="2" charset="2"/>
              <a:buNone/>
            </a:pPr>
            <a:r>
              <a:rPr lang="en-US" altLang="zh-CN" b="1" dirty="0">
                <a:cs typeface="Times New Roman" pitchFamily="18" charset="0"/>
                <a:sym typeface="Wingdings 2" pitchFamily="18" charset="2"/>
              </a:rPr>
              <a:t>1</a:t>
            </a:r>
            <a:r>
              <a:rPr lang="zh-CN" altLang="en-US" b="1" dirty="0">
                <a:cs typeface="Times New Roman" pitchFamily="18" charset="0"/>
                <a:sym typeface="Wingdings 2" pitchFamily="18" charset="2"/>
              </a:rPr>
              <a:t>、</a:t>
            </a:r>
            <a:r>
              <a:rPr lang="en-US" altLang="zh-CN" b="1" dirty="0">
                <a:cs typeface="Times New Roman" pitchFamily="18" charset="0"/>
                <a:sym typeface="Wingdings 2" pitchFamily="18" charset="2"/>
              </a:rPr>
              <a:t>MATLAB</a:t>
            </a:r>
            <a:r>
              <a:rPr lang="zh-CN" altLang="en-US" b="1" dirty="0">
                <a:cs typeface="Times New Roman" pitchFamily="18" charset="0"/>
                <a:sym typeface="Wingdings 2" pitchFamily="18" charset="2"/>
              </a:rPr>
              <a:t>脚本程序的基本结构（</a:t>
            </a:r>
            <a:r>
              <a:rPr lang="en-US" altLang="zh-CN" b="1" dirty="0">
                <a:cs typeface="Times New Roman" pitchFamily="18" charset="0"/>
                <a:sym typeface="Wingdings 2" pitchFamily="18" charset="2"/>
              </a:rPr>
              <a:t>P69</a:t>
            </a:r>
            <a:r>
              <a:rPr lang="zh-CN" altLang="en-US" b="1" dirty="0">
                <a:cs typeface="Times New Roman" pitchFamily="18" charset="0"/>
                <a:sym typeface="Wingdings 2" pitchFamily="18" charset="2"/>
              </a:rPr>
              <a:t>）</a:t>
            </a:r>
          </a:p>
        </p:txBody>
      </p:sp>
      <p:sp>
        <p:nvSpPr>
          <p:cNvPr id="48133" name="Text Box 5"/>
          <p:cNvSpPr txBox="1">
            <a:spLocks noChangeArrowheads="1"/>
          </p:cNvSpPr>
          <p:nvPr/>
        </p:nvSpPr>
        <p:spPr bwMode="auto">
          <a:xfrm>
            <a:off x="683443" y="1772816"/>
            <a:ext cx="84250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t>通常一个脚本程序实际上只包括两部分：注释和命令</a:t>
            </a:r>
          </a:p>
        </p:txBody>
      </p:sp>
      <p:sp>
        <p:nvSpPr>
          <p:cNvPr id="48134" name="Rectangle 6"/>
          <p:cNvSpPr>
            <a:spLocks noChangeArrowheads="1"/>
          </p:cNvSpPr>
          <p:nvPr/>
        </p:nvSpPr>
        <p:spPr bwMode="auto">
          <a:xfrm>
            <a:off x="612775" y="2574900"/>
            <a:ext cx="80645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dirty="0">
                <a:solidFill>
                  <a:schemeClr val="tx2"/>
                </a:solidFill>
              </a:rPr>
              <a:t>% Example 4_1:</a:t>
            </a:r>
            <a:r>
              <a:rPr lang="zh-CN" altLang="en-US" sz="2800" dirty="0">
                <a:solidFill>
                  <a:schemeClr val="tx2"/>
                </a:solidFill>
              </a:rPr>
              <a:t>脚本程序示例</a:t>
            </a:r>
            <a:r>
              <a:rPr lang="en-US" altLang="zh-CN" sz="2800" dirty="0">
                <a:solidFill>
                  <a:schemeClr val="tx2"/>
                </a:solidFill>
              </a:rPr>
              <a:t>—</a:t>
            </a:r>
            <a:r>
              <a:rPr lang="zh-CN" altLang="en-US" sz="2800" dirty="0">
                <a:solidFill>
                  <a:schemeClr val="tx2"/>
                </a:solidFill>
              </a:rPr>
              <a:t>画出花瓣图案</a:t>
            </a:r>
          </a:p>
          <a:p>
            <a:r>
              <a:rPr lang="en-US" altLang="zh-CN" sz="2800" dirty="0">
                <a:solidFill>
                  <a:schemeClr val="tx2"/>
                </a:solidFill>
              </a:rPr>
              <a:t>%A script example</a:t>
            </a:r>
          </a:p>
          <a:p>
            <a:r>
              <a:rPr lang="en-US" altLang="zh-CN" sz="2800" dirty="0"/>
              <a:t>Clear all;</a:t>
            </a:r>
          </a:p>
          <a:p>
            <a:r>
              <a:rPr lang="en-US" altLang="zh-CN" sz="2800" dirty="0"/>
              <a:t>angle = -pi:.01:pi;</a:t>
            </a:r>
          </a:p>
          <a:p>
            <a:r>
              <a:rPr lang="en-US" altLang="zh-CN" sz="2800" dirty="0" err="1"/>
              <a:t>dp</a:t>
            </a:r>
            <a:r>
              <a:rPr lang="en-US" altLang="zh-CN" sz="2800" dirty="0"/>
              <a:t> = 3 + sin(10*angle).^2;</a:t>
            </a:r>
          </a:p>
          <a:p>
            <a:r>
              <a:rPr lang="en-US" altLang="zh-CN" sz="2800" dirty="0"/>
              <a:t>polar(</a:t>
            </a:r>
            <a:r>
              <a:rPr lang="en-US" altLang="zh-CN" sz="2800" dirty="0" err="1"/>
              <a:t>angle,dp</a:t>
            </a:r>
            <a:r>
              <a:rPr lang="en-US" altLang="zh-CN" sz="2800" dirty="0"/>
              <a:t>);</a:t>
            </a:r>
          </a:p>
        </p:txBody>
      </p:sp>
      <p:grpSp>
        <p:nvGrpSpPr>
          <p:cNvPr id="48142" name="Group 14"/>
          <p:cNvGrpSpPr>
            <a:grpSpLocks/>
          </p:cNvGrpSpPr>
          <p:nvPr/>
        </p:nvGrpSpPr>
        <p:grpSpPr bwMode="auto">
          <a:xfrm>
            <a:off x="4665602" y="3842591"/>
            <a:ext cx="2376487" cy="1295400"/>
            <a:chOff x="2925" y="3504"/>
            <a:chExt cx="1497" cy="816"/>
          </a:xfrm>
        </p:grpSpPr>
        <p:sp>
          <p:nvSpPr>
            <p:cNvPr id="48137" name="AutoShape 9"/>
            <p:cNvSpPr>
              <a:spLocks noChangeArrowheads="1"/>
            </p:cNvSpPr>
            <p:nvPr/>
          </p:nvSpPr>
          <p:spPr bwMode="auto">
            <a:xfrm>
              <a:off x="2925" y="3504"/>
              <a:ext cx="1497" cy="816"/>
            </a:xfrm>
            <a:prstGeom prst="cloudCallout">
              <a:avLst>
                <a:gd name="adj1" fmla="val -47597"/>
                <a:gd name="adj2" fmla="val 6495"/>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48138" name="Text Box 10"/>
            <p:cNvSpPr txBox="1">
              <a:spLocks noChangeArrowheads="1"/>
            </p:cNvSpPr>
            <p:nvPr/>
          </p:nvSpPr>
          <p:spPr bwMode="auto">
            <a:xfrm>
              <a:off x="3198" y="3738"/>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FF00"/>
                  </a:solidFill>
                </a:rPr>
                <a:t>命令主体</a:t>
              </a:r>
            </a:p>
          </p:txBody>
        </p:sp>
      </p:grpSp>
      <p:grpSp>
        <p:nvGrpSpPr>
          <p:cNvPr id="48141" name="Group 13"/>
          <p:cNvGrpSpPr>
            <a:grpSpLocks/>
          </p:cNvGrpSpPr>
          <p:nvPr/>
        </p:nvGrpSpPr>
        <p:grpSpPr bwMode="auto">
          <a:xfrm>
            <a:off x="7809706" y="2551112"/>
            <a:ext cx="1116013" cy="792163"/>
            <a:chOff x="3515" y="2069"/>
            <a:chExt cx="703" cy="499"/>
          </a:xfrm>
        </p:grpSpPr>
        <p:sp>
          <p:nvSpPr>
            <p:cNvPr id="48139" name="AutoShape 11"/>
            <p:cNvSpPr>
              <a:spLocks noChangeArrowheads="1"/>
            </p:cNvSpPr>
            <p:nvPr/>
          </p:nvSpPr>
          <p:spPr bwMode="auto">
            <a:xfrm>
              <a:off x="3515" y="2069"/>
              <a:ext cx="703" cy="499"/>
            </a:xfrm>
            <a:prstGeom prst="wedgeEllipseCallout">
              <a:avLst>
                <a:gd name="adj1" fmla="val -44880"/>
                <a:gd name="adj2" fmla="val 4238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48140" name="Text Box 12"/>
            <p:cNvSpPr txBox="1">
              <a:spLocks noChangeArrowheads="1"/>
            </p:cNvSpPr>
            <p:nvPr/>
          </p:nvSpPr>
          <p:spPr bwMode="auto">
            <a:xfrm>
              <a:off x="3560" y="2151"/>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FF00"/>
                  </a:solidFill>
                </a:rPr>
                <a:t>注释</a:t>
              </a:r>
            </a:p>
          </p:txBody>
        </p:sp>
      </p:grpSp>
      <p:sp>
        <p:nvSpPr>
          <p:cNvPr id="48143" name="Text Box 15"/>
          <p:cNvSpPr txBox="1">
            <a:spLocks noChangeArrowheads="1"/>
          </p:cNvSpPr>
          <p:nvPr/>
        </p:nvSpPr>
        <p:spPr bwMode="auto">
          <a:xfrm>
            <a:off x="2606675" y="5373216"/>
            <a:ext cx="5761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solidFill>
                  <a:schemeClr val="tx2"/>
                </a:solidFill>
              </a:rPr>
              <a:t>注意其命名规则应与变量的命名规则一样</a:t>
            </a:r>
          </a:p>
        </p:txBody>
      </p:sp>
    </p:spTree>
    <p:extLst>
      <p:ext uri="{BB962C8B-B14F-4D97-AF65-F5344CB8AC3E}">
        <p14:creationId xmlns:p14="http://schemas.microsoft.com/office/powerpoint/2010/main" val="11707600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97631" y="250602"/>
            <a:ext cx="8229600" cy="749300"/>
          </a:xfrm>
        </p:spPr>
        <p:txBody>
          <a:bodyPr/>
          <a:lstStyle/>
          <a:p>
            <a:pPr>
              <a:buFont typeface="Wingdings" pitchFamily="2" charset="2"/>
              <a:buNone/>
            </a:pPr>
            <a:r>
              <a:rPr lang="en-US" altLang="zh-CN" b="1" dirty="0">
                <a:latin typeface="+mj-ea"/>
                <a:ea typeface="+mj-ea"/>
                <a:cs typeface="Times New Roman" pitchFamily="18" charset="0"/>
                <a:sym typeface="Wingdings 2" pitchFamily="18" charset="2"/>
              </a:rPr>
              <a:t>2</a:t>
            </a:r>
            <a:r>
              <a:rPr lang="zh-CN" altLang="en-US" b="1" dirty="0">
                <a:latin typeface="+mj-ea"/>
                <a:ea typeface="+mj-ea"/>
                <a:cs typeface="Times New Roman" pitchFamily="18" charset="0"/>
                <a:sym typeface="Wingdings 2" pitchFamily="18" charset="2"/>
              </a:rPr>
              <a:t>、</a:t>
            </a:r>
            <a:r>
              <a:rPr lang="en-US" altLang="zh-CN" b="1" dirty="0">
                <a:latin typeface="+mj-ea"/>
                <a:ea typeface="+mj-ea"/>
                <a:cs typeface="Times New Roman" pitchFamily="18" charset="0"/>
                <a:sym typeface="Wingdings 2" pitchFamily="18" charset="2"/>
              </a:rPr>
              <a:t>MATLAB</a:t>
            </a:r>
            <a:r>
              <a:rPr lang="zh-CN" altLang="en-US" b="1" dirty="0">
                <a:latin typeface="+mj-ea"/>
                <a:ea typeface="+mj-ea"/>
                <a:cs typeface="Times New Roman" pitchFamily="18" charset="0"/>
                <a:sym typeface="Wingdings 2" pitchFamily="18" charset="2"/>
              </a:rPr>
              <a:t>函数程序的基本结构（</a:t>
            </a:r>
            <a:r>
              <a:rPr lang="en-US" altLang="zh-CN" b="1" dirty="0">
                <a:latin typeface="+mj-ea"/>
                <a:ea typeface="+mj-ea"/>
                <a:cs typeface="Times New Roman" pitchFamily="18" charset="0"/>
                <a:sym typeface="Wingdings 2" pitchFamily="18" charset="2"/>
              </a:rPr>
              <a:t>P70</a:t>
            </a:r>
            <a:r>
              <a:rPr lang="zh-CN" altLang="en-US" b="1" dirty="0">
                <a:latin typeface="+mj-ea"/>
                <a:ea typeface="+mj-ea"/>
                <a:cs typeface="Times New Roman" pitchFamily="18" charset="0"/>
                <a:sym typeface="Wingdings 2" pitchFamily="18" charset="2"/>
              </a:rPr>
              <a:t>）</a:t>
            </a:r>
          </a:p>
        </p:txBody>
      </p:sp>
      <p:sp>
        <p:nvSpPr>
          <p:cNvPr id="49156" name="Text Box 4"/>
          <p:cNvSpPr txBox="1">
            <a:spLocks noChangeArrowheads="1"/>
          </p:cNvSpPr>
          <p:nvPr/>
        </p:nvSpPr>
        <p:spPr bwMode="auto">
          <a:xfrm>
            <a:off x="827088" y="826666"/>
            <a:ext cx="77771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通常一</a:t>
            </a:r>
            <a:r>
              <a:rPr lang="zh-CN" altLang="en-US" sz="2800" b="1" dirty="0" smtClean="0"/>
              <a:t>个</a:t>
            </a:r>
            <a:r>
              <a:rPr lang="zh-CN" altLang="en-US" sz="2800" b="1" dirty="0" smtClean="0">
                <a:cs typeface="Times New Roman" pitchFamily="18" charset="0"/>
                <a:sym typeface="Wingdings 2" pitchFamily="18" charset="2"/>
              </a:rPr>
              <a:t>函数</a:t>
            </a:r>
            <a:r>
              <a:rPr lang="zh-CN" altLang="en-US" sz="2800" b="1" dirty="0" smtClean="0"/>
              <a:t>程序</a:t>
            </a:r>
            <a:r>
              <a:rPr lang="zh-CN" altLang="en-US" sz="2800" b="1" dirty="0"/>
              <a:t>通常包括四部分：函数定义行、注释、函数体</a:t>
            </a:r>
          </a:p>
        </p:txBody>
      </p:sp>
      <p:sp>
        <p:nvSpPr>
          <p:cNvPr id="49157" name="Rectangle 5"/>
          <p:cNvSpPr>
            <a:spLocks noChangeArrowheads="1"/>
          </p:cNvSpPr>
          <p:nvPr/>
        </p:nvSpPr>
        <p:spPr bwMode="auto">
          <a:xfrm>
            <a:off x="827088" y="1976438"/>
            <a:ext cx="7345363"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dirty="0"/>
              <a:t>function [</a:t>
            </a:r>
            <a:r>
              <a:rPr lang="en-US" altLang="zh-CN" sz="2800" dirty="0" err="1"/>
              <a:t>z,s</a:t>
            </a:r>
            <a:r>
              <a:rPr lang="en-US" altLang="zh-CN" sz="2800" dirty="0"/>
              <a:t>]=comp(</a:t>
            </a:r>
            <a:r>
              <a:rPr lang="en-US" altLang="zh-CN" sz="2800" dirty="0" err="1"/>
              <a:t>x,y</a:t>
            </a:r>
            <a:r>
              <a:rPr lang="en-US" altLang="zh-CN" sz="2800" dirty="0"/>
              <a:t>)</a:t>
            </a:r>
            <a:r>
              <a:rPr lang="en-US" altLang="zh-CN" sz="2800" dirty="0">
                <a:solidFill>
                  <a:srgbClr val="FF3300"/>
                </a:solidFill>
              </a:rPr>
              <a:t>      </a:t>
            </a:r>
            <a:r>
              <a:rPr lang="zh-CN" altLang="en-US" sz="2800" b="1" dirty="0">
                <a:solidFill>
                  <a:srgbClr val="C00000"/>
                </a:solidFill>
              </a:rPr>
              <a:t>函数定义行</a:t>
            </a:r>
          </a:p>
          <a:p>
            <a:r>
              <a:rPr lang="en-US" altLang="zh-CN" sz="2800" dirty="0">
                <a:solidFill>
                  <a:srgbClr val="66FF33"/>
                </a:solidFill>
              </a:rPr>
              <a:t>% Example 4_2:comp(</a:t>
            </a:r>
            <a:r>
              <a:rPr lang="en-US" altLang="zh-CN" sz="2800" dirty="0" err="1">
                <a:solidFill>
                  <a:srgbClr val="66FF33"/>
                </a:solidFill>
              </a:rPr>
              <a:t>x,y</a:t>
            </a:r>
            <a:r>
              <a:rPr lang="en-US" altLang="zh-CN" sz="2800" dirty="0">
                <a:solidFill>
                  <a:srgbClr val="66FF33"/>
                </a:solidFill>
              </a:rPr>
              <a:t>)</a:t>
            </a:r>
            <a:r>
              <a:rPr lang="en-US" altLang="zh-CN" sz="2800" dirty="0">
                <a:solidFill>
                  <a:srgbClr val="FF3300"/>
                </a:solidFill>
              </a:rPr>
              <a:t>    </a:t>
            </a:r>
            <a:r>
              <a:rPr lang="en-US" altLang="zh-CN" sz="2800" b="1" dirty="0" smtClean="0">
                <a:solidFill>
                  <a:srgbClr val="66FF33"/>
                </a:solidFill>
              </a:rPr>
              <a:t>%</a:t>
            </a:r>
            <a:r>
              <a:rPr lang="en-US" altLang="zh-CN" sz="2800" b="1" dirty="0">
                <a:solidFill>
                  <a:srgbClr val="66FF33"/>
                </a:solidFill>
              </a:rPr>
              <a:t>comp(x):comp(</a:t>
            </a:r>
            <a:r>
              <a:rPr lang="en-US" altLang="zh-CN" sz="2800" b="1" dirty="0" err="1">
                <a:solidFill>
                  <a:srgbClr val="66FF33"/>
                </a:solidFill>
              </a:rPr>
              <a:t>x,y</a:t>
            </a:r>
            <a:r>
              <a:rPr lang="en-US" altLang="zh-CN" sz="2800" b="1" dirty="0">
                <a:solidFill>
                  <a:srgbClr val="66FF33"/>
                </a:solidFill>
              </a:rPr>
              <a:t>)=(y+10)^2*x;</a:t>
            </a:r>
            <a:r>
              <a:rPr lang="en-US" altLang="zh-CN" sz="2800" b="1" dirty="0">
                <a:solidFill>
                  <a:srgbClr val="FFFF00"/>
                </a:solidFill>
              </a:rPr>
              <a:t>  </a:t>
            </a:r>
            <a:endParaRPr lang="zh-CN" altLang="en-US" sz="2800" b="1" dirty="0">
              <a:solidFill>
                <a:srgbClr val="C00000"/>
              </a:solidFill>
            </a:endParaRPr>
          </a:p>
          <a:p>
            <a:r>
              <a:rPr lang="en-US" altLang="zh-CN" sz="2800" dirty="0">
                <a:solidFill>
                  <a:srgbClr val="66FF33"/>
                </a:solidFill>
              </a:rPr>
              <a:t>%A function example</a:t>
            </a:r>
            <a:r>
              <a:rPr lang="en-US" altLang="zh-CN" sz="2800" dirty="0">
                <a:solidFill>
                  <a:srgbClr val="FF3300"/>
                </a:solidFill>
              </a:rPr>
              <a:t>  </a:t>
            </a:r>
            <a:endParaRPr lang="en-US" altLang="zh-CN" sz="2800" b="1" dirty="0">
              <a:solidFill>
                <a:srgbClr val="FFFF00"/>
              </a:solidFill>
            </a:endParaRPr>
          </a:p>
          <a:p>
            <a:r>
              <a:rPr lang="en-US" altLang="zh-CN" sz="2800" dirty="0"/>
              <a:t>z = y + 10</a:t>
            </a:r>
          </a:p>
          <a:p>
            <a:r>
              <a:rPr lang="en-US" altLang="zh-CN" sz="2800" dirty="0"/>
              <a:t>s=z.^2*x;</a:t>
            </a:r>
          </a:p>
          <a:p>
            <a:r>
              <a:rPr lang="en-US" altLang="zh-CN" sz="2800" dirty="0"/>
              <a:t>% end of function and return [</a:t>
            </a:r>
            <a:r>
              <a:rPr lang="en-US" altLang="zh-CN" sz="2800" dirty="0" err="1"/>
              <a:t>z,s</a:t>
            </a:r>
            <a:r>
              <a:rPr lang="en-US" altLang="zh-CN" sz="2800" dirty="0"/>
              <a:t>]</a:t>
            </a:r>
          </a:p>
        </p:txBody>
      </p:sp>
      <p:grpSp>
        <p:nvGrpSpPr>
          <p:cNvPr id="49158" name="Group 6"/>
          <p:cNvGrpSpPr>
            <a:grpSpLocks/>
          </p:cNvGrpSpPr>
          <p:nvPr/>
        </p:nvGrpSpPr>
        <p:grpSpPr bwMode="auto">
          <a:xfrm>
            <a:off x="5724128" y="3845396"/>
            <a:ext cx="2016125" cy="865188"/>
            <a:chOff x="2925" y="3504"/>
            <a:chExt cx="1497" cy="816"/>
          </a:xfrm>
        </p:grpSpPr>
        <p:sp>
          <p:nvSpPr>
            <p:cNvPr id="49159" name="AutoShape 7"/>
            <p:cNvSpPr>
              <a:spLocks noChangeArrowheads="1"/>
            </p:cNvSpPr>
            <p:nvPr/>
          </p:nvSpPr>
          <p:spPr bwMode="auto">
            <a:xfrm>
              <a:off x="2925" y="3504"/>
              <a:ext cx="1497" cy="816"/>
            </a:xfrm>
            <a:prstGeom prst="cloudCallout">
              <a:avLst>
                <a:gd name="adj1" fmla="val -47597"/>
                <a:gd name="adj2" fmla="val 6495"/>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49160" name="Text Box 8"/>
            <p:cNvSpPr txBox="1">
              <a:spLocks noChangeArrowheads="1"/>
            </p:cNvSpPr>
            <p:nvPr/>
          </p:nvSpPr>
          <p:spPr bwMode="auto">
            <a:xfrm>
              <a:off x="3198" y="3787"/>
              <a:ext cx="1042" cy="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FFFF00"/>
                  </a:solidFill>
                </a:rPr>
                <a:t>函数主体</a:t>
              </a:r>
            </a:p>
          </p:txBody>
        </p:sp>
      </p:grpSp>
      <p:grpSp>
        <p:nvGrpSpPr>
          <p:cNvPr id="49161" name="Group 9"/>
          <p:cNvGrpSpPr>
            <a:grpSpLocks/>
          </p:cNvGrpSpPr>
          <p:nvPr/>
        </p:nvGrpSpPr>
        <p:grpSpPr bwMode="auto">
          <a:xfrm>
            <a:off x="6988176" y="1976686"/>
            <a:ext cx="1081087" cy="792162"/>
            <a:chOff x="3515" y="2069"/>
            <a:chExt cx="703" cy="499"/>
          </a:xfrm>
        </p:grpSpPr>
        <p:sp>
          <p:nvSpPr>
            <p:cNvPr id="49162" name="AutoShape 10"/>
            <p:cNvSpPr>
              <a:spLocks noChangeArrowheads="1"/>
            </p:cNvSpPr>
            <p:nvPr/>
          </p:nvSpPr>
          <p:spPr bwMode="auto">
            <a:xfrm>
              <a:off x="3515" y="2069"/>
              <a:ext cx="703" cy="499"/>
            </a:xfrm>
            <a:prstGeom prst="wedgeEllipseCallout">
              <a:avLst>
                <a:gd name="adj1" fmla="val -44880"/>
                <a:gd name="adj2" fmla="val 4238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49163" name="Text Box 11"/>
            <p:cNvSpPr txBox="1">
              <a:spLocks noChangeArrowheads="1"/>
            </p:cNvSpPr>
            <p:nvPr/>
          </p:nvSpPr>
          <p:spPr bwMode="auto">
            <a:xfrm>
              <a:off x="3560" y="2151"/>
              <a:ext cx="58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FF00"/>
                  </a:solidFill>
                </a:rPr>
                <a:t>注释</a:t>
              </a:r>
            </a:p>
          </p:txBody>
        </p:sp>
      </p:grpSp>
    </p:spTree>
    <p:extLst>
      <p:ext uri="{BB962C8B-B14F-4D97-AF65-F5344CB8AC3E}">
        <p14:creationId xmlns:p14="http://schemas.microsoft.com/office/powerpoint/2010/main" val="24557077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3"/>
          <p:cNvSpPr>
            <a:spLocks noChangeArrowheads="1"/>
          </p:cNvSpPr>
          <p:nvPr/>
        </p:nvSpPr>
        <p:spPr bwMode="auto">
          <a:xfrm>
            <a:off x="323528" y="476672"/>
            <a:ext cx="8352928" cy="3884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chemeClr val="hlink"/>
              </a:buClr>
              <a:buSzPct val="75000"/>
              <a:buFont typeface="Wingdings" pitchFamily="2" charset="2"/>
              <a:buChar char="l"/>
            </a:pPr>
            <a:r>
              <a:rPr lang="zh-CN" altLang="en-US" sz="2800" dirty="0"/>
              <a:t>函数文件保存的</a:t>
            </a:r>
            <a:r>
              <a:rPr lang="zh-CN" altLang="en-US" sz="2800" dirty="0">
                <a:solidFill>
                  <a:srgbClr val="C00000"/>
                </a:solidFill>
              </a:rPr>
              <a:t>文件名</a:t>
            </a:r>
            <a:r>
              <a:rPr lang="zh-CN" altLang="en-US" sz="2800" dirty="0"/>
              <a:t>应与用户定义的</a:t>
            </a:r>
            <a:r>
              <a:rPr lang="zh-CN" altLang="en-US" sz="2800" dirty="0">
                <a:solidFill>
                  <a:srgbClr val="C00000"/>
                </a:solidFill>
              </a:rPr>
              <a:t>函数</a:t>
            </a:r>
            <a:r>
              <a:rPr lang="zh-CN" altLang="en-US" sz="2800" dirty="0" smtClean="0">
                <a:solidFill>
                  <a:srgbClr val="C00000"/>
                </a:solidFill>
              </a:rPr>
              <a:t>名 </a:t>
            </a:r>
            <a:r>
              <a:rPr lang="zh-CN" altLang="en-US" sz="2800" dirty="0" smtClean="0"/>
              <a:t>一致</a:t>
            </a:r>
            <a:endParaRPr lang="en-US" altLang="zh-CN" sz="2800" dirty="0" smtClean="0"/>
          </a:p>
          <a:p>
            <a:pPr>
              <a:spcBef>
                <a:spcPct val="20000"/>
              </a:spcBef>
              <a:buClr>
                <a:schemeClr val="hlink"/>
              </a:buClr>
              <a:buSzPct val="75000"/>
              <a:buFont typeface="Wingdings" pitchFamily="2" charset="2"/>
              <a:buChar char="l"/>
            </a:pPr>
            <a:r>
              <a:rPr lang="zh-CN" altLang="en-US" sz="2800" dirty="0" smtClean="0">
                <a:latin typeface="+mn-ea"/>
              </a:rPr>
              <a:t>函数文件必须以关键字“</a:t>
            </a:r>
            <a:r>
              <a:rPr lang="en-US" altLang="zh-CN" sz="2800" dirty="0" smtClean="0">
                <a:solidFill>
                  <a:srgbClr val="C00000"/>
                </a:solidFill>
                <a:latin typeface="+mn-ea"/>
              </a:rPr>
              <a:t>function</a:t>
            </a:r>
            <a:r>
              <a:rPr lang="en-US" altLang="zh-CN" sz="2800" dirty="0" smtClean="0">
                <a:latin typeface="+mn-ea"/>
              </a:rPr>
              <a:t>”</a:t>
            </a:r>
            <a:r>
              <a:rPr lang="zh-CN" altLang="en-US" sz="2800" dirty="0" smtClean="0">
                <a:latin typeface="+mn-ea"/>
              </a:rPr>
              <a:t>开头</a:t>
            </a:r>
            <a:endParaRPr lang="en-US" altLang="zh-CN" sz="2800" dirty="0" smtClean="0">
              <a:latin typeface="+mn-ea"/>
            </a:endParaRPr>
          </a:p>
          <a:p>
            <a:pPr indent="-457200">
              <a:spcBef>
                <a:spcPct val="20000"/>
              </a:spcBef>
              <a:buClr>
                <a:schemeClr val="hlink"/>
              </a:buClr>
              <a:buSzPct val="75000"/>
              <a:buFont typeface="Wingdings" pitchFamily="2" charset="2"/>
              <a:buChar char="l"/>
            </a:pPr>
            <a:r>
              <a:rPr lang="zh-CN" altLang="en-US" sz="2800" dirty="0">
                <a:latin typeface="+mn-ea"/>
              </a:rPr>
              <a:t>函数文件的第一行为函数说明语句，其格式为：</a:t>
            </a:r>
          </a:p>
          <a:p>
            <a:pPr>
              <a:spcBef>
                <a:spcPct val="20000"/>
              </a:spcBef>
              <a:buClr>
                <a:schemeClr val="hlink"/>
              </a:buClr>
              <a:buSzPct val="75000"/>
            </a:pPr>
            <a:r>
              <a:rPr lang="zh-CN" altLang="en-US" sz="2800" dirty="0">
                <a:latin typeface="+mn-ea"/>
              </a:rPr>
              <a:t>   </a:t>
            </a:r>
            <a:r>
              <a:rPr lang="en-US" altLang="zh-CN" sz="2800" dirty="0">
                <a:latin typeface="+mn-ea"/>
              </a:rPr>
              <a:t>function [</a:t>
            </a:r>
            <a:r>
              <a:rPr lang="zh-CN" altLang="en-US" sz="2800" dirty="0">
                <a:latin typeface="+mn-ea"/>
              </a:rPr>
              <a:t>返回参数</a:t>
            </a:r>
            <a:r>
              <a:rPr lang="en-US" altLang="zh-CN" sz="2800" dirty="0">
                <a:latin typeface="+mn-ea"/>
              </a:rPr>
              <a:t>1</a:t>
            </a:r>
            <a:r>
              <a:rPr lang="zh-CN" altLang="en-US" sz="2800" dirty="0">
                <a:latin typeface="+mn-ea"/>
              </a:rPr>
              <a:t>，返回参数</a:t>
            </a:r>
            <a:r>
              <a:rPr lang="en-US" altLang="zh-CN" sz="2800" dirty="0">
                <a:latin typeface="+mn-ea"/>
              </a:rPr>
              <a:t>2</a:t>
            </a:r>
            <a:r>
              <a:rPr lang="zh-CN" altLang="en-US" sz="2800" dirty="0">
                <a:latin typeface="+mn-ea"/>
              </a:rPr>
              <a:t>，</a:t>
            </a:r>
            <a:r>
              <a:rPr lang="en-US" altLang="zh-CN" sz="2800" dirty="0">
                <a:latin typeface="+mn-ea"/>
              </a:rPr>
              <a:t>…]=</a:t>
            </a:r>
            <a:r>
              <a:rPr lang="zh-CN" altLang="en-US" sz="2800" dirty="0">
                <a:latin typeface="+mn-ea"/>
              </a:rPr>
              <a:t>函数名（传入参数</a:t>
            </a:r>
            <a:r>
              <a:rPr lang="en-US" altLang="zh-CN" sz="2800" dirty="0">
                <a:latin typeface="+mn-ea"/>
              </a:rPr>
              <a:t>1</a:t>
            </a:r>
            <a:r>
              <a:rPr lang="zh-CN" altLang="en-US" sz="2800" dirty="0">
                <a:latin typeface="+mn-ea"/>
              </a:rPr>
              <a:t>，传入参数</a:t>
            </a:r>
            <a:r>
              <a:rPr lang="en-US" altLang="zh-CN" sz="2800" dirty="0">
                <a:latin typeface="+mn-ea"/>
              </a:rPr>
              <a:t>2</a:t>
            </a:r>
            <a:r>
              <a:rPr lang="zh-CN" altLang="en-US" sz="2800" dirty="0">
                <a:latin typeface="+mn-ea"/>
              </a:rPr>
              <a:t>，</a:t>
            </a:r>
            <a:r>
              <a:rPr lang="en-US" altLang="zh-CN" sz="2800" dirty="0">
                <a:latin typeface="+mn-ea"/>
              </a:rPr>
              <a:t>…)</a:t>
            </a:r>
          </a:p>
          <a:p>
            <a:pPr>
              <a:spcBef>
                <a:spcPct val="20000"/>
              </a:spcBef>
              <a:buClr>
                <a:schemeClr val="hlink"/>
              </a:buClr>
              <a:buSzPct val="75000"/>
              <a:buFont typeface="Wingdings" pitchFamily="2" charset="2"/>
              <a:buChar char="l"/>
            </a:pPr>
            <a:r>
              <a:rPr lang="zh-CN" altLang="en-US" sz="2800" dirty="0" smtClean="0"/>
              <a:t>在命令文件中调用函数时，函数文件必须和命令文件在同一目录下，或者函数文件所在的目录已经加入到系统的默认路径中</a:t>
            </a:r>
            <a:endParaRPr lang="zh-CN" altLang="en-US" sz="2800" dirty="0">
              <a:solidFill>
                <a:srgbClr val="C00000"/>
              </a:solidFill>
            </a:endParaRPr>
          </a:p>
        </p:txBody>
      </p:sp>
    </p:spTree>
    <p:extLst>
      <p:ext uri="{BB962C8B-B14F-4D97-AF65-F5344CB8AC3E}">
        <p14:creationId xmlns:p14="http://schemas.microsoft.com/office/powerpoint/2010/main" val="870508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90" name="Rectangle 14"/>
          <p:cNvSpPr>
            <a:spLocks noChangeArrowheads="1"/>
          </p:cNvSpPr>
          <p:nvPr/>
        </p:nvSpPr>
        <p:spPr bwMode="auto">
          <a:xfrm>
            <a:off x="2051720" y="244961"/>
            <a:ext cx="576064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latin typeface="+mn-ea"/>
              </a:rPr>
              <a:t>&gt;&gt;</a:t>
            </a:r>
            <a:r>
              <a:rPr lang="en-US" altLang="zh-CN" sz="2400" dirty="0">
                <a:latin typeface="+mn-ea"/>
              </a:rPr>
              <a:t> </a:t>
            </a:r>
            <a:r>
              <a:rPr lang="en-US" altLang="zh-CN" sz="2400" b="1" dirty="0">
                <a:latin typeface="+mn-ea"/>
              </a:rPr>
              <a:t>comp</a:t>
            </a:r>
          </a:p>
          <a:p>
            <a:r>
              <a:rPr lang="en-US" altLang="zh-CN" sz="2400" b="1" dirty="0">
                <a:latin typeface="+mn-ea"/>
              </a:rPr>
              <a:t>??? Input argument "y" is undefined.</a:t>
            </a:r>
          </a:p>
          <a:p>
            <a:endParaRPr lang="en-US" altLang="zh-CN" sz="2400" b="1" dirty="0">
              <a:latin typeface="+mn-ea"/>
            </a:endParaRPr>
          </a:p>
          <a:p>
            <a:r>
              <a:rPr lang="en-US" altLang="zh-CN" sz="2400" b="1" dirty="0">
                <a:latin typeface="+mn-ea"/>
              </a:rPr>
              <a:t>Error in ==&gt; comp at 6</a:t>
            </a:r>
          </a:p>
          <a:p>
            <a:r>
              <a:rPr lang="en-US" altLang="zh-CN" sz="2400" b="1" dirty="0">
                <a:latin typeface="+mn-ea"/>
              </a:rPr>
              <a:t>z = y + 10;</a:t>
            </a:r>
          </a:p>
          <a:p>
            <a:endParaRPr lang="en-US" altLang="zh-CN" sz="2400" b="1" dirty="0">
              <a:latin typeface="+mn-ea"/>
            </a:endParaRPr>
          </a:p>
          <a:p>
            <a:r>
              <a:rPr lang="en-US" altLang="zh-CN" sz="2400" b="1" dirty="0">
                <a:latin typeface="+mn-ea"/>
              </a:rPr>
              <a:t>&gt;&gt; comp(10,2)</a:t>
            </a:r>
          </a:p>
          <a:p>
            <a:r>
              <a:rPr lang="en-US" altLang="zh-CN" sz="2400" b="1" dirty="0" err="1">
                <a:latin typeface="+mn-ea"/>
              </a:rPr>
              <a:t>ans</a:t>
            </a:r>
            <a:r>
              <a:rPr lang="en-US" altLang="zh-CN" sz="2400" b="1" dirty="0">
                <a:latin typeface="+mn-ea"/>
              </a:rPr>
              <a:t> =</a:t>
            </a:r>
          </a:p>
          <a:p>
            <a:r>
              <a:rPr lang="en-US" altLang="zh-CN" sz="2400" b="1" dirty="0">
                <a:latin typeface="+mn-ea"/>
              </a:rPr>
              <a:t>    12</a:t>
            </a:r>
          </a:p>
          <a:p>
            <a:endParaRPr lang="pl-PL" altLang="zh-CN" sz="2400" b="1" dirty="0">
              <a:latin typeface="+mn-ea"/>
            </a:endParaRPr>
          </a:p>
          <a:p>
            <a:r>
              <a:rPr lang="pl-PL" altLang="zh-CN" sz="2400" b="1" dirty="0">
                <a:latin typeface="+mn-ea"/>
              </a:rPr>
              <a:t>&gt;&gt; [z,s]=comp(10,2)</a:t>
            </a:r>
          </a:p>
          <a:p>
            <a:r>
              <a:rPr lang="pl-PL" altLang="zh-CN" sz="2400" b="1" dirty="0">
                <a:latin typeface="+mn-ea"/>
              </a:rPr>
              <a:t>z =</a:t>
            </a:r>
          </a:p>
          <a:p>
            <a:r>
              <a:rPr lang="pl-PL" altLang="zh-CN" sz="2400" b="1" dirty="0">
                <a:latin typeface="+mn-ea"/>
              </a:rPr>
              <a:t>    12</a:t>
            </a:r>
          </a:p>
          <a:p>
            <a:r>
              <a:rPr lang="pl-PL" altLang="zh-CN" sz="2400" b="1" dirty="0">
                <a:latin typeface="+mn-ea"/>
              </a:rPr>
              <a:t>s =</a:t>
            </a:r>
          </a:p>
          <a:p>
            <a:r>
              <a:rPr lang="pl-PL" altLang="zh-CN" sz="2400" b="1" dirty="0">
                <a:latin typeface="+mn-ea"/>
              </a:rPr>
              <a:t>   </a:t>
            </a:r>
            <a:r>
              <a:rPr lang="pl-PL" altLang="zh-CN" sz="2400" b="1" dirty="0" smtClean="0">
                <a:latin typeface="+mn-ea"/>
              </a:rPr>
              <a:t> </a:t>
            </a:r>
            <a:r>
              <a:rPr lang="pl-PL" altLang="zh-CN" sz="2400" b="1" dirty="0">
                <a:latin typeface="+mn-ea"/>
              </a:rPr>
              <a:t>1440</a:t>
            </a:r>
            <a:endParaRPr lang="en-US" altLang="zh-CN" sz="2400" b="1" dirty="0">
              <a:latin typeface="+mn-ea"/>
            </a:endParaRPr>
          </a:p>
        </p:txBody>
      </p:sp>
      <p:sp>
        <p:nvSpPr>
          <p:cNvPr id="50191" name="Text Box 15"/>
          <p:cNvSpPr txBox="1">
            <a:spLocks noChangeArrowheads="1"/>
          </p:cNvSpPr>
          <p:nvPr/>
        </p:nvSpPr>
        <p:spPr bwMode="auto">
          <a:xfrm>
            <a:off x="250825" y="260350"/>
            <a:ext cx="2016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运行结果</a:t>
            </a:r>
          </a:p>
        </p:txBody>
      </p:sp>
    </p:spTree>
    <p:extLst>
      <p:ext uri="{BB962C8B-B14F-4D97-AF65-F5344CB8AC3E}">
        <p14:creationId xmlns:p14="http://schemas.microsoft.com/office/powerpoint/2010/main" val="4258810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23528" y="260648"/>
            <a:ext cx="8229600" cy="1143000"/>
          </a:xfrm>
        </p:spPr>
        <p:txBody>
          <a:bodyPr/>
          <a:lstStyle/>
          <a:p>
            <a:pPr algn="l"/>
            <a:r>
              <a:rPr lang="zh-CN" altLang="en-US" dirty="0"/>
              <a:t>全局变量和</a:t>
            </a:r>
            <a:r>
              <a:rPr lang="zh-CN" altLang="en-US" dirty="0" smtClean="0"/>
              <a:t>局部变量</a:t>
            </a:r>
            <a:endParaRPr lang="zh-CN" altLang="en-US" dirty="0"/>
          </a:p>
        </p:txBody>
      </p:sp>
      <p:sp>
        <p:nvSpPr>
          <p:cNvPr id="37891" name="Rectangle 3"/>
          <p:cNvSpPr>
            <a:spLocks noGrp="1" noChangeArrowheads="1"/>
          </p:cNvSpPr>
          <p:nvPr>
            <p:ph type="body" idx="1"/>
          </p:nvPr>
        </p:nvSpPr>
        <p:spPr>
          <a:xfrm>
            <a:off x="457200" y="1600201"/>
            <a:ext cx="8229600" cy="3052936"/>
          </a:xfrm>
        </p:spPr>
        <p:txBody>
          <a:bodyPr/>
          <a:lstStyle/>
          <a:p>
            <a:r>
              <a:rPr lang="zh-CN" altLang="en-US" dirty="0"/>
              <a:t>函数内部所定义的变量均为局部变量。</a:t>
            </a:r>
          </a:p>
          <a:p>
            <a:r>
              <a:rPr lang="zh-CN" altLang="en-US" dirty="0"/>
              <a:t>脚本文件中变量是全局变量。</a:t>
            </a:r>
          </a:p>
          <a:p>
            <a:r>
              <a:rPr lang="zh-CN" altLang="en-US" dirty="0"/>
              <a:t>当用户需要在多个函数中使用相同的变量时，就要将这些变量定义为全局变量。全局变量的定义由</a:t>
            </a:r>
            <a:r>
              <a:rPr lang="zh-CN" altLang="en-US" dirty="0" smtClean="0"/>
              <a:t>指令</a:t>
            </a:r>
            <a:r>
              <a:rPr lang="en-US" altLang="zh-CN" dirty="0" smtClean="0"/>
              <a:t>”global</a:t>
            </a:r>
            <a:r>
              <a:rPr lang="en-US" altLang="zh-CN" dirty="0"/>
              <a:t>”</a:t>
            </a:r>
            <a:r>
              <a:rPr lang="zh-CN" altLang="en-US" dirty="0"/>
              <a:t>实现。</a:t>
            </a:r>
          </a:p>
        </p:txBody>
      </p:sp>
    </p:spTree>
    <p:extLst>
      <p:ext uri="{BB962C8B-B14F-4D97-AF65-F5344CB8AC3E}">
        <p14:creationId xmlns:p14="http://schemas.microsoft.com/office/powerpoint/2010/main" val="11758999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07504" y="116632"/>
            <a:ext cx="8229600" cy="1143000"/>
          </a:xfrm>
        </p:spPr>
        <p:txBody>
          <a:bodyPr/>
          <a:lstStyle/>
          <a:p>
            <a:pPr algn="l"/>
            <a:r>
              <a:rPr lang="zh-CN" altLang="en-US" b="1" dirty="0"/>
              <a:t>程序流程</a:t>
            </a:r>
            <a:r>
              <a:rPr lang="zh-CN" altLang="en-US" b="1" dirty="0" smtClean="0"/>
              <a:t>控制</a:t>
            </a:r>
            <a:endParaRPr lang="zh-CN" altLang="en-US" b="1" dirty="0"/>
          </a:p>
        </p:txBody>
      </p:sp>
      <p:sp>
        <p:nvSpPr>
          <p:cNvPr id="40963" name="Rectangle 3"/>
          <p:cNvSpPr>
            <a:spLocks noGrp="1" noChangeArrowheads="1"/>
          </p:cNvSpPr>
          <p:nvPr>
            <p:ph type="body" idx="1"/>
          </p:nvPr>
        </p:nvSpPr>
        <p:spPr>
          <a:xfrm>
            <a:off x="467544" y="1124745"/>
            <a:ext cx="5616624" cy="3456384"/>
          </a:xfrm>
        </p:spPr>
        <p:txBody>
          <a:bodyPr/>
          <a:lstStyle/>
          <a:p>
            <a:r>
              <a:rPr lang="zh-CN" altLang="en-US" dirty="0"/>
              <a:t>循环控制语句</a:t>
            </a:r>
          </a:p>
          <a:p>
            <a:pPr lvl="1"/>
            <a:r>
              <a:rPr lang="en-US" altLang="zh-CN" dirty="0"/>
              <a:t>for</a:t>
            </a:r>
            <a:r>
              <a:rPr lang="zh-CN" altLang="en-US" dirty="0"/>
              <a:t>循环语句</a:t>
            </a:r>
          </a:p>
          <a:p>
            <a:pPr lvl="1"/>
            <a:r>
              <a:rPr lang="en-US" altLang="zh-CN" dirty="0"/>
              <a:t>while</a:t>
            </a:r>
            <a:r>
              <a:rPr lang="zh-CN" altLang="en-US" dirty="0"/>
              <a:t>循环语句</a:t>
            </a:r>
          </a:p>
          <a:p>
            <a:r>
              <a:rPr lang="zh-CN" altLang="en-US" dirty="0"/>
              <a:t>条件</a:t>
            </a:r>
            <a:r>
              <a:rPr lang="zh-CN" altLang="en-US" dirty="0" smtClean="0"/>
              <a:t>控制语句</a:t>
            </a:r>
            <a:endParaRPr lang="en-US" altLang="zh-CN" dirty="0"/>
          </a:p>
          <a:p>
            <a:pPr lvl="1"/>
            <a:r>
              <a:rPr lang="en-US" altLang="zh-CN" dirty="0"/>
              <a:t>if</a:t>
            </a:r>
            <a:r>
              <a:rPr lang="zh-CN" altLang="en-US" dirty="0"/>
              <a:t>语句</a:t>
            </a:r>
          </a:p>
          <a:p>
            <a:pPr lvl="1"/>
            <a:r>
              <a:rPr lang="en-US" altLang="zh-CN" dirty="0"/>
              <a:t>switch</a:t>
            </a:r>
            <a:r>
              <a:rPr lang="zh-CN" altLang="en-US" dirty="0"/>
              <a:t>语句</a:t>
            </a:r>
          </a:p>
        </p:txBody>
      </p:sp>
    </p:spTree>
    <p:extLst>
      <p:ext uri="{BB962C8B-B14F-4D97-AF65-F5344CB8AC3E}">
        <p14:creationId xmlns:p14="http://schemas.microsoft.com/office/powerpoint/2010/main" val="16618708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9512" y="188640"/>
            <a:ext cx="8229600" cy="1143000"/>
          </a:xfrm>
        </p:spPr>
        <p:txBody>
          <a:bodyPr>
            <a:normAutofit/>
          </a:bodyPr>
          <a:lstStyle/>
          <a:p>
            <a:pPr algn="l"/>
            <a:r>
              <a:rPr lang="en-US" altLang="zh-CN" sz="4000" b="1" dirty="0">
                <a:latin typeface="+mj-ea"/>
              </a:rPr>
              <a:t>for</a:t>
            </a:r>
            <a:r>
              <a:rPr lang="zh-CN" altLang="en-US" sz="4000" b="1" dirty="0">
                <a:latin typeface="+mj-ea"/>
              </a:rPr>
              <a:t>循环</a:t>
            </a:r>
            <a:r>
              <a:rPr lang="zh-CN" altLang="en-US" sz="4000" b="1" dirty="0" smtClean="0">
                <a:latin typeface="+mj-ea"/>
              </a:rPr>
              <a:t>语句</a:t>
            </a:r>
            <a:endParaRPr lang="zh-CN" altLang="en-US" sz="4000" b="1" dirty="0">
              <a:latin typeface="+mj-ea"/>
            </a:endParaRPr>
          </a:p>
        </p:txBody>
      </p:sp>
      <p:sp>
        <p:nvSpPr>
          <p:cNvPr id="41987" name="Rectangle 3"/>
          <p:cNvSpPr>
            <a:spLocks noGrp="1" noChangeArrowheads="1"/>
          </p:cNvSpPr>
          <p:nvPr>
            <p:ph type="body" idx="1"/>
          </p:nvPr>
        </p:nvSpPr>
        <p:spPr>
          <a:xfrm>
            <a:off x="468313" y="1341438"/>
            <a:ext cx="8675687" cy="5255914"/>
          </a:xfrm>
        </p:spPr>
        <p:txBody>
          <a:bodyPr>
            <a:noAutofit/>
          </a:bodyPr>
          <a:lstStyle/>
          <a:p>
            <a:pPr>
              <a:lnSpc>
                <a:spcPct val="80000"/>
              </a:lnSpc>
            </a:pPr>
            <a:r>
              <a:rPr lang="en-US" altLang="zh-CN" sz="2400" dirty="0"/>
              <a:t>for</a:t>
            </a:r>
            <a:r>
              <a:rPr lang="zh-CN" altLang="en-US" sz="2400" dirty="0"/>
              <a:t>循环语句的格式为：</a:t>
            </a:r>
          </a:p>
          <a:p>
            <a:pPr>
              <a:lnSpc>
                <a:spcPct val="80000"/>
              </a:lnSpc>
              <a:buFont typeface="Wingdings" pitchFamily="2" charset="2"/>
              <a:buNone/>
            </a:pPr>
            <a:r>
              <a:rPr lang="zh-CN" altLang="en-US" sz="2400" dirty="0"/>
              <a:t>            </a:t>
            </a:r>
            <a:r>
              <a:rPr lang="en-US" altLang="zh-CN" sz="2400" dirty="0"/>
              <a:t>for   i = </a:t>
            </a:r>
            <a:r>
              <a:rPr lang="zh-CN" altLang="en-US" sz="2400" dirty="0"/>
              <a:t>表达式  （表达式为一个向量）</a:t>
            </a:r>
          </a:p>
          <a:p>
            <a:pPr>
              <a:lnSpc>
                <a:spcPct val="80000"/>
              </a:lnSpc>
              <a:buFont typeface="Wingdings" pitchFamily="2" charset="2"/>
              <a:buNone/>
            </a:pPr>
            <a:r>
              <a:rPr lang="zh-CN" altLang="en-US" sz="2400" dirty="0"/>
              <a:t>                   可执行语句</a:t>
            </a:r>
          </a:p>
          <a:p>
            <a:pPr>
              <a:lnSpc>
                <a:spcPct val="80000"/>
              </a:lnSpc>
              <a:buFont typeface="Wingdings" pitchFamily="2" charset="2"/>
              <a:buNone/>
            </a:pPr>
            <a:r>
              <a:rPr lang="zh-CN" altLang="en-US" sz="2400" dirty="0"/>
              <a:t>            </a:t>
            </a:r>
            <a:r>
              <a:rPr lang="en-US" altLang="zh-CN" sz="2400" dirty="0"/>
              <a:t>end</a:t>
            </a:r>
          </a:p>
          <a:p>
            <a:pPr>
              <a:lnSpc>
                <a:spcPct val="80000"/>
              </a:lnSpc>
              <a:buFont typeface="Wingdings" pitchFamily="2" charset="2"/>
              <a:buNone/>
            </a:pPr>
            <a:r>
              <a:rPr lang="zh-CN" altLang="en-US" sz="2400" dirty="0"/>
              <a:t>例：利用</a:t>
            </a:r>
            <a:r>
              <a:rPr lang="en-US" altLang="zh-CN" sz="2400" dirty="0"/>
              <a:t>for</a:t>
            </a:r>
            <a:r>
              <a:rPr lang="zh-CN" altLang="en-US" sz="2400" dirty="0"/>
              <a:t>循环求</a:t>
            </a:r>
            <a:r>
              <a:rPr lang="en-US" altLang="zh-CN" sz="2400" dirty="0"/>
              <a:t>1</a:t>
            </a:r>
            <a:r>
              <a:rPr lang="zh-CN" altLang="en-US" sz="2400" dirty="0"/>
              <a:t>！</a:t>
            </a:r>
            <a:r>
              <a:rPr lang="en-US" altLang="zh-CN" sz="2400" dirty="0"/>
              <a:t>+2</a:t>
            </a:r>
            <a:r>
              <a:rPr lang="zh-CN" altLang="en-US" sz="2400" dirty="0"/>
              <a:t>！</a:t>
            </a:r>
            <a:r>
              <a:rPr lang="en-US" altLang="zh-CN" sz="2400" dirty="0"/>
              <a:t>+3</a:t>
            </a:r>
            <a:r>
              <a:rPr lang="zh-CN" altLang="en-US" sz="2400" dirty="0"/>
              <a:t>！</a:t>
            </a:r>
            <a:r>
              <a:rPr lang="en-US" altLang="zh-CN" sz="2400" dirty="0"/>
              <a:t>+ </a:t>
            </a:r>
            <a:r>
              <a:rPr lang="en-US" altLang="zh-CN" sz="2400" dirty="0">
                <a:sym typeface="Wingdings 2" pitchFamily="18" charset="2"/>
              </a:rPr>
              <a:t> +5</a:t>
            </a:r>
            <a:r>
              <a:rPr lang="zh-CN" altLang="en-US" sz="2400" dirty="0">
                <a:sym typeface="Wingdings 2" pitchFamily="18" charset="2"/>
              </a:rPr>
              <a:t>！的值</a:t>
            </a:r>
          </a:p>
          <a:p>
            <a:pPr>
              <a:lnSpc>
                <a:spcPct val="80000"/>
              </a:lnSpc>
              <a:buFont typeface="Wingdings" pitchFamily="2" charset="2"/>
              <a:buNone/>
            </a:pPr>
            <a:r>
              <a:rPr lang="zh-CN" altLang="en-US" sz="2400" dirty="0"/>
              <a:t>  </a:t>
            </a:r>
            <a:r>
              <a:rPr lang="en-US" altLang="zh-CN" sz="2400" dirty="0"/>
              <a:t>sum=0;</a:t>
            </a:r>
          </a:p>
          <a:p>
            <a:pPr>
              <a:lnSpc>
                <a:spcPct val="80000"/>
              </a:lnSpc>
              <a:buFont typeface="Wingdings" pitchFamily="2" charset="2"/>
              <a:buNone/>
            </a:pPr>
            <a:r>
              <a:rPr lang="en-US" altLang="zh-CN" sz="2400" dirty="0"/>
              <a:t>  for i=1:5</a:t>
            </a:r>
          </a:p>
          <a:p>
            <a:pPr>
              <a:lnSpc>
                <a:spcPct val="80000"/>
              </a:lnSpc>
              <a:buFont typeface="Wingdings" pitchFamily="2" charset="2"/>
              <a:buNone/>
            </a:pPr>
            <a:r>
              <a:rPr lang="en-US" altLang="zh-CN" sz="2400" dirty="0"/>
              <a:t>       </a:t>
            </a:r>
            <a:r>
              <a:rPr lang="en-US" altLang="zh-CN" sz="2400" dirty="0" err="1"/>
              <a:t>pdr</a:t>
            </a:r>
            <a:r>
              <a:rPr lang="en-US" altLang="zh-CN" sz="2400" dirty="0"/>
              <a:t>=1;</a:t>
            </a:r>
          </a:p>
          <a:p>
            <a:pPr>
              <a:lnSpc>
                <a:spcPct val="80000"/>
              </a:lnSpc>
              <a:buFont typeface="Wingdings" pitchFamily="2" charset="2"/>
              <a:buNone/>
            </a:pPr>
            <a:r>
              <a:rPr lang="en-US" altLang="zh-CN" sz="2400" dirty="0"/>
              <a:t>       for k=1:i</a:t>
            </a:r>
          </a:p>
          <a:p>
            <a:pPr>
              <a:lnSpc>
                <a:spcPct val="80000"/>
              </a:lnSpc>
              <a:buFont typeface="Wingdings" pitchFamily="2" charset="2"/>
              <a:buNone/>
            </a:pPr>
            <a:r>
              <a:rPr lang="en-US" altLang="zh-CN" sz="2400" dirty="0"/>
              <a:t>           </a:t>
            </a:r>
            <a:r>
              <a:rPr lang="en-US" altLang="zh-CN" sz="2400" dirty="0" err="1"/>
              <a:t>pdr</a:t>
            </a:r>
            <a:r>
              <a:rPr lang="en-US" altLang="zh-CN" sz="2400" dirty="0"/>
              <a:t>=</a:t>
            </a:r>
            <a:r>
              <a:rPr lang="en-US" altLang="zh-CN" sz="2400" dirty="0" err="1"/>
              <a:t>pdr</a:t>
            </a:r>
            <a:r>
              <a:rPr lang="en-US" altLang="zh-CN" sz="2400" dirty="0"/>
              <a:t>*k;</a:t>
            </a:r>
          </a:p>
          <a:p>
            <a:pPr>
              <a:lnSpc>
                <a:spcPct val="80000"/>
              </a:lnSpc>
              <a:buFont typeface="Wingdings" pitchFamily="2" charset="2"/>
              <a:buNone/>
            </a:pPr>
            <a:r>
              <a:rPr lang="en-US" altLang="zh-CN" sz="2400" dirty="0"/>
              <a:t>       end</a:t>
            </a:r>
          </a:p>
          <a:p>
            <a:pPr>
              <a:lnSpc>
                <a:spcPct val="80000"/>
              </a:lnSpc>
              <a:buFont typeface="Wingdings" pitchFamily="2" charset="2"/>
              <a:buNone/>
            </a:pPr>
            <a:r>
              <a:rPr lang="en-US" altLang="zh-CN" sz="2400" dirty="0"/>
              <a:t>       sum=</a:t>
            </a:r>
            <a:r>
              <a:rPr lang="en-US" altLang="zh-CN" sz="2400" dirty="0" err="1"/>
              <a:t>sum+pdr</a:t>
            </a:r>
            <a:r>
              <a:rPr lang="en-US" altLang="zh-CN" sz="2400" dirty="0"/>
              <a:t>;</a:t>
            </a:r>
          </a:p>
          <a:p>
            <a:pPr>
              <a:lnSpc>
                <a:spcPct val="80000"/>
              </a:lnSpc>
              <a:buFont typeface="Wingdings" pitchFamily="2" charset="2"/>
              <a:buNone/>
            </a:pPr>
            <a:r>
              <a:rPr lang="en-US" altLang="zh-CN" sz="2400" dirty="0"/>
              <a:t>  end</a:t>
            </a:r>
          </a:p>
          <a:p>
            <a:pPr marL="0" indent="0">
              <a:lnSpc>
                <a:spcPct val="80000"/>
              </a:lnSpc>
              <a:buNone/>
            </a:pPr>
            <a:r>
              <a:rPr lang="zh-CN" altLang="en-US" sz="2400" dirty="0" smtClean="0">
                <a:solidFill>
                  <a:srgbClr val="C00000"/>
                </a:solidFill>
                <a:effectLst>
                  <a:outerShdw blurRad="38100" dist="38100" dir="2700000" algn="tl">
                    <a:srgbClr val="FFFFFF"/>
                  </a:outerShdw>
                </a:effectLst>
              </a:rPr>
              <a:t>           注意</a:t>
            </a:r>
            <a:r>
              <a:rPr lang="zh-CN" altLang="en-US" sz="2400" dirty="0">
                <a:solidFill>
                  <a:srgbClr val="C00000"/>
                </a:solidFill>
                <a:effectLst>
                  <a:outerShdw blurRad="38100" dist="38100" dir="2700000" algn="tl">
                    <a:srgbClr val="FFFFFF"/>
                  </a:outerShdw>
                </a:effectLst>
              </a:rPr>
              <a:t>在用</a:t>
            </a:r>
            <a:r>
              <a:rPr lang="en-US" altLang="zh-CN" sz="2400" dirty="0">
                <a:solidFill>
                  <a:srgbClr val="C00000"/>
                </a:solidFill>
                <a:effectLst>
                  <a:outerShdw blurRad="38100" dist="38100" dir="2700000" algn="tl">
                    <a:srgbClr val="FFFFFF"/>
                  </a:outerShdw>
                </a:effectLst>
              </a:rPr>
              <a:t>for</a:t>
            </a:r>
            <a:r>
              <a:rPr lang="zh-CN" altLang="en-US" sz="2400" dirty="0">
                <a:solidFill>
                  <a:srgbClr val="C00000"/>
                </a:solidFill>
                <a:effectLst>
                  <a:outerShdw blurRad="38100" dist="38100" dir="2700000" algn="tl">
                    <a:srgbClr val="FFFFFF"/>
                  </a:outerShdw>
                </a:effectLst>
              </a:rPr>
              <a:t>语句实现多重循环时，</a:t>
            </a:r>
            <a:r>
              <a:rPr lang="en-US" altLang="zh-CN" sz="2400" dirty="0">
                <a:solidFill>
                  <a:srgbClr val="C00000"/>
                </a:solidFill>
                <a:effectLst>
                  <a:outerShdw blurRad="38100" dist="38100" dir="2700000" algn="tl">
                    <a:srgbClr val="FFFFFF"/>
                  </a:outerShdw>
                </a:effectLst>
              </a:rPr>
              <a:t>for</a:t>
            </a:r>
            <a:r>
              <a:rPr lang="zh-CN" altLang="en-US" sz="2400" dirty="0">
                <a:solidFill>
                  <a:srgbClr val="C00000"/>
                </a:solidFill>
                <a:effectLst>
                  <a:outerShdw blurRad="38100" dist="38100" dir="2700000" algn="tl">
                    <a:srgbClr val="FFFFFF"/>
                  </a:outerShdw>
                </a:effectLst>
              </a:rPr>
              <a:t>和</a:t>
            </a:r>
            <a:r>
              <a:rPr lang="en-US" altLang="zh-CN" sz="2400" dirty="0">
                <a:solidFill>
                  <a:srgbClr val="C00000"/>
                </a:solidFill>
                <a:effectLst>
                  <a:outerShdw blurRad="38100" dist="38100" dir="2700000" algn="tl">
                    <a:srgbClr val="FFFFFF"/>
                  </a:outerShdw>
                </a:effectLst>
              </a:rPr>
              <a:t>end</a:t>
            </a:r>
            <a:r>
              <a:rPr lang="zh-CN" altLang="en-US" sz="2400" dirty="0">
                <a:solidFill>
                  <a:srgbClr val="C00000"/>
                </a:solidFill>
                <a:effectLst>
                  <a:outerShdw blurRad="38100" dist="38100" dir="2700000" algn="tl">
                    <a:srgbClr val="FFFFFF"/>
                  </a:outerShdw>
                </a:effectLst>
              </a:rPr>
              <a:t>必须成对出现。</a:t>
            </a:r>
          </a:p>
          <a:p>
            <a:pPr>
              <a:lnSpc>
                <a:spcPct val="80000"/>
              </a:lnSpc>
              <a:buFont typeface="Wingdings" pitchFamily="2" charset="2"/>
              <a:buNone/>
            </a:pPr>
            <a:endParaRPr lang="en-US" altLang="zh-CN" sz="2400" dirty="0">
              <a:solidFill>
                <a:srgbClr val="FFFF00"/>
              </a:solidFill>
              <a:effectLst>
                <a:outerShdw blurRad="38100" dist="38100" dir="2700000" algn="tl">
                  <a:srgbClr val="FFFFFF"/>
                </a:outerShdw>
              </a:effectLst>
            </a:endParaRPr>
          </a:p>
        </p:txBody>
      </p:sp>
    </p:spTree>
    <p:extLst>
      <p:ext uri="{BB962C8B-B14F-4D97-AF65-F5344CB8AC3E}">
        <p14:creationId xmlns:p14="http://schemas.microsoft.com/office/powerpoint/2010/main" val="39006513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1209</Words>
  <Application>Microsoft Office PowerPoint</Application>
  <PresentationFormat>全屏显示(4:3)</PresentationFormat>
  <Paragraphs>170</Paragraphs>
  <Slides>20</Slides>
  <Notes>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20</vt:i4>
      </vt:variant>
    </vt:vector>
  </HeadingPairs>
  <TitlesOfParts>
    <vt:vector size="23" baseType="lpstr">
      <vt:lpstr>Office 主题​​</vt:lpstr>
      <vt:lpstr>MathType 6.0 Equation</vt:lpstr>
      <vt:lpstr>位图图像</vt:lpstr>
      <vt:lpstr>第三章 MATLAB程序设计入门</vt:lpstr>
      <vt:lpstr>如何创建、编辑M文件</vt:lpstr>
      <vt:lpstr>MATLAB中的程序</vt:lpstr>
      <vt:lpstr>PowerPoint 演示文稿</vt:lpstr>
      <vt:lpstr>PowerPoint 演示文稿</vt:lpstr>
      <vt:lpstr>PowerPoint 演示文稿</vt:lpstr>
      <vt:lpstr>全局变量和局部变量</vt:lpstr>
      <vt:lpstr>程序流程控制</vt:lpstr>
      <vt:lpstr>for循环语句</vt:lpstr>
      <vt:lpstr>while循环语句</vt:lpstr>
      <vt:lpstr>if语句（P80）</vt:lpstr>
      <vt:lpstr>switch语句</vt:lpstr>
      <vt:lpstr>其他程序流控制命令</vt:lpstr>
      <vt:lpstr>例1  Fibonacci数组的元素满足Fibonacci规则：</vt:lpstr>
      <vt:lpstr>PowerPoint 演示文稿</vt:lpstr>
      <vt:lpstr>作业1</vt:lpstr>
      <vt:lpstr>PowerPoint 演示文稿</vt:lpstr>
      <vt:lpstr>作业3</vt:lpstr>
      <vt:lpstr>作业4</vt:lpstr>
      <vt:lpstr>作业5</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MATLAB程序设计入门</dc:title>
  <dc:creator>Sky123.Org</dc:creator>
  <cp:lastModifiedBy>Sky123.Org</cp:lastModifiedBy>
  <cp:revision>7</cp:revision>
  <dcterms:created xsi:type="dcterms:W3CDTF">2015-09-28T01:56:07Z</dcterms:created>
  <dcterms:modified xsi:type="dcterms:W3CDTF">2015-09-28T02:40:35Z</dcterms:modified>
</cp:coreProperties>
</file>