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C6E5-1047-47B7-80AA-B7D0460BF0E1}" type="datetimeFigureOut">
              <a:rPr lang="zh-CN" altLang="en-US" smtClean="0"/>
              <a:t>2015-10-19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7DAC1-3FEE-4569-8196-6057E5A18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644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C6E5-1047-47B7-80AA-B7D0460BF0E1}" type="datetimeFigureOut">
              <a:rPr lang="zh-CN" altLang="en-US" smtClean="0"/>
              <a:t>2015-10-19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7DAC1-3FEE-4569-8196-6057E5A18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586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C6E5-1047-47B7-80AA-B7D0460BF0E1}" type="datetimeFigureOut">
              <a:rPr lang="zh-CN" altLang="en-US" smtClean="0"/>
              <a:t>2015-10-19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7DAC1-3FEE-4569-8196-6057E5A18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064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45CF14A-2530-4908-8413-0020138D940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8639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C6E5-1047-47B7-80AA-B7D0460BF0E1}" type="datetimeFigureOut">
              <a:rPr lang="zh-CN" altLang="en-US" smtClean="0"/>
              <a:t>2015-10-19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7DAC1-3FEE-4569-8196-6057E5A18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528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C6E5-1047-47B7-80AA-B7D0460BF0E1}" type="datetimeFigureOut">
              <a:rPr lang="zh-CN" altLang="en-US" smtClean="0"/>
              <a:t>2015-10-19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7DAC1-3FEE-4569-8196-6057E5A18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8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C6E5-1047-47B7-80AA-B7D0460BF0E1}" type="datetimeFigureOut">
              <a:rPr lang="zh-CN" altLang="en-US" smtClean="0"/>
              <a:t>2015-10-19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7DAC1-3FEE-4569-8196-6057E5A18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016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C6E5-1047-47B7-80AA-B7D0460BF0E1}" type="datetimeFigureOut">
              <a:rPr lang="zh-CN" altLang="en-US" smtClean="0"/>
              <a:t>2015-10-19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7DAC1-3FEE-4569-8196-6057E5A18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49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C6E5-1047-47B7-80AA-B7D0460BF0E1}" type="datetimeFigureOut">
              <a:rPr lang="zh-CN" altLang="en-US" smtClean="0"/>
              <a:t>2015-10-19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7DAC1-3FEE-4569-8196-6057E5A18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44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C6E5-1047-47B7-80AA-B7D0460BF0E1}" type="datetimeFigureOut">
              <a:rPr lang="zh-CN" altLang="en-US" smtClean="0"/>
              <a:t>2015-10-19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7DAC1-3FEE-4569-8196-6057E5A18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62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C6E5-1047-47B7-80AA-B7D0460BF0E1}" type="datetimeFigureOut">
              <a:rPr lang="zh-CN" altLang="en-US" smtClean="0"/>
              <a:t>2015-10-19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7DAC1-3FEE-4569-8196-6057E5A18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559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C6E5-1047-47B7-80AA-B7D0460BF0E1}" type="datetimeFigureOut">
              <a:rPr lang="zh-CN" altLang="en-US" smtClean="0"/>
              <a:t>2015-10-19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7DAC1-3FEE-4569-8196-6057E5A18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642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EC6E5-1047-47B7-80AA-B7D0460BF0E1}" type="datetimeFigureOut">
              <a:rPr lang="zh-CN" altLang="en-US" smtClean="0"/>
              <a:t>2015-10-19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7DAC1-3FEE-4569-8196-6057E5A18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676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latin typeface="+mj-ea"/>
              </a:rPr>
              <a:t>第</a:t>
            </a:r>
            <a:r>
              <a:rPr lang="en-US" altLang="zh-CN" b="1" dirty="0">
                <a:latin typeface="+mj-ea"/>
              </a:rPr>
              <a:t>5</a:t>
            </a:r>
            <a:r>
              <a:rPr lang="zh-CN" altLang="en-US" b="1" dirty="0">
                <a:latin typeface="+mj-ea"/>
              </a:rPr>
              <a:t>章 </a:t>
            </a:r>
            <a:r>
              <a:rPr lang="en-US" altLang="zh-CN" b="1" dirty="0">
                <a:latin typeface="+mj-ea"/>
              </a:rPr>
              <a:t>MATLAB</a:t>
            </a:r>
            <a:r>
              <a:rPr lang="zh-CN" altLang="en-US" b="1" dirty="0">
                <a:latin typeface="+mj-ea"/>
              </a:rPr>
              <a:t>的可视化功能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zh-CN" b="1"/>
          </a:p>
        </p:txBody>
      </p:sp>
    </p:spTree>
    <p:extLst>
      <p:ext uri="{BB962C8B-B14F-4D97-AF65-F5344CB8AC3E}">
        <p14:creationId xmlns:p14="http://schemas.microsoft.com/office/powerpoint/2010/main" val="201367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图形窗口的控制与表现（</a:t>
            </a:r>
            <a:r>
              <a:rPr lang="en-US" altLang="zh-CN" b="1"/>
              <a:t>P99</a:t>
            </a:r>
            <a:r>
              <a:rPr lang="zh-CN" altLang="en-US" b="1"/>
              <a:t>）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b="1" dirty="0" smtClean="0"/>
              <a:t>hold </a:t>
            </a:r>
            <a:r>
              <a:rPr lang="en-US" altLang="zh-CN" b="1" dirty="0"/>
              <a:t>on</a:t>
            </a:r>
            <a:r>
              <a:rPr lang="zh-CN" altLang="en-US" b="1" dirty="0"/>
              <a:t>－－保留当前窗口的图形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 smtClean="0"/>
              <a:t>hold </a:t>
            </a:r>
            <a:r>
              <a:rPr lang="en-US" altLang="zh-CN" b="1" dirty="0"/>
              <a:t>off</a:t>
            </a:r>
            <a:r>
              <a:rPr lang="zh-CN" altLang="en-US" b="1" dirty="0"/>
              <a:t>－－解除</a:t>
            </a:r>
            <a:r>
              <a:rPr lang="en-US" altLang="zh-CN" b="1" dirty="0"/>
              <a:t>hold on</a:t>
            </a:r>
            <a:r>
              <a:rPr lang="zh-CN" altLang="en-US" b="1" dirty="0"/>
              <a:t>命令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6011863" y="4149725"/>
            <a:ext cx="2087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Example5_4</a:t>
            </a:r>
          </a:p>
        </p:txBody>
      </p:sp>
    </p:spTree>
    <p:extLst>
      <p:ext uri="{BB962C8B-B14F-4D97-AF65-F5344CB8AC3E}">
        <p14:creationId xmlns:p14="http://schemas.microsoft.com/office/powerpoint/2010/main" val="32931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  <a:r>
              <a:rPr lang="en-US" altLang="zh-CN"/>
              <a:t>1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设  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   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   把</a:t>
            </a:r>
            <a:r>
              <a:rPr lang="en-US" altLang="zh-CN"/>
              <a:t>x=0~2π</a:t>
            </a:r>
            <a:r>
              <a:rPr lang="zh-CN" altLang="en-US"/>
              <a:t>间分为</a:t>
            </a:r>
            <a:r>
              <a:rPr lang="en-US" altLang="zh-CN"/>
              <a:t>101</a:t>
            </a:r>
            <a:r>
              <a:rPr lang="zh-CN" altLang="en-US"/>
              <a:t>点，画出以</a:t>
            </a:r>
            <a:r>
              <a:rPr lang="en-US" altLang="zh-CN"/>
              <a:t>x</a:t>
            </a:r>
            <a:r>
              <a:rPr lang="zh-CN" altLang="en-US"/>
              <a:t>为横坐标，</a:t>
            </a:r>
            <a:r>
              <a:rPr lang="en-US" altLang="zh-CN"/>
              <a:t>y</a:t>
            </a:r>
            <a:r>
              <a:rPr lang="zh-CN" altLang="en-US"/>
              <a:t>为纵坐标的曲线。 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76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7349545"/>
              </p:ext>
            </p:extLst>
          </p:nvPr>
        </p:nvGraphicFramePr>
        <p:xfrm>
          <a:off x="1371600" y="1466850"/>
          <a:ext cx="4648200" cy="137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1549080" imgH="457200" progId="Equation.DSMT4">
                  <p:embed/>
                </p:oleObj>
              </mc:Choice>
              <mc:Fallback>
                <p:oleObj name="Equation" r:id="rId3" imgW="15490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66850"/>
                        <a:ext cx="4648200" cy="1373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031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611188" y="1484313"/>
            <a:ext cx="62642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Tahoma" pitchFamily="34" charset="0"/>
              </a:rPr>
              <a:t>作业</a:t>
            </a:r>
            <a:r>
              <a:rPr lang="en-US" altLang="zh-CN" sz="3200" b="1">
                <a:latin typeface="Tahoma" pitchFamily="34" charset="0"/>
              </a:rPr>
              <a:t>2</a:t>
            </a:r>
            <a:r>
              <a:rPr lang="zh-CN" altLang="en-US" sz="3200" b="1">
                <a:latin typeface="Tahoma" pitchFamily="34" charset="0"/>
              </a:rPr>
              <a:t>：绘出下列各信号的波形：</a:t>
            </a:r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3647776"/>
              </p:ext>
            </p:extLst>
          </p:nvPr>
        </p:nvGraphicFramePr>
        <p:xfrm>
          <a:off x="1187450" y="2492375"/>
          <a:ext cx="6643688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3" imgW="2323800" imgH="279360" progId="Equation.DSMT4">
                  <p:embed/>
                </p:oleObj>
              </mc:Choice>
              <mc:Fallback>
                <p:oleObj name="Equation" r:id="rId3" imgW="23238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492375"/>
                        <a:ext cx="6643688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159877517"/>
              </p:ext>
            </p:extLst>
          </p:nvPr>
        </p:nvGraphicFramePr>
        <p:xfrm>
          <a:off x="687388" y="3557588"/>
          <a:ext cx="79089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5" imgW="2908080" imgH="279360" progId="Equation.DSMT4">
                  <p:embed/>
                </p:oleObj>
              </mc:Choice>
              <mc:Fallback>
                <p:oleObj name="Equation" r:id="rId5" imgW="29080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3557588"/>
                        <a:ext cx="790892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752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  <a:r>
              <a:rPr lang="en-US" altLang="zh-CN"/>
              <a:t>3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设</a:t>
            </a:r>
            <a:r>
              <a:rPr lang="en-US" altLang="zh-CN"/>
              <a:t>x=r*cost+3*t, y=r*sint+3,</a:t>
            </a:r>
            <a:r>
              <a:rPr lang="zh-CN" altLang="en-US"/>
              <a:t>分别令</a:t>
            </a:r>
            <a:r>
              <a:rPr lang="en-US" altLang="zh-CN"/>
              <a:t>r=2,3,4,</a:t>
            </a:r>
            <a:r>
              <a:rPr lang="zh-CN" altLang="en-US"/>
              <a:t>画出参数</a:t>
            </a:r>
            <a:r>
              <a:rPr lang="en-US" altLang="zh-CN"/>
              <a:t>t=0~10</a:t>
            </a:r>
            <a:r>
              <a:rPr lang="zh-CN" altLang="en-US"/>
              <a:t>区间生成的</a:t>
            </a:r>
            <a:r>
              <a:rPr lang="en-US" altLang="zh-CN"/>
              <a:t>x~y</a:t>
            </a:r>
            <a:r>
              <a:rPr lang="zh-CN" altLang="en-US"/>
              <a:t>曲线。</a:t>
            </a:r>
          </a:p>
        </p:txBody>
      </p:sp>
    </p:spTree>
    <p:extLst>
      <p:ext uri="{BB962C8B-B14F-4D97-AF65-F5344CB8AC3E}">
        <p14:creationId xmlns:p14="http://schemas.microsoft.com/office/powerpoint/2010/main" val="27426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  <a:r>
              <a:rPr lang="en-US" altLang="zh-CN"/>
              <a:t>4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在同一图形窗口中绘制函数</a:t>
            </a:r>
            <a:r>
              <a:rPr lang="en-US" altLang="zh-CN"/>
              <a:t>y1=1-sin</a:t>
            </a:r>
            <a:r>
              <a:rPr lang="en-US" altLang="zh-CN" baseline="30000"/>
              <a:t>2</a:t>
            </a:r>
            <a:r>
              <a:rPr lang="en-US" altLang="zh-CN"/>
              <a:t>(x) (</a:t>
            </a:r>
            <a:r>
              <a:rPr lang="zh-CN" altLang="en-US"/>
              <a:t>蓝色圆圈</a:t>
            </a:r>
            <a:r>
              <a:rPr lang="en-US" altLang="zh-CN"/>
              <a:t>), y2=2x+1</a:t>
            </a:r>
            <a:r>
              <a:rPr lang="zh-CN" altLang="en-US"/>
              <a:t>（绿色点划线），加分格线，</a:t>
            </a:r>
            <a:r>
              <a:rPr lang="en-US" altLang="zh-CN"/>
              <a:t>x</a:t>
            </a:r>
            <a:r>
              <a:rPr lang="zh-CN" altLang="en-US"/>
              <a:t>的范围都是</a:t>
            </a:r>
            <a:r>
              <a:rPr lang="en-US" altLang="zh-CN"/>
              <a:t>[0</a:t>
            </a:r>
            <a:r>
              <a:rPr lang="zh-CN" altLang="en-US"/>
              <a:t>，</a:t>
            </a:r>
            <a:r>
              <a:rPr lang="en-US" altLang="zh-CN"/>
              <a:t>10]</a:t>
            </a:r>
            <a:r>
              <a:rPr lang="zh-CN" altLang="en-US"/>
              <a:t>，给图形加上标题“</a:t>
            </a:r>
            <a:r>
              <a:rPr lang="en-US" altLang="zh-CN"/>
              <a:t>y1</a:t>
            </a:r>
            <a:r>
              <a:rPr lang="zh-CN" altLang="en-US"/>
              <a:t>和</a:t>
            </a:r>
            <a:r>
              <a:rPr lang="en-US" altLang="zh-CN"/>
              <a:t>y2”</a:t>
            </a:r>
            <a:r>
              <a:rPr lang="zh-CN" altLang="en-US"/>
              <a:t>，在</a:t>
            </a:r>
            <a:r>
              <a:rPr lang="en-US" altLang="zh-CN"/>
              <a:t>x </a:t>
            </a:r>
            <a:r>
              <a:rPr lang="zh-CN" altLang="en-US"/>
              <a:t>轴上加注“</a:t>
            </a:r>
            <a:r>
              <a:rPr lang="en-US" altLang="zh-CN"/>
              <a:t>x</a:t>
            </a:r>
            <a:r>
              <a:rPr lang="zh-CN" altLang="en-US"/>
              <a:t>轴”， 在</a:t>
            </a:r>
            <a:r>
              <a:rPr lang="en-US" altLang="zh-CN"/>
              <a:t>y </a:t>
            </a:r>
            <a:r>
              <a:rPr lang="zh-CN" altLang="en-US"/>
              <a:t>轴上加注“</a:t>
            </a:r>
            <a:r>
              <a:rPr lang="en-US" altLang="zh-CN"/>
              <a:t>y</a:t>
            </a:r>
            <a:r>
              <a:rPr lang="zh-CN" altLang="en-US"/>
              <a:t>轴”</a:t>
            </a:r>
            <a:r>
              <a:rPr lang="en-US" altLang="zh-CN"/>
              <a:t>,</a:t>
            </a:r>
            <a:r>
              <a:rPr lang="zh-CN" altLang="en-US"/>
              <a:t>在图右侧添加图例，并把“</a:t>
            </a:r>
            <a:r>
              <a:rPr lang="en-US" altLang="zh-CN"/>
              <a:t>x=5”</a:t>
            </a:r>
            <a:r>
              <a:rPr lang="zh-CN" altLang="en-US"/>
              <a:t>字符串放置到图形中鼠标所指定的位置上。（’加图例’使用</a:t>
            </a:r>
            <a:r>
              <a:rPr lang="en-US" altLang="zh-CN" b="1">
                <a:latin typeface="Times New Roman" pitchFamily="18" charset="0"/>
              </a:rPr>
              <a:t>legend</a:t>
            </a:r>
            <a:r>
              <a:rPr lang="zh-CN" altLang="en-US" b="1">
                <a:latin typeface="Times New Roman" pitchFamily="18" charset="0"/>
              </a:rPr>
              <a:t>函数）</a:t>
            </a:r>
            <a:r>
              <a:rPr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704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r>
              <a:rPr lang="zh-CN" altLang="en-US" b="1" dirty="0">
                <a:latin typeface="+mj-ea"/>
              </a:rPr>
              <a:t>绘制二维图形（</a:t>
            </a:r>
            <a:r>
              <a:rPr lang="en-US" altLang="zh-CN" b="1" dirty="0">
                <a:latin typeface="+mj-ea"/>
              </a:rPr>
              <a:t>P86</a:t>
            </a:r>
            <a:r>
              <a:rPr lang="zh-CN" altLang="en-US" b="1" dirty="0">
                <a:latin typeface="+mj-ea"/>
              </a:rPr>
              <a:t>）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84288"/>
            <a:ext cx="8229600" cy="45209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b="1" dirty="0" smtClean="0">
                <a:latin typeface="+mn-ea"/>
              </a:rPr>
              <a:t>plot</a:t>
            </a:r>
            <a:endParaRPr lang="en-US" altLang="zh-CN" sz="2000" b="1" dirty="0"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en-US" altLang="zh-CN" sz="2000" b="1" dirty="0" smtClean="0">
                <a:latin typeface="+mn-ea"/>
              </a:rPr>
              <a:t>stem</a:t>
            </a:r>
            <a:endParaRPr lang="en-US" altLang="zh-CN" sz="2000" b="1" dirty="0">
              <a:latin typeface="+mn-ea"/>
            </a:endParaRPr>
          </a:p>
          <a:p>
            <a:pPr lvl="1">
              <a:lnSpc>
                <a:spcPct val="110000"/>
              </a:lnSpc>
            </a:pPr>
            <a:r>
              <a:rPr lang="zh-CN" altLang="en-US" sz="2000" b="1" dirty="0">
                <a:latin typeface="+mn-ea"/>
              </a:rPr>
              <a:t>自动打开一个图形窗口</a:t>
            </a:r>
            <a:r>
              <a:rPr lang="en-US" altLang="zh-CN" sz="2000" b="1" dirty="0">
                <a:latin typeface="+mn-ea"/>
              </a:rPr>
              <a:t>Figure</a:t>
            </a:r>
          </a:p>
          <a:p>
            <a:pPr lvl="1">
              <a:lnSpc>
                <a:spcPct val="110000"/>
              </a:lnSpc>
            </a:pPr>
            <a:r>
              <a:rPr lang="zh-CN" altLang="en-US" sz="2000" b="1" dirty="0">
                <a:latin typeface="+mn-ea"/>
              </a:rPr>
              <a:t>根据图形坐标大小自动缩扩坐标轴，将数据标尺及单位标注自动加到两个坐标轴上，可自定坐标轴，可把</a:t>
            </a:r>
            <a:r>
              <a:rPr lang="en-US" altLang="zh-CN" sz="2000" b="1" dirty="0">
                <a:latin typeface="+mn-ea"/>
              </a:rPr>
              <a:t>x,  y </a:t>
            </a:r>
            <a:r>
              <a:rPr lang="zh-CN" altLang="en-US" sz="2000" b="1" dirty="0">
                <a:latin typeface="+mn-ea"/>
              </a:rPr>
              <a:t>轴用对数坐标表示</a:t>
            </a:r>
          </a:p>
          <a:p>
            <a:pPr lvl="1">
              <a:lnSpc>
                <a:spcPct val="130000"/>
              </a:lnSpc>
            </a:pPr>
            <a:r>
              <a:rPr lang="zh-CN" altLang="en-US" sz="2000" b="1" dirty="0">
                <a:latin typeface="+mn-ea"/>
              </a:rPr>
              <a:t>如果已经存在一个图形窗口，则清除当前图形，绘制新图形</a:t>
            </a:r>
          </a:p>
          <a:p>
            <a:pPr lvl="1">
              <a:lnSpc>
                <a:spcPct val="130000"/>
              </a:lnSpc>
            </a:pPr>
            <a:r>
              <a:rPr lang="zh-CN" altLang="en-US" sz="2000" b="1" dirty="0">
                <a:latin typeface="+mn-ea"/>
              </a:rPr>
              <a:t>可单窗口单曲线绘图；可单窗口多曲线绘图；可单窗口多曲线分图绘图；可多窗口绘图</a:t>
            </a:r>
          </a:p>
          <a:p>
            <a:pPr lvl="1">
              <a:lnSpc>
                <a:spcPct val="130000"/>
              </a:lnSpc>
            </a:pPr>
            <a:r>
              <a:rPr lang="zh-CN" altLang="en-US" sz="2000" b="1" dirty="0">
                <a:latin typeface="+mn-ea"/>
              </a:rPr>
              <a:t>可任意设定曲线颜色和线型</a:t>
            </a:r>
          </a:p>
          <a:p>
            <a:pPr lvl="1">
              <a:lnSpc>
                <a:spcPct val="130000"/>
              </a:lnSpc>
            </a:pPr>
            <a:r>
              <a:rPr lang="zh-CN" altLang="en-US" sz="2000" b="1" dirty="0">
                <a:latin typeface="+mn-ea"/>
              </a:rPr>
              <a:t>可给图形加坐标网线和图形加注功能</a:t>
            </a:r>
          </a:p>
        </p:txBody>
      </p:sp>
    </p:spTree>
    <p:extLst>
      <p:ext uri="{BB962C8B-B14F-4D97-AF65-F5344CB8AC3E}">
        <p14:creationId xmlns:p14="http://schemas.microsoft.com/office/powerpoint/2010/main" val="303069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+mj-ea"/>
              </a:rPr>
              <a:t>plot</a:t>
            </a:r>
            <a:r>
              <a:rPr lang="zh-CN" altLang="en-US" b="1" dirty="0">
                <a:latin typeface="+mj-ea"/>
              </a:rPr>
              <a:t>函数（</a:t>
            </a:r>
            <a:r>
              <a:rPr lang="en-US" altLang="zh-CN" b="1" dirty="0">
                <a:latin typeface="+mj-ea"/>
              </a:rPr>
              <a:t>P86</a:t>
            </a:r>
            <a:r>
              <a:rPr lang="zh-CN" altLang="en-US" b="1" dirty="0">
                <a:latin typeface="+mj-ea"/>
              </a:rPr>
              <a:t>）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>
                <a:latin typeface="+mn-ea"/>
              </a:rPr>
              <a:t>plot</a:t>
            </a:r>
            <a:r>
              <a:rPr lang="zh-CN" altLang="en-US" sz="2800" b="1" dirty="0">
                <a:latin typeface="+mn-ea"/>
              </a:rPr>
              <a:t>函数是将各个数据点通过连折线的方式来绘制二维图形，命令格式有：</a:t>
            </a:r>
          </a:p>
          <a:p>
            <a:pPr lvl="1"/>
            <a:r>
              <a:rPr lang="en-US" altLang="zh-CN" b="1" dirty="0">
                <a:latin typeface="+mn-ea"/>
              </a:rPr>
              <a:t>plot(y)----</a:t>
            </a:r>
            <a:r>
              <a:rPr lang="zh-CN" altLang="en-US" b="1" dirty="0">
                <a:latin typeface="+mn-ea"/>
              </a:rPr>
              <a:t>缺省自变量绘图格式</a:t>
            </a:r>
          </a:p>
          <a:p>
            <a:pPr lvl="1"/>
            <a:r>
              <a:rPr lang="en-US" altLang="zh-CN" b="1" dirty="0">
                <a:latin typeface="+mn-ea"/>
              </a:rPr>
              <a:t>plot(</a:t>
            </a:r>
            <a:r>
              <a:rPr lang="en-US" altLang="zh-CN" b="1" dirty="0" err="1">
                <a:latin typeface="+mn-ea"/>
              </a:rPr>
              <a:t>x,y</a:t>
            </a:r>
            <a:r>
              <a:rPr lang="en-US" altLang="zh-CN" b="1" dirty="0">
                <a:latin typeface="+mn-ea"/>
              </a:rPr>
              <a:t>)----</a:t>
            </a:r>
            <a:r>
              <a:rPr lang="zh-CN" altLang="en-US" b="1" dirty="0">
                <a:latin typeface="+mn-ea"/>
              </a:rPr>
              <a:t>基本格式，以</a:t>
            </a:r>
            <a:r>
              <a:rPr lang="en-US" altLang="zh-CN" b="1" dirty="0">
                <a:latin typeface="+mn-ea"/>
              </a:rPr>
              <a:t>y(x)</a:t>
            </a:r>
            <a:r>
              <a:rPr lang="zh-CN" altLang="en-US" b="1" dirty="0">
                <a:latin typeface="+mn-ea"/>
              </a:rPr>
              <a:t>的函数关系作出直角坐标图</a:t>
            </a:r>
          </a:p>
          <a:p>
            <a:pPr lvl="1"/>
            <a:r>
              <a:rPr lang="en-US" altLang="zh-CN" b="1" dirty="0">
                <a:latin typeface="+mn-ea"/>
              </a:rPr>
              <a:t>plot(x,y1,’option’,x,y2,’option’)---</a:t>
            </a:r>
            <a:r>
              <a:rPr lang="zh-CN" altLang="en-US" b="1" dirty="0">
                <a:latin typeface="+mn-ea"/>
              </a:rPr>
              <a:t>多条曲线绘图格式 </a:t>
            </a:r>
          </a:p>
          <a:p>
            <a:pPr lvl="1"/>
            <a:r>
              <a:rPr lang="en-US" altLang="zh-CN" b="1" dirty="0">
                <a:latin typeface="+mn-ea"/>
              </a:rPr>
              <a:t>plot(x1,y1,’option’,x2,y2,’option’)</a:t>
            </a:r>
          </a:p>
        </p:txBody>
      </p:sp>
    </p:spTree>
    <p:extLst>
      <p:ext uri="{BB962C8B-B14F-4D97-AF65-F5344CB8AC3E}">
        <p14:creationId xmlns:p14="http://schemas.microsoft.com/office/powerpoint/2010/main" val="271340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+mn-ea"/>
                <a:ea typeface="+mn-ea"/>
              </a:rPr>
              <a:t>plot</a:t>
            </a:r>
            <a:r>
              <a:rPr lang="zh-CN" altLang="en-US" b="1" dirty="0">
                <a:latin typeface="+mn-ea"/>
                <a:ea typeface="+mn-ea"/>
              </a:rPr>
              <a:t>函数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dirty="0"/>
              <a:t> option</a:t>
            </a:r>
            <a:r>
              <a:rPr lang="zh-CN" altLang="en-US" sz="2800" b="1" dirty="0"/>
              <a:t>的标准设定值如下：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dirty="0"/>
              <a:t>  字母        颜色          标点           线型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dirty="0"/>
              <a:t>     </a:t>
            </a:r>
            <a:r>
              <a:rPr lang="en-US" altLang="zh-CN" sz="2800" b="1" dirty="0"/>
              <a:t>y           </a:t>
            </a:r>
            <a:r>
              <a:rPr lang="zh-CN" altLang="en-US" sz="2800" b="1" dirty="0"/>
              <a:t>黄色             </a:t>
            </a:r>
            <a:r>
              <a:rPr lang="en-US" altLang="zh-CN" sz="2800" b="1" dirty="0"/>
              <a:t>·              </a:t>
            </a:r>
            <a:r>
              <a:rPr lang="zh-CN" altLang="en-US" sz="2800" b="1" dirty="0"/>
              <a:t>点线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dirty="0"/>
              <a:t>     </a:t>
            </a:r>
            <a:r>
              <a:rPr lang="en-US" altLang="zh-CN" sz="2800" b="1" dirty="0"/>
              <a:t>m          </a:t>
            </a:r>
            <a:r>
              <a:rPr lang="zh-CN" altLang="en-US" sz="2800" b="1" dirty="0"/>
              <a:t>粉红            ○             圈线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dirty="0"/>
              <a:t>     </a:t>
            </a:r>
            <a:r>
              <a:rPr lang="en-US" altLang="zh-CN" sz="2800" b="1" dirty="0"/>
              <a:t>c           </a:t>
            </a:r>
            <a:r>
              <a:rPr lang="zh-CN" altLang="en-US" sz="2800" b="1" dirty="0"/>
              <a:t>亮蓝            </a:t>
            </a:r>
            <a:r>
              <a:rPr lang="en-US" altLang="zh-CN" sz="2800" b="1" dirty="0"/>
              <a:t>×             ×</a:t>
            </a:r>
            <a:r>
              <a:rPr lang="zh-CN" altLang="en-US" sz="2800" b="1" dirty="0"/>
              <a:t>线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dirty="0"/>
              <a:t>     </a:t>
            </a:r>
            <a:r>
              <a:rPr lang="en-US" altLang="zh-CN" sz="2800" b="1" dirty="0"/>
              <a:t>r            </a:t>
            </a:r>
            <a:r>
              <a:rPr lang="zh-CN" altLang="en-US" sz="2800" b="1" dirty="0"/>
              <a:t>大红           ＋             ＋字线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dirty="0"/>
              <a:t>     </a:t>
            </a:r>
            <a:r>
              <a:rPr lang="en-US" altLang="zh-CN" sz="2800" b="1" dirty="0"/>
              <a:t>g           </a:t>
            </a:r>
            <a:r>
              <a:rPr lang="zh-CN" altLang="en-US" sz="2800" b="1" dirty="0"/>
              <a:t>绿色           －              实线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dirty="0"/>
              <a:t>     </a:t>
            </a:r>
            <a:r>
              <a:rPr lang="en-US" altLang="zh-CN" sz="2800" b="1" dirty="0"/>
              <a:t>b           </a:t>
            </a:r>
            <a:r>
              <a:rPr lang="zh-CN" altLang="en-US" sz="2800" b="1" dirty="0"/>
              <a:t>蓝色            </a:t>
            </a:r>
            <a:r>
              <a:rPr lang="zh-CN" altLang="en-US" sz="2800" b="1" dirty="0">
                <a:sym typeface="Symbol" pitchFamily="18" charset="2"/>
              </a:rPr>
              <a:t>               星形线</a:t>
            </a:r>
            <a:endParaRPr lang="zh-CN" altLang="en-US" sz="2800" b="1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dirty="0"/>
              <a:t>     </a:t>
            </a:r>
            <a:r>
              <a:rPr lang="en-US" altLang="zh-CN" sz="2800" b="1" dirty="0"/>
              <a:t>w          </a:t>
            </a:r>
            <a:r>
              <a:rPr lang="zh-CN" altLang="en-US" sz="2800" b="1" dirty="0"/>
              <a:t>白色            ：             虚线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dirty="0"/>
              <a:t>     </a:t>
            </a:r>
            <a:r>
              <a:rPr lang="en-US" altLang="zh-CN" sz="2800" b="1" dirty="0"/>
              <a:t>k           </a:t>
            </a:r>
            <a:r>
              <a:rPr lang="zh-CN" altLang="en-US" sz="2800" b="1" dirty="0"/>
              <a:t>黑色         －</a:t>
            </a:r>
            <a:r>
              <a:rPr lang="en-US" altLang="zh-CN" sz="2800" b="1" dirty="0"/>
              <a:t>·  (--)        </a:t>
            </a:r>
            <a:r>
              <a:rPr lang="zh-CN" altLang="en-US" sz="2800" b="1" dirty="0"/>
              <a:t>点划线</a:t>
            </a:r>
          </a:p>
        </p:txBody>
      </p:sp>
    </p:spTree>
    <p:extLst>
      <p:ext uri="{BB962C8B-B14F-4D97-AF65-F5344CB8AC3E}">
        <p14:creationId xmlns:p14="http://schemas.microsoft.com/office/powerpoint/2010/main" val="271402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Plot</a:t>
            </a:r>
            <a:r>
              <a:rPr lang="zh-CN" altLang="en-US" b="1"/>
              <a:t>函数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3600" b="1" dirty="0"/>
              <a:t>例：</a:t>
            </a:r>
            <a:r>
              <a:rPr lang="en-US" altLang="zh-CN" sz="3600" b="1" dirty="0"/>
              <a:t>&gt;&gt;x=[0, 0.48,0.84,1,0.91,0.6,0.14]</a:t>
            </a:r>
          </a:p>
          <a:p>
            <a:pPr>
              <a:buFont typeface="Wingdings" pitchFamily="2" charset="2"/>
              <a:buNone/>
            </a:pPr>
            <a:r>
              <a:rPr lang="en-US" altLang="zh-CN" sz="3600" b="1" dirty="0"/>
              <a:t>               [ x1, x2,  x3,  x4, x5,  x6,  x7,]</a:t>
            </a:r>
          </a:p>
          <a:p>
            <a:pPr>
              <a:buFont typeface="Wingdings" pitchFamily="2" charset="2"/>
              <a:buNone/>
            </a:pPr>
            <a:r>
              <a:rPr lang="en-US" altLang="zh-CN" sz="3600" b="1" dirty="0"/>
              <a:t>       &gt;&gt;plot (x</a:t>
            </a:r>
            <a:r>
              <a:rPr lang="en-US" altLang="zh-CN" sz="3600" b="1" dirty="0" smtClean="0"/>
              <a:t>,’-*’)</a:t>
            </a:r>
            <a:endParaRPr lang="en-US" altLang="zh-CN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320" y="3522025"/>
            <a:ext cx="7062192" cy="3352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845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stem</a:t>
            </a:r>
            <a:r>
              <a:rPr lang="zh-CN" altLang="en-US" b="1" dirty="0"/>
              <a:t>函数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/>
              <a:t>stem</a:t>
            </a:r>
            <a:r>
              <a:rPr lang="zh-CN" altLang="en-US" b="1" dirty="0"/>
              <a:t>函数用来实现离散序列图的绘制。其命令格式：</a:t>
            </a:r>
          </a:p>
          <a:p>
            <a:pPr lvl="1"/>
            <a:r>
              <a:rPr lang="en-US" altLang="zh-CN" b="1" dirty="0" smtClean="0"/>
              <a:t>stem(y</a:t>
            </a:r>
            <a:r>
              <a:rPr lang="en-US" altLang="zh-CN" b="1" dirty="0"/>
              <a:t>)</a:t>
            </a:r>
          </a:p>
          <a:p>
            <a:pPr lvl="1"/>
            <a:r>
              <a:rPr lang="en-US" altLang="zh-CN" b="1" dirty="0" smtClean="0"/>
              <a:t>stem(</a:t>
            </a:r>
            <a:r>
              <a:rPr lang="en-US" altLang="zh-CN" b="1" dirty="0" err="1" smtClean="0"/>
              <a:t>x,y’option</a:t>
            </a:r>
            <a:r>
              <a:rPr lang="en-US" altLang="zh-CN" b="1" dirty="0"/>
              <a:t>’)</a:t>
            </a:r>
          </a:p>
          <a:p>
            <a:pPr lvl="1"/>
            <a:r>
              <a:rPr lang="en-US" altLang="zh-CN" b="1" dirty="0" smtClean="0"/>
              <a:t>stem(</a:t>
            </a:r>
            <a:r>
              <a:rPr lang="en-US" altLang="zh-CN" b="1" dirty="0" err="1" smtClean="0"/>
              <a:t>x,y</a:t>
            </a:r>
            <a:r>
              <a:rPr lang="en-US" altLang="zh-CN" b="1" dirty="0" err="1"/>
              <a:t>,’filled</a:t>
            </a:r>
            <a:r>
              <a:rPr lang="en-US" altLang="zh-CN" b="1" dirty="0"/>
              <a:t>’)</a:t>
            </a:r>
          </a:p>
          <a:p>
            <a:pPr lvl="1"/>
            <a:r>
              <a:rPr lang="zh-CN" altLang="en-US" b="1" dirty="0"/>
              <a:t>例</a:t>
            </a:r>
            <a:r>
              <a:rPr lang="en-US" altLang="zh-CN" b="1" dirty="0"/>
              <a:t>:</a:t>
            </a:r>
            <a:r>
              <a:rPr lang="en-US" altLang="zh-CN" sz="3200" b="1" dirty="0"/>
              <a:t>&gt;&gt;x=[0, 0.48,0.84,1,0.91,0.6,0.14]</a:t>
            </a:r>
          </a:p>
          <a:p>
            <a:pPr>
              <a:buFont typeface="Wingdings" pitchFamily="2" charset="2"/>
              <a:buNone/>
            </a:pPr>
            <a:r>
              <a:rPr lang="en-US" altLang="zh-CN" sz="3600" b="1" dirty="0"/>
              <a:t>               [ x1, x2,  x3,  x4, x5,  x6,  x7,]</a:t>
            </a:r>
          </a:p>
          <a:p>
            <a:pPr>
              <a:buFont typeface="Wingdings" pitchFamily="2" charset="2"/>
              <a:buNone/>
            </a:pPr>
            <a:r>
              <a:rPr lang="en-US" altLang="zh-CN" sz="3600" b="1" dirty="0"/>
              <a:t>         &gt;&gt;stem (x)</a:t>
            </a:r>
            <a:endParaRPr lang="en-US" altLang="zh-CN" b="1" dirty="0"/>
          </a:p>
          <a:p>
            <a:pPr>
              <a:buFont typeface="Wingdings" pitchFamily="2" charset="2"/>
              <a:buNone/>
            </a:pPr>
            <a:endParaRPr lang="en-US" altLang="zh-CN" b="1" dirty="0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2133600"/>
            <a:ext cx="2613025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65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figure</a:t>
            </a:r>
            <a:r>
              <a:rPr lang="zh-CN" altLang="en-US" b="1"/>
              <a:t>函数（</a:t>
            </a:r>
            <a:r>
              <a:rPr lang="en-US" altLang="zh-CN" b="1"/>
              <a:t>P99</a:t>
            </a:r>
            <a:r>
              <a:rPr lang="zh-CN" altLang="en-US" b="1"/>
              <a:t>）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r>
              <a:rPr lang="zh-CN" altLang="en-US" sz="2800" b="1" dirty="0"/>
              <a:t>用</a:t>
            </a:r>
            <a:r>
              <a:rPr lang="en-US" altLang="zh-CN" sz="2800" b="1" dirty="0"/>
              <a:t>figure</a:t>
            </a:r>
            <a:r>
              <a:rPr lang="zh-CN" altLang="en-US" sz="2800" b="1" dirty="0"/>
              <a:t>函数可以选择要进行图形绘制的绘图窗口。如果我们画了多张图，它们分别位于多个绘图窗口中，一般来说，这时屏幕上只能看到最新打开的那张图的绘图窗口。如果这时我们要打开的第</a:t>
            </a:r>
            <a:r>
              <a:rPr lang="en-US" altLang="zh-CN" sz="2800" b="1" dirty="0"/>
              <a:t>n</a:t>
            </a:r>
            <a:r>
              <a:rPr lang="zh-CN" altLang="en-US" sz="2800" b="1" dirty="0"/>
              <a:t>张图的绘图窗口，让它可见并位于其他所有绘图窗口的最上方，就可以通过</a:t>
            </a:r>
            <a:r>
              <a:rPr lang="en-US" altLang="zh-CN" sz="2800" b="1" dirty="0"/>
              <a:t>figure</a:t>
            </a:r>
            <a:r>
              <a:rPr lang="zh-CN" altLang="en-US" sz="2800" b="1" dirty="0"/>
              <a:t>命令函数来实现。</a:t>
            </a:r>
          </a:p>
          <a:p>
            <a:r>
              <a:rPr lang="en-US" altLang="zh-CN" sz="2800" b="1" dirty="0" smtClean="0"/>
              <a:t>figure</a:t>
            </a:r>
            <a:r>
              <a:rPr lang="en-US" altLang="zh-CN" sz="2800" b="1" dirty="0"/>
              <a:t>:</a:t>
            </a:r>
            <a:r>
              <a:rPr lang="zh-CN" altLang="en-US" sz="2800" b="1" dirty="0"/>
              <a:t>每调用一次就打开或生成一个新的窗口</a:t>
            </a:r>
          </a:p>
          <a:p>
            <a:r>
              <a:rPr lang="en-US" altLang="zh-CN" sz="2800" b="1" dirty="0" smtClean="0"/>
              <a:t>figure(n</a:t>
            </a:r>
            <a:r>
              <a:rPr lang="en-US" altLang="zh-CN" sz="2800" b="1" dirty="0"/>
              <a:t>):</a:t>
            </a:r>
            <a:r>
              <a:rPr lang="zh-CN" altLang="en-US" sz="2800" b="1" dirty="0"/>
              <a:t>创建或打开第</a:t>
            </a:r>
            <a:r>
              <a:rPr lang="en-US" altLang="zh-CN" sz="2800" b="1" dirty="0"/>
              <a:t>n</a:t>
            </a:r>
            <a:r>
              <a:rPr lang="zh-CN" altLang="en-US" sz="2800" b="1" dirty="0"/>
              <a:t>个图形窗口，使之成为当前窗口。</a:t>
            </a:r>
          </a:p>
          <a:p>
            <a:pPr>
              <a:buFont typeface="Wingdings" pitchFamily="2" charset="2"/>
              <a:buNone/>
            </a:pPr>
            <a:endParaRPr lang="en-US" altLang="zh-CN" sz="2800" b="1" dirty="0"/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5651500" y="5876925"/>
            <a:ext cx="2087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Example5_1</a:t>
            </a:r>
          </a:p>
        </p:txBody>
      </p:sp>
    </p:spTree>
    <p:extLst>
      <p:ext uri="{BB962C8B-B14F-4D97-AF65-F5344CB8AC3E}">
        <p14:creationId xmlns:p14="http://schemas.microsoft.com/office/powerpoint/2010/main" val="427978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subplot</a:t>
            </a:r>
            <a:r>
              <a:rPr lang="zh-CN" altLang="en-US" b="1"/>
              <a:t>函数（</a:t>
            </a:r>
            <a:r>
              <a:rPr lang="en-US" altLang="zh-CN" b="1"/>
              <a:t>P100</a:t>
            </a:r>
            <a:r>
              <a:rPr lang="zh-CN" altLang="en-US" b="1"/>
              <a:t>）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该函数是用于在一个绘图窗口中显示多个图形的，这样就可以不必通过切换绘图窗口而方便地对比两个图像了。该函数就是在图形显示时，分割窗口的。</a:t>
            </a:r>
          </a:p>
          <a:p>
            <a:r>
              <a:rPr lang="en-US" altLang="zh-CN" b="1" dirty="0" smtClean="0"/>
              <a:t>subplot</a:t>
            </a:r>
            <a:r>
              <a:rPr lang="zh-CN" altLang="en-US" b="1" dirty="0"/>
              <a:t>（</a:t>
            </a:r>
            <a:r>
              <a:rPr lang="en-US" altLang="zh-CN" b="1" dirty="0"/>
              <a:t>m</a:t>
            </a:r>
            <a:r>
              <a:rPr lang="zh-CN" altLang="en-US" b="1" dirty="0"/>
              <a:t>，</a:t>
            </a:r>
            <a:r>
              <a:rPr lang="en-US" altLang="zh-CN" b="1" dirty="0"/>
              <a:t>n</a:t>
            </a:r>
            <a:r>
              <a:rPr lang="zh-CN" altLang="en-US" b="1" dirty="0"/>
              <a:t>，</a:t>
            </a:r>
            <a:r>
              <a:rPr lang="en-US" altLang="zh-CN" b="1" dirty="0"/>
              <a:t>p</a:t>
            </a:r>
            <a:r>
              <a:rPr lang="zh-CN" altLang="en-US" b="1" dirty="0"/>
              <a:t>）：将当前窗口分割成为</a:t>
            </a:r>
            <a:r>
              <a:rPr lang="en-US" altLang="zh-CN" b="1" dirty="0"/>
              <a:t>m</a:t>
            </a:r>
            <a:r>
              <a:rPr lang="zh-CN" altLang="en-US" b="1" dirty="0"/>
              <a:t>行，</a:t>
            </a:r>
            <a:r>
              <a:rPr lang="en-US" altLang="zh-CN" b="1" dirty="0"/>
              <a:t>n</a:t>
            </a:r>
            <a:r>
              <a:rPr lang="zh-CN" altLang="en-US" b="1" dirty="0"/>
              <a:t>列，并在其中的第</a:t>
            </a:r>
            <a:r>
              <a:rPr lang="en-US" altLang="zh-CN" b="1" dirty="0"/>
              <a:t>p</a:t>
            </a:r>
            <a:r>
              <a:rPr lang="zh-CN" altLang="en-US" b="1" dirty="0"/>
              <a:t>个区域绘图。</a:t>
            </a:r>
          </a:p>
          <a:p>
            <a:pPr>
              <a:buFont typeface="Wingdings" pitchFamily="2" charset="2"/>
              <a:buNone/>
            </a:pPr>
            <a:endParaRPr lang="en-US" altLang="zh-CN" b="1" dirty="0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5940425" y="5516563"/>
            <a:ext cx="2087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Example5_2</a:t>
            </a:r>
          </a:p>
        </p:txBody>
      </p:sp>
    </p:spTree>
    <p:extLst>
      <p:ext uri="{BB962C8B-B14F-4D97-AF65-F5344CB8AC3E}">
        <p14:creationId xmlns:p14="http://schemas.microsoft.com/office/powerpoint/2010/main" val="404681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二维图形的修饰（</a:t>
            </a:r>
            <a:r>
              <a:rPr lang="en-US" altLang="zh-CN" b="1"/>
              <a:t>P89</a:t>
            </a:r>
            <a:r>
              <a:rPr lang="zh-CN" altLang="en-US" b="1"/>
              <a:t>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529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b="1" dirty="0" smtClean="0"/>
              <a:t>axis</a:t>
            </a:r>
            <a:r>
              <a:rPr lang="en-US" altLang="zh-CN" sz="2800" b="1" dirty="0"/>
              <a:t>([</a:t>
            </a:r>
            <a:r>
              <a:rPr lang="en-US" altLang="zh-CN" sz="2800" b="1" dirty="0" err="1"/>
              <a:t>xmin</a:t>
            </a:r>
            <a:r>
              <a:rPr lang="en-US" altLang="zh-CN" sz="2800" b="1" dirty="0"/>
              <a:t> </a:t>
            </a:r>
            <a:r>
              <a:rPr lang="en-US" altLang="zh-CN" sz="2800" b="1" dirty="0" err="1"/>
              <a:t>xmax</a:t>
            </a:r>
            <a:r>
              <a:rPr lang="en-US" altLang="zh-CN" sz="2800" b="1" dirty="0"/>
              <a:t> </a:t>
            </a:r>
            <a:r>
              <a:rPr lang="en-US" altLang="zh-CN" sz="2800" b="1" dirty="0" err="1"/>
              <a:t>ymin</a:t>
            </a:r>
            <a:r>
              <a:rPr lang="en-US" altLang="zh-CN" sz="2800" b="1" dirty="0"/>
              <a:t> </a:t>
            </a:r>
            <a:r>
              <a:rPr lang="en-US" altLang="zh-CN" sz="2800" b="1" dirty="0" err="1"/>
              <a:t>ymax</a:t>
            </a:r>
            <a:r>
              <a:rPr lang="en-US" altLang="zh-CN" sz="2800" b="1" dirty="0"/>
              <a:t>])</a:t>
            </a:r>
            <a:r>
              <a:rPr lang="zh-CN" altLang="en-US" sz="2800" b="1" dirty="0"/>
              <a:t>－－对坐标轴进行调整。</a:t>
            </a:r>
          </a:p>
          <a:p>
            <a:pPr>
              <a:lnSpc>
                <a:spcPct val="90000"/>
              </a:lnSpc>
            </a:pPr>
            <a:r>
              <a:rPr lang="en-US" altLang="zh-CN" sz="2800" b="1" dirty="0" err="1" smtClean="0"/>
              <a:t>xlabel</a:t>
            </a:r>
            <a:r>
              <a:rPr lang="en-US" altLang="zh-CN" sz="2800" b="1" dirty="0"/>
              <a:t>(‘string’)</a:t>
            </a:r>
            <a:r>
              <a:rPr lang="zh-CN" altLang="en-US" sz="2800" b="1" dirty="0"/>
              <a:t>－－给</a:t>
            </a:r>
            <a:r>
              <a:rPr lang="en-US" altLang="zh-CN" sz="2800" b="1" dirty="0"/>
              <a:t>x</a:t>
            </a:r>
            <a:r>
              <a:rPr lang="zh-CN" altLang="en-US" sz="2800" b="1" dirty="0"/>
              <a:t>轴加上标注</a:t>
            </a:r>
          </a:p>
          <a:p>
            <a:pPr>
              <a:lnSpc>
                <a:spcPct val="90000"/>
              </a:lnSpc>
            </a:pPr>
            <a:r>
              <a:rPr lang="en-US" altLang="zh-CN" sz="2800" b="1" dirty="0" err="1" smtClean="0"/>
              <a:t>ylabel</a:t>
            </a:r>
            <a:r>
              <a:rPr lang="en-US" altLang="zh-CN" sz="2800" b="1" dirty="0"/>
              <a:t>(‘string’)</a:t>
            </a:r>
            <a:r>
              <a:rPr lang="zh-CN" altLang="en-US" sz="2800" b="1" dirty="0"/>
              <a:t>－－给</a:t>
            </a:r>
            <a:r>
              <a:rPr lang="en-US" altLang="zh-CN" sz="2800" b="1" dirty="0"/>
              <a:t>y</a:t>
            </a:r>
            <a:r>
              <a:rPr lang="zh-CN" altLang="en-US" sz="2800" b="1" dirty="0"/>
              <a:t>轴加上标注</a:t>
            </a:r>
          </a:p>
          <a:p>
            <a:pPr>
              <a:lnSpc>
                <a:spcPct val="90000"/>
              </a:lnSpc>
            </a:pPr>
            <a:r>
              <a:rPr lang="en-US" altLang="zh-CN" sz="2800" b="1" dirty="0" smtClean="0"/>
              <a:t>title</a:t>
            </a:r>
            <a:r>
              <a:rPr lang="en-US" altLang="zh-CN" sz="2800" b="1" dirty="0"/>
              <a:t>(‘string’)</a:t>
            </a:r>
            <a:r>
              <a:rPr lang="zh-CN" altLang="en-US" sz="2800" b="1" dirty="0"/>
              <a:t>－－给图形加上标题</a:t>
            </a:r>
          </a:p>
          <a:p>
            <a:pPr>
              <a:lnSpc>
                <a:spcPct val="90000"/>
              </a:lnSpc>
            </a:pPr>
            <a:r>
              <a:rPr lang="en-US" altLang="zh-CN" sz="2800" b="1" dirty="0" smtClean="0"/>
              <a:t>grid </a:t>
            </a:r>
            <a:r>
              <a:rPr lang="en-US" altLang="zh-CN" sz="2800" b="1" dirty="0"/>
              <a:t>on</a:t>
            </a:r>
            <a:r>
              <a:rPr lang="zh-CN" altLang="en-US" sz="2800" b="1" dirty="0"/>
              <a:t>或</a:t>
            </a:r>
            <a:r>
              <a:rPr lang="en-US" altLang="zh-CN" sz="2800" b="1" dirty="0"/>
              <a:t>grid off</a:t>
            </a:r>
            <a:r>
              <a:rPr lang="zh-CN" altLang="en-US" sz="2800" b="1" dirty="0"/>
              <a:t>－－在图形中添加或去掉 网格图</a:t>
            </a:r>
          </a:p>
          <a:p>
            <a:pPr>
              <a:lnSpc>
                <a:spcPct val="90000"/>
              </a:lnSpc>
            </a:pPr>
            <a:r>
              <a:rPr lang="en-US" altLang="zh-CN" sz="2800" b="1" dirty="0" smtClean="0"/>
              <a:t>text(</a:t>
            </a:r>
            <a:r>
              <a:rPr lang="en-US" altLang="zh-CN" sz="2800" b="1" dirty="0" err="1" smtClean="0"/>
              <a:t>x,y</a:t>
            </a:r>
            <a:r>
              <a:rPr lang="en-US" altLang="zh-CN" sz="2800" b="1" dirty="0" err="1"/>
              <a:t>,’string’,’option</a:t>
            </a:r>
            <a:r>
              <a:rPr lang="en-US" altLang="zh-CN" sz="2800" b="1" dirty="0"/>
              <a:t>’)</a:t>
            </a:r>
            <a:r>
              <a:rPr lang="zh-CN" altLang="en-US" sz="2800" b="1" dirty="0"/>
              <a:t>－－在指定坐标位置</a:t>
            </a:r>
            <a:r>
              <a:rPr lang="en-US" altLang="zh-CN" sz="2800" b="1" dirty="0"/>
              <a:t>(</a:t>
            </a:r>
            <a:r>
              <a:rPr lang="en-US" altLang="zh-CN" sz="2800" b="1" dirty="0" err="1"/>
              <a:t>x,y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处，写出</a:t>
            </a:r>
            <a:r>
              <a:rPr lang="en-US" altLang="zh-CN" sz="2800" b="1" dirty="0"/>
              <a:t>string</a:t>
            </a:r>
            <a:r>
              <a:rPr lang="zh-CN" altLang="en-US" sz="2800" b="1" dirty="0"/>
              <a:t>给出的字符串。</a:t>
            </a:r>
          </a:p>
          <a:p>
            <a:pPr>
              <a:lnSpc>
                <a:spcPct val="90000"/>
              </a:lnSpc>
            </a:pPr>
            <a:r>
              <a:rPr lang="en-US" altLang="zh-CN" sz="2800" b="1" dirty="0" err="1" smtClean="0"/>
              <a:t>gtext</a:t>
            </a:r>
            <a:r>
              <a:rPr lang="en-US" altLang="zh-CN" sz="2800" b="1" dirty="0"/>
              <a:t>(‘string’)</a:t>
            </a:r>
            <a:r>
              <a:rPr lang="zh-CN" altLang="en-US" sz="2800" b="1" dirty="0"/>
              <a:t>－－在图形的某一位置写出由</a:t>
            </a:r>
            <a:r>
              <a:rPr lang="en-US" altLang="zh-CN" sz="2800" b="1" dirty="0"/>
              <a:t>string</a:t>
            </a:r>
            <a:r>
              <a:rPr lang="zh-CN" altLang="en-US" sz="2800" b="1" dirty="0"/>
              <a:t>给出的字符串。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6443663" y="6165850"/>
            <a:ext cx="2087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Example5_3</a:t>
            </a:r>
          </a:p>
        </p:txBody>
      </p:sp>
    </p:spTree>
    <p:extLst>
      <p:ext uri="{BB962C8B-B14F-4D97-AF65-F5344CB8AC3E}">
        <p14:creationId xmlns:p14="http://schemas.microsoft.com/office/powerpoint/2010/main" val="291356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825</Words>
  <Application>Microsoft Office PowerPoint</Application>
  <PresentationFormat>全屏显示(4:3)</PresentationFormat>
  <Paragraphs>70</Paragraphs>
  <Slides>14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6" baseType="lpstr">
      <vt:lpstr>Office 主题​​</vt:lpstr>
      <vt:lpstr>Equation</vt:lpstr>
      <vt:lpstr>第5章 MATLAB的可视化功能</vt:lpstr>
      <vt:lpstr>绘制二维图形（P86）</vt:lpstr>
      <vt:lpstr>plot函数（P86）</vt:lpstr>
      <vt:lpstr>plot函数</vt:lpstr>
      <vt:lpstr>Plot函数</vt:lpstr>
      <vt:lpstr>stem函数</vt:lpstr>
      <vt:lpstr>figure函数（P99）</vt:lpstr>
      <vt:lpstr>subplot函数（P100）</vt:lpstr>
      <vt:lpstr>二维图形的修饰（P89）</vt:lpstr>
      <vt:lpstr>图形窗口的控制与表现（P99）</vt:lpstr>
      <vt:lpstr>作业1</vt:lpstr>
      <vt:lpstr>PowerPoint 演示文稿</vt:lpstr>
      <vt:lpstr>作业3</vt:lpstr>
      <vt:lpstr>作业4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第5章 MATLAB的可视化功能</dc:title>
  <dc:creator>微软用户</dc:creator>
  <cp:lastModifiedBy>Sky123.Org</cp:lastModifiedBy>
  <cp:revision>7</cp:revision>
  <dcterms:created xsi:type="dcterms:W3CDTF">2014-10-27T07:53:14Z</dcterms:created>
  <dcterms:modified xsi:type="dcterms:W3CDTF">2015-10-19T02:09:08Z</dcterms:modified>
</cp:coreProperties>
</file>