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5C6C-11F6-433E-B18C-5C3DC13F890E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D030-A2AB-4DC5-8909-CF34FB990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6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5C6C-11F6-433E-B18C-5C3DC13F890E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D030-A2AB-4DC5-8909-CF34FB990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6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5C6C-11F6-433E-B18C-5C3DC13F890E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D030-A2AB-4DC5-8909-CF34FB990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02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9BE7A68-83B1-4D5E-83F9-31B805F4F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494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52E87DB-B6F4-492D-AB2F-8A7B3FF9F5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107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0087F87-FD8F-4CD8-B236-BFCA10FA50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4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5C6C-11F6-433E-B18C-5C3DC13F890E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D030-A2AB-4DC5-8909-CF34FB990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7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5C6C-11F6-433E-B18C-5C3DC13F890E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D030-A2AB-4DC5-8909-CF34FB990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98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5C6C-11F6-433E-B18C-5C3DC13F890E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D030-A2AB-4DC5-8909-CF34FB990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90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5C6C-11F6-433E-B18C-5C3DC13F890E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D030-A2AB-4DC5-8909-CF34FB990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0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5C6C-11F6-433E-B18C-5C3DC13F890E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D030-A2AB-4DC5-8909-CF34FB990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3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5C6C-11F6-433E-B18C-5C3DC13F890E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D030-A2AB-4DC5-8909-CF34FB990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8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5C6C-11F6-433E-B18C-5C3DC13F890E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D030-A2AB-4DC5-8909-CF34FB990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70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5C6C-11F6-433E-B18C-5C3DC13F890E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D030-A2AB-4DC5-8909-CF34FB990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7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85C6C-11F6-433E-B18C-5C3DC13F890E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7D030-A2AB-4DC5-8909-CF34FB990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0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latin typeface="+mj-ea"/>
              </a:rPr>
              <a:t>第</a:t>
            </a:r>
            <a:r>
              <a:rPr lang="en-US" altLang="zh-CN" sz="4800" b="1" dirty="0" smtClean="0">
                <a:latin typeface="+mj-ea"/>
              </a:rPr>
              <a:t>4</a:t>
            </a:r>
            <a:r>
              <a:rPr lang="zh-CN" altLang="en-US" sz="4800" b="1" dirty="0" smtClean="0">
                <a:latin typeface="+mj-ea"/>
              </a:rPr>
              <a:t>章 </a:t>
            </a:r>
            <a:r>
              <a:rPr lang="en-US" altLang="zh-CN" sz="4800" b="1" dirty="0">
                <a:latin typeface="+mj-ea"/>
              </a:rPr>
              <a:t>MATLAB</a:t>
            </a:r>
            <a:r>
              <a:rPr lang="zh-CN" altLang="en-US" sz="4800" b="1" dirty="0">
                <a:latin typeface="+mj-ea"/>
              </a:rPr>
              <a:t>的符号运算</a:t>
            </a:r>
          </a:p>
        </p:txBody>
      </p:sp>
    </p:spTree>
    <p:extLst>
      <p:ext uri="{BB962C8B-B14F-4D97-AF65-F5344CB8AC3E}">
        <p14:creationId xmlns:p14="http://schemas.microsoft.com/office/powerpoint/2010/main" val="29406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229600" cy="518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+mn-ea"/>
              </a:rPr>
              <a:t>数组、矩阵与符号矩阵（</a:t>
            </a:r>
            <a:r>
              <a:rPr lang="en-US" altLang="zh-CN" sz="2800" b="1" dirty="0">
                <a:latin typeface="+mn-ea"/>
              </a:rPr>
              <a:t>P51</a:t>
            </a:r>
            <a:r>
              <a:rPr lang="zh-CN" altLang="en-US" sz="2800" b="1" dirty="0">
                <a:latin typeface="+mn-ea"/>
              </a:rPr>
              <a:t>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+mn-ea"/>
              </a:rPr>
              <a:t>     </a:t>
            </a:r>
            <a:r>
              <a:rPr lang="en-US" altLang="zh-CN" sz="2400" b="1" dirty="0">
                <a:latin typeface="+mn-ea"/>
              </a:rPr>
              <a:t>m1=</a:t>
            </a:r>
            <a:r>
              <a:rPr lang="en-US" altLang="zh-CN" sz="2400" b="1" dirty="0" err="1">
                <a:latin typeface="+mn-ea"/>
              </a:rPr>
              <a:t>sym</a:t>
            </a:r>
            <a:r>
              <a:rPr lang="en-US" altLang="zh-CN" sz="2400" b="1" dirty="0">
                <a:latin typeface="+mn-ea"/>
              </a:rPr>
              <a:t>(‘[</a:t>
            </a:r>
            <a:r>
              <a:rPr lang="en-US" altLang="zh-CN" sz="2400" b="1" dirty="0" err="1">
                <a:latin typeface="+mn-ea"/>
              </a:rPr>
              <a:t>ab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err="1">
                <a:latin typeface="+mn-ea"/>
              </a:rPr>
              <a:t>bc</a:t>
            </a:r>
            <a:r>
              <a:rPr lang="en-US" altLang="zh-CN" sz="2400" b="1" dirty="0">
                <a:latin typeface="+mn-ea"/>
              </a:rPr>
              <a:t> cd ; de </a:t>
            </a:r>
            <a:r>
              <a:rPr lang="en-US" altLang="zh-CN" sz="2400" b="1" dirty="0" err="1">
                <a:latin typeface="+mn-ea"/>
              </a:rPr>
              <a:t>ef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err="1">
                <a:latin typeface="+mn-ea"/>
              </a:rPr>
              <a:t>fg</a:t>
            </a:r>
            <a:r>
              <a:rPr lang="en-US" altLang="zh-CN" sz="2400" b="1" dirty="0">
                <a:latin typeface="+mn-ea"/>
              </a:rPr>
              <a:t> ; h l j]’)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+mn-ea"/>
              </a:rPr>
              <a:t>     m2=</a:t>
            </a:r>
            <a:r>
              <a:rPr lang="en-US" altLang="zh-CN" sz="2400" b="1" dirty="0" err="1">
                <a:latin typeface="+mn-ea"/>
              </a:rPr>
              <a:t>sym</a:t>
            </a:r>
            <a:r>
              <a:rPr lang="en-US" altLang="zh-CN" sz="2400" b="1" dirty="0">
                <a:latin typeface="+mn-ea"/>
              </a:rPr>
              <a:t>(‘[1 12;23 34]’)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+mn-ea"/>
              </a:rPr>
              <a:t>例：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+mn-ea"/>
              </a:rPr>
              <a:t>&gt;&gt;A=</a:t>
            </a:r>
            <a:r>
              <a:rPr lang="en-US" altLang="zh-CN" sz="2000" dirty="0" err="1">
                <a:latin typeface="+mn-ea"/>
              </a:rPr>
              <a:t>hilb</a:t>
            </a:r>
            <a:r>
              <a:rPr lang="en-US" altLang="zh-CN" sz="2000" dirty="0">
                <a:latin typeface="+mn-ea"/>
              </a:rPr>
              <a:t>(3);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+mn-ea"/>
              </a:rPr>
              <a:t>       </a:t>
            </a:r>
            <a:r>
              <a:rPr lang="pt-BR" altLang="zh-CN" sz="2000" dirty="0">
                <a:latin typeface="+mn-ea"/>
              </a:rPr>
              <a:t>A =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zh-CN" sz="2000" dirty="0">
                <a:latin typeface="+mn-ea"/>
              </a:rPr>
              <a:t>            1.0000    0.5000    0.3333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zh-CN" sz="2000" dirty="0">
                <a:latin typeface="+mn-ea"/>
              </a:rPr>
              <a:t>            0.5000    0.3333    0.2500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zh-CN" sz="2000" dirty="0">
                <a:latin typeface="+mn-ea"/>
              </a:rPr>
              <a:t>            0.3333    0.2500    0.2000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zh-CN" sz="2000" dirty="0">
                <a:latin typeface="+mn-ea"/>
              </a:rPr>
              <a:t>    &gt;&gt; A=sym(A)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zh-CN" sz="2000" dirty="0">
                <a:latin typeface="+mn-ea"/>
              </a:rPr>
              <a:t>         A=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zh-CN" sz="2000" dirty="0">
                <a:latin typeface="+mn-ea"/>
              </a:rPr>
              <a:t>             [   1, 1/2, 1/3]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zh-CN" sz="2000" dirty="0">
                <a:latin typeface="+mn-ea"/>
              </a:rPr>
              <a:t>             [ 1/2, 1/3, 1/4]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zh-CN" sz="2000" dirty="0">
                <a:latin typeface="+mn-ea"/>
              </a:rPr>
              <a:t>             [ 1/3, 1/4, 1/5]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01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数值转化为符号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579421" cy="55892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err="1" smtClean="0"/>
              <a:t>sym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数值变量</a:t>
            </a:r>
            <a:r>
              <a:rPr lang="en-US" altLang="zh-CN" sz="2800" dirty="0" smtClean="0"/>
              <a:t>,</a:t>
            </a:r>
            <a:r>
              <a:rPr lang="en-US" altLang="zh-CN" sz="2800" dirty="0"/>
              <a:t>’f’)</a:t>
            </a:r>
            <a:r>
              <a:rPr lang="zh-CN" altLang="en-US" sz="2800" dirty="0"/>
              <a:t>－返回浮点表示形式</a:t>
            </a:r>
          </a:p>
          <a:p>
            <a:pPr>
              <a:lnSpc>
                <a:spcPct val="90000"/>
              </a:lnSpc>
            </a:pPr>
            <a:r>
              <a:rPr lang="en-US" altLang="zh-CN" sz="2800" dirty="0" err="1" smtClean="0"/>
              <a:t>sym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数值变量</a:t>
            </a:r>
            <a:r>
              <a:rPr lang="en-US" altLang="zh-CN" sz="2800" dirty="0" smtClean="0"/>
              <a:t>,</a:t>
            </a:r>
            <a:r>
              <a:rPr lang="en-US" altLang="zh-CN" sz="2800" dirty="0"/>
              <a:t>’r’)</a:t>
            </a:r>
            <a:r>
              <a:rPr lang="zh-CN" altLang="en-US" sz="2800" dirty="0"/>
              <a:t>－返回有理数表示形式</a:t>
            </a:r>
          </a:p>
          <a:p>
            <a:pPr>
              <a:lnSpc>
                <a:spcPct val="90000"/>
              </a:lnSpc>
            </a:pPr>
            <a:r>
              <a:rPr lang="en-US" altLang="zh-CN" sz="2800" dirty="0" err="1" smtClean="0"/>
              <a:t>sym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数值变量</a:t>
            </a:r>
            <a:r>
              <a:rPr lang="en-US" altLang="zh-CN" sz="2800" dirty="0" smtClean="0"/>
              <a:t>,</a:t>
            </a:r>
            <a:r>
              <a:rPr lang="en-US" altLang="zh-CN" sz="2800" dirty="0"/>
              <a:t>’e’)</a:t>
            </a:r>
            <a:r>
              <a:rPr lang="zh-CN" altLang="en-US" sz="2800" dirty="0"/>
              <a:t>－返回有理数</a:t>
            </a:r>
            <a:r>
              <a:rPr lang="en-US" altLang="zh-CN" sz="2800" dirty="0"/>
              <a:t>(</a:t>
            </a:r>
            <a:r>
              <a:rPr lang="zh-CN" altLang="en-US" sz="2800" dirty="0"/>
              <a:t>带误差</a:t>
            </a:r>
            <a:r>
              <a:rPr lang="en-US" altLang="zh-CN" sz="2800" dirty="0"/>
              <a:t>)</a:t>
            </a:r>
            <a:r>
              <a:rPr lang="zh-CN" altLang="en-US" sz="2800" dirty="0"/>
              <a:t>表示形式</a:t>
            </a:r>
          </a:p>
          <a:p>
            <a:pPr>
              <a:lnSpc>
                <a:spcPct val="90000"/>
              </a:lnSpc>
            </a:pPr>
            <a:r>
              <a:rPr lang="en-US" altLang="zh-CN" sz="2800" dirty="0" err="1" smtClean="0"/>
              <a:t>sym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数值变量</a:t>
            </a:r>
            <a:r>
              <a:rPr lang="en-US" altLang="zh-CN" sz="2800" dirty="0" smtClean="0"/>
              <a:t>,</a:t>
            </a:r>
            <a:r>
              <a:rPr lang="en-US" altLang="zh-CN" sz="2800" dirty="0"/>
              <a:t>’d’)</a:t>
            </a:r>
            <a:r>
              <a:rPr lang="zh-CN" altLang="en-US" sz="2800" dirty="0"/>
              <a:t>－返回十进制小数表示形式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例： </a:t>
            </a:r>
            <a:r>
              <a:rPr lang="en-US" altLang="zh-CN" sz="2400" dirty="0"/>
              <a:t>&gt;&gt;</a:t>
            </a:r>
            <a:r>
              <a:rPr lang="fr-FR" altLang="zh-CN" sz="2400" dirty="0"/>
              <a:t>sym(4/3,'f')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altLang="zh-CN" sz="2400" dirty="0"/>
              <a:t>        ans ='1.5555555555555'*2^(0)</a:t>
            </a:r>
            <a:endParaRPr lang="en-US" altLang="zh-CN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&gt;&gt; </a:t>
            </a:r>
            <a:r>
              <a:rPr lang="en-US" altLang="zh-CN" sz="2400" dirty="0" err="1"/>
              <a:t>sym</a:t>
            </a:r>
            <a:r>
              <a:rPr lang="en-US" altLang="zh-CN" sz="2400" dirty="0"/>
              <a:t>(4/3,'r')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=4/3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&gt;&gt; </a:t>
            </a:r>
            <a:r>
              <a:rPr lang="en-US" altLang="zh-CN" sz="2400" dirty="0" err="1"/>
              <a:t>sym</a:t>
            </a:r>
            <a:r>
              <a:rPr lang="en-US" altLang="zh-CN" sz="2400" dirty="0"/>
              <a:t>(4/3,'e')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=4/3-eps/3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&gt;&gt; </a:t>
            </a:r>
            <a:r>
              <a:rPr lang="en-US" altLang="zh-CN" sz="2400" dirty="0" err="1"/>
              <a:t>sym</a:t>
            </a:r>
            <a:r>
              <a:rPr lang="en-US" altLang="zh-CN" sz="2400" dirty="0"/>
              <a:t>(4/3,'d')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=1.3333333333333332593184650249896</a:t>
            </a:r>
          </a:p>
        </p:txBody>
      </p:sp>
    </p:spTree>
    <p:extLst>
      <p:ext uri="{BB962C8B-B14F-4D97-AF65-F5344CB8AC3E}">
        <p14:creationId xmlns:p14="http://schemas.microsoft.com/office/powerpoint/2010/main" val="20893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333375"/>
            <a:ext cx="8748712" cy="935038"/>
          </a:xfrm>
        </p:spPr>
        <p:txBody>
          <a:bodyPr/>
          <a:lstStyle/>
          <a:p>
            <a:r>
              <a:rPr lang="zh-CN" altLang="en-US" sz="2800" b="1" dirty="0"/>
              <a:t>符号对象转换为数值对象的函数</a:t>
            </a:r>
            <a:r>
              <a:rPr lang="en-US" altLang="zh-CN" sz="2800" b="1" dirty="0"/>
              <a:t>double()</a:t>
            </a:r>
            <a:r>
              <a:rPr lang="zh-CN" altLang="en-US" sz="2800" b="1" dirty="0"/>
              <a:t>， </a:t>
            </a:r>
            <a:r>
              <a:rPr lang="en-US" altLang="zh-CN" sz="2800" b="1" dirty="0" err="1"/>
              <a:t>vpa</a:t>
            </a:r>
            <a:r>
              <a:rPr lang="en-US" altLang="zh-CN" sz="2800" b="1" dirty="0"/>
              <a:t>()</a:t>
            </a:r>
            <a:endParaRPr lang="en-US" altLang="zh-CN" sz="1600" dirty="0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95288" y="1341438"/>
            <a:ext cx="8748712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double()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1600" dirty="0"/>
              <a:t>           </a:t>
            </a:r>
            <a:r>
              <a:rPr lang="zh-CN" altLang="en-US" sz="2800" dirty="0"/>
              <a:t>这种格式的功能是将符号常量转换为双精度数值</a:t>
            </a:r>
            <a:endParaRPr lang="zh-CN" altLang="en-US" sz="1600" dirty="0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95288" y="2492375"/>
            <a:ext cx="8748712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 err="1" smtClean="0">
                <a:latin typeface="+mn-ea"/>
              </a:rPr>
              <a:t>vpa</a:t>
            </a:r>
            <a:r>
              <a:rPr lang="en-US" altLang="zh-CN" sz="2800" dirty="0" smtClean="0">
                <a:latin typeface="+mn-ea"/>
              </a:rPr>
              <a:t>()</a:t>
            </a:r>
            <a:endParaRPr lang="en-US" altLang="zh-CN" sz="2800" dirty="0">
              <a:latin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1600" dirty="0">
                <a:latin typeface="+mn-ea"/>
              </a:rPr>
              <a:t>           </a:t>
            </a:r>
            <a:r>
              <a:rPr lang="zh-CN" altLang="en-US" sz="2800" dirty="0">
                <a:latin typeface="+mn-ea"/>
              </a:rPr>
              <a:t>精确计算表达式的值。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zh-CN" altLang="en-US" sz="2800" dirty="0">
                <a:latin typeface="+mn-ea"/>
              </a:rPr>
              <a:t>       格式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：</a:t>
            </a:r>
            <a:r>
              <a:rPr lang="en-US" altLang="zh-CN" sz="2800" dirty="0">
                <a:latin typeface="+mn-ea"/>
              </a:rPr>
              <a:t>R</a:t>
            </a:r>
            <a:r>
              <a:rPr lang="zh-CN" altLang="en-US" sz="2800" dirty="0">
                <a:latin typeface="+mn-ea"/>
              </a:rPr>
              <a:t>＝</a:t>
            </a:r>
            <a:r>
              <a:rPr lang="en-US" altLang="zh-CN" sz="2800" dirty="0" err="1">
                <a:latin typeface="+mn-ea"/>
              </a:rPr>
              <a:t>vpa</a:t>
            </a: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E</a:t>
            </a:r>
            <a:r>
              <a:rPr lang="zh-CN" altLang="en-US" sz="2800" dirty="0">
                <a:latin typeface="+mn-ea"/>
              </a:rPr>
              <a:t>）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zh-CN" altLang="en-US" sz="2800" dirty="0">
                <a:latin typeface="+mn-ea"/>
              </a:rPr>
              <a:t>       格式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：</a:t>
            </a:r>
            <a:r>
              <a:rPr lang="en-US" altLang="zh-CN" sz="2800" dirty="0">
                <a:latin typeface="+mn-ea"/>
              </a:rPr>
              <a:t>R</a:t>
            </a:r>
            <a:r>
              <a:rPr lang="zh-CN" altLang="en-US" sz="2800" dirty="0">
                <a:latin typeface="+mn-ea"/>
              </a:rPr>
              <a:t>＝</a:t>
            </a:r>
            <a:r>
              <a:rPr lang="en-US" altLang="zh-CN" sz="2800" dirty="0" err="1">
                <a:latin typeface="+mn-ea"/>
              </a:rPr>
              <a:t>vpa</a:t>
            </a: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E,D</a:t>
            </a:r>
            <a:r>
              <a:rPr lang="zh-CN" altLang="en-US" sz="2800" dirty="0">
                <a:latin typeface="+mn-ea"/>
              </a:rPr>
              <a:t>）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36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33425" y="6778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754063" y="677863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：计算以下符号常量的值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033400"/>
              </p:ext>
            </p:extLst>
          </p:nvPr>
        </p:nvGraphicFramePr>
        <p:xfrm>
          <a:off x="5378450" y="620713"/>
          <a:ext cx="14986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545760" imgH="228600" progId="Equation.DSMT4">
                  <p:embed/>
                </p:oleObj>
              </mc:Choice>
              <mc:Fallback>
                <p:oleObj name="Equation" r:id="rId3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620713"/>
                        <a:ext cx="14986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969963" y="1325563"/>
            <a:ext cx="8786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并将结果转换为指定精度</a:t>
            </a:r>
            <a:r>
              <a:rPr lang="en-US" altLang="zh-CN" sz="2800" b="1"/>
              <a:t>8</a:t>
            </a:r>
            <a:r>
              <a:rPr lang="zh-CN" altLang="en-US" sz="2800" b="1"/>
              <a:t>位与</a:t>
            </a:r>
            <a:r>
              <a:rPr lang="en-US" altLang="zh-CN" sz="2800" b="1"/>
              <a:t>18</a:t>
            </a:r>
            <a:r>
              <a:rPr lang="zh-CN" altLang="en-US" sz="2800" b="1"/>
              <a:t>位的精确数值解。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859338" y="2205038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见</a:t>
            </a:r>
            <a:r>
              <a:rPr lang="en-US" altLang="zh-CN" sz="2800" b="1"/>
              <a:t>example3_8</a:t>
            </a:r>
          </a:p>
        </p:txBody>
      </p:sp>
    </p:spTree>
    <p:extLst>
      <p:ext uri="{BB962C8B-B14F-4D97-AF65-F5344CB8AC3E}">
        <p14:creationId xmlns:p14="http://schemas.microsoft.com/office/powerpoint/2010/main" val="18756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en-US" altLang="zh-CN" sz="4000"/>
              <a:t>Matlab</a:t>
            </a:r>
            <a:r>
              <a:rPr lang="zh-CN" altLang="en-US" sz="4000"/>
              <a:t>符号运算的基本运算（</a:t>
            </a:r>
            <a:r>
              <a:rPr lang="en-US" altLang="zh-CN" sz="4000"/>
              <a:t>P52</a:t>
            </a:r>
            <a:r>
              <a:rPr lang="zh-CN" altLang="en-US" sz="4000"/>
              <a:t>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589587"/>
          </a:xfrm>
        </p:spPr>
        <p:txBody>
          <a:bodyPr/>
          <a:lstStyle/>
          <a:p>
            <a:r>
              <a:rPr lang="zh-CN" altLang="en-US" sz="4400" b="1"/>
              <a:t>符号加：</a:t>
            </a:r>
            <a:r>
              <a:rPr lang="en-US" altLang="zh-CN" sz="4400" b="1"/>
              <a:t>symadd(A,B),(+)</a:t>
            </a:r>
            <a:endParaRPr lang="en-US" altLang="zh-CN" sz="4000" b="1"/>
          </a:p>
          <a:p>
            <a:r>
              <a:rPr lang="zh-CN" altLang="en-US" sz="4400" b="1"/>
              <a:t>符号减：</a:t>
            </a:r>
            <a:r>
              <a:rPr lang="en-US" altLang="zh-CN" sz="4400" b="1"/>
              <a:t>symsub(A,B),(-)</a:t>
            </a:r>
          </a:p>
          <a:p>
            <a:r>
              <a:rPr lang="zh-CN" altLang="en-US" sz="4400" b="1"/>
              <a:t>符号乘：</a:t>
            </a:r>
            <a:r>
              <a:rPr lang="en-US" altLang="zh-CN" sz="4400" b="1"/>
              <a:t>symmul(A,B),(*)</a:t>
            </a:r>
          </a:p>
          <a:p>
            <a:r>
              <a:rPr lang="zh-CN" altLang="en-US" sz="4400" b="1"/>
              <a:t>符号表达式的幂运算：</a:t>
            </a:r>
          </a:p>
          <a:p>
            <a:pPr>
              <a:buFont typeface="Wingdings" pitchFamily="2" charset="2"/>
              <a:buNone/>
            </a:pPr>
            <a:r>
              <a:rPr lang="zh-CN" altLang="en-US" sz="3600" b="1"/>
              <a:t>           </a:t>
            </a:r>
            <a:r>
              <a:rPr lang="en-US" altLang="zh-CN" sz="4400" b="1"/>
              <a:t>sympow(s,p),(s^p)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867400" y="5949950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见</a:t>
            </a:r>
            <a:r>
              <a:rPr lang="en-US" altLang="zh-CN" sz="2800" b="1"/>
              <a:t>example3_5</a:t>
            </a:r>
          </a:p>
        </p:txBody>
      </p:sp>
    </p:spTree>
    <p:extLst>
      <p:ext uri="{BB962C8B-B14F-4D97-AF65-F5344CB8AC3E}">
        <p14:creationId xmlns:p14="http://schemas.microsoft.com/office/powerpoint/2010/main" val="15937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Matlab</a:t>
            </a:r>
            <a:r>
              <a:rPr lang="zh-CN" altLang="en-US"/>
              <a:t>符号运算的基本内容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8353425" cy="259238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800" b="1" dirty="0"/>
              <a:t>符号变量代换及其函数</a:t>
            </a:r>
            <a:r>
              <a:rPr lang="en-US" altLang="zh-CN" sz="2800" b="1" dirty="0"/>
              <a:t>subs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P54</a:t>
            </a:r>
            <a:r>
              <a:rPr lang="zh-CN" altLang="en-US" sz="2800" b="1" dirty="0"/>
              <a:t>）（重点）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dirty="0"/>
              <a:t>        </a:t>
            </a:r>
            <a:r>
              <a:rPr lang="zh-CN" altLang="en-US" sz="2400" b="1" dirty="0"/>
              <a:t>格式：</a:t>
            </a:r>
            <a:r>
              <a:rPr lang="en-US" altLang="zh-CN" sz="2400" b="1" dirty="0"/>
              <a:t>f=subs(</a:t>
            </a:r>
            <a:r>
              <a:rPr lang="en-US" altLang="zh-CN" sz="2400" b="1" dirty="0" err="1"/>
              <a:t>s,old,new</a:t>
            </a:r>
            <a:r>
              <a:rPr lang="en-US" altLang="zh-CN" sz="2400" b="1" dirty="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功能：将符号表达式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中的</a:t>
            </a:r>
            <a:r>
              <a:rPr lang="en-US" altLang="zh-CN" sz="2400" b="1" dirty="0"/>
              <a:t>old</a:t>
            </a:r>
            <a:r>
              <a:rPr lang="zh-CN" altLang="en-US" sz="2400" b="1" dirty="0"/>
              <a:t>变量替换为</a:t>
            </a:r>
            <a:r>
              <a:rPr lang="en-US" altLang="zh-CN" sz="2400" b="1" dirty="0"/>
              <a:t>new</a:t>
            </a:r>
            <a:r>
              <a:rPr lang="zh-CN" altLang="en-US" sz="2400" b="1" dirty="0"/>
              <a:t>。</a:t>
            </a:r>
            <a:r>
              <a:rPr lang="en-US" altLang="zh-CN" sz="2400" b="1" dirty="0"/>
              <a:t>old</a:t>
            </a:r>
            <a:r>
              <a:rPr lang="zh-CN" altLang="en-US" sz="2400" b="1" dirty="0"/>
              <a:t>一定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/>
              <a:t>     是符号表达式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中的符号变量，而</a:t>
            </a:r>
            <a:r>
              <a:rPr lang="en-US" altLang="zh-CN" sz="2400" b="1" dirty="0"/>
              <a:t>new</a:t>
            </a:r>
            <a:r>
              <a:rPr lang="zh-CN" altLang="en-US" sz="2400" b="1" dirty="0"/>
              <a:t>可以是符号变量、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/>
              <a:t>     符号常量、双精度数值与数值</a:t>
            </a:r>
            <a:r>
              <a:rPr lang="zh-CN" altLang="en-US" sz="2400" b="1" dirty="0" smtClean="0"/>
              <a:t>数组等</a:t>
            </a:r>
            <a:r>
              <a:rPr lang="zh-CN" altLang="en-US" sz="2400" b="1" dirty="0"/>
              <a:t>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/>
              <a:t>     格式：</a:t>
            </a:r>
            <a:r>
              <a:rPr lang="en-US" altLang="zh-CN" sz="2400" b="1" dirty="0"/>
              <a:t>f=subs(</a:t>
            </a:r>
            <a:r>
              <a:rPr lang="en-US" altLang="zh-CN" sz="2400" b="1" dirty="0" err="1"/>
              <a:t>s,new</a:t>
            </a:r>
            <a:r>
              <a:rPr lang="en-US" altLang="zh-CN" sz="2400" b="1" dirty="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功能用</a:t>
            </a:r>
            <a:r>
              <a:rPr lang="en-US" altLang="zh-CN" sz="2400" b="1" dirty="0"/>
              <a:t>new</a:t>
            </a:r>
            <a:r>
              <a:rPr lang="zh-CN" altLang="en-US" sz="2400" b="1" dirty="0"/>
              <a:t>置换符号表达式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中的自变量</a:t>
            </a:r>
            <a:r>
              <a:rPr lang="zh-CN" altLang="en-US" sz="2000" b="1" dirty="0"/>
              <a:t> </a:t>
            </a:r>
            <a:endParaRPr lang="zh-CN" altLang="en-US" sz="1600" dirty="0"/>
          </a:p>
        </p:txBody>
      </p:sp>
      <p:graphicFrame>
        <p:nvGraphicFramePr>
          <p:cNvPr id="38920" name="Object 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40043344"/>
              </p:ext>
            </p:extLst>
          </p:nvPr>
        </p:nvGraphicFramePr>
        <p:xfrm>
          <a:off x="7042150" y="4797425"/>
          <a:ext cx="17065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4797425"/>
                        <a:ext cx="170656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39750" y="4133850"/>
            <a:ext cx="42497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：已知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581744"/>
              </p:ext>
            </p:extLst>
          </p:nvPr>
        </p:nvGraphicFramePr>
        <p:xfrm>
          <a:off x="2212975" y="4149725"/>
          <a:ext cx="27908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5" imgW="1015920" imgH="228600" progId="Equation.DSMT4">
                  <p:embed/>
                </p:oleObj>
              </mc:Choice>
              <mc:Fallback>
                <p:oleObj name="Equation" r:id="rId5" imgW="101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4149725"/>
                        <a:ext cx="2790825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4860925" y="4205288"/>
            <a:ext cx="4824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试对其进行符号变量替换：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5580063" y="609282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见</a:t>
            </a:r>
            <a:r>
              <a:rPr lang="en-US" altLang="zh-CN" sz="2800" b="1"/>
              <a:t>example3_6</a:t>
            </a:r>
          </a:p>
        </p:txBody>
      </p:sp>
      <p:graphicFrame>
        <p:nvGraphicFramePr>
          <p:cNvPr id="38922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87787073"/>
              </p:ext>
            </p:extLst>
          </p:nvPr>
        </p:nvGraphicFramePr>
        <p:xfrm>
          <a:off x="711200" y="4754563"/>
          <a:ext cx="39068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7" imgW="1752480" imgH="228600" progId="Equation.DSMT4">
                  <p:embed/>
                </p:oleObj>
              </mc:Choice>
              <mc:Fallback>
                <p:oleObj name="Equation" r:id="rId7" imgW="1752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754563"/>
                        <a:ext cx="39068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962969"/>
              </p:ext>
            </p:extLst>
          </p:nvPr>
        </p:nvGraphicFramePr>
        <p:xfrm>
          <a:off x="3563938" y="5373688"/>
          <a:ext cx="17081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9" imgW="622080" imgH="177480" progId="Equation.DSMT4">
                  <p:embed/>
                </p:oleObj>
              </mc:Choice>
              <mc:Fallback>
                <p:oleObj name="Equation" r:id="rId9" imgW="6220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373688"/>
                        <a:ext cx="17081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643438" y="4724400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符号常量替换：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684213" y="5373688"/>
            <a:ext cx="331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与数组数值替换：</a:t>
            </a:r>
          </a:p>
        </p:txBody>
      </p:sp>
    </p:spTree>
    <p:extLst>
      <p:ext uri="{BB962C8B-B14F-4D97-AF65-F5344CB8AC3E}">
        <p14:creationId xmlns:p14="http://schemas.microsoft.com/office/powerpoint/2010/main" val="159964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733425" y="6778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081004"/>
              </p:ext>
            </p:extLst>
          </p:nvPr>
        </p:nvGraphicFramePr>
        <p:xfrm>
          <a:off x="2457450" y="1176338"/>
          <a:ext cx="32654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3" imgW="1409400" imgH="393480" progId="Equation.DSMT4">
                  <p:embed/>
                </p:oleObj>
              </mc:Choice>
              <mc:Fallback>
                <p:oleObj name="Equation" r:id="rId3" imgW="1409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1176338"/>
                        <a:ext cx="32654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754063" y="677863"/>
            <a:ext cx="42497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/>
              <a:t>例</a:t>
            </a:r>
            <a:r>
              <a:rPr lang="en-US" altLang="zh-CN" sz="2800" b="1"/>
              <a:t>2</a:t>
            </a:r>
            <a:r>
              <a:rPr lang="zh-CN" altLang="en-US" sz="2800" b="1"/>
              <a:t>：已知</a:t>
            </a:r>
          </a:p>
        </p:txBody>
      </p:sp>
      <p:graphicFrame>
        <p:nvGraphicFramePr>
          <p:cNvPr id="71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344973"/>
              </p:ext>
            </p:extLst>
          </p:nvPr>
        </p:nvGraphicFramePr>
        <p:xfrm>
          <a:off x="2584450" y="727075"/>
          <a:ext cx="2476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5" imgW="901440" imgH="203040" progId="Equation.DSMT4">
                  <p:embed/>
                </p:oleObj>
              </mc:Choice>
              <mc:Fallback>
                <p:oleObj name="Equation" r:id="rId5" imgW="901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727075"/>
                        <a:ext cx="2476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969963" y="1325563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试求当：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5832475" y="1341438"/>
            <a:ext cx="331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时函数</a:t>
            </a:r>
            <a:r>
              <a:rPr lang="en-US" altLang="zh-CN" sz="2800" b="1"/>
              <a:t>f</a:t>
            </a:r>
            <a:r>
              <a:rPr lang="zh-CN" altLang="en-US" sz="2800" b="1"/>
              <a:t>的值。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4714875" y="276542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见</a:t>
            </a:r>
            <a:r>
              <a:rPr lang="en-US" altLang="zh-CN" sz="2800" b="1"/>
              <a:t>example3_7</a:t>
            </a:r>
          </a:p>
        </p:txBody>
      </p:sp>
    </p:spTree>
    <p:extLst>
      <p:ext uri="{BB962C8B-B14F-4D97-AF65-F5344CB8AC3E}">
        <p14:creationId xmlns:p14="http://schemas.microsoft.com/office/powerpoint/2010/main" val="11238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333375"/>
            <a:ext cx="8748712" cy="574675"/>
          </a:xfrm>
        </p:spPr>
        <p:txBody>
          <a:bodyPr/>
          <a:lstStyle/>
          <a:p>
            <a:r>
              <a:rPr lang="zh-CN" altLang="en-US" sz="2800" b="1"/>
              <a:t>符号表达式的化简</a:t>
            </a:r>
            <a:endParaRPr lang="zh-CN" altLang="en-US" sz="160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95288" y="1125538"/>
            <a:ext cx="8748712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factor()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符号表达式因式分解的函数命令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95288" y="2133600"/>
            <a:ext cx="8748712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expand()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将符号表达式展开</a:t>
            </a:r>
            <a:endParaRPr lang="zh-CN" altLang="en-US" sz="16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95288" y="3068638"/>
            <a:ext cx="8748712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collect()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符号表达式的合并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格式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collect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） 按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变量合并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格式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collect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）按默认变量合并</a:t>
            </a:r>
            <a:endParaRPr lang="zh-CN" altLang="en-US" sz="16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95288" y="4941888"/>
            <a:ext cx="8748712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simplify() ,simple()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将将符号表达式运用多种恒等式变换进行综合化简    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格式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simplify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） 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,simple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格式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[R,HOW]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simple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endParaRPr lang="zh-CN" altLang="en-US" sz="16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11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33425" y="2603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754063" y="260350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：已知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969963" y="908050"/>
            <a:ext cx="4754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试对其进行因式分解。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932363" y="5734050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example3_9</a:t>
            </a:r>
          </a:p>
        </p:txBody>
      </p:sp>
      <p:graphicFrame>
        <p:nvGraphicFramePr>
          <p:cNvPr id="45063" name="Object 7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08595391"/>
              </p:ext>
            </p:extLst>
          </p:nvPr>
        </p:nvGraphicFramePr>
        <p:xfrm>
          <a:off x="2411413" y="347663"/>
          <a:ext cx="27368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3" imgW="1117440" imgH="228600" progId="Equation.DSMT4">
                  <p:embed/>
                </p:oleObj>
              </mc:Choice>
              <mc:Fallback>
                <p:oleObj name="Equation" r:id="rId3" imgW="1117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47663"/>
                        <a:ext cx="27368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684213" y="1716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704850" y="1716088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：已知</a:t>
            </a:r>
          </a:p>
        </p:txBody>
      </p:sp>
      <p:graphicFrame>
        <p:nvGraphicFramePr>
          <p:cNvPr id="450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035725"/>
              </p:ext>
            </p:extLst>
          </p:nvPr>
        </p:nvGraphicFramePr>
        <p:xfrm>
          <a:off x="2522538" y="1858963"/>
          <a:ext cx="43545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5" imgW="1777680" imgH="177480" progId="Equation.DSMT4">
                  <p:embed/>
                </p:oleObj>
              </mc:Choice>
              <mc:Fallback>
                <p:oleObj name="Equation" r:id="rId5" imgW="1777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1858963"/>
                        <a:ext cx="435451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969963" y="2420938"/>
            <a:ext cx="5114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试对其进行质因式分解。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733425" y="30543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754063" y="3054350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：已知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969963" y="3702050"/>
            <a:ext cx="4754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试对其进行展开。</a:t>
            </a:r>
          </a:p>
        </p:txBody>
      </p:sp>
      <p:graphicFrame>
        <p:nvGraphicFramePr>
          <p:cNvPr id="4508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746137"/>
              </p:ext>
            </p:extLst>
          </p:nvPr>
        </p:nvGraphicFramePr>
        <p:xfrm>
          <a:off x="2555875" y="3141663"/>
          <a:ext cx="186531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7" imgW="761760" imgH="228600" progId="Equation.DSMT4">
                  <p:embed/>
                </p:oleObj>
              </mc:Choice>
              <mc:Fallback>
                <p:oleObj name="Equation" r:id="rId7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141663"/>
                        <a:ext cx="1865313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684213" y="44370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704850" y="4437063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：已知</a:t>
            </a:r>
          </a:p>
        </p:txBody>
      </p:sp>
      <p:graphicFrame>
        <p:nvGraphicFramePr>
          <p:cNvPr id="4509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936146"/>
              </p:ext>
            </p:extLst>
          </p:nvPr>
        </p:nvGraphicFramePr>
        <p:xfrm>
          <a:off x="2484438" y="4518025"/>
          <a:ext cx="28924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9" imgW="1180800" imgH="228600" progId="Equation.DSMT4">
                  <p:embed/>
                </p:oleObj>
              </mc:Choice>
              <mc:Fallback>
                <p:oleObj name="Equation" r:id="rId9" imgW="1180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18025"/>
                        <a:ext cx="28924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969963" y="5141913"/>
            <a:ext cx="5114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试对其进行同类项合并。</a:t>
            </a:r>
          </a:p>
        </p:txBody>
      </p:sp>
    </p:spTree>
    <p:extLst>
      <p:ext uri="{BB962C8B-B14F-4D97-AF65-F5344CB8AC3E}">
        <p14:creationId xmlns:p14="http://schemas.microsoft.com/office/powerpoint/2010/main" val="22719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733425" y="2603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754063" y="260350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/>
              <a:t>例</a:t>
            </a:r>
            <a:r>
              <a:rPr lang="en-US" altLang="zh-CN" sz="2800" b="1"/>
              <a:t>5</a:t>
            </a:r>
            <a:r>
              <a:rPr lang="zh-CN" altLang="en-US" sz="2800" b="1"/>
              <a:t>：试对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534098"/>
              </p:ext>
            </p:extLst>
          </p:nvPr>
        </p:nvGraphicFramePr>
        <p:xfrm>
          <a:off x="2484438" y="3716338"/>
          <a:ext cx="31019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16338"/>
                        <a:ext cx="31019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971550" y="1557338"/>
            <a:ext cx="4754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进行综合化简。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507038" y="6078538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见</a:t>
            </a:r>
            <a:r>
              <a:rPr lang="en-US" altLang="zh-CN" sz="2800" b="1"/>
              <a:t>example3_9</a:t>
            </a:r>
          </a:p>
        </p:txBody>
      </p:sp>
      <p:graphicFrame>
        <p:nvGraphicFramePr>
          <p:cNvPr id="50183" name="Object 7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49355878"/>
              </p:ext>
            </p:extLst>
          </p:nvPr>
        </p:nvGraphicFramePr>
        <p:xfrm>
          <a:off x="2484438" y="333375"/>
          <a:ext cx="26844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Equation" r:id="rId5" imgW="1155600" imgH="241200" progId="Equation.DSMT4">
                  <p:embed/>
                </p:oleObj>
              </mc:Choice>
              <mc:Fallback>
                <p:oleObj name="Equation" r:id="rId5" imgW="1155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3375"/>
                        <a:ext cx="268446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88819492"/>
              </p:ext>
            </p:extLst>
          </p:nvPr>
        </p:nvGraphicFramePr>
        <p:xfrm>
          <a:off x="2484438" y="5013325"/>
          <a:ext cx="30956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7" imgW="1155600" imgH="241200" progId="Equation.DSMT4">
                  <p:embed/>
                </p:oleObj>
              </mc:Choice>
              <mc:Fallback>
                <p:oleObj name="Equation" r:id="rId7" imgW="1155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013325"/>
                        <a:ext cx="30956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25988099"/>
              </p:ext>
            </p:extLst>
          </p:nvPr>
        </p:nvGraphicFramePr>
        <p:xfrm>
          <a:off x="2482850" y="4365625"/>
          <a:ext cx="34575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9" imgW="1269720" imgH="241200" progId="Equation.DSMT4">
                  <p:embed/>
                </p:oleObj>
              </mc:Choice>
              <mc:Fallback>
                <p:oleObj name="Equation" r:id="rId9" imgW="1269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4365625"/>
                        <a:ext cx="34575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684213" y="1716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755650" y="2420938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/>
              <a:t>例</a:t>
            </a:r>
            <a:r>
              <a:rPr lang="en-US" altLang="zh-CN" sz="2800" b="1"/>
              <a:t>6</a:t>
            </a:r>
            <a:r>
              <a:rPr lang="zh-CN" altLang="en-US" sz="2800" b="1"/>
              <a:t>：试对</a:t>
            </a:r>
          </a:p>
        </p:txBody>
      </p:sp>
      <p:graphicFrame>
        <p:nvGraphicFramePr>
          <p:cNvPr id="501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515727"/>
              </p:ext>
            </p:extLst>
          </p:nvPr>
        </p:nvGraphicFramePr>
        <p:xfrm>
          <a:off x="2489200" y="890588"/>
          <a:ext cx="18669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11" imgW="761760" imgH="241200" progId="Equation.DSMT4">
                  <p:embed/>
                </p:oleObj>
              </mc:Choice>
              <mc:Fallback>
                <p:oleObj name="Equation" r:id="rId11" imgW="761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890588"/>
                        <a:ext cx="18669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733425" y="30543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501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623256"/>
              </p:ext>
            </p:extLst>
          </p:nvPr>
        </p:nvGraphicFramePr>
        <p:xfrm>
          <a:off x="2466975" y="2492375"/>
          <a:ext cx="21764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13" imgW="888840" imgH="228600" progId="Equation.DSMT4">
                  <p:embed/>
                </p:oleObj>
              </mc:Choice>
              <mc:Fallback>
                <p:oleObj name="Equation" r:id="rId13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2492375"/>
                        <a:ext cx="21764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684213" y="44370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501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665681"/>
              </p:ext>
            </p:extLst>
          </p:nvPr>
        </p:nvGraphicFramePr>
        <p:xfrm>
          <a:off x="2484438" y="3051175"/>
          <a:ext cx="30797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15" imgW="1257120" imgH="241200" progId="Equation.DSMT4">
                  <p:embed/>
                </p:oleObj>
              </mc:Choice>
              <mc:Fallback>
                <p:oleObj name="Equation" r:id="rId15" imgW="1257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051175"/>
                        <a:ext cx="30797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1041400" y="5734050"/>
            <a:ext cx="4754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进行综合化简。</a:t>
            </a:r>
          </a:p>
        </p:txBody>
      </p:sp>
    </p:spTree>
    <p:extLst>
      <p:ext uri="{BB962C8B-B14F-4D97-AF65-F5344CB8AC3E}">
        <p14:creationId xmlns:p14="http://schemas.microsoft.com/office/powerpoint/2010/main" val="16514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260648"/>
            <a:ext cx="8229600" cy="1295549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>
                <a:latin typeface="+mj-ea"/>
              </a:rPr>
              <a:t>MATLAB</a:t>
            </a:r>
            <a:r>
              <a:rPr lang="zh-CN" altLang="en-US" sz="4400" b="1" dirty="0">
                <a:latin typeface="+mj-ea"/>
              </a:rPr>
              <a:t>符号运算入门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95288" y="1772816"/>
            <a:ext cx="8135937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科学与工程技术的数值运算固然重要，但自然科学理论分析各种各样的公式、关系式及其推导就是符号运算要解决的问题。它与数值运算一样，都是科学计算研究的重要内容。</a:t>
            </a:r>
            <a:r>
              <a:rPr lang="en-US" altLang="zh-CN" sz="2800" b="1" dirty="0" err="1">
                <a:latin typeface="+mn-ea"/>
              </a:rPr>
              <a:t>Matlab</a:t>
            </a:r>
            <a:r>
              <a:rPr lang="zh-CN" altLang="en-US" sz="2800" b="1" dirty="0">
                <a:latin typeface="+mn-ea"/>
              </a:rPr>
              <a:t>数值运算的对象是数值，而</a:t>
            </a:r>
            <a:r>
              <a:rPr lang="en-US" altLang="zh-CN" sz="2800" b="1" dirty="0" err="1">
                <a:latin typeface="+mn-ea"/>
              </a:rPr>
              <a:t>matlab</a:t>
            </a:r>
            <a:r>
              <a:rPr lang="zh-CN" altLang="en-US" sz="2800" b="1" dirty="0">
                <a:latin typeface="+mn-ea"/>
              </a:rPr>
              <a:t>符号运算的对象则是非数值的符号对象。符号对象就是代表非数值的符号字符串。</a:t>
            </a:r>
          </a:p>
        </p:txBody>
      </p:sp>
    </p:spTree>
    <p:extLst>
      <p:ext uri="{BB962C8B-B14F-4D97-AF65-F5344CB8AC3E}">
        <p14:creationId xmlns:p14="http://schemas.microsoft.com/office/powerpoint/2010/main" val="42830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Matlab</a:t>
            </a:r>
            <a:r>
              <a:rPr lang="zh-CN" altLang="en-US"/>
              <a:t>符号微积分运算（</a:t>
            </a:r>
            <a:r>
              <a:rPr lang="en-US" altLang="zh-CN"/>
              <a:t>P55</a:t>
            </a:r>
            <a:r>
              <a:rPr lang="zh-CN" altLang="en-US"/>
              <a:t>）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8353425" cy="504825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</a:pPr>
            <a:r>
              <a:rPr lang="zh-CN" altLang="en-US" sz="2800" b="1" dirty="0"/>
              <a:t>符号极限运算</a:t>
            </a:r>
            <a:r>
              <a:rPr lang="en-US" altLang="zh-CN" sz="2800" b="1" dirty="0"/>
              <a:t>limit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f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）  </a:t>
            </a:r>
            <a:r>
              <a:rPr lang="en-US" altLang="zh-CN" sz="2800" b="1" dirty="0"/>
              <a:t>x-&gt;</a:t>
            </a:r>
            <a:r>
              <a:rPr lang="en-US" altLang="zh-CN" sz="2800" b="1" dirty="0" smtClean="0"/>
              <a:t>a       </a:t>
            </a:r>
            <a:endParaRPr lang="en-US" altLang="zh-CN" sz="2800" b="1" dirty="0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95288" y="2132013"/>
            <a:ext cx="83534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</a:pPr>
            <a:r>
              <a:rPr lang="zh-CN" altLang="en-US" sz="2800" b="1" dirty="0"/>
              <a:t>符号微分运算</a:t>
            </a:r>
            <a:r>
              <a:rPr lang="en-US" altLang="zh-CN" sz="2800" b="1" dirty="0"/>
              <a:t>diff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f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）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zh-CN" altLang="en-US" sz="1600" dirty="0"/>
              <a:t>    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95288" y="2852738"/>
            <a:ext cx="83534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</a:pPr>
            <a:r>
              <a:rPr lang="zh-CN" altLang="en-US" sz="2800" b="1" dirty="0"/>
              <a:t>符号积分运算</a:t>
            </a:r>
            <a:r>
              <a:rPr lang="en-US" altLang="zh-CN" sz="2800" b="1" dirty="0" err="1"/>
              <a:t>int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f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,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f,a,b</a:t>
            </a:r>
            <a:r>
              <a:rPr lang="en-US" altLang="zh-CN" sz="2800" b="1" dirty="0"/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1600" dirty="0"/>
              <a:t>       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395288" y="3429000"/>
            <a:ext cx="8353425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</a:pPr>
            <a:r>
              <a:rPr lang="zh-CN" altLang="en-US" sz="2600" b="1" dirty="0"/>
              <a:t>函数命令</a:t>
            </a:r>
            <a:r>
              <a:rPr lang="en-US" altLang="zh-CN" sz="2600" b="1" dirty="0" err="1"/>
              <a:t>findsym</a:t>
            </a:r>
            <a:r>
              <a:rPr lang="zh-CN" altLang="en-US" sz="2600" b="1" dirty="0"/>
              <a:t>（</a:t>
            </a:r>
            <a:r>
              <a:rPr lang="en-US" altLang="zh-CN" sz="2600" b="1" dirty="0" err="1"/>
              <a:t>f,n</a:t>
            </a:r>
            <a:r>
              <a:rPr lang="zh-CN" altLang="en-US" sz="2600" b="1" dirty="0"/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zh-CN" altLang="en-US" sz="2600" b="1" dirty="0"/>
              <a:t>    在微积分、函数表达式化简、解方程中，确定自变量是必不可少的。在不指定自变量的情况下，按照数学常规，自变量通常都是小写英文字母，并且为字母表末尾的几个如</a:t>
            </a:r>
            <a:r>
              <a:rPr lang="en-US" altLang="zh-CN" sz="2600" b="1" dirty="0"/>
              <a:t>t</a:t>
            </a:r>
            <a:r>
              <a:rPr lang="zh-CN" altLang="en-US" sz="2600" b="1" dirty="0"/>
              <a:t>、</a:t>
            </a:r>
            <a:r>
              <a:rPr lang="en-US" altLang="zh-CN" sz="2600" b="1" dirty="0"/>
              <a:t>w</a:t>
            </a:r>
            <a:r>
              <a:rPr lang="zh-CN" altLang="en-US" sz="2600" b="1" dirty="0"/>
              <a:t>、</a:t>
            </a:r>
            <a:r>
              <a:rPr lang="en-US" altLang="zh-CN" sz="2600" b="1" dirty="0"/>
              <a:t>x</a:t>
            </a:r>
            <a:r>
              <a:rPr lang="zh-CN" altLang="en-US" sz="2600" b="1" dirty="0"/>
              <a:t>、</a:t>
            </a:r>
            <a:r>
              <a:rPr lang="en-US" altLang="zh-CN" sz="2600" b="1" dirty="0"/>
              <a:t>y</a:t>
            </a:r>
            <a:r>
              <a:rPr lang="zh-CN" altLang="en-US" sz="2600" b="1" dirty="0"/>
              <a:t>、</a:t>
            </a:r>
            <a:r>
              <a:rPr lang="en-US" altLang="zh-CN" sz="2600" b="1" dirty="0"/>
              <a:t>z</a:t>
            </a:r>
            <a:r>
              <a:rPr lang="zh-CN" altLang="en-US" sz="2600" b="1" dirty="0"/>
              <a:t>等等。在</a:t>
            </a:r>
            <a:r>
              <a:rPr lang="en-US" altLang="zh-CN" sz="2600" b="1" dirty="0" err="1"/>
              <a:t>matlab</a:t>
            </a:r>
            <a:r>
              <a:rPr lang="zh-CN" altLang="en-US" sz="2600" b="1" dirty="0"/>
              <a:t>中，用此函数确定一个符号表达式中的自变量。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zh-CN" altLang="en-US" sz="24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6941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116013" y="8778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136650" y="877888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：试证明</a:t>
            </a:r>
          </a:p>
        </p:txBody>
      </p:sp>
      <p:graphicFrame>
        <p:nvGraphicFramePr>
          <p:cNvPr id="53254" name="Object 6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45314197"/>
              </p:ext>
            </p:extLst>
          </p:nvPr>
        </p:nvGraphicFramePr>
        <p:xfrm>
          <a:off x="3275013" y="733425"/>
          <a:ext cx="21082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Equation" r:id="rId3" imgW="927000" imgH="393480" progId="Equation.DSMT4">
                  <p:embed/>
                </p:oleObj>
              </mc:Choice>
              <mc:Fallback>
                <p:oleObj name="Equation" r:id="rId3" imgW="927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733425"/>
                        <a:ext cx="21082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1116013" y="1973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1136650" y="1973263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：试求</a:t>
            </a:r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803349"/>
              </p:ext>
            </p:extLst>
          </p:nvPr>
        </p:nvGraphicFramePr>
        <p:xfrm>
          <a:off x="2987675" y="1741488"/>
          <a:ext cx="25193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Equation" r:id="rId5" imgW="1028520" imgH="431640" progId="Equation.DSMT4">
                  <p:embed/>
                </p:oleObj>
              </mc:Choice>
              <mc:Fallback>
                <p:oleObj name="Equation" r:id="rId5" imgW="1028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741488"/>
                        <a:ext cx="251936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1238250" y="3079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1185863" y="3079750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：试求</a:t>
            </a:r>
          </a:p>
        </p:txBody>
      </p:sp>
      <p:graphicFrame>
        <p:nvGraphicFramePr>
          <p:cNvPr id="532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588118"/>
              </p:ext>
            </p:extLst>
          </p:nvPr>
        </p:nvGraphicFramePr>
        <p:xfrm>
          <a:off x="3030538" y="2965450"/>
          <a:ext cx="1927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7" imgW="787320" imgH="393480" progId="Equation.DSMT4">
                  <p:embed/>
                </p:oleObj>
              </mc:Choice>
              <mc:Fallback>
                <p:oleObj name="Equation" r:id="rId7" imgW="787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2965450"/>
                        <a:ext cx="19272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1165225" y="42211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1185863" y="4221163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：试求</a:t>
            </a:r>
          </a:p>
        </p:txBody>
      </p:sp>
      <p:graphicFrame>
        <p:nvGraphicFramePr>
          <p:cNvPr id="532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845542"/>
              </p:ext>
            </p:extLst>
          </p:nvPr>
        </p:nvGraphicFramePr>
        <p:xfrm>
          <a:off x="3011488" y="3973513"/>
          <a:ext cx="32654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Equation" r:id="rId9" imgW="1333440" imgH="393480" progId="Equation.DSMT4">
                  <p:embed/>
                </p:oleObj>
              </mc:Choice>
              <mc:Fallback>
                <p:oleObj name="Equation" r:id="rId9" imgW="1333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3973513"/>
                        <a:ext cx="326548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5148263" y="5840413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example3_11</a:t>
            </a:r>
          </a:p>
        </p:txBody>
      </p:sp>
    </p:spTree>
    <p:extLst>
      <p:ext uri="{BB962C8B-B14F-4D97-AF65-F5344CB8AC3E}">
        <p14:creationId xmlns:p14="http://schemas.microsoft.com/office/powerpoint/2010/main" val="32744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042988" y="5905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063625" y="590550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：已知函数</a:t>
            </a:r>
          </a:p>
        </p:txBody>
      </p:sp>
      <p:graphicFrame>
        <p:nvGraphicFramePr>
          <p:cNvPr id="60431" name="Object 1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68119537"/>
              </p:ext>
            </p:extLst>
          </p:nvPr>
        </p:nvGraphicFramePr>
        <p:xfrm>
          <a:off x="5651500" y="3284538"/>
          <a:ext cx="1457325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Equation" r:id="rId3" imgW="469800" imgH="419040" progId="Equation.DSMT4">
                  <p:embed/>
                </p:oleObj>
              </mc:Choice>
              <mc:Fallback>
                <p:oleObj name="Equation" r:id="rId3" imgW="469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284538"/>
                        <a:ext cx="1457325" cy="130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042988" y="21256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042988" y="2062163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：已知函数</a:t>
            </a:r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095254"/>
              </p:ext>
            </p:extLst>
          </p:nvPr>
        </p:nvGraphicFramePr>
        <p:xfrm>
          <a:off x="3562350" y="2149475"/>
          <a:ext cx="20526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Equation" r:id="rId5" imgW="838080" imgH="228600" progId="Equation.DSMT4">
                  <p:embed/>
                </p:oleObj>
              </mc:Choice>
              <mc:Fallback>
                <p:oleObj name="Equation" r:id="rId5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2149475"/>
                        <a:ext cx="205263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1238250" y="3519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1185863" y="3519488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：已知函数</a:t>
            </a:r>
          </a:p>
        </p:txBody>
      </p:sp>
      <p:graphicFrame>
        <p:nvGraphicFramePr>
          <p:cNvPr id="604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812837"/>
              </p:ext>
            </p:extLst>
          </p:nvPr>
        </p:nvGraphicFramePr>
        <p:xfrm>
          <a:off x="3635375" y="3348038"/>
          <a:ext cx="13366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Equation" r:id="rId7" imgW="545760" imgH="444240" progId="Equation.DSMT4">
                  <p:embed/>
                </p:oleObj>
              </mc:Choice>
              <mc:Fallback>
                <p:oleObj name="Equation" r:id="rId7" imgW="545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348038"/>
                        <a:ext cx="133667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4930775" y="693738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</a:t>
            </a:r>
          </a:p>
        </p:txBody>
      </p:sp>
      <p:graphicFrame>
        <p:nvGraphicFramePr>
          <p:cNvPr id="60437" name="Object 21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6180785"/>
              </p:ext>
            </p:extLst>
          </p:nvPr>
        </p:nvGraphicFramePr>
        <p:xfrm>
          <a:off x="5507038" y="404813"/>
          <a:ext cx="15128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9" imgW="571320" imgH="419040" progId="Equation.DSMT4">
                  <p:embed/>
                </p:oleObj>
              </mc:Choice>
              <mc:Fallback>
                <p:oleObj name="Equation" r:id="rId9" imgW="571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404813"/>
                        <a:ext cx="151288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493316"/>
              </p:ext>
            </p:extLst>
          </p:nvPr>
        </p:nvGraphicFramePr>
        <p:xfrm>
          <a:off x="3633788" y="603250"/>
          <a:ext cx="12969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Equation" r:id="rId11" imgW="444240" imgH="228600" progId="Equation.DSMT4">
                  <p:embed/>
                </p:oleObj>
              </mc:Choice>
              <mc:Fallback>
                <p:oleObj name="Equation" r:id="rId11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603250"/>
                        <a:ext cx="12969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5505450" y="2178050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</a:t>
            </a:r>
          </a:p>
        </p:txBody>
      </p:sp>
      <p:graphicFrame>
        <p:nvGraphicFramePr>
          <p:cNvPr id="604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540822"/>
              </p:ext>
            </p:extLst>
          </p:nvPr>
        </p:nvGraphicFramePr>
        <p:xfrm>
          <a:off x="6029325" y="1855788"/>
          <a:ext cx="22860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Equation" r:id="rId13" imgW="863280" imgH="444240" progId="Equation.DSMT4">
                  <p:embed/>
                </p:oleObj>
              </mc:Choice>
              <mc:Fallback>
                <p:oleObj name="Equation" r:id="rId13" imgW="863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25" y="1855788"/>
                        <a:ext cx="22860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5003800" y="3644900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5148263" y="5840413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example3_12</a:t>
            </a:r>
          </a:p>
        </p:txBody>
      </p:sp>
    </p:spTree>
    <p:extLst>
      <p:ext uri="{BB962C8B-B14F-4D97-AF65-F5344CB8AC3E}">
        <p14:creationId xmlns:p14="http://schemas.microsoft.com/office/powerpoint/2010/main" val="3941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042988" y="5905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063625" y="590550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：已知导函数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1042988" y="21256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1042988" y="2062163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：已知导函数</a:t>
            </a:r>
          </a:p>
        </p:txBody>
      </p:sp>
      <p:graphicFrame>
        <p:nvGraphicFramePr>
          <p:cNvPr id="665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528533"/>
              </p:ext>
            </p:extLst>
          </p:nvPr>
        </p:nvGraphicFramePr>
        <p:xfrm>
          <a:off x="3851275" y="2076450"/>
          <a:ext cx="15240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Equation" r:id="rId3" imgW="622080" imgH="228600" progId="Equation.DSMT4">
                  <p:embed/>
                </p:oleObj>
              </mc:Choice>
              <mc:Fallback>
                <p:oleObj name="Equation" r:id="rId3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076450"/>
                        <a:ext cx="15240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1238250" y="3519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1042988" y="3519488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：计算重积分</a:t>
            </a:r>
          </a:p>
        </p:txBody>
      </p:sp>
      <p:graphicFrame>
        <p:nvGraphicFramePr>
          <p:cNvPr id="665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65973"/>
              </p:ext>
            </p:extLst>
          </p:nvPr>
        </p:nvGraphicFramePr>
        <p:xfrm>
          <a:off x="3995738" y="3290888"/>
          <a:ext cx="38242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Equation" r:id="rId5" imgW="1562040" imgH="380880" progId="Equation.DSMT4">
                  <p:embed/>
                </p:oleObj>
              </mc:Choice>
              <mc:Fallback>
                <p:oleObj name="Equation" r:id="rId5" imgW="1562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290888"/>
                        <a:ext cx="382428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1165225" y="46609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1116013" y="4660900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：计算广义积分</a:t>
            </a:r>
          </a:p>
        </p:txBody>
      </p:sp>
      <p:graphicFrame>
        <p:nvGraphicFramePr>
          <p:cNvPr id="665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770467"/>
              </p:ext>
            </p:extLst>
          </p:nvPr>
        </p:nvGraphicFramePr>
        <p:xfrm>
          <a:off x="4500563" y="4508500"/>
          <a:ext cx="220821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Equation" r:id="rId7" imgW="901440" imgH="330120" progId="Equation.DSMT4">
                  <p:embed/>
                </p:oleObj>
              </mc:Choice>
              <mc:Fallback>
                <p:oleObj name="Equation" r:id="rId7" imgW="901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508500"/>
                        <a:ext cx="2208212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5219700" y="620713"/>
            <a:ext cx="230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求原函数</a:t>
            </a:r>
          </a:p>
        </p:txBody>
      </p:sp>
      <p:graphicFrame>
        <p:nvGraphicFramePr>
          <p:cNvPr id="665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031578"/>
              </p:ext>
            </p:extLst>
          </p:nvPr>
        </p:nvGraphicFramePr>
        <p:xfrm>
          <a:off x="3810000" y="309563"/>
          <a:ext cx="1482725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Equation" r:id="rId9" imgW="507960" imgH="393480" progId="Equation.DSMT4">
                  <p:embed/>
                </p:oleObj>
              </mc:Choice>
              <mc:Fallback>
                <p:oleObj name="Equation" r:id="rId9" imgW="50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9563"/>
                        <a:ext cx="1482725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5435600" y="2133600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</a:t>
            </a:r>
          </a:p>
        </p:txBody>
      </p:sp>
      <p:graphicFrame>
        <p:nvGraphicFramePr>
          <p:cNvPr id="665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122597"/>
              </p:ext>
            </p:extLst>
          </p:nvPr>
        </p:nvGraphicFramePr>
        <p:xfrm>
          <a:off x="5940425" y="1773238"/>
          <a:ext cx="20875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Equation" r:id="rId11" imgW="634680" imgH="330120" progId="Equation.DSMT4">
                  <p:embed/>
                </p:oleObj>
              </mc:Choice>
              <mc:Fallback>
                <p:oleObj name="Equation" r:id="rId11" imgW="634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773238"/>
                        <a:ext cx="208756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5148263" y="5840413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example3_13</a:t>
            </a:r>
          </a:p>
        </p:txBody>
      </p:sp>
    </p:spTree>
    <p:extLst>
      <p:ext uri="{BB962C8B-B14F-4D97-AF65-F5344CB8AC3E}">
        <p14:creationId xmlns:p14="http://schemas.microsoft.com/office/powerpoint/2010/main" val="40156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Matlab</a:t>
            </a:r>
            <a:r>
              <a:rPr lang="zh-CN" altLang="en-US"/>
              <a:t>符号方程求解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8353425" cy="504825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</a:pPr>
            <a:r>
              <a:rPr lang="en-US" altLang="zh-CN" sz="2800" b="1" dirty="0" err="1"/>
              <a:t>Matlab</a:t>
            </a:r>
            <a:r>
              <a:rPr lang="zh-CN" altLang="en-US" sz="2800" b="1" dirty="0"/>
              <a:t>符号代数方程的</a:t>
            </a:r>
            <a:r>
              <a:rPr lang="zh-CN" altLang="en-US" sz="2800" b="1" dirty="0" smtClean="0"/>
              <a:t>求解       </a:t>
            </a:r>
            <a:endParaRPr lang="zh-CN" altLang="en-US" sz="2800" b="1" dirty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66725" y="3860800"/>
            <a:ext cx="83534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</a:pPr>
            <a:r>
              <a:rPr lang="en-US" altLang="zh-CN" sz="2800" b="1" dirty="0" err="1"/>
              <a:t>Matlab</a:t>
            </a:r>
            <a:r>
              <a:rPr lang="zh-CN" altLang="en-US" sz="2800" b="1" dirty="0"/>
              <a:t>符号微分方程的求解</a:t>
            </a:r>
            <a:endParaRPr lang="zh-CN" altLang="en-US" sz="1600" dirty="0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55650" y="2133600"/>
            <a:ext cx="806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格式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solve(‘eqn1’,’eqn2’,…’eqnN’,’v1’,’v2’,…’</a:t>
            </a:r>
            <a:r>
              <a:rPr lang="en-US" altLang="zh-CN" sz="2400" b="1" dirty="0" err="1"/>
              <a:t>vN</a:t>
            </a:r>
            <a:r>
              <a:rPr lang="en-US" altLang="zh-CN" sz="2400" b="1" dirty="0"/>
              <a:t>’)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33388" y="2781300"/>
            <a:ext cx="8459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对方程组</a:t>
            </a:r>
            <a:r>
              <a:rPr lang="en-US" altLang="zh-CN" sz="2400" b="1"/>
              <a:t>eqn1,eqn2,…eqnN</a:t>
            </a:r>
            <a:r>
              <a:rPr lang="zh-CN" altLang="en-US" sz="2400" b="1"/>
              <a:t>按照变量</a:t>
            </a:r>
            <a:r>
              <a:rPr lang="en-US" altLang="zh-CN" sz="2400" b="1"/>
              <a:t>v1,v2,…vN</a:t>
            </a:r>
            <a:r>
              <a:rPr lang="zh-CN" altLang="en-US" sz="2400" b="1"/>
              <a:t>联立求解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539750" y="4484688"/>
            <a:ext cx="864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dsolve(‘eqn1’,’eqn2’,…’</a:t>
            </a:r>
            <a:r>
              <a:rPr lang="zh-CN" altLang="en-US" sz="2400" b="1"/>
              <a:t>初始条件部分’</a:t>
            </a:r>
            <a:r>
              <a:rPr lang="en-US" altLang="zh-CN" sz="2400" b="1"/>
              <a:t>,’</a:t>
            </a:r>
            <a:r>
              <a:rPr lang="zh-CN" altLang="en-US" sz="2400" b="1"/>
              <a:t>指定独立变量部分’</a:t>
            </a:r>
            <a:r>
              <a:rPr lang="en-US" altLang="zh-CN" sz="24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10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116013" y="8778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136650" y="877888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：对以下方程联立方程组</a:t>
            </a:r>
          </a:p>
        </p:txBody>
      </p:sp>
      <p:graphicFrame>
        <p:nvGraphicFramePr>
          <p:cNvPr id="68612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01768922"/>
              </p:ext>
            </p:extLst>
          </p:nvPr>
        </p:nvGraphicFramePr>
        <p:xfrm>
          <a:off x="3059113" y="1557338"/>
          <a:ext cx="255905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3" imgW="850680" imgH="736560" progId="Equation.DSMT4">
                  <p:embed/>
                </p:oleObj>
              </mc:Choice>
              <mc:Fallback>
                <p:oleObj name="Equation" r:id="rId3" imgW="8506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557338"/>
                        <a:ext cx="2559050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684213" y="4076700"/>
            <a:ext cx="67675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时的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b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zh-CN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5148263" y="5840413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example3_14</a:t>
            </a:r>
          </a:p>
        </p:txBody>
      </p:sp>
    </p:spTree>
    <p:extLst>
      <p:ext uri="{BB962C8B-B14F-4D97-AF65-F5344CB8AC3E}">
        <p14:creationId xmlns:p14="http://schemas.microsoft.com/office/powerpoint/2010/main" val="31625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116013" y="3333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1136650" y="333375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：求微分方程组的通解</a:t>
            </a:r>
          </a:p>
        </p:txBody>
      </p:sp>
      <p:graphicFrame>
        <p:nvGraphicFramePr>
          <p:cNvPr id="71684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69517438"/>
              </p:ext>
            </p:extLst>
          </p:nvPr>
        </p:nvGraphicFramePr>
        <p:xfrm>
          <a:off x="2411413" y="1012825"/>
          <a:ext cx="3600450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3" imgW="1320480" imgH="838080" progId="Equation.DSMT4">
                  <p:embed/>
                </p:oleObj>
              </mc:Choice>
              <mc:Fallback>
                <p:oleObj name="Equation" r:id="rId3" imgW="13204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012825"/>
                        <a:ext cx="3600450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116013" y="1428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238250" y="25352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5795963" y="6021388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example3_15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1165225" y="32845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107950" y="3429000"/>
            <a:ext cx="92170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：求微分方程组的通解以及满足所给初始条件的特解</a:t>
            </a:r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829613"/>
              </p:ext>
            </p:extLst>
          </p:nvPr>
        </p:nvGraphicFramePr>
        <p:xfrm>
          <a:off x="2719388" y="3963988"/>
          <a:ext cx="3081337" cy="22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5" imgW="1130040" imgH="838080" progId="Equation.DSMT4">
                  <p:embed/>
                </p:oleObj>
              </mc:Choice>
              <mc:Fallback>
                <p:oleObj name="Equation" r:id="rId5" imgW="11300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3963988"/>
                        <a:ext cx="3081337" cy="228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1165225" y="4379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1287463" y="54864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98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116013" y="3333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136650" y="333375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：求欧拉方程的通解</a:t>
            </a:r>
          </a:p>
        </p:txBody>
      </p:sp>
      <p:graphicFrame>
        <p:nvGraphicFramePr>
          <p:cNvPr id="72708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455286"/>
              </p:ext>
            </p:extLst>
          </p:nvPr>
        </p:nvGraphicFramePr>
        <p:xfrm>
          <a:off x="2124075" y="1268413"/>
          <a:ext cx="525621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3" imgW="1485720" imgH="228600" progId="Equation.DSMT4">
                  <p:embed/>
                </p:oleObj>
              </mc:Choice>
              <mc:Fallback>
                <p:oleObj name="Equation" r:id="rId3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268413"/>
                        <a:ext cx="5256213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116013" y="1428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238250" y="25352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795963" y="6021388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example3_15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165225" y="32845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-36513" y="2636838"/>
            <a:ext cx="94329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：求满足初始条件的二阶常系数非齐次微分方程的特解</a:t>
            </a:r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57891"/>
              </p:ext>
            </p:extLst>
          </p:nvPr>
        </p:nvGraphicFramePr>
        <p:xfrm>
          <a:off x="790575" y="3789363"/>
          <a:ext cx="78136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5" imgW="2336760" imgH="253800" progId="Equation.DSMT4">
                  <p:embed/>
                </p:oleObj>
              </mc:Choice>
              <mc:Fallback>
                <p:oleObj name="Equation" r:id="rId5" imgW="2336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789363"/>
                        <a:ext cx="781367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1165225" y="4379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1287463" y="54864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78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符号运算实现各种变换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84288"/>
            <a:ext cx="8229600" cy="5961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zh-CN" sz="2400" dirty="0" err="1"/>
              <a:t>ztrans</a:t>
            </a:r>
            <a:r>
              <a:rPr kumimoji="1" lang="en-US" altLang="zh-CN" sz="2400" dirty="0"/>
              <a:t>(f) —— Z</a:t>
            </a:r>
            <a:r>
              <a:rPr kumimoji="1" lang="zh-CN" altLang="en-US" sz="2400" dirty="0"/>
              <a:t>变换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sz="2400" dirty="0"/>
              <a:t>例：</a:t>
            </a:r>
            <a:r>
              <a:rPr kumimoji="1" lang="en-US" altLang="zh-CN" sz="2400" dirty="0"/>
              <a:t>&gt;&gt;</a:t>
            </a:r>
            <a:r>
              <a:rPr kumimoji="1" lang="en-US" altLang="zh-CN" sz="2400" dirty="0" err="1"/>
              <a:t>zf</a:t>
            </a:r>
            <a:r>
              <a:rPr kumimoji="1" lang="en-US" altLang="zh-CN" sz="2400" dirty="0"/>
              <a:t>=</a:t>
            </a:r>
            <a:r>
              <a:rPr kumimoji="1" lang="en-US" altLang="zh-CN" sz="2400" dirty="0" err="1"/>
              <a:t>ztrans</a:t>
            </a:r>
            <a:r>
              <a:rPr kumimoji="1" lang="en-US" altLang="zh-CN" sz="2400" dirty="0"/>
              <a:t>(2^n)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/>
              <a:t>           </a:t>
            </a:r>
            <a:r>
              <a:rPr kumimoji="1" lang="en-US" altLang="zh-CN" sz="2400" dirty="0" err="1"/>
              <a:t>zf</a:t>
            </a:r>
            <a:r>
              <a:rPr kumimoji="1" lang="en-US" altLang="zh-CN" sz="2400" dirty="0"/>
              <a:t>=1/2*z/(1/2*z-1)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dirty="0" err="1"/>
              <a:t>iztrans</a:t>
            </a:r>
            <a:r>
              <a:rPr kumimoji="1" lang="en-US" altLang="zh-CN" sz="2400" dirty="0"/>
              <a:t>(f) —— </a:t>
            </a:r>
            <a:r>
              <a:rPr kumimoji="1" lang="zh-CN" altLang="en-US" sz="2400" dirty="0"/>
              <a:t>反</a:t>
            </a:r>
            <a:r>
              <a:rPr kumimoji="1" lang="en-US" altLang="zh-CN" sz="2400" dirty="0"/>
              <a:t>Z</a:t>
            </a:r>
            <a:r>
              <a:rPr kumimoji="1" lang="zh-CN" altLang="en-US" sz="2400" dirty="0"/>
              <a:t>变换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dirty="0" err="1" smtClean="0"/>
              <a:t>laplace</a:t>
            </a:r>
            <a:r>
              <a:rPr kumimoji="1" lang="en-US" altLang="zh-CN" sz="2400" dirty="0" smtClean="0"/>
              <a:t>(f</a:t>
            </a:r>
            <a:r>
              <a:rPr kumimoji="1" lang="en-US" altLang="zh-CN" sz="2400" dirty="0"/>
              <a:t>) —— </a:t>
            </a:r>
            <a:r>
              <a:rPr kumimoji="1" lang="zh-CN" altLang="en-US" sz="2400" dirty="0"/>
              <a:t>拉氏变换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sz="2400" dirty="0"/>
              <a:t>例：</a:t>
            </a:r>
            <a:r>
              <a:rPr kumimoji="1" lang="en-US" altLang="zh-CN" sz="2400" dirty="0"/>
              <a:t>&gt;&gt;</a:t>
            </a:r>
            <a:r>
              <a:rPr kumimoji="1" lang="en-US" altLang="zh-CN" sz="2400" dirty="0" err="1"/>
              <a:t>sf</a:t>
            </a:r>
            <a:r>
              <a:rPr kumimoji="1" lang="en-US" altLang="zh-CN" sz="2400" dirty="0"/>
              <a:t>=</a:t>
            </a:r>
            <a:r>
              <a:rPr kumimoji="1" lang="en-US" altLang="en-US" sz="2400" dirty="0" err="1"/>
              <a:t>laplace</a:t>
            </a:r>
            <a:r>
              <a:rPr kumimoji="1" lang="en-US" altLang="en-US" sz="2400" dirty="0"/>
              <a:t>(t^5)</a:t>
            </a:r>
            <a:endParaRPr kumimoji="1"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/>
              <a:t>           </a:t>
            </a:r>
            <a:r>
              <a:rPr kumimoji="1" lang="en-US" altLang="zh-CN" sz="2400" dirty="0" err="1"/>
              <a:t>sf</a:t>
            </a:r>
            <a:r>
              <a:rPr kumimoji="1" lang="en-US" altLang="zh-CN" sz="2400" dirty="0"/>
              <a:t>=120/s^6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dirty="0" err="1"/>
              <a:t>ilaplace</a:t>
            </a:r>
            <a:r>
              <a:rPr kumimoji="1" lang="en-US" altLang="zh-CN" sz="2400" dirty="0"/>
              <a:t>(f) —— </a:t>
            </a:r>
            <a:r>
              <a:rPr kumimoji="1" lang="zh-CN" altLang="en-US" sz="2400" dirty="0"/>
              <a:t>反拉氏变换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dirty="0" err="1"/>
              <a:t>fourier</a:t>
            </a:r>
            <a:r>
              <a:rPr kumimoji="1" lang="en-US" altLang="zh-CN" sz="2400" dirty="0"/>
              <a:t>(f) —— </a:t>
            </a:r>
            <a:r>
              <a:rPr kumimoji="1" lang="zh-CN" altLang="en-US" sz="2400" dirty="0"/>
              <a:t>付氏变换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dirty="0" err="1"/>
              <a:t>ifourier</a:t>
            </a:r>
            <a:r>
              <a:rPr kumimoji="1" lang="en-US" altLang="zh-CN" sz="2400" dirty="0"/>
              <a:t>(f) —— </a:t>
            </a:r>
            <a:r>
              <a:rPr kumimoji="1" lang="zh-CN" altLang="en-US" sz="2400" dirty="0"/>
              <a:t>反付氏变换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dirty="0"/>
              <a:t>simple(f) ——</a:t>
            </a:r>
            <a:r>
              <a:rPr kumimoji="1" lang="zh-CN" altLang="en-US" sz="2400" dirty="0"/>
              <a:t>化简表达式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sz="2400" dirty="0"/>
              <a:t>例：</a:t>
            </a:r>
            <a:r>
              <a:rPr kumimoji="1" lang="en-US" altLang="zh-CN" sz="2400" dirty="0"/>
              <a:t>&gt;&gt;f=</a:t>
            </a:r>
            <a:r>
              <a:rPr kumimoji="1" lang="en-US" altLang="zh-CN" sz="2400" dirty="0" err="1"/>
              <a:t>sym</a:t>
            </a:r>
            <a:r>
              <a:rPr kumimoji="1" lang="en-US" altLang="zh-CN" sz="2400" dirty="0"/>
              <a:t>(‘</a:t>
            </a:r>
            <a:r>
              <a:rPr kumimoji="1" lang="en-US" altLang="zh-CN" sz="2400" dirty="0" err="1"/>
              <a:t>cos</a:t>
            </a:r>
            <a:r>
              <a:rPr kumimoji="1" lang="en-US" altLang="zh-CN" sz="2400" dirty="0"/>
              <a:t>(x)^2+sin(x)^2’);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/>
              <a:t>       &gt;&gt;simple(f)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400" dirty="0"/>
              <a:t>           </a:t>
            </a:r>
            <a:r>
              <a:rPr kumimoji="1" lang="en-US" altLang="zh-CN" sz="2400" dirty="0" err="1"/>
              <a:t>ans</a:t>
            </a:r>
            <a:r>
              <a:rPr kumimoji="1" lang="en-US" altLang="zh-CN" sz="2400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8622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733425" y="1158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754063" y="115888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：求单位冲激函数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932363" y="173038"/>
            <a:ext cx="1585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与函数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5867400" y="609282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example3_16</a:t>
            </a:r>
          </a:p>
        </p:txBody>
      </p:sp>
      <p:graphicFrame>
        <p:nvGraphicFramePr>
          <p:cNvPr id="79894" name="Object 2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408760"/>
              </p:ext>
            </p:extLst>
          </p:nvPr>
        </p:nvGraphicFramePr>
        <p:xfrm>
          <a:off x="4284663" y="2563813"/>
          <a:ext cx="259238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Equation" r:id="rId3" imgW="812520" imgH="203040" progId="Equation.DSMT4">
                  <p:embed/>
                </p:oleObj>
              </mc:Choice>
              <mc:Fallback>
                <p:oleObj name="Equation" r:id="rId3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563813"/>
                        <a:ext cx="2592387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684213" y="12684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704850" y="1268413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：求单位延迟阶跃函数</a:t>
            </a:r>
          </a:p>
        </p:txBody>
      </p:sp>
      <p:graphicFrame>
        <p:nvGraphicFramePr>
          <p:cNvPr id="79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834868"/>
              </p:ext>
            </p:extLst>
          </p:nvPr>
        </p:nvGraphicFramePr>
        <p:xfrm>
          <a:off x="4973638" y="1387475"/>
          <a:ext cx="11826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"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1387475"/>
                        <a:ext cx="11826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1692275" y="763588"/>
            <a:ext cx="345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的傅立叶变换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F(w)</a:t>
            </a: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733425" y="29257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684213" y="2492375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：求函数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692275" y="3213100"/>
            <a:ext cx="4754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的傅立叶变换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F(w)</a:t>
            </a:r>
          </a:p>
        </p:txBody>
      </p:sp>
      <p:graphicFrame>
        <p:nvGraphicFramePr>
          <p:cNvPr id="798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559523"/>
              </p:ext>
            </p:extLst>
          </p:nvPr>
        </p:nvGraphicFramePr>
        <p:xfrm>
          <a:off x="6156325" y="260350"/>
          <a:ext cx="12446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" name="Equation" r:id="rId7" imgW="507960" imgH="203040" progId="Equation.DSMT4">
                  <p:embed/>
                </p:oleObj>
              </mc:Choice>
              <mc:Fallback>
                <p:oleObj name="Equation" r:id="rId7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60350"/>
                        <a:ext cx="12446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684213" y="37893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888" name="Rectangle 16"/>
          <p:cNvSpPr>
            <a:spLocks noChangeArrowheads="1"/>
          </p:cNvSpPr>
          <p:nvPr/>
        </p:nvSpPr>
        <p:spPr bwMode="auto">
          <a:xfrm>
            <a:off x="754063" y="3789363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：求函数</a:t>
            </a:r>
          </a:p>
        </p:txBody>
      </p:sp>
      <p:graphicFrame>
        <p:nvGraphicFramePr>
          <p:cNvPr id="798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547207"/>
              </p:ext>
            </p:extLst>
          </p:nvPr>
        </p:nvGraphicFramePr>
        <p:xfrm>
          <a:off x="2843213" y="3644900"/>
          <a:ext cx="9334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5" name="Equation" r:id="rId9" imgW="380880" imgH="393480" progId="Equation.DSMT4">
                  <p:embed/>
                </p:oleObj>
              </mc:Choice>
              <mc:Fallback>
                <p:oleObj name="Equation" r:id="rId9" imgW="380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644900"/>
                        <a:ext cx="9334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0" name="Object 28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44376389"/>
              </p:ext>
            </p:extLst>
          </p:nvPr>
        </p:nvGraphicFramePr>
        <p:xfrm>
          <a:off x="2700338" y="2492375"/>
          <a:ext cx="15113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6" name="Equation" r:id="rId11" imgW="545760" imgH="228600" progId="Equation.DSMT4">
                  <p:embed/>
                </p:oleObj>
              </mc:Choice>
              <mc:Fallback>
                <p:oleObj name="Equation" r:id="rId11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2375"/>
                        <a:ext cx="15113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017890"/>
              </p:ext>
            </p:extLst>
          </p:nvPr>
        </p:nvGraphicFramePr>
        <p:xfrm>
          <a:off x="4284663" y="188913"/>
          <a:ext cx="8048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7" name="Equation" r:id="rId13" imgW="291960" imgH="203040" progId="Equation.DSMT4">
                  <p:embed/>
                </p:oleObj>
              </mc:Choice>
              <mc:Fallback>
                <p:oleObj name="Equation" r:id="rId13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88913"/>
                        <a:ext cx="80486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1692275" y="1885950"/>
            <a:ext cx="3457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的傅立叶变换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F(w)</a:t>
            </a:r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1762125" y="4508500"/>
            <a:ext cx="4754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的傅立叶变换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F(w)</a:t>
            </a:r>
          </a:p>
        </p:txBody>
      </p:sp>
      <p:sp>
        <p:nvSpPr>
          <p:cNvPr id="79909" name="Text Box 37"/>
          <p:cNvSpPr txBox="1">
            <a:spLocks noChangeArrowheads="1"/>
          </p:cNvSpPr>
          <p:nvPr/>
        </p:nvSpPr>
        <p:spPr bwMode="auto">
          <a:xfrm>
            <a:off x="684213" y="51577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910" name="Rectangle 38"/>
          <p:cNvSpPr>
            <a:spLocks noChangeArrowheads="1"/>
          </p:cNvSpPr>
          <p:nvPr/>
        </p:nvSpPr>
        <p:spPr bwMode="auto">
          <a:xfrm>
            <a:off x="754063" y="5157788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：求函数</a:t>
            </a:r>
          </a:p>
        </p:txBody>
      </p:sp>
      <p:graphicFrame>
        <p:nvGraphicFramePr>
          <p:cNvPr id="7991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913614"/>
              </p:ext>
            </p:extLst>
          </p:nvPr>
        </p:nvGraphicFramePr>
        <p:xfrm>
          <a:off x="2770188" y="5272088"/>
          <a:ext cx="23955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Equation" r:id="rId15" imgW="977760" imgH="203040" progId="Equation.DSMT4">
                  <p:embed/>
                </p:oleObj>
              </mc:Choice>
              <mc:Fallback>
                <p:oleObj name="Equation" r:id="rId15" imgW="977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5272088"/>
                        <a:ext cx="23955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1763713" y="5805488"/>
            <a:ext cx="4754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的傅立叶反变换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f(t)</a:t>
            </a:r>
          </a:p>
        </p:txBody>
      </p:sp>
    </p:spTree>
    <p:extLst>
      <p:ext uri="{BB962C8B-B14F-4D97-AF65-F5344CB8AC3E}">
        <p14:creationId xmlns:p14="http://schemas.microsoft.com/office/powerpoint/2010/main" val="35312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符号运算与数值运算的区别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683000" cy="453072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buClr>
                <a:schemeClr val="hlink"/>
              </a:buClr>
              <a:buSzPct val="90000"/>
              <a:buBlip>
                <a:blip r:embed="rId2"/>
              </a:buBlip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数值运算：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sz="2800" b="1" dirty="0"/>
              <a:t>其运算的元素是数值；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sz="2800" b="1" dirty="0"/>
              <a:t>在运算过程中必须先对变量进行赋值，然后才能参加运算；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sz="2800" b="1" dirty="0"/>
              <a:t>其结果以数值形式出现。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altLang="zh-CN" sz="2800" b="1" dirty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5003800" y="1557338"/>
            <a:ext cx="392430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符号运算：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AutoNum type="arabicPeriod"/>
            </a:pPr>
            <a:r>
              <a:rPr lang="zh-CN" altLang="en-US" sz="2800" b="1" dirty="0"/>
              <a:t>其运算的元素是符号；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AutoNum type="arabicPeriod"/>
            </a:pPr>
            <a:r>
              <a:rPr lang="zh-CN" altLang="en-US" sz="2800" b="1" dirty="0"/>
              <a:t>在运算过程中无须对变量进行赋值就可参加运算；但是必须先定义符号变量；</a:t>
            </a: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AutoNum type="arabicPeriod"/>
            </a:pPr>
            <a:r>
              <a:rPr lang="zh-CN" altLang="en-US" sz="2800" b="1" dirty="0"/>
              <a:t>其结果以符号形式出现。</a:t>
            </a: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endParaRPr lang="en-US" altLang="zh-CN" sz="24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09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符号函数的可视化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 dirty="0" err="1"/>
              <a:t>ezplot</a:t>
            </a:r>
            <a:r>
              <a:rPr lang="en-US" altLang="zh-CN" sz="2800" b="1" dirty="0"/>
              <a:t>(f):</a:t>
            </a:r>
            <a:r>
              <a:rPr lang="zh-CN" altLang="en-US" sz="2800" b="1" dirty="0"/>
              <a:t>绘制</a:t>
            </a:r>
            <a:r>
              <a:rPr lang="en-US" altLang="zh-CN" sz="2800" b="1" dirty="0"/>
              <a:t>f=f(t),t</a:t>
            </a:r>
            <a:r>
              <a:rPr lang="zh-CN" altLang="en-US" sz="2800" b="1" dirty="0"/>
              <a:t>的范围</a:t>
            </a:r>
            <a:r>
              <a:rPr lang="en-US" altLang="zh-CN" sz="2800" b="1" dirty="0"/>
              <a:t>-2*pi&lt;t&lt;2*pi</a:t>
            </a:r>
          </a:p>
          <a:p>
            <a:r>
              <a:rPr lang="en-US" altLang="zh-CN" sz="2800" b="1" dirty="0" err="1"/>
              <a:t>ezplot</a:t>
            </a:r>
            <a:r>
              <a:rPr lang="en-US" altLang="zh-CN" sz="2800" b="1" dirty="0"/>
              <a:t>(f,[</a:t>
            </a:r>
            <a:r>
              <a:rPr lang="en-US" altLang="zh-CN" sz="2800" b="1" dirty="0" err="1"/>
              <a:t>a,b</a:t>
            </a:r>
            <a:r>
              <a:rPr lang="en-US" altLang="zh-CN" sz="2800" b="1" dirty="0"/>
              <a:t>]):</a:t>
            </a:r>
            <a:r>
              <a:rPr lang="zh-CN" altLang="en-US" sz="2800" b="1" dirty="0"/>
              <a:t>绘制</a:t>
            </a:r>
            <a:r>
              <a:rPr lang="en-US" altLang="zh-CN" sz="2800" b="1" dirty="0"/>
              <a:t>f=f(t),t</a:t>
            </a:r>
            <a:r>
              <a:rPr lang="zh-CN" altLang="en-US" sz="2800" b="1" dirty="0"/>
              <a:t>的范围</a:t>
            </a:r>
            <a:r>
              <a:rPr lang="en-US" altLang="zh-CN" sz="2800" b="1" dirty="0"/>
              <a:t>a&lt;t&lt;b</a:t>
            </a:r>
          </a:p>
          <a:p>
            <a:r>
              <a:rPr lang="en-US" altLang="zh-CN" sz="2800" b="1" dirty="0" err="1"/>
              <a:t>ezplot</a:t>
            </a:r>
            <a:r>
              <a:rPr lang="en-US" altLang="zh-CN" sz="2800" b="1" dirty="0"/>
              <a:t>(f):</a:t>
            </a:r>
            <a:r>
              <a:rPr lang="zh-CN" altLang="en-US" sz="2800" b="1" dirty="0"/>
              <a:t>对于符号</a:t>
            </a:r>
            <a:r>
              <a:rPr lang="en-US" altLang="zh-CN" sz="2800" b="1" dirty="0"/>
              <a:t>f=f(</a:t>
            </a:r>
            <a:r>
              <a:rPr lang="en-US" altLang="zh-CN" sz="2800" b="1" dirty="0" err="1"/>
              <a:t>x,y</a:t>
            </a:r>
            <a:r>
              <a:rPr lang="en-US" altLang="zh-CN" sz="2800" b="1" dirty="0"/>
              <a:t>),</a:t>
            </a:r>
            <a:r>
              <a:rPr lang="en-US" altLang="zh-CN" sz="2800" b="1" dirty="0" err="1"/>
              <a:t>ezplot</a:t>
            </a:r>
            <a:r>
              <a:rPr lang="en-US" altLang="zh-CN" sz="2800" b="1" dirty="0"/>
              <a:t>(f)</a:t>
            </a:r>
            <a:r>
              <a:rPr lang="zh-CN" altLang="en-US" sz="2800" b="1" dirty="0"/>
              <a:t>在图形窗口中绘制符号方程</a:t>
            </a:r>
            <a:r>
              <a:rPr lang="en-US" altLang="zh-CN" sz="2800" b="1" dirty="0"/>
              <a:t>f(</a:t>
            </a:r>
            <a:r>
              <a:rPr lang="en-US" altLang="zh-CN" sz="2800" b="1" dirty="0" err="1"/>
              <a:t>x,y</a:t>
            </a:r>
            <a:r>
              <a:rPr lang="en-US" altLang="zh-CN" sz="2800" b="1" dirty="0"/>
              <a:t>)=0</a:t>
            </a:r>
            <a:r>
              <a:rPr lang="zh-CN" altLang="en-US" sz="2800" b="1" dirty="0"/>
              <a:t>的图形，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-2*pi&lt;x&lt;2*pi, -2*pi&lt;y&lt;2*pi</a:t>
            </a:r>
            <a:r>
              <a:rPr lang="zh-CN" altLang="en-US" sz="2800" b="1" dirty="0"/>
              <a:t>。</a:t>
            </a:r>
          </a:p>
          <a:p>
            <a:r>
              <a:rPr lang="en-US" altLang="zh-CN" sz="2800" b="1" dirty="0" err="1"/>
              <a:t>ezplot</a:t>
            </a:r>
            <a:r>
              <a:rPr lang="en-US" altLang="zh-CN" sz="2800" b="1" dirty="0"/>
              <a:t>(f,[</a:t>
            </a:r>
            <a:r>
              <a:rPr lang="en-US" altLang="zh-CN" sz="2800" b="1" dirty="0" err="1"/>
              <a:t>xmin,xmax,ymin,ymax</a:t>
            </a:r>
            <a:r>
              <a:rPr lang="en-US" altLang="zh-CN" sz="2800" b="1" dirty="0"/>
              <a:t>])</a:t>
            </a:r>
          </a:p>
          <a:p>
            <a:r>
              <a:rPr lang="en-US" altLang="zh-CN" sz="2800" b="1" dirty="0" err="1"/>
              <a:t>ezplot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x,y</a:t>
            </a:r>
            <a:r>
              <a:rPr lang="en-US" altLang="zh-CN" sz="2800" b="1" dirty="0"/>
              <a:t>):</a:t>
            </a:r>
            <a:r>
              <a:rPr lang="zh-CN" altLang="en-US" sz="2800" b="1" dirty="0"/>
              <a:t>绘制符号方程</a:t>
            </a:r>
            <a:r>
              <a:rPr lang="en-US" altLang="zh-CN" sz="2800" b="1" dirty="0"/>
              <a:t>x=x(t),y=y(t)</a:t>
            </a:r>
            <a:r>
              <a:rPr lang="zh-CN" altLang="en-US" sz="2800" b="1" dirty="0"/>
              <a:t>的图形，</a:t>
            </a:r>
            <a:r>
              <a:rPr lang="en-US" altLang="zh-CN" sz="2800" b="1" dirty="0"/>
              <a:t>0&lt;t&lt;2*pi;</a:t>
            </a:r>
          </a:p>
          <a:p>
            <a:r>
              <a:rPr lang="en-US" altLang="zh-CN" sz="2800" b="1" dirty="0" err="1"/>
              <a:t>ezplot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x,y</a:t>
            </a:r>
            <a:r>
              <a:rPr lang="en-US" altLang="zh-CN" sz="2800" b="1" dirty="0"/>
              <a:t>,[</a:t>
            </a:r>
            <a:r>
              <a:rPr lang="en-US" altLang="zh-CN" sz="2800" b="1" dirty="0" err="1"/>
              <a:t>tmin,tmax</a:t>
            </a:r>
            <a:r>
              <a:rPr lang="en-US" altLang="zh-CN" sz="2800" b="1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598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符号函数的可视化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例：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&gt;&gt;x=sym('x');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&gt;&gt;f=sym('1/(5+4*cos(x))');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&gt;&gt;ezplot(f);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   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933825"/>
            <a:ext cx="53340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0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符号运算与数值运算画图上的区别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12875"/>
            <a:ext cx="3810000" cy="4114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SzPct val="90000"/>
              <a:buBlip>
                <a:blip r:embed="rId2"/>
              </a:buBlip>
            </a:pPr>
            <a:r>
              <a:rPr lang="zh-CN" altLang="en-US" dirty="0"/>
              <a:t>数值方法：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x=-2*pi:0.1:2*pi;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   f=</a:t>
            </a:r>
            <a:r>
              <a:rPr lang="en-US" altLang="zh-CN" dirty="0" err="1"/>
              <a:t>cos</a:t>
            </a:r>
            <a:r>
              <a:rPr lang="en-US" altLang="zh-CN" dirty="0"/>
              <a:t>(x);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   Plot(</a:t>
            </a:r>
            <a:r>
              <a:rPr lang="en-US" altLang="zh-CN" dirty="0" err="1"/>
              <a:t>x,f</a:t>
            </a:r>
            <a:r>
              <a:rPr lang="en-US" altLang="zh-CN" dirty="0"/>
              <a:t>)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356100" y="1557338"/>
            <a:ext cx="446563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</a:pPr>
            <a:r>
              <a:rPr lang="zh-CN" altLang="en-US" sz="2400" dirty="0"/>
              <a:t>符号运算方法：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zh-CN" altLang="en-US" sz="2400" dirty="0"/>
              <a:t>方法一：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2400" dirty="0" err="1"/>
              <a:t>syms</a:t>
            </a:r>
            <a:r>
              <a:rPr lang="en-US" altLang="zh-CN" sz="2400" dirty="0"/>
              <a:t>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2400" dirty="0"/>
              <a:t>f=</a:t>
            </a:r>
            <a:r>
              <a:rPr lang="en-US" altLang="zh-CN" sz="2400" dirty="0" err="1"/>
              <a:t>cos</a:t>
            </a:r>
            <a:r>
              <a:rPr lang="en-US" altLang="zh-CN" sz="2400" dirty="0"/>
              <a:t>(x)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2400" dirty="0" err="1"/>
              <a:t>ezplot</a:t>
            </a:r>
            <a:r>
              <a:rPr lang="en-US" altLang="zh-CN" sz="2400" dirty="0"/>
              <a:t>(f,[-2*pi,2*pi])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zh-CN" altLang="en-US" sz="2400" dirty="0"/>
              <a:t>方法二：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2400" dirty="0" err="1"/>
              <a:t>syms</a:t>
            </a:r>
            <a:r>
              <a:rPr lang="en-US" altLang="zh-CN" sz="2400" dirty="0"/>
              <a:t>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2400" dirty="0"/>
              <a:t>f=</a:t>
            </a:r>
            <a:r>
              <a:rPr lang="en-US" altLang="zh-CN" sz="2400" dirty="0" err="1"/>
              <a:t>cos</a:t>
            </a:r>
            <a:r>
              <a:rPr lang="en-US" altLang="zh-CN" sz="2400" dirty="0"/>
              <a:t>(x)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2400" dirty="0"/>
              <a:t>f2=subs(</a:t>
            </a:r>
            <a:r>
              <a:rPr lang="en-US" altLang="zh-CN" sz="2400" dirty="0" err="1"/>
              <a:t>f,x</a:t>
            </a:r>
            <a:r>
              <a:rPr lang="en-US" altLang="zh-CN" sz="2400" dirty="0"/>
              <a:t>,[-2*pi:0.1:2*pi])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2400" dirty="0"/>
              <a:t>plot([-2*pi:0.1:2*pi],f2)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487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33425" y="2603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754063" y="260350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/>
              <a:t>1</a:t>
            </a:r>
            <a:r>
              <a:rPr lang="zh-CN" altLang="en-US" sz="2800" b="1"/>
              <a:t>：试求</a:t>
            </a:r>
          </a:p>
        </p:txBody>
      </p:sp>
      <p:graphicFrame>
        <p:nvGraphicFramePr>
          <p:cNvPr id="54300" name="Object 2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38053266"/>
              </p:ext>
            </p:extLst>
          </p:nvPr>
        </p:nvGraphicFramePr>
        <p:xfrm>
          <a:off x="1979613" y="908050"/>
          <a:ext cx="34575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3" imgW="1193760" imgH="393480" progId="Equation.DSMT4">
                  <p:embed/>
                </p:oleObj>
              </mc:Choice>
              <mc:Fallback>
                <p:oleObj name="Equation" r:id="rId3" imgW="1193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908050"/>
                        <a:ext cx="345757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788552302"/>
              </p:ext>
            </p:extLst>
          </p:nvPr>
        </p:nvGraphicFramePr>
        <p:xfrm>
          <a:off x="1979613" y="2349500"/>
          <a:ext cx="3167062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5" imgW="1104840" imgH="393480" progId="Equation.DSMT4">
                  <p:embed/>
                </p:oleObj>
              </mc:Choice>
              <mc:Fallback>
                <p:oleObj name="Equation" r:id="rId5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349500"/>
                        <a:ext cx="3167062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5" name="Object 3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829299894"/>
              </p:ext>
            </p:extLst>
          </p:nvPr>
        </p:nvGraphicFramePr>
        <p:xfrm>
          <a:off x="611188" y="4024313"/>
          <a:ext cx="79216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7" imgW="3288960" imgH="469800" progId="Equation.DSMT4">
                  <p:embed/>
                </p:oleObj>
              </mc:Choice>
              <mc:Fallback>
                <p:oleObj name="Equation" r:id="rId7" imgW="3288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24313"/>
                        <a:ext cx="79216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8" name="Object 36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97646071"/>
              </p:ext>
            </p:extLst>
          </p:nvPr>
        </p:nvGraphicFramePr>
        <p:xfrm>
          <a:off x="2193925" y="5661025"/>
          <a:ext cx="237807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tion" r:id="rId9" imgW="965160" imgH="419040" progId="Equation.DSMT4">
                  <p:embed/>
                </p:oleObj>
              </mc:Choice>
              <mc:Fallback>
                <p:oleObj name="Equation" r:id="rId9" imgW="965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5661025"/>
                        <a:ext cx="237807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733425" y="2603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754063" y="260350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：已知函数</a:t>
            </a:r>
          </a:p>
        </p:txBody>
      </p:sp>
      <p:graphicFrame>
        <p:nvGraphicFramePr>
          <p:cNvPr id="64516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56170072"/>
              </p:ext>
            </p:extLst>
          </p:nvPr>
        </p:nvGraphicFramePr>
        <p:xfrm>
          <a:off x="2843213" y="260350"/>
          <a:ext cx="22320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3" imgW="647640" imgH="203040" progId="Equation.DSMT4">
                  <p:embed/>
                </p:oleObj>
              </mc:Choice>
              <mc:Fallback>
                <p:oleObj name="Equation" r:id="rId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60350"/>
                        <a:ext cx="223202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19769961"/>
              </p:ext>
            </p:extLst>
          </p:nvPr>
        </p:nvGraphicFramePr>
        <p:xfrm>
          <a:off x="1908175" y="981075"/>
          <a:ext cx="2257425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5" imgW="838080" imgH="419040" progId="Equation.DSMT4">
                  <p:embed/>
                </p:oleObj>
              </mc:Choice>
              <mc:Fallback>
                <p:oleObj name="Equation" r:id="rId5" imgW="838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981075"/>
                        <a:ext cx="2257425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1403350" y="1268413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684213" y="23002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827088" y="2300288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已知函数</a:t>
            </a:r>
          </a:p>
        </p:txBody>
      </p:sp>
      <p:graphicFrame>
        <p:nvGraphicFramePr>
          <p:cNvPr id="645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179997"/>
              </p:ext>
            </p:extLst>
          </p:nvPr>
        </p:nvGraphicFramePr>
        <p:xfrm>
          <a:off x="2771775" y="2133600"/>
          <a:ext cx="1663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7" imgW="482400" imgH="253800" progId="Equation.DSMT4">
                  <p:embed/>
                </p:oleObj>
              </mc:Choice>
              <mc:Fallback>
                <p:oleObj name="Equation" r:id="rId7" imgW="482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133600"/>
                        <a:ext cx="1663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81248"/>
              </p:ext>
            </p:extLst>
          </p:nvPr>
        </p:nvGraphicFramePr>
        <p:xfrm>
          <a:off x="1908175" y="3092450"/>
          <a:ext cx="1914525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tion" r:id="rId9" imgW="711000" imgH="419040" progId="Equation.DSMT4">
                  <p:embed/>
                </p:oleObj>
              </mc:Choice>
              <mc:Fallback>
                <p:oleObj name="Equation" r:id="rId9" imgW="711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092450"/>
                        <a:ext cx="1914525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1354138" y="3308350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</a:t>
            </a:r>
          </a:p>
        </p:txBody>
      </p:sp>
    </p:spTree>
    <p:extLst>
      <p:ext uri="{BB962C8B-B14F-4D97-AF65-F5344CB8AC3E}">
        <p14:creationId xmlns:p14="http://schemas.microsoft.com/office/powerpoint/2010/main" val="3420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33425" y="2603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754063" y="260350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：试计算</a:t>
            </a:r>
          </a:p>
        </p:txBody>
      </p:sp>
      <p:graphicFrame>
        <p:nvGraphicFramePr>
          <p:cNvPr id="65540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22424578"/>
              </p:ext>
            </p:extLst>
          </p:nvPr>
        </p:nvGraphicFramePr>
        <p:xfrm>
          <a:off x="1271588" y="1057275"/>
          <a:ext cx="73183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3" imgW="2590560" imgH="380880" progId="Equation.DSMT4">
                  <p:embed/>
                </p:oleObj>
              </mc:Choice>
              <mc:Fallback>
                <p:oleObj name="Equation" r:id="rId3" imgW="2590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057275"/>
                        <a:ext cx="73183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684213" y="23002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55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519341"/>
              </p:ext>
            </p:extLst>
          </p:nvPr>
        </p:nvGraphicFramePr>
        <p:xfrm>
          <a:off x="1258888" y="2349500"/>
          <a:ext cx="3527425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5" imgW="977760" imgH="393480" progId="Equation.DSMT4">
                  <p:embed/>
                </p:oleObj>
              </mc:Choice>
              <mc:Fallback>
                <p:oleObj name="Equation" r:id="rId5" imgW="977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349500"/>
                        <a:ext cx="3527425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5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116013" y="8778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136650" y="877888"/>
            <a:ext cx="547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/>
              <a:t>4</a:t>
            </a:r>
            <a:r>
              <a:rPr lang="zh-CN" altLang="en-US" sz="2800" b="1"/>
              <a:t>：对以下方程联立方程组</a:t>
            </a:r>
          </a:p>
        </p:txBody>
      </p:sp>
      <p:graphicFrame>
        <p:nvGraphicFramePr>
          <p:cNvPr id="69636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3840693"/>
              </p:ext>
            </p:extLst>
          </p:nvPr>
        </p:nvGraphicFramePr>
        <p:xfrm>
          <a:off x="3059113" y="1800225"/>
          <a:ext cx="255905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3" imgW="1054080" imgH="711000" progId="Equation.DSMT4">
                  <p:embed/>
                </p:oleObj>
              </mc:Choice>
              <mc:Fallback>
                <p:oleObj name="Equation" r:id="rId3" imgW="10540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800225"/>
                        <a:ext cx="255905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116013" y="1973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238250" y="3079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684213" y="4076700"/>
            <a:ext cx="67675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/>
              <a:t>求</a:t>
            </a:r>
            <a:r>
              <a:rPr lang="en-US" altLang="zh-CN" sz="2800" b="1"/>
              <a:t>a</a:t>
            </a:r>
            <a:r>
              <a:rPr lang="zh-CN" altLang="en-US" sz="2800" b="1"/>
              <a:t>＝</a:t>
            </a:r>
            <a:r>
              <a:rPr lang="en-US" altLang="zh-CN" sz="2800" b="1"/>
              <a:t>16</a:t>
            </a:r>
            <a:r>
              <a:rPr lang="zh-CN" altLang="en-US" sz="2800" b="1"/>
              <a:t>，</a:t>
            </a:r>
            <a:r>
              <a:rPr lang="en-US" altLang="zh-CN" sz="2800" b="1"/>
              <a:t>b</a:t>
            </a:r>
            <a:r>
              <a:rPr lang="zh-CN" altLang="en-US" sz="2800" b="1"/>
              <a:t>＝</a:t>
            </a:r>
            <a:r>
              <a:rPr lang="en-US" altLang="zh-CN" sz="2800" b="1"/>
              <a:t>12</a:t>
            </a:r>
            <a:r>
              <a:rPr lang="zh-CN" altLang="en-US" sz="2800" b="1"/>
              <a:t>，</a:t>
            </a:r>
            <a:r>
              <a:rPr lang="en-US" altLang="zh-CN" sz="2800" b="1"/>
              <a:t>c</a:t>
            </a:r>
            <a:r>
              <a:rPr lang="zh-CN" altLang="en-US" sz="2800" b="1"/>
              <a:t>＝</a:t>
            </a:r>
            <a:r>
              <a:rPr lang="en-US" altLang="zh-CN" sz="2800" b="1"/>
              <a:t>18</a:t>
            </a:r>
            <a:r>
              <a:rPr lang="zh-CN" altLang="en-US" sz="2800" b="1"/>
              <a:t>时的</a:t>
            </a:r>
            <a:r>
              <a:rPr lang="en-US" altLang="zh-CN" sz="2800" b="1"/>
              <a:t>x</a:t>
            </a:r>
            <a:r>
              <a:rPr lang="zh-CN" altLang="en-US" sz="2800" b="1"/>
              <a:t>，</a:t>
            </a:r>
            <a:r>
              <a:rPr lang="en-US" altLang="zh-CN" sz="2800" b="1"/>
              <a:t>y</a:t>
            </a:r>
            <a:r>
              <a:rPr lang="zh-CN" altLang="en-US" sz="2800" b="1"/>
              <a:t>，</a:t>
            </a:r>
            <a:r>
              <a:rPr lang="en-US" altLang="zh-CN" sz="2800" b="1"/>
              <a:t>z</a:t>
            </a:r>
            <a:br>
              <a:rPr lang="en-US" altLang="zh-CN" sz="2800" b="1"/>
            </a:b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595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116013" y="3333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900113" y="333375"/>
            <a:ext cx="76835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：求二阶常系数非齐次微分方程的通解</a:t>
            </a:r>
          </a:p>
        </p:txBody>
      </p:sp>
      <p:graphicFrame>
        <p:nvGraphicFramePr>
          <p:cNvPr id="73732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35002969"/>
              </p:ext>
            </p:extLst>
          </p:nvPr>
        </p:nvGraphicFramePr>
        <p:xfrm>
          <a:off x="2403475" y="1236663"/>
          <a:ext cx="39687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3" imgW="1206360" imgH="228600" progId="Equation.DSMT4">
                  <p:embed/>
                </p:oleObj>
              </mc:Choice>
              <mc:Fallback>
                <p:oleObj name="Equation" r:id="rId3" imgW="120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1236663"/>
                        <a:ext cx="39687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116013" y="1428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238250" y="25352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1165225" y="32845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-36513" y="2636838"/>
            <a:ext cx="94329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：求满足初始条件的二阶常系数非齐次微分方程的特解</a:t>
            </a:r>
          </a:p>
        </p:txBody>
      </p:sp>
      <p:graphicFrame>
        <p:nvGraphicFramePr>
          <p:cNvPr id="737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4452"/>
              </p:ext>
            </p:extLst>
          </p:nvPr>
        </p:nvGraphicFramePr>
        <p:xfrm>
          <a:off x="1111250" y="3573463"/>
          <a:ext cx="72771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5" imgW="2273040" imgH="419040" progId="Equation.DSMT4">
                  <p:embed/>
                </p:oleObj>
              </mc:Choice>
              <mc:Fallback>
                <p:oleObj name="Equation" r:id="rId5" imgW="2273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573463"/>
                        <a:ext cx="72771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1165225" y="4379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1287463" y="54864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753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275" y="470520"/>
            <a:ext cx="8001000" cy="112967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b="1" dirty="0" smtClean="0"/>
              <a:t>7. </a:t>
            </a:r>
            <a:r>
              <a:rPr lang="zh-CN" altLang="en-US" b="1" dirty="0" smtClean="0"/>
              <a:t>试求                  </a:t>
            </a:r>
            <a:r>
              <a:rPr lang="zh-CN" altLang="en-US" b="1" dirty="0"/>
              <a:t>的拉氏变换和求                                 的反</a:t>
            </a:r>
            <a:r>
              <a:rPr lang="en-US" altLang="zh-CN" b="1" dirty="0"/>
              <a:t>s</a:t>
            </a:r>
            <a:r>
              <a:rPr lang="zh-CN" altLang="en-US" b="1" dirty="0"/>
              <a:t>变换</a:t>
            </a:r>
          </a:p>
        </p:txBody>
      </p:sp>
      <p:graphicFrame>
        <p:nvGraphicFramePr>
          <p:cNvPr id="860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613224"/>
              </p:ext>
            </p:extLst>
          </p:nvPr>
        </p:nvGraphicFramePr>
        <p:xfrm>
          <a:off x="5677612" y="188640"/>
          <a:ext cx="21923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3" imgW="939600" imgH="419040" progId="Equation.DSMT4">
                  <p:embed/>
                </p:oleObj>
              </mc:Choice>
              <mc:Fallback>
                <p:oleObj name="Equation" r:id="rId3" imgW="939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612" y="188640"/>
                        <a:ext cx="219233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725766"/>
              </p:ext>
            </p:extLst>
          </p:nvPr>
        </p:nvGraphicFramePr>
        <p:xfrm>
          <a:off x="1669621" y="445815"/>
          <a:ext cx="144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5" imgW="685800" imgH="228600" progId="Equation.DSMT4">
                  <p:embed/>
                </p:oleObj>
              </mc:Choice>
              <mc:Fallback>
                <p:oleObj name="Equation" r:id="rId5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621" y="445815"/>
                        <a:ext cx="1447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7543800" cy="103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800" b="1" dirty="0" smtClean="0"/>
              <a:t>8. </a:t>
            </a:r>
            <a:r>
              <a:rPr lang="zh-CN" altLang="en-US" sz="2800" b="1" dirty="0" smtClean="0"/>
              <a:t>编写命令文件，分别利用数值方法和符号方法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两种方法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绘出下列图形。</a:t>
            </a:r>
            <a:endParaRPr lang="zh-CN" altLang="en-US" sz="2800" b="1" dirty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48282607"/>
              </p:ext>
            </p:extLst>
          </p:nvPr>
        </p:nvGraphicFramePr>
        <p:xfrm>
          <a:off x="914400" y="2438400"/>
          <a:ext cx="5257800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7" imgW="1765080" imgH="1143000" progId="Equation.DSMT4">
                  <p:embed/>
                </p:oleObj>
              </mc:Choice>
              <mc:Fallback>
                <p:oleObj name="Equation" r:id="rId7" imgW="176508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5257800" cy="261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7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符号运算与数值运算的区别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1036638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effectLst/>
              </a:rPr>
              <a:t>例求解</a:t>
            </a:r>
            <a:r>
              <a:rPr lang="en-US" altLang="zh-CN" sz="2800" b="1">
                <a:effectLst/>
              </a:rPr>
              <a:t>:                                </a:t>
            </a:r>
            <a:r>
              <a:rPr lang="zh-CN" altLang="en-US" sz="2800" b="1">
                <a:effectLst/>
              </a:rPr>
              <a:t>中</a:t>
            </a:r>
            <a:r>
              <a:rPr lang="en-US" altLang="zh-CN" sz="2800" b="1">
                <a:effectLst/>
              </a:rPr>
              <a:t>f</a:t>
            </a:r>
            <a:r>
              <a:rPr lang="zh-CN" altLang="en-US" sz="2800" b="1">
                <a:effectLst/>
              </a:rPr>
              <a:t>的值 。</a:t>
            </a:r>
          </a:p>
          <a:p>
            <a:endParaRPr lang="en-US" altLang="zh-CN" sz="2800" b="1"/>
          </a:p>
        </p:txBody>
      </p:sp>
      <p:graphicFrame>
        <p:nvGraphicFramePr>
          <p:cNvPr id="7578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86335939"/>
              </p:ext>
            </p:extLst>
          </p:nvPr>
        </p:nvGraphicFramePr>
        <p:xfrm>
          <a:off x="1908175" y="1412875"/>
          <a:ext cx="27352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1231560" imgH="482400" progId="Equation.DSMT4">
                  <p:embed/>
                </p:oleObj>
              </mc:Choice>
              <mc:Fallback>
                <p:oleObj name="Equation" r:id="rId3" imgW="1231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412875"/>
                        <a:ext cx="27352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755650" y="2781300"/>
            <a:ext cx="3671888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数值运算 ：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2800" b="1" dirty="0">
                <a:latin typeface="+mn-ea"/>
              </a:rPr>
              <a:t>&gt;&gt;rho=(1+sqrt(5))/2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zh-CN" sz="2800" b="1" dirty="0">
                <a:latin typeface="+mn-ea"/>
              </a:rPr>
              <a:t>rho=1.6180</a:t>
            </a:r>
          </a:p>
          <a:p>
            <a:pPr marL="342900" indent="-342900"/>
            <a:r>
              <a:rPr kumimoji="1" lang="en-US" altLang="zh-CN" sz="2800" b="1" dirty="0">
                <a:latin typeface="+mn-ea"/>
              </a:rPr>
              <a:t>&gt;&gt;f=rho^2-rho</a:t>
            </a:r>
            <a:r>
              <a:rPr kumimoji="1" lang="zh-CN" altLang="en-US" sz="2800" b="1" dirty="0">
                <a:latin typeface="+mn-ea"/>
              </a:rPr>
              <a:t>＋</a:t>
            </a:r>
            <a:r>
              <a:rPr kumimoji="1" lang="en-US" altLang="zh-CN" sz="2800" b="1" dirty="0">
                <a:latin typeface="+mn-ea"/>
              </a:rPr>
              <a:t>1</a:t>
            </a:r>
            <a:endParaRPr lang="en-US" altLang="zh-CN" sz="2800" b="1" dirty="0">
              <a:latin typeface="+mn-ea"/>
            </a:endParaRPr>
          </a:p>
          <a:p>
            <a:pPr marL="342900" indent="-342900"/>
            <a:r>
              <a:rPr kumimoji="1" lang="en-US" altLang="zh-CN" sz="2800" b="1" dirty="0">
                <a:latin typeface="+mn-ea"/>
              </a:rPr>
              <a:t>f=2.000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4572000" y="2781300"/>
            <a:ext cx="4392613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符号运算：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800" b="1" dirty="0">
                <a:latin typeface="+mn-ea"/>
              </a:rPr>
              <a:t>&gt;&gt;rho=</a:t>
            </a:r>
            <a:r>
              <a:rPr kumimoji="1" lang="en-US" altLang="zh-CN" sz="2800" b="1" dirty="0" err="1">
                <a:latin typeface="+mn-ea"/>
              </a:rPr>
              <a:t>sym</a:t>
            </a:r>
            <a:r>
              <a:rPr kumimoji="1" lang="en-US" altLang="zh-CN" sz="2800" b="1" dirty="0" smtClean="0">
                <a:latin typeface="+mn-ea"/>
              </a:rPr>
              <a:t>(‘(</a:t>
            </a:r>
            <a:r>
              <a:rPr kumimoji="1" lang="en-US" altLang="zh-CN" sz="2800" b="1" dirty="0">
                <a:latin typeface="+mn-ea"/>
              </a:rPr>
              <a:t>1+sqrt(5))/</a:t>
            </a:r>
            <a:r>
              <a:rPr kumimoji="1" lang="en-US" altLang="zh-CN" sz="2800" b="1" dirty="0" smtClean="0">
                <a:latin typeface="+mn-ea"/>
              </a:rPr>
              <a:t>2’)</a:t>
            </a:r>
            <a:endParaRPr kumimoji="1" lang="en-US" altLang="zh-CN" sz="2800" b="1" dirty="0">
              <a:latin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800" b="1" dirty="0">
                <a:latin typeface="+mn-ea"/>
              </a:rPr>
              <a:t>rh0= (1+sqrt(5))/2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800" b="1" dirty="0">
                <a:latin typeface="+mn-ea"/>
              </a:rPr>
              <a:t>&gt;&gt;f=rho^2-rho</a:t>
            </a:r>
            <a:r>
              <a:rPr kumimoji="1" lang="zh-CN" altLang="en-US" sz="2800" b="1" dirty="0">
                <a:latin typeface="+mn-ea"/>
              </a:rPr>
              <a:t>＋</a:t>
            </a:r>
            <a:r>
              <a:rPr kumimoji="1" lang="en-US" altLang="zh-CN" sz="2800" b="1" dirty="0">
                <a:latin typeface="+mn-ea"/>
              </a:rPr>
              <a:t>1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800" b="1" dirty="0">
                <a:latin typeface="+mn-ea"/>
              </a:rPr>
              <a:t>f=(</a:t>
            </a:r>
            <a:r>
              <a:rPr kumimoji="1" lang="en-US" altLang="en-US" sz="2800" b="1" dirty="0">
                <a:latin typeface="+mn-ea"/>
              </a:rPr>
              <a:t>1/2+1/2*5^(1/2))^2+1/2-1/2*5^(1/2)</a:t>
            </a:r>
            <a:r>
              <a:rPr kumimoji="1" lang="en-US" altLang="zh-CN" sz="28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95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04813"/>
            <a:ext cx="4249737" cy="647700"/>
          </a:xfrm>
        </p:spPr>
        <p:txBody>
          <a:bodyPr/>
          <a:lstStyle/>
          <a:p>
            <a:pPr algn="l"/>
            <a:r>
              <a:rPr lang="zh-CN" altLang="en-US" sz="2800" b="1" dirty="0"/>
              <a:t>例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：求解一元二次方程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939864"/>
              </p:ext>
            </p:extLst>
          </p:nvPr>
        </p:nvGraphicFramePr>
        <p:xfrm>
          <a:off x="4427538" y="404813"/>
          <a:ext cx="26638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3" imgW="927000" imgH="203040" progId="Equation.DSMT4">
                  <p:embed/>
                </p:oleObj>
              </mc:Choice>
              <mc:Fallback>
                <p:oleObj name="Equation" r:id="rId3" imgW="927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04813"/>
                        <a:ext cx="26638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605420"/>
              </p:ext>
            </p:extLst>
          </p:nvPr>
        </p:nvGraphicFramePr>
        <p:xfrm>
          <a:off x="755650" y="2997200"/>
          <a:ext cx="3635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97200"/>
                        <a:ext cx="3635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948488" y="461616"/>
            <a:ext cx="165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的解。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5292725" y="119697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见</a:t>
            </a:r>
            <a:r>
              <a:rPr lang="en-US" altLang="zh-CN" sz="2800" b="1" dirty="0"/>
              <a:t>example3_1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82625" y="2189163"/>
            <a:ext cx="42497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：对于数学表达式</a:t>
            </a:r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344874"/>
              </p:ext>
            </p:extLst>
          </p:nvPr>
        </p:nvGraphicFramePr>
        <p:xfrm>
          <a:off x="4204295" y="2132856"/>
          <a:ext cx="32480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7" imgW="1130040" imgH="228600" progId="Equation.DSMT4">
                  <p:embed/>
                </p:oleObj>
              </mc:Choice>
              <mc:Fallback>
                <p:oleObj name="Equation" r:id="rId7" imgW="1130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4295" y="2132856"/>
                        <a:ext cx="324802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7237413" y="2261816"/>
            <a:ext cx="165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合并关于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435600" y="3341688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见</a:t>
            </a:r>
            <a:r>
              <a:rPr lang="en-US" altLang="zh-CN" sz="2800" b="1"/>
              <a:t>example3_2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1042988" y="2909888"/>
            <a:ext cx="2087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的同类项。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84213" y="4062413"/>
            <a:ext cx="42497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：对于数学表达式</a:t>
            </a:r>
          </a:p>
        </p:txBody>
      </p:sp>
      <p:graphicFrame>
        <p:nvGraphicFramePr>
          <p:cNvPr id="317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64916"/>
              </p:ext>
            </p:extLst>
          </p:nvPr>
        </p:nvGraphicFramePr>
        <p:xfrm>
          <a:off x="4200525" y="4076700"/>
          <a:ext cx="3251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9" imgW="1257120" imgH="228600" progId="Equation.DSMT4">
                  <p:embed/>
                </p:oleObj>
              </mc:Choice>
              <mc:Fallback>
                <p:oleObj name="Equation" r:id="rId9" imgW="125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4076700"/>
                        <a:ext cx="3251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5437188" y="5214938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见</a:t>
            </a:r>
            <a:r>
              <a:rPr lang="en-US" altLang="zh-CN" sz="2800" b="1"/>
              <a:t>example3_2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7307263" y="4133850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即三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2533650" y="4797425"/>
            <a:ext cx="196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的展开式。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755650" y="4797425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因式连乘积</a:t>
            </a:r>
          </a:p>
        </p:txBody>
      </p:sp>
    </p:spTree>
    <p:extLst>
      <p:ext uri="{BB962C8B-B14F-4D97-AF65-F5344CB8AC3E}">
        <p14:creationId xmlns:p14="http://schemas.microsoft.com/office/powerpoint/2010/main" val="7302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04813"/>
            <a:ext cx="4249737" cy="647700"/>
          </a:xfrm>
        </p:spPr>
        <p:txBody>
          <a:bodyPr/>
          <a:lstStyle/>
          <a:p>
            <a:pPr algn="l"/>
            <a:r>
              <a:rPr lang="zh-CN" altLang="en-US" sz="2800" b="1"/>
              <a:t>例</a:t>
            </a:r>
            <a:r>
              <a:rPr lang="en-US" altLang="zh-CN" sz="2800" b="1"/>
              <a:t>4</a:t>
            </a:r>
            <a:r>
              <a:rPr lang="zh-CN" altLang="en-US" sz="2800" b="1"/>
              <a:t>：导函数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330244"/>
              </p:ext>
            </p:extLst>
          </p:nvPr>
        </p:nvGraphicFramePr>
        <p:xfrm>
          <a:off x="2771775" y="212725"/>
          <a:ext cx="20447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Equation" r:id="rId3" imgW="711000" imgH="393480" progId="Equation.DSMT4">
                  <p:embed/>
                </p:oleObj>
              </mc:Choice>
              <mc:Fallback>
                <p:oleObj name="Equation" r:id="rId3" imgW="71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12725"/>
                        <a:ext cx="204470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64163" y="147002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见</a:t>
            </a:r>
            <a:r>
              <a:rPr lang="en-US" altLang="zh-CN" sz="2800" b="1"/>
              <a:t>example3_3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82625" y="2189163"/>
            <a:ext cx="42497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/>
              <a:t>例</a:t>
            </a:r>
            <a:r>
              <a:rPr lang="en-US" altLang="zh-CN" sz="2800" b="1"/>
              <a:t>5</a:t>
            </a:r>
            <a:r>
              <a:rPr lang="zh-CN" altLang="en-US" sz="2800" b="1"/>
              <a:t>：计算不定积分</a:t>
            </a:r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41483"/>
              </p:ext>
            </p:extLst>
          </p:nvPr>
        </p:nvGraphicFramePr>
        <p:xfrm>
          <a:off x="3851275" y="2124075"/>
          <a:ext cx="10223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Equation" r:id="rId5" imgW="355320" imgH="279360" progId="Equation.DSMT4">
                  <p:embed/>
                </p:oleObj>
              </mc:Choice>
              <mc:Fallback>
                <p:oleObj name="Equation" r:id="rId5" imgW="355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124075"/>
                        <a:ext cx="10223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787900" y="2262188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和定积分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435600" y="3341688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见</a:t>
            </a:r>
            <a:r>
              <a:rPr lang="en-US" altLang="zh-CN" sz="2800" b="1"/>
              <a:t>example3_3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684213" y="4062413"/>
            <a:ext cx="42497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/>
              <a:t>例</a:t>
            </a:r>
            <a:r>
              <a:rPr lang="en-US" altLang="zh-CN" sz="2800" b="1"/>
              <a:t>6</a:t>
            </a:r>
            <a:r>
              <a:rPr lang="zh-CN" altLang="en-US" sz="2800" b="1"/>
              <a:t>：求解一阶微分方程</a:t>
            </a:r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115405"/>
              </p:ext>
            </p:extLst>
          </p:nvPr>
        </p:nvGraphicFramePr>
        <p:xfrm>
          <a:off x="4572000" y="3863975"/>
          <a:ext cx="1346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Equation" r:id="rId7" imgW="520560" imgH="393480" progId="Equation.DSMT4">
                  <p:embed/>
                </p:oleObj>
              </mc:Choice>
              <mc:Fallback>
                <p:oleObj name="Equation" r:id="rId7" imgW="520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63975"/>
                        <a:ext cx="1346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435600" y="4868863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见</a:t>
            </a:r>
            <a:r>
              <a:rPr lang="en-US" altLang="zh-CN" sz="2800" b="1"/>
              <a:t>example3_3</a:t>
            </a:r>
          </a:p>
        </p:txBody>
      </p:sp>
      <p:graphicFrame>
        <p:nvGraphicFramePr>
          <p:cNvPr id="327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868565"/>
              </p:ext>
            </p:extLst>
          </p:nvPr>
        </p:nvGraphicFramePr>
        <p:xfrm>
          <a:off x="5076825" y="212725"/>
          <a:ext cx="20447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tion" r:id="rId9" imgW="711000" imgH="393480" progId="Equation.DSMT4">
                  <p:embed/>
                </p:oleObj>
              </mc:Choice>
              <mc:Fallback>
                <p:oleObj name="Equation" r:id="rId9" imgW="71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12725"/>
                        <a:ext cx="204470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4643438" y="404813"/>
            <a:ext cx="720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/>
              <a:t>和</a:t>
            </a:r>
          </a:p>
        </p:txBody>
      </p:sp>
      <p:graphicFrame>
        <p:nvGraphicFramePr>
          <p:cNvPr id="327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705342"/>
              </p:ext>
            </p:extLst>
          </p:nvPr>
        </p:nvGraphicFramePr>
        <p:xfrm>
          <a:off x="6281738" y="2060575"/>
          <a:ext cx="12049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Equation" r:id="rId11" imgW="419040" imgH="330120" progId="Equation.DSMT4">
                  <p:embed/>
                </p:oleObj>
              </mc:Choice>
              <mc:Fallback>
                <p:oleObj name="Equation" r:id="rId11" imgW="419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738" y="2060575"/>
                        <a:ext cx="120491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684213" y="5487988"/>
            <a:ext cx="64087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/>
              <a:t>例</a:t>
            </a:r>
            <a:r>
              <a:rPr lang="en-US" altLang="zh-CN" sz="2800" b="1"/>
              <a:t>7</a:t>
            </a:r>
            <a:r>
              <a:rPr lang="zh-CN" altLang="en-US" sz="2800" b="1"/>
              <a:t>：求以下矩阵行列式的值</a:t>
            </a:r>
          </a:p>
        </p:txBody>
      </p:sp>
      <p:graphicFrame>
        <p:nvGraphicFramePr>
          <p:cNvPr id="327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84080"/>
              </p:ext>
            </p:extLst>
          </p:nvPr>
        </p:nvGraphicFramePr>
        <p:xfrm>
          <a:off x="5292725" y="5273675"/>
          <a:ext cx="19367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Equation" r:id="rId13" imgW="749160" imgH="457200" progId="Equation.DSMT4">
                  <p:embed/>
                </p:oleObj>
              </mc:Choice>
              <mc:Fallback>
                <p:oleObj name="Equation" r:id="rId13" imgW="749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273675"/>
                        <a:ext cx="193675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5507038" y="6381750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见</a:t>
            </a:r>
            <a:r>
              <a:rPr lang="en-US" altLang="zh-CN" sz="2800" b="1"/>
              <a:t>example3_4</a:t>
            </a:r>
          </a:p>
        </p:txBody>
      </p:sp>
    </p:spTree>
    <p:extLst>
      <p:ext uri="{BB962C8B-B14F-4D97-AF65-F5344CB8AC3E}">
        <p14:creationId xmlns:p14="http://schemas.microsoft.com/office/powerpoint/2010/main" val="18924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en-US" altLang="zh-CN"/>
              <a:t>Matlab</a:t>
            </a:r>
            <a:r>
              <a:rPr lang="zh-CN" altLang="en-US"/>
              <a:t>符号运算的几个基本概念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8413"/>
            <a:ext cx="8892480" cy="482488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>
                <a:latin typeface="+mn-ea"/>
              </a:rPr>
              <a:t>符号对象（</a:t>
            </a:r>
            <a:r>
              <a:rPr lang="en-US" altLang="zh-CN" sz="2800" b="1" dirty="0">
                <a:latin typeface="+mn-ea"/>
              </a:rPr>
              <a:t>P49</a:t>
            </a:r>
            <a:r>
              <a:rPr lang="zh-CN" altLang="en-US" sz="2800" b="1" dirty="0">
                <a:latin typeface="+mn-ea"/>
              </a:rPr>
              <a:t>）：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latin typeface="+mn-ea"/>
              </a:rPr>
              <a:t>     </a:t>
            </a:r>
            <a:r>
              <a:rPr lang="zh-CN" altLang="en-US" sz="2400" b="1" dirty="0">
                <a:latin typeface="+mn-ea"/>
              </a:rPr>
              <a:t>符号对象是</a:t>
            </a:r>
            <a:r>
              <a:rPr lang="en-US" altLang="zh-CN" sz="2400" b="1" dirty="0">
                <a:latin typeface="+mn-ea"/>
              </a:rPr>
              <a:t>symbolic math toolbox</a:t>
            </a:r>
            <a:r>
              <a:rPr lang="zh-CN" altLang="en-US" sz="2400" b="1" dirty="0">
                <a:latin typeface="+mn-ea"/>
              </a:rPr>
              <a:t>定义的一种新的数据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+mn-ea"/>
              </a:rPr>
              <a:t>     类型（</a:t>
            </a:r>
            <a:r>
              <a:rPr lang="en-US" altLang="zh-CN" sz="2400" b="1" dirty="0" err="1">
                <a:latin typeface="+mn-ea"/>
              </a:rPr>
              <a:t>sym</a:t>
            </a:r>
            <a:r>
              <a:rPr lang="zh-CN" altLang="en-US" sz="2400" b="1" dirty="0">
                <a:latin typeface="+mn-ea"/>
              </a:rPr>
              <a:t>类型），用来存储代表非数值的字符符号（通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+mn-ea"/>
              </a:rPr>
              <a:t>     常是大小写的英文字母及字符串）。符号对象可以是符号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+mn-ea"/>
              </a:rPr>
              <a:t>     常量（符号形式的数），符号变量，符号函数以及各种符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+mn-ea"/>
              </a:rPr>
              <a:t>     号表达式（符号数学表达式，符号方程与符号矩阵）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latin typeface="+mn-ea"/>
              </a:rPr>
              <a:t>创建符号对象与函数命令（</a:t>
            </a:r>
            <a:r>
              <a:rPr lang="en-US" altLang="zh-CN" sz="2800" b="1" dirty="0">
                <a:latin typeface="+mn-ea"/>
              </a:rPr>
              <a:t>P50</a:t>
            </a:r>
            <a:r>
              <a:rPr lang="zh-CN" altLang="en-US" sz="2800" b="1" dirty="0">
                <a:latin typeface="+mn-ea"/>
              </a:rPr>
              <a:t>）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+mn-ea"/>
              </a:rPr>
              <a:t>    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、函数命令</a:t>
            </a:r>
            <a:r>
              <a:rPr lang="en-US" altLang="zh-CN" sz="2400" b="1" dirty="0" err="1">
                <a:latin typeface="+mn-ea"/>
              </a:rPr>
              <a:t>sym</a:t>
            </a:r>
            <a:r>
              <a:rPr lang="zh-CN" altLang="en-US" sz="2400" b="1" dirty="0">
                <a:latin typeface="+mn-ea"/>
              </a:rPr>
              <a:t>（）格式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+mn-ea"/>
              </a:rPr>
              <a:t>          </a:t>
            </a:r>
            <a:r>
              <a:rPr lang="zh-CN" altLang="en-US" sz="2000" b="1" dirty="0">
                <a:latin typeface="+mn-ea"/>
              </a:rPr>
              <a:t>格式</a:t>
            </a:r>
            <a:r>
              <a:rPr lang="en-US" altLang="zh-CN" sz="2000" b="1" dirty="0">
                <a:latin typeface="+mn-ea"/>
              </a:rPr>
              <a:t>1  s=</a:t>
            </a:r>
            <a:r>
              <a:rPr lang="en-US" altLang="zh-CN" sz="2000" b="1" dirty="0" err="1">
                <a:latin typeface="+mn-ea"/>
              </a:rPr>
              <a:t>sym</a:t>
            </a:r>
            <a:r>
              <a:rPr lang="en-US" altLang="zh-CN" sz="2000" b="1" dirty="0">
                <a:latin typeface="+mn-ea"/>
              </a:rPr>
              <a:t>(a)(a</a:t>
            </a:r>
            <a:r>
              <a:rPr lang="zh-CN" altLang="en-US" sz="2000" b="1" dirty="0">
                <a:latin typeface="+mn-ea"/>
              </a:rPr>
              <a:t>代表一个数字值、数值矩阵、数值表达式</a:t>
            </a:r>
            <a:endParaRPr lang="zh-CN" altLang="en-US" sz="2400" b="1" dirty="0">
              <a:latin typeface="+mn-ea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+mn-ea"/>
              </a:rPr>
              <a:t>          </a:t>
            </a:r>
            <a:r>
              <a:rPr lang="zh-CN" altLang="en-US" sz="2000" b="1" dirty="0">
                <a:latin typeface="+mn-ea"/>
              </a:rPr>
              <a:t>格式</a:t>
            </a:r>
            <a:r>
              <a:rPr lang="en-US" altLang="zh-CN" sz="2000" b="1" dirty="0">
                <a:latin typeface="+mn-ea"/>
              </a:rPr>
              <a:t>2  s=</a:t>
            </a:r>
            <a:r>
              <a:rPr lang="en-US" altLang="zh-CN" sz="2000" b="1" dirty="0" err="1">
                <a:latin typeface="+mn-ea"/>
              </a:rPr>
              <a:t>sym</a:t>
            </a:r>
            <a:r>
              <a:rPr lang="en-US" altLang="zh-CN" sz="2000" b="1" dirty="0">
                <a:latin typeface="+mn-ea"/>
              </a:rPr>
              <a:t>(‘a’)(a</a:t>
            </a:r>
            <a:r>
              <a:rPr lang="zh-CN" altLang="en-US" sz="2000" b="1" dirty="0">
                <a:latin typeface="+mn-ea"/>
              </a:rPr>
              <a:t>代表一个字符串</a:t>
            </a:r>
            <a:r>
              <a:rPr lang="en-US" altLang="zh-CN" sz="2000" b="1" dirty="0">
                <a:latin typeface="+mn-ea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+mn-ea"/>
              </a:rPr>
              <a:t>    2</a:t>
            </a:r>
            <a:r>
              <a:rPr lang="zh-CN" altLang="en-US" sz="2400" b="1" dirty="0">
                <a:latin typeface="+mn-ea"/>
              </a:rPr>
              <a:t>、函数命令</a:t>
            </a:r>
            <a:r>
              <a:rPr lang="en-US" altLang="zh-CN" sz="2400" b="1" dirty="0" err="1">
                <a:latin typeface="+mn-ea"/>
              </a:rPr>
              <a:t>syms</a:t>
            </a:r>
            <a:r>
              <a:rPr lang="zh-CN" altLang="en-US" sz="2400" b="1" dirty="0">
                <a:latin typeface="+mn-ea"/>
              </a:rPr>
              <a:t>格式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+mn-ea"/>
              </a:rPr>
              <a:t>          </a:t>
            </a:r>
            <a:r>
              <a:rPr lang="en-US" altLang="zh-CN" sz="2000" b="1" dirty="0" err="1">
                <a:latin typeface="+mn-ea"/>
              </a:rPr>
              <a:t>syms</a:t>
            </a:r>
            <a:r>
              <a:rPr lang="en-US" altLang="zh-CN" sz="2000" b="1" dirty="0">
                <a:latin typeface="+mn-ea"/>
              </a:rPr>
              <a:t> s1 s2 s3;</a:t>
            </a:r>
            <a:r>
              <a:rPr lang="zh-CN" altLang="en-US" sz="2000" b="1" dirty="0">
                <a:latin typeface="+mn-ea"/>
              </a:rPr>
              <a:t>创建</a:t>
            </a:r>
            <a:r>
              <a:rPr lang="en-US" altLang="zh-CN" sz="2000" b="1" dirty="0">
                <a:latin typeface="+mn-ea"/>
              </a:rPr>
              <a:t>3</a:t>
            </a:r>
            <a:r>
              <a:rPr lang="zh-CN" altLang="en-US" sz="2000" b="1" dirty="0">
                <a:latin typeface="+mn-ea"/>
              </a:rPr>
              <a:t>个符号对象 </a:t>
            </a:r>
            <a:endParaRPr lang="zh-CN" altLang="en-US" sz="1800" b="1" dirty="0">
              <a:latin typeface="+mn-ea"/>
            </a:endParaRPr>
          </a:p>
          <a:p>
            <a:pPr>
              <a:lnSpc>
                <a:spcPct val="80000"/>
              </a:lnSpc>
            </a:pPr>
            <a:endParaRPr lang="zh-CN" altLang="en-US" sz="2000" b="1" dirty="0">
              <a:latin typeface="+mn-ea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5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692150"/>
            <a:ext cx="8784976" cy="5257800"/>
          </a:xfrm>
        </p:spPr>
        <p:txBody>
          <a:bodyPr/>
          <a:lstStyle/>
          <a:p>
            <a:r>
              <a:rPr lang="zh-CN" altLang="en-US" sz="2800" b="1" dirty="0"/>
              <a:t>符号常量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    </a:t>
            </a:r>
            <a:r>
              <a:rPr lang="zh-CN" altLang="en-US" sz="2400" b="1" dirty="0"/>
              <a:t>符号常量是一种符号对象。数值常量如果作为函数命令  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/>
              <a:t>     </a:t>
            </a:r>
            <a:r>
              <a:rPr lang="en-US" altLang="zh-CN" sz="2400" b="1" dirty="0" err="1"/>
              <a:t>sym</a:t>
            </a:r>
            <a:r>
              <a:rPr lang="zh-CN" altLang="en-US" sz="2400" b="1" dirty="0"/>
              <a:t>（）的输入参量，这就建立了一个符号对象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符号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/>
              <a:t>     常量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/>
              <a:t>     例如：</a:t>
            </a:r>
            <a:r>
              <a:rPr lang="en-US" altLang="zh-CN" sz="2400" b="1" dirty="0" err="1"/>
              <a:t>sym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1/8</a:t>
            </a:r>
            <a:r>
              <a:rPr lang="zh-CN" altLang="en-US" sz="2400" b="1" dirty="0"/>
              <a:t>）</a:t>
            </a:r>
          </a:p>
          <a:p>
            <a:r>
              <a:rPr lang="zh-CN" altLang="en-US" sz="2800" b="1" dirty="0"/>
              <a:t>符号变量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/>
              <a:t>    </a:t>
            </a:r>
            <a:r>
              <a:rPr lang="zh-CN" altLang="en-US" sz="2400" b="1" dirty="0"/>
              <a:t>符号变量通常是指一个或几个特定的字符，不是指符号表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/>
              <a:t>     达式，虽然可以将一符号表达式赋值给一个符号变量。符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/>
              <a:t>     号变量的命名规则与数值变量相同。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/>
              <a:t>      例如： </a:t>
            </a:r>
            <a:r>
              <a:rPr lang="en-US" altLang="zh-CN" sz="2400" b="1" dirty="0"/>
              <a:t>a=</a:t>
            </a:r>
            <a:r>
              <a:rPr lang="en-US" altLang="zh-CN" sz="2400" b="1" dirty="0" err="1"/>
              <a:t>sym</a:t>
            </a:r>
            <a:r>
              <a:rPr lang="en-US" altLang="zh-CN" sz="2400" b="1" dirty="0"/>
              <a:t>(‘alpha’)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/>
              <a:t>                  </a:t>
            </a:r>
            <a:r>
              <a:rPr lang="en-US" altLang="zh-CN" sz="2400" b="1" dirty="0" err="1"/>
              <a:t>syms</a:t>
            </a:r>
            <a:r>
              <a:rPr lang="en-US" altLang="zh-CN" sz="2400" b="1" dirty="0"/>
              <a:t> alpha beta </a:t>
            </a:r>
            <a:r>
              <a:rPr lang="en-US" altLang="zh-CN" sz="2400" b="1" dirty="0" err="1"/>
              <a:t>gama</a:t>
            </a:r>
            <a:r>
              <a:rPr lang="en-US" altLang="zh-CN" sz="24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107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032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+mn-ea"/>
              </a:rPr>
              <a:t>符号表达式、符号函数与符号方程（</a:t>
            </a:r>
            <a:r>
              <a:rPr lang="en-US" altLang="zh-CN" sz="2800" b="1" dirty="0">
                <a:latin typeface="+mn-ea"/>
              </a:rPr>
              <a:t>P50</a:t>
            </a:r>
            <a:r>
              <a:rPr lang="zh-CN" altLang="en-US" sz="2800" b="1" dirty="0">
                <a:latin typeface="+mn-ea"/>
              </a:rPr>
              <a:t>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+mn-ea"/>
              </a:rPr>
              <a:t>    符号表达式是由符号常量、符号变量、符号函数用运算符或专用函数连接而成的符号对象。符号表达式有两类：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+mn-ea"/>
              </a:rPr>
              <a:t>     符号函数和符号方程。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+mn-ea"/>
              </a:rPr>
              <a:t>    例：</a:t>
            </a:r>
            <a:r>
              <a:rPr lang="en-US" altLang="zh-CN" sz="2800" b="1" dirty="0">
                <a:latin typeface="+mn-ea"/>
              </a:rPr>
              <a:t>f=</a:t>
            </a:r>
            <a:r>
              <a:rPr lang="en-US" altLang="zh-CN" sz="2800" b="1" dirty="0" err="1">
                <a:latin typeface="+mn-ea"/>
              </a:rPr>
              <a:t>sym</a:t>
            </a:r>
            <a:r>
              <a:rPr lang="en-US" altLang="zh-CN" sz="2800" b="1" dirty="0">
                <a:latin typeface="+mn-ea"/>
              </a:rPr>
              <a:t>(‘a*x^2+b*2+c’)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+mn-ea"/>
              </a:rPr>
              <a:t>           </a:t>
            </a:r>
            <a:r>
              <a:rPr lang="zh-CN" altLang="en-US" sz="2800" b="1" dirty="0">
                <a:latin typeface="+mn-ea"/>
              </a:rPr>
              <a:t>或</a:t>
            </a:r>
            <a:r>
              <a:rPr lang="en-US" altLang="zh-CN" sz="2800" b="1" dirty="0" err="1">
                <a:latin typeface="+mn-ea"/>
              </a:rPr>
              <a:t>syms</a:t>
            </a:r>
            <a:r>
              <a:rPr lang="en-US" altLang="zh-CN" sz="2800" b="1" dirty="0">
                <a:latin typeface="+mn-ea"/>
              </a:rPr>
              <a:t> a b c x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+mn-ea"/>
              </a:rPr>
              <a:t>             </a:t>
            </a:r>
            <a:r>
              <a:rPr lang="en-US" altLang="zh-CN" sz="2800" b="1" dirty="0" smtClean="0">
                <a:latin typeface="+mn-ea"/>
              </a:rPr>
              <a:t>f=a*x^2+b*2+c 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44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1945</Words>
  <Application>Microsoft Office PowerPoint</Application>
  <PresentationFormat>全屏显示(4:3)</PresentationFormat>
  <Paragraphs>276</Paragraphs>
  <Slides>38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Office 主题​​</vt:lpstr>
      <vt:lpstr>Equation</vt:lpstr>
      <vt:lpstr>第4章 MATLAB的符号运算</vt:lpstr>
      <vt:lpstr>MATLAB符号运算入门</vt:lpstr>
      <vt:lpstr>符号运算与数值运算的区别</vt:lpstr>
      <vt:lpstr>符号运算与数值运算的区别</vt:lpstr>
      <vt:lpstr>例1：求解一元二次方程</vt:lpstr>
      <vt:lpstr>例4：导函数</vt:lpstr>
      <vt:lpstr>Matlab符号运算的几个基本概念</vt:lpstr>
      <vt:lpstr>PowerPoint 演示文稿</vt:lpstr>
      <vt:lpstr>PowerPoint 演示文稿</vt:lpstr>
      <vt:lpstr>PowerPoint 演示文稿</vt:lpstr>
      <vt:lpstr>数值转化为符号</vt:lpstr>
      <vt:lpstr>PowerPoint 演示文稿</vt:lpstr>
      <vt:lpstr>PowerPoint 演示文稿</vt:lpstr>
      <vt:lpstr>Matlab符号运算的基本运算（P52）</vt:lpstr>
      <vt:lpstr>Matlab符号运算的基本内容</vt:lpstr>
      <vt:lpstr>PowerPoint 演示文稿</vt:lpstr>
      <vt:lpstr>PowerPoint 演示文稿</vt:lpstr>
      <vt:lpstr>PowerPoint 演示文稿</vt:lpstr>
      <vt:lpstr>PowerPoint 演示文稿</vt:lpstr>
      <vt:lpstr>Matlab符号微积分运算（P55）</vt:lpstr>
      <vt:lpstr>PowerPoint 演示文稿</vt:lpstr>
      <vt:lpstr>PowerPoint 演示文稿</vt:lpstr>
      <vt:lpstr>PowerPoint 演示文稿</vt:lpstr>
      <vt:lpstr>Matlab符号方程求解</vt:lpstr>
      <vt:lpstr>PowerPoint 演示文稿</vt:lpstr>
      <vt:lpstr>PowerPoint 演示文稿</vt:lpstr>
      <vt:lpstr>PowerPoint 演示文稿</vt:lpstr>
      <vt:lpstr>符号运算实现各种变换</vt:lpstr>
      <vt:lpstr>PowerPoint 演示文稿</vt:lpstr>
      <vt:lpstr>符号函数的可视化</vt:lpstr>
      <vt:lpstr>符号函数的可视化</vt:lpstr>
      <vt:lpstr>符号运算与数值运算画图上的区别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MATLAB的符号运算</dc:title>
  <dc:creator>微软用户</dc:creator>
  <cp:lastModifiedBy>Sky123.Org</cp:lastModifiedBy>
  <cp:revision>22</cp:revision>
  <dcterms:created xsi:type="dcterms:W3CDTF">2014-10-13T07:34:34Z</dcterms:created>
  <dcterms:modified xsi:type="dcterms:W3CDTF">2015-10-12T02:09:11Z</dcterms:modified>
</cp:coreProperties>
</file>