
<file path=[Content_Types].xml><?xml version="1.0" encoding="utf-8"?>
<Types xmlns="http://schemas.openxmlformats.org/package/2006/content-types">
  <Default Extension="bin" ContentType="audio/unknown"/>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6" r:id="rId1"/>
  </p:sldMasterIdLst>
  <p:notesMasterIdLst>
    <p:notesMasterId r:id="rId18"/>
  </p:notesMasterIdLst>
  <p:handoutMasterIdLst>
    <p:handoutMasterId r:id="rId19"/>
  </p:handoutMasterIdLst>
  <p:sldIdLst>
    <p:sldId id="370" r:id="rId2"/>
    <p:sldId id="513" r:id="rId3"/>
    <p:sldId id="584" r:id="rId4"/>
    <p:sldId id="514" r:id="rId5"/>
    <p:sldId id="515" r:id="rId6"/>
    <p:sldId id="516" r:id="rId7"/>
    <p:sldId id="517" r:id="rId8"/>
    <p:sldId id="518" r:id="rId9"/>
    <p:sldId id="519" r:id="rId10"/>
    <p:sldId id="523" r:id="rId11"/>
    <p:sldId id="524" r:id="rId12"/>
    <p:sldId id="532" r:id="rId13"/>
    <p:sldId id="533" r:id="rId14"/>
    <p:sldId id="534" r:id="rId15"/>
    <p:sldId id="543" r:id="rId16"/>
    <p:sldId id="564" r:id="rId17"/>
  </p:sldIdLst>
  <p:sldSz cx="9144000" cy="6858000" type="screen4x3"/>
  <p:notesSz cx="6858000" cy="9144000"/>
  <p:embeddedFontLst>
    <p:embeddedFont>
      <p:font typeface="Tahoma" pitchFamily="34" charset="0"/>
      <p:regular r:id="rId20"/>
      <p:bold r:id="rId21"/>
    </p:embeddedFont>
    <p:embeddedFont>
      <p:font typeface="隶书" pitchFamily="49" charset="-122"/>
      <p:regular r:id="rId22"/>
    </p:embeddedFont>
    <p:embeddedFont>
      <p:font typeface="-윤체L" charset="-127"/>
      <p:regular r:id="rId23"/>
    </p:embeddedFont>
    <p:embeddedFont>
      <p:font typeface="Gulim" pitchFamily="34" charset="-127"/>
      <p:regular r:id="rId24"/>
    </p:embeddedFont>
    <p:embeddedFont>
      <p:font typeface="华文彩云" pitchFamily="2" charset="-122"/>
      <p:regular r:id="rId25"/>
    </p:embeddedFont>
    <p:embeddedFont>
      <p:font typeface="黑体" pitchFamily="2" charset="-122"/>
      <p:regular r:id="rId26"/>
    </p:embeddedFont>
  </p:embeddedFontLst>
  <p:defaultTextStyle>
    <a:defPPr>
      <a:defRPr lang="ko-KR"/>
    </a:defPPr>
    <a:lvl1pPr algn="l" rtl="0" eaLnBrk="0" fontAlgn="base" hangingPunct="0">
      <a:spcBef>
        <a:spcPct val="0"/>
      </a:spcBef>
      <a:spcAft>
        <a:spcPct val="0"/>
      </a:spcAft>
      <a:defRPr kern="1200">
        <a:solidFill>
          <a:schemeClr val="tx1"/>
        </a:solidFill>
        <a:latin typeface="Arial" charset="0"/>
        <a:ea typeface="Gulim" pitchFamily="34" charset="-127"/>
        <a:cs typeface="+mn-cs"/>
      </a:defRPr>
    </a:lvl1pPr>
    <a:lvl2pPr marL="457200" algn="l" rtl="0" eaLnBrk="0" fontAlgn="base" hangingPunct="0">
      <a:spcBef>
        <a:spcPct val="0"/>
      </a:spcBef>
      <a:spcAft>
        <a:spcPct val="0"/>
      </a:spcAft>
      <a:defRPr kern="1200">
        <a:solidFill>
          <a:schemeClr val="tx1"/>
        </a:solidFill>
        <a:latin typeface="Arial" charset="0"/>
        <a:ea typeface="Gulim" pitchFamily="34" charset="-127"/>
        <a:cs typeface="+mn-cs"/>
      </a:defRPr>
    </a:lvl2pPr>
    <a:lvl3pPr marL="914400" algn="l" rtl="0" eaLnBrk="0" fontAlgn="base" hangingPunct="0">
      <a:spcBef>
        <a:spcPct val="0"/>
      </a:spcBef>
      <a:spcAft>
        <a:spcPct val="0"/>
      </a:spcAft>
      <a:defRPr kern="1200">
        <a:solidFill>
          <a:schemeClr val="tx1"/>
        </a:solidFill>
        <a:latin typeface="Arial" charset="0"/>
        <a:ea typeface="Gulim" pitchFamily="34" charset="-127"/>
        <a:cs typeface="+mn-cs"/>
      </a:defRPr>
    </a:lvl3pPr>
    <a:lvl4pPr marL="1371600" algn="l" rtl="0" eaLnBrk="0" fontAlgn="base" hangingPunct="0">
      <a:spcBef>
        <a:spcPct val="0"/>
      </a:spcBef>
      <a:spcAft>
        <a:spcPct val="0"/>
      </a:spcAft>
      <a:defRPr kern="1200">
        <a:solidFill>
          <a:schemeClr val="tx1"/>
        </a:solidFill>
        <a:latin typeface="Arial" charset="0"/>
        <a:ea typeface="Gulim" pitchFamily="34" charset="-127"/>
        <a:cs typeface="+mn-cs"/>
      </a:defRPr>
    </a:lvl4pPr>
    <a:lvl5pPr marL="1828800" algn="l" rtl="0" eaLnBrk="0" fontAlgn="base" hangingPunct="0">
      <a:spcBef>
        <a:spcPct val="0"/>
      </a:spcBef>
      <a:spcAft>
        <a:spcPct val="0"/>
      </a:spcAft>
      <a:defRPr kern="1200">
        <a:solidFill>
          <a:schemeClr val="tx1"/>
        </a:solidFill>
        <a:latin typeface="Arial" charset="0"/>
        <a:ea typeface="Gulim" pitchFamily="34" charset="-127"/>
        <a:cs typeface="+mn-cs"/>
      </a:defRPr>
    </a:lvl5pPr>
    <a:lvl6pPr marL="2286000" algn="l" defTabSz="914400" rtl="0" eaLnBrk="1" latinLnBrk="0" hangingPunct="1">
      <a:defRPr kern="1200">
        <a:solidFill>
          <a:schemeClr val="tx1"/>
        </a:solidFill>
        <a:latin typeface="Arial" charset="0"/>
        <a:ea typeface="Gulim" pitchFamily="34" charset="-127"/>
        <a:cs typeface="+mn-cs"/>
      </a:defRPr>
    </a:lvl6pPr>
    <a:lvl7pPr marL="2743200" algn="l" defTabSz="914400" rtl="0" eaLnBrk="1" latinLnBrk="0" hangingPunct="1">
      <a:defRPr kern="1200">
        <a:solidFill>
          <a:schemeClr val="tx1"/>
        </a:solidFill>
        <a:latin typeface="Arial" charset="0"/>
        <a:ea typeface="Gulim" pitchFamily="34" charset="-127"/>
        <a:cs typeface="+mn-cs"/>
      </a:defRPr>
    </a:lvl7pPr>
    <a:lvl8pPr marL="3200400" algn="l" defTabSz="914400" rtl="0" eaLnBrk="1" latinLnBrk="0" hangingPunct="1">
      <a:defRPr kern="1200">
        <a:solidFill>
          <a:schemeClr val="tx1"/>
        </a:solidFill>
        <a:latin typeface="Arial" charset="0"/>
        <a:ea typeface="Gulim" pitchFamily="34" charset="-127"/>
        <a:cs typeface="+mn-cs"/>
      </a:defRPr>
    </a:lvl8pPr>
    <a:lvl9pPr marL="3657600" algn="l" defTabSz="914400" rtl="0" eaLnBrk="1" latinLnBrk="0" hangingPunct="1">
      <a:defRPr kern="1200">
        <a:solidFill>
          <a:schemeClr val="tx1"/>
        </a:solidFill>
        <a:latin typeface="Arial" charset="0"/>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C3EAE"/>
    <a:srgbClr val="FF3300"/>
    <a:srgbClr val="FFFF00"/>
    <a:srgbClr val="FF0000"/>
    <a:srgbClr val="002B80"/>
    <a:srgbClr val="003399"/>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3" autoAdjust="0"/>
    <p:restoredTop sz="90049" autoAdjust="0"/>
  </p:normalViewPr>
  <p:slideViewPr>
    <p:cSldViewPr>
      <p:cViewPr>
        <p:scale>
          <a:sx n="66" d="100"/>
          <a:sy n="66" d="100"/>
        </p:scale>
        <p:origin x="-1206" y="-7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75" d="100"/>
        <a:sy n="75" d="100"/>
      </p:scale>
      <p:origin x="0" y="0"/>
    </p:cViewPr>
  </p:notesTextViewPr>
  <p:sorterViewPr>
    <p:cViewPr>
      <p:scale>
        <a:sx n="66" d="100"/>
        <a:sy n="66" d="100"/>
      </p:scale>
      <p:origin x="0" y="103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8.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image" Target="../media/image20.wmf"/><Relationship Id="rId1" Type="http://schemas.openxmlformats.org/officeDocument/2006/relationships/image" Target="../media/image19.e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 Id="rId1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Gulim" pitchFamily="34" charset="-127"/>
              </a:defRPr>
            </a:lvl1pPr>
          </a:lstStyle>
          <a:p>
            <a:pPr>
              <a:defRPr/>
            </a:pPr>
            <a:endParaRPr lang="zh-CN" altLang="en-US"/>
          </a:p>
        </p:txBody>
      </p:sp>
      <p:sp>
        <p:nvSpPr>
          <p:cNvPr id="573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Gulim" pitchFamily="34" charset="-127"/>
              </a:defRPr>
            </a:lvl1pPr>
          </a:lstStyle>
          <a:p>
            <a:pPr>
              <a:defRPr/>
            </a:pPr>
            <a:fld id="{7AE3F337-17D4-48F4-A90D-B59BF4A20D11}" type="datetime1">
              <a:rPr lang="zh-CN" altLang="en-US"/>
              <a:pPr>
                <a:defRPr/>
              </a:pPr>
              <a:t>2014-12-23</a:t>
            </a:fld>
            <a:endParaRPr lang="en-US" altLang="zh-CN"/>
          </a:p>
        </p:txBody>
      </p:sp>
      <p:sp>
        <p:nvSpPr>
          <p:cNvPr id="573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Gulim" pitchFamily="34" charset="-127"/>
              </a:defRPr>
            </a:lvl1pPr>
          </a:lstStyle>
          <a:p>
            <a:pPr>
              <a:defRPr/>
            </a:pPr>
            <a:endParaRPr lang="en-US" altLang="zh-CN"/>
          </a:p>
        </p:txBody>
      </p:sp>
      <p:sp>
        <p:nvSpPr>
          <p:cNvPr id="573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atin typeface="Gulim" pitchFamily="34" charset="-127"/>
              </a:defRPr>
            </a:lvl1pPr>
          </a:lstStyle>
          <a:p>
            <a:pPr>
              <a:defRPr/>
            </a:pPr>
            <a:fld id="{F1B95D8B-B1A1-48DF-AA9E-EB3C4D1031AF}" type="slidenum">
              <a:rPr lang="zh-CN" altLang="en-US"/>
              <a:pPr>
                <a:defRPr/>
              </a:pPr>
              <a:t>‹#›</a:t>
            </a:fld>
            <a:endParaRPr lang="en-US" altLang="zh-CN"/>
          </a:p>
        </p:txBody>
      </p:sp>
    </p:spTree>
    <p:extLst>
      <p:ext uri="{BB962C8B-B14F-4D97-AF65-F5344CB8AC3E}">
        <p14:creationId xmlns:p14="http://schemas.microsoft.com/office/powerpoint/2010/main" val="1177561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Gulim" pitchFamily="34" charset="-127"/>
              </a:defRPr>
            </a:lvl1pPr>
          </a:lstStyle>
          <a:p>
            <a:pPr>
              <a:defRPr/>
            </a:pPr>
            <a:endParaRPr lang="zh-CN" altLang="en-US"/>
          </a:p>
        </p:txBody>
      </p:sp>
      <p:sp>
        <p:nvSpPr>
          <p:cNvPr id="563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Gulim" pitchFamily="34" charset="-127"/>
              </a:defRPr>
            </a:lvl1pPr>
          </a:lstStyle>
          <a:p>
            <a:pPr>
              <a:defRPr/>
            </a:pPr>
            <a:fld id="{44E4688C-FC93-4648-864F-689F0695A9AA}" type="datetime1">
              <a:rPr lang="zh-CN" altLang="en-US"/>
              <a:pPr>
                <a:defRPr/>
              </a:pPr>
              <a:t>2014-12-23</a:t>
            </a:fld>
            <a:endParaRPr lang="en-US" altLang="zh-CN"/>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Gulim" pitchFamily="34" charset="-127"/>
              </a:defRPr>
            </a:lvl1pPr>
          </a:lstStyle>
          <a:p>
            <a:pPr>
              <a:defRPr/>
            </a:pPr>
            <a:endParaRPr lang="en-US" altLang="zh-CN"/>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atin typeface="Gulim" pitchFamily="34" charset="-127"/>
              </a:defRPr>
            </a:lvl1pPr>
          </a:lstStyle>
          <a:p>
            <a:pPr>
              <a:defRPr/>
            </a:pPr>
            <a:fld id="{0A6DE53E-9958-430D-837D-1B1176245123}" type="slidenum">
              <a:rPr lang="zh-CN" altLang="en-US"/>
              <a:pPr>
                <a:defRPr/>
              </a:pPr>
              <a:t>‹#›</a:t>
            </a:fld>
            <a:endParaRPr lang="en-US" altLang="zh-CN"/>
          </a:p>
        </p:txBody>
      </p:sp>
    </p:spTree>
    <p:extLst>
      <p:ext uri="{BB962C8B-B14F-4D97-AF65-F5344CB8AC3E}">
        <p14:creationId xmlns:p14="http://schemas.microsoft.com/office/powerpoint/2010/main" val="3576327798"/>
      </p:ext>
    </p:extLst>
  </p:cSld>
  <p:clrMap bg1="lt1" tx1="dk1" bg2="lt2" tx2="dk2" accent1="accent1" accent2="accent2" accent3="accent3" accent4="accent4" accent5="accent5" accent6="accent6" hlink="hlink" folHlink="folHlink"/>
  <p:hf hdr="0" ftr="0"/>
  <p:notesStyle>
    <a:lvl1pPr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B177B12-D3DE-44F2-90FC-2585EEAB1059}" type="datetime1">
              <a:rPr lang="zh-CN" altLang="en-US" smtClean="0">
                <a:latin typeface="Gulim" pitchFamily="34" charset="-127"/>
              </a:rPr>
              <a:pPr/>
              <a:t>2014-12-23</a:t>
            </a:fld>
            <a:endParaRPr lang="en-US" altLang="zh-CN" smtClean="0">
              <a:latin typeface="Gulim" pitchFamily="34" charset="-127"/>
            </a:endParaRPr>
          </a:p>
        </p:txBody>
      </p:sp>
      <p:sp>
        <p:nvSpPr>
          <p:cNvPr id="1310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6C2D8F75-7A64-4142-86A4-C124050F2B04}" type="slidenum">
              <a:rPr lang="zh-CN" altLang="en-US" smtClean="0">
                <a:latin typeface="Gulim" pitchFamily="34" charset="-127"/>
              </a:rPr>
              <a:pPr/>
              <a:t>1</a:t>
            </a:fld>
            <a:endParaRPr lang="en-US" altLang="zh-CN" smtClean="0">
              <a:latin typeface="Gulim" pitchFamily="34" charset="-127"/>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752600" y="1600200"/>
            <a:ext cx="7391400" cy="4191000"/>
            <a:chOff x="528" y="1296"/>
            <a:chExt cx="4848" cy="2496"/>
          </a:xfrm>
        </p:grpSpPr>
        <p:sp>
          <p:nvSpPr>
            <p:cNvPr id="5" name="AutoShape 3"/>
            <p:cNvSpPr>
              <a:spLocks noChangeArrowheads="1"/>
            </p:cNvSpPr>
            <p:nvPr/>
          </p:nvSpPr>
          <p:spPr bwMode="auto">
            <a:xfrm flipH="1">
              <a:off x="528" y="1296"/>
              <a:ext cx="1776" cy="2496"/>
            </a:xfrm>
            <a:prstGeom prst="flowChartDelay">
              <a:avLst/>
            </a:prstGeom>
            <a:gradFill rotWithShape="0">
              <a:gsLst>
                <a:gs pos="0">
                  <a:srgbClr val="ADC3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4"/>
            <p:cNvSpPr>
              <a:spLocks noChangeArrowheads="1"/>
            </p:cNvSpPr>
            <p:nvPr/>
          </p:nvSpPr>
          <p:spPr bwMode="auto">
            <a:xfrm>
              <a:off x="2304" y="1296"/>
              <a:ext cx="3072" cy="2496"/>
            </a:xfrm>
            <a:prstGeom prst="rect">
              <a:avLst/>
            </a:prstGeom>
            <a:gradFill rotWithShape="0">
              <a:gsLst>
                <a:gs pos="0">
                  <a:srgbClr val="ADC3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 name="Rectangle 5"/>
          <p:cNvSpPr>
            <a:spLocks noChangeArrowheads="1"/>
          </p:cNvSpPr>
          <p:nvPr/>
        </p:nvSpPr>
        <p:spPr bwMode="auto">
          <a:xfrm>
            <a:off x="5776913" y="1219200"/>
            <a:ext cx="3367087" cy="533400"/>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6"/>
          <p:cNvSpPr>
            <a:spLocks noChangeArrowheads="1"/>
          </p:cNvSpPr>
          <p:nvPr/>
        </p:nvSpPr>
        <p:spPr bwMode="auto">
          <a:xfrm>
            <a:off x="0" y="1219200"/>
            <a:ext cx="9155113" cy="38100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grpSp>
        <p:nvGrpSpPr>
          <p:cNvPr id="9" name="Group 7"/>
          <p:cNvGrpSpPr>
            <a:grpSpLocks/>
          </p:cNvGrpSpPr>
          <p:nvPr/>
        </p:nvGrpSpPr>
        <p:grpSpPr bwMode="auto">
          <a:xfrm>
            <a:off x="1981200" y="1600200"/>
            <a:ext cx="7162800" cy="3657600"/>
            <a:chOff x="528" y="1296"/>
            <a:chExt cx="4848" cy="2496"/>
          </a:xfrm>
        </p:grpSpPr>
        <p:sp>
          <p:nvSpPr>
            <p:cNvPr id="10" name="AutoShape 8"/>
            <p:cNvSpPr>
              <a:spLocks noChangeArrowheads="1"/>
            </p:cNvSpPr>
            <p:nvPr/>
          </p:nvSpPr>
          <p:spPr bwMode="auto">
            <a:xfrm flipH="1">
              <a:off x="528" y="1296"/>
              <a:ext cx="1776" cy="2496"/>
            </a:xfrm>
            <a:prstGeom prst="flowChartDelay">
              <a:avLst/>
            </a:prstGeom>
            <a:solidFill>
              <a:srgbClr val="DEE7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9"/>
            <p:cNvSpPr>
              <a:spLocks noChangeArrowheads="1"/>
            </p:cNvSpPr>
            <p:nvPr/>
          </p:nvSpPr>
          <p:spPr bwMode="auto">
            <a:xfrm>
              <a:off x="2304" y="1296"/>
              <a:ext cx="3072" cy="2496"/>
            </a:xfrm>
            <a:prstGeom prst="rect">
              <a:avLst/>
            </a:prstGeom>
            <a:solidFill>
              <a:srgbClr val="DEE7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2" name="Rectangle 10"/>
          <p:cNvSpPr>
            <a:spLocks noChangeArrowheads="1"/>
          </p:cNvSpPr>
          <p:nvPr/>
        </p:nvSpPr>
        <p:spPr bwMode="auto">
          <a:xfrm>
            <a:off x="0" y="6324600"/>
            <a:ext cx="3886200" cy="533400"/>
          </a:xfrm>
          <a:prstGeom prst="rect">
            <a:avLst/>
          </a:prstGeom>
          <a:solidFill>
            <a:srgbClr val="B5DA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1"/>
          <p:cNvSpPr>
            <a:spLocks noChangeArrowheads="1"/>
          </p:cNvSpPr>
          <p:nvPr/>
        </p:nvSpPr>
        <p:spPr bwMode="auto">
          <a:xfrm>
            <a:off x="3219450" y="6319838"/>
            <a:ext cx="5924550" cy="538162"/>
          </a:xfrm>
          <a:prstGeom prst="rect">
            <a:avLst/>
          </a:prstGeom>
          <a:solidFill>
            <a:srgbClr val="77A4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14" name="Picture 12" descr="Image-0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3"/>
          <p:cNvSpPr>
            <a:spLocks noChangeArrowheads="1"/>
          </p:cNvSpPr>
          <p:nvPr/>
        </p:nvSpPr>
        <p:spPr bwMode="auto">
          <a:xfrm>
            <a:off x="0" y="6172200"/>
            <a:ext cx="9153525" cy="152400"/>
          </a:xfrm>
          <a:prstGeom prst="rect">
            <a:avLst/>
          </a:prstGeom>
          <a:solidFill>
            <a:srgbClr val="3642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Freeform 16"/>
          <p:cNvSpPr>
            <a:spLocks noEditPoints="1"/>
          </p:cNvSpPr>
          <p:nvPr/>
        </p:nvSpPr>
        <p:spPr bwMode="auto">
          <a:xfrm rot="16200000">
            <a:off x="22225" y="838200"/>
            <a:ext cx="293688" cy="293688"/>
          </a:xfrm>
          <a:custGeom>
            <a:avLst/>
            <a:gdLst>
              <a:gd name="T0" fmla="*/ 42563 w 207"/>
              <a:gd name="T1" fmla="*/ 42563 h 207"/>
              <a:gd name="T2" fmla="*/ 146135 w 207"/>
              <a:gd name="T3" fmla="*/ 0 h 207"/>
              <a:gd name="T4" fmla="*/ 249706 w 207"/>
              <a:gd name="T5" fmla="*/ 42563 h 207"/>
              <a:gd name="T6" fmla="*/ 293688 w 207"/>
              <a:gd name="T7" fmla="*/ 146135 h 207"/>
              <a:gd name="T8" fmla="*/ 249706 w 207"/>
              <a:gd name="T9" fmla="*/ 249706 h 207"/>
              <a:gd name="T10" fmla="*/ 146135 w 207"/>
              <a:gd name="T11" fmla="*/ 293688 h 207"/>
              <a:gd name="T12" fmla="*/ 42563 w 207"/>
              <a:gd name="T13" fmla="*/ 249706 h 207"/>
              <a:gd name="T14" fmla="*/ 0 w 207"/>
              <a:gd name="T15" fmla="*/ 146135 h 207"/>
              <a:gd name="T16" fmla="*/ 42563 w 207"/>
              <a:gd name="T17" fmla="*/ 42563 h 207"/>
              <a:gd name="T18" fmla="*/ 63845 w 207"/>
              <a:gd name="T19" fmla="*/ 80871 h 207"/>
              <a:gd name="T20" fmla="*/ 52495 w 207"/>
              <a:gd name="T21" fmla="*/ 87965 h 207"/>
              <a:gd name="T22" fmla="*/ 53914 w 207"/>
              <a:gd name="T23" fmla="*/ 100734 h 207"/>
              <a:gd name="T24" fmla="*/ 134784 w 207"/>
              <a:gd name="T25" fmla="*/ 236937 h 207"/>
              <a:gd name="T26" fmla="*/ 139041 w 207"/>
              <a:gd name="T27" fmla="*/ 242612 h 207"/>
              <a:gd name="T28" fmla="*/ 146135 w 207"/>
              <a:gd name="T29" fmla="*/ 244031 h 207"/>
              <a:gd name="T30" fmla="*/ 153229 w 207"/>
              <a:gd name="T31" fmla="*/ 242612 h 207"/>
              <a:gd name="T32" fmla="*/ 157485 w 207"/>
              <a:gd name="T33" fmla="*/ 236937 h 207"/>
              <a:gd name="T34" fmla="*/ 239774 w 207"/>
              <a:gd name="T35" fmla="*/ 102152 h 207"/>
              <a:gd name="T36" fmla="*/ 239774 w 207"/>
              <a:gd name="T37" fmla="*/ 87965 h 207"/>
              <a:gd name="T38" fmla="*/ 229843 w 207"/>
              <a:gd name="T39" fmla="*/ 80871 h 207"/>
              <a:gd name="T40" fmla="*/ 63845 w 207"/>
              <a:gd name="T41" fmla="*/ 80871 h 207"/>
              <a:gd name="T42" fmla="*/ 146135 w 207"/>
              <a:gd name="T43" fmla="*/ 225586 h 207"/>
              <a:gd name="T44" fmla="*/ 69520 w 207"/>
              <a:gd name="T45" fmla="*/ 97896 h 207"/>
              <a:gd name="T46" fmla="*/ 224168 w 207"/>
              <a:gd name="T47" fmla="*/ 97896 h 207"/>
              <a:gd name="T48" fmla="*/ 146135 w 207"/>
              <a:gd name="T49" fmla="*/ 22558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7" name="Group 17"/>
          <p:cNvGrpSpPr>
            <a:grpSpLocks/>
          </p:cNvGrpSpPr>
          <p:nvPr/>
        </p:nvGrpSpPr>
        <p:grpSpPr bwMode="auto">
          <a:xfrm>
            <a:off x="339725" y="61913"/>
            <a:ext cx="923925" cy="1114425"/>
            <a:chOff x="178" y="138"/>
            <a:chExt cx="595" cy="738"/>
          </a:xfrm>
        </p:grpSpPr>
        <p:sp>
          <p:nvSpPr>
            <p:cNvPr id="18" name="Freeform 18"/>
            <p:cNvSpPr>
              <a:spLocks/>
            </p:cNvSpPr>
            <p:nvPr userDrawn="1"/>
          </p:nvSpPr>
          <p:spPr bwMode="auto">
            <a:xfrm>
              <a:off x="178" y="159"/>
              <a:ext cx="155" cy="258"/>
            </a:xfrm>
            <a:custGeom>
              <a:avLst/>
              <a:gdLst>
                <a:gd name="T0" fmla="*/ 67 w 23"/>
                <a:gd name="T1" fmla="*/ 183 h 38"/>
                <a:gd name="T2" fmla="*/ 88 w 23"/>
                <a:gd name="T3" fmla="*/ 7 h 38"/>
                <a:gd name="T4" fmla="*/ 101 w 23"/>
                <a:gd name="T5" fmla="*/ 0 h 38"/>
                <a:gd name="T6" fmla="*/ 101 w 23"/>
                <a:gd name="T7" fmla="*/ 0 h 38"/>
                <a:gd name="T8" fmla="*/ 20 w 23"/>
                <a:gd name="T9" fmla="*/ 48 h 38"/>
                <a:gd name="T10" fmla="*/ 0 w 23"/>
                <a:gd name="T11" fmla="*/ 136 h 38"/>
                <a:gd name="T12" fmla="*/ 47 w 23"/>
                <a:gd name="T13" fmla="*/ 217 h 38"/>
                <a:gd name="T14" fmla="*/ 155 w 23"/>
                <a:gd name="T15" fmla="*/ 258 h 38"/>
                <a:gd name="T16" fmla="*/ 155 w 23"/>
                <a:gd name="T17" fmla="*/ 258 h 38"/>
                <a:gd name="T18" fmla="*/ 67 w 23"/>
                <a:gd name="T19" fmla="*/ 18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8">
                  <a:moveTo>
                    <a:pt x="10" y="27"/>
                  </a:moveTo>
                  <a:cubicBezTo>
                    <a:pt x="6" y="18"/>
                    <a:pt x="7" y="8"/>
                    <a:pt x="13" y="1"/>
                  </a:cubicBezTo>
                  <a:cubicBezTo>
                    <a:pt x="14" y="1"/>
                    <a:pt x="14" y="0"/>
                    <a:pt x="15" y="0"/>
                  </a:cubicBezTo>
                  <a:lnTo>
                    <a:pt x="3" y="7"/>
                  </a:lnTo>
                  <a:cubicBezTo>
                    <a:pt x="3" y="7"/>
                    <a:pt x="0" y="12"/>
                    <a:pt x="0" y="20"/>
                  </a:cubicBezTo>
                  <a:cubicBezTo>
                    <a:pt x="0" y="28"/>
                    <a:pt x="6" y="31"/>
                    <a:pt x="7" y="32"/>
                  </a:cubicBezTo>
                  <a:cubicBezTo>
                    <a:pt x="8" y="33"/>
                    <a:pt x="15" y="37"/>
                    <a:pt x="23" y="38"/>
                  </a:cubicBezTo>
                  <a:cubicBezTo>
                    <a:pt x="18" y="36"/>
                    <a:pt x="13" y="33"/>
                    <a:pt x="10" y="27"/>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9" name="Freeform 19"/>
            <p:cNvSpPr>
              <a:spLocks/>
            </p:cNvSpPr>
            <p:nvPr userDrawn="1"/>
          </p:nvSpPr>
          <p:spPr bwMode="auto">
            <a:xfrm>
              <a:off x="212" y="424"/>
              <a:ext cx="297" cy="407"/>
            </a:xfrm>
            <a:custGeom>
              <a:avLst/>
              <a:gdLst>
                <a:gd name="T0" fmla="*/ 101 w 44"/>
                <a:gd name="T1" fmla="*/ 305 h 60"/>
                <a:gd name="T2" fmla="*/ 189 w 44"/>
                <a:gd name="T3" fmla="*/ 244 h 60"/>
                <a:gd name="T4" fmla="*/ 277 w 44"/>
                <a:gd name="T5" fmla="*/ 149 h 60"/>
                <a:gd name="T6" fmla="*/ 257 w 44"/>
                <a:gd name="T7" fmla="*/ 41 h 60"/>
                <a:gd name="T8" fmla="*/ 155 w 44"/>
                <a:gd name="T9" fmla="*/ 0 h 60"/>
                <a:gd name="T10" fmla="*/ 176 w 44"/>
                <a:gd name="T11" fmla="*/ 27 h 60"/>
                <a:gd name="T12" fmla="*/ 176 w 44"/>
                <a:gd name="T13" fmla="*/ 122 h 60"/>
                <a:gd name="T14" fmla="*/ 108 w 44"/>
                <a:gd name="T15" fmla="*/ 176 h 60"/>
                <a:gd name="T16" fmla="*/ 34 w 44"/>
                <a:gd name="T17" fmla="*/ 224 h 60"/>
                <a:gd name="T18" fmla="*/ 20 w 44"/>
                <a:gd name="T19" fmla="*/ 319 h 60"/>
                <a:gd name="T20" fmla="*/ 68 w 44"/>
                <a:gd name="T21" fmla="*/ 407 h 60"/>
                <a:gd name="T22" fmla="*/ 68 w 44"/>
                <a:gd name="T23" fmla="*/ 407 h 60"/>
                <a:gd name="T24" fmla="*/ 101 w 44"/>
                <a:gd name="T25" fmla="*/ 305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0" name="Freeform 20"/>
            <p:cNvSpPr>
              <a:spLocks/>
            </p:cNvSpPr>
            <p:nvPr userDrawn="1"/>
          </p:nvSpPr>
          <p:spPr bwMode="auto">
            <a:xfrm>
              <a:off x="671" y="723"/>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cubicBezTo>
                    <a:pt x="0" y="0"/>
                    <a:pt x="0" y="0"/>
                    <a:pt x="0" y="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1" name="Freeform 21"/>
            <p:cNvSpPr>
              <a:spLocks/>
            </p:cNvSpPr>
            <p:nvPr userDrawn="1"/>
          </p:nvSpPr>
          <p:spPr bwMode="auto">
            <a:xfrm>
              <a:off x="543" y="607"/>
              <a:ext cx="121" cy="108"/>
            </a:xfrm>
            <a:custGeom>
              <a:avLst/>
              <a:gdLst>
                <a:gd name="T0" fmla="*/ 101 w 18"/>
                <a:gd name="T1" fmla="*/ 61 h 16"/>
                <a:gd name="T2" fmla="*/ 67 w 18"/>
                <a:gd name="T3" fmla="*/ 0 h 16"/>
                <a:gd name="T4" fmla="*/ 7 w 18"/>
                <a:gd name="T5" fmla="*/ 20 h 16"/>
                <a:gd name="T6" fmla="*/ 20 w 18"/>
                <a:gd name="T7" fmla="*/ 47 h 16"/>
                <a:gd name="T8" fmla="*/ 121 w 18"/>
                <a:gd name="T9" fmla="*/ 108 h 16"/>
                <a:gd name="T10" fmla="*/ 101 w 18"/>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2" name="Freeform 22"/>
            <p:cNvSpPr>
              <a:spLocks/>
            </p:cNvSpPr>
            <p:nvPr userDrawn="1"/>
          </p:nvSpPr>
          <p:spPr bwMode="auto">
            <a:xfrm>
              <a:off x="664" y="546"/>
              <a:ext cx="60" cy="27"/>
            </a:xfrm>
            <a:custGeom>
              <a:avLst/>
              <a:gdLst>
                <a:gd name="T0" fmla="*/ 20 w 9"/>
                <a:gd name="T1" fmla="*/ 20 h 4"/>
                <a:gd name="T2" fmla="*/ 60 w 9"/>
                <a:gd name="T3" fmla="*/ 20 h 4"/>
                <a:gd name="T4" fmla="*/ 60 w 9"/>
                <a:gd name="T5" fmla="*/ 20 h 4"/>
                <a:gd name="T6" fmla="*/ 0 w 9"/>
                <a:gd name="T7" fmla="*/ 0 h 4"/>
                <a:gd name="T8" fmla="*/ 20 w 9"/>
                <a:gd name="T9" fmla="*/ 2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3" name="Freeform 23"/>
            <p:cNvSpPr>
              <a:spLocks/>
            </p:cNvSpPr>
            <p:nvPr userDrawn="1"/>
          </p:nvSpPr>
          <p:spPr bwMode="auto">
            <a:xfrm>
              <a:off x="515" y="206"/>
              <a:ext cx="189" cy="204"/>
            </a:xfrm>
            <a:custGeom>
              <a:avLst/>
              <a:gdLst>
                <a:gd name="T0" fmla="*/ 68 w 28"/>
                <a:gd name="T1" fmla="*/ 204 h 30"/>
                <a:gd name="T2" fmla="*/ 135 w 28"/>
                <a:gd name="T3" fmla="*/ 129 h 30"/>
                <a:gd name="T4" fmla="*/ 149 w 28"/>
                <a:gd name="T5" fmla="*/ 61 h 30"/>
                <a:gd name="T6" fmla="*/ 189 w 28"/>
                <a:gd name="T7" fmla="*/ 0 h 30"/>
                <a:gd name="T8" fmla="*/ 74 w 28"/>
                <a:gd name="T9" fmla="*/ 20 h 30"/>
                <a:gd name="T10" fmla="*/ 34 w 28"/>
                <a:gd name="T11" fmla="*/ 75 h 30"/>
                <a:gd name="T12" fmla="*/ 0 w 28"/>
                <a:gd name="T13" fmla="*/ 163 h 30"/>
                <a:gd name="T14" fmla="*/ 68 w 28"/>
                <a:gd name="T15" fmla="*/ 204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4" name="Freeform 24"/>
            <p:cNvSpPr>
              <a:spLocks/>
            </p:cNvSpPr>
            <p:nvPr userDrawn="1"/>
          </p:nvSpPr>
          <p:spPr bwMode="auto">
            <a:xfrm>
              <a:off x="213" y="138"/>
              <a:ext cx="560" cy="738"/>
            </a:xfrm>
            <a:custGeom>
              <a:avLst/>
              <a:gdLst>
                <a:gd name="T0" fmla="*/ 520 w 83"/>
                <a:gd name="T1" fmla="*/ 240 h 114"/>
                <a:gd name="T2" fmla="*/ 553 w 83"/>
                <a:gd name="T3" fmla="*/ 175 h 114"/>
                <a:gd name="T4" fmla="*/ 540 w 83"/>
                <a:gd name="T5" fmla="*/ 91 h 114"/>
                <a:gd name="T6" fmla="*/ 486 w 83"/>
                <a:gd name="T7" fmla="*/ 71 h 114"/>
                <a:gd name="T8" fmla="*/ 445 w 83"/>
                <a:gd name="T9" fmla="*/ 129 h 114"/>
                <a:gd name="T10" fmla="*/ 432 w 83"/>
                <a:gd name="T11" fmla="*/ 194 h 114"/>
                <a:gd name="T12" fmla="*/ 364 w 83"/>
                <a:gd name="T13" fmla="*/ 265 h 114"/>
                <a:gd name="T14" fmla="*/ 297 w 83"/>
                <a:gd name="T15" fmla="*/ 227 h 114"/>
                <a:gd name="T16" fmla="*/ 270 w 83"/>
                <a:gd name="T17" fmla="*/ 129 h 114"/>
                <a:gd name="T18" fmla="*/ 175 w 83"/>
                <a:gd name="T19" fmla="*/ 13 h 114"/>
                <a:gd name="T20" fmla="*/ 61 w 83"/>
                <a:gd name="T21" fmla="*/ 26 h 114"/>
                <a:gd name="T22" fmla="*/ 47 w 83"/>
                <a:gd name="T23" fmla="*/ 32 h 114"/>
                <a:gd name="T24" fmla="*/ 27 w 83"/>
                <a:gd name="T25" fmla="*/ 201 h 114"/>
                <a:gd name="T26" fmla="*/ 115 w 83"/>
                <a:gd name="T27" fmla="*/ 272 h 114"/>
                <a:gd name="T28" fmla="*/ 148 w 83"/>
                <a:gd name="T29" fmla="*/ 278 h 114"/>
                <a:gd name="T30" fmla="*/ 250 w 83"/>
                <a:gd name="T31" fmla="*/ 317 h 114"/>
                <a:gd name="T32" fmla="*/ 270 w 83"/>
                <a:gd name="T33" fmla="*/ 421 h 114"/>
                <a:gd name="T34" fmla="*/ 182 w 83"/>
                <a:gd name="T35" fmla="*/ 511 h 114"/>
                <a:gd name="T36" fmla="*/ 94 w 83"/>
                <a:gd name="T37" fmla="*/ 570 h 114"/>
                <a:gd name="T38" fmla="*/ 61 w 83"/>
                <a:gd name="T39" fmla="*/ 667 h 114"/>
                <a:gd name="T40" fmla="*/ 74 w 83"/>
                <a:gd name="T41" fmla="*/ 693 h 114"/>
                <a:gd name="T42" fmla="*/ 223 w 83"/>
                <a:gd name="T43" fmla="*/ 680 h 114"/>
                <a:gd name="T44" fmla="*/ 277 w 83"/>
                <a:gd name="T45" fmla="*/ 576 h 114"/>
                <a:gd name="T46" fmla="*/ 310 w 83"/>
                <a:gd name="T47" fmla="*/ 492 h 114"/>
                <a:gd name="T48" fmla="*/ 331 w 83"/>
                <a:gd name="T49" fmla="*/ 473 h 114"/>
                <a:gd name="T50" fmla="*/ 391 w 83"/>
                <a:gd name="T51" fmla="*/ 453 h 114"/>
                <a:gd name="T52" fmla="*/ 425 w 83"/>
                <a:gd name="T53" fmla="*/ 511 h 114"/>
                <a:gd name="T54" fmla="*/ 445 w 83"/>
                <a:gd name="T55" fmla="*/ 557 h 114"/>
                <a:gd name="T56" fmla="*/ 452 w 83"/>
                <a:gd name="T57" fmla="*/ 563 h 114"/>
                <a:gd name="T58" fmla="*/ 452 w 83"/>
                <a:gd name="T59" fmla="*/ 563 h 114"/>
                <a:gd name="T60" fmla="*/ 459 w 83"/>
                <a:gd name="T61" fmla="*/ 563 h 114"/>
                <a:gd name="T62" fmla="*/ 526 w 83"/>
                <a:gd name="T63" fmla="*/ 486 h 114"/>
                <a:gd name="T64" fmla="*/ 506 w 83"/>
                <a:gd name="T65" fmla="*/ 414 h 114"/>
                <a:gd name="T66" fmla="*/ 506 w 83"/>
                <a:gd name="T67" fmla="*/ 414 h 114"/>
                <a:gd name="T68" fmla="*/ 466 w 83"/>
                <a:gd name="T69" fmla="*/ 414 h 114"/>
                <a:gd name="T70" fmla="*/ 445 w 83"/>
                <a:gd name="T71" fmla="*/ 395 h 114"/>
                <a:gd name="T72" fmla="*/ 439 w 83"/>
                <a:gd name="T73" fmla="*/ 324 h 114"/>
                <a:gd name="T74" fmla="*/ 520 w 83"/>
                <a:gd name="T75" fmla="*/ 24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endParaRPr lang="zh-CN" altLang="en-US"/>
            </a:p>
          </p:txBody>
        </p:sp>
      </p:grpSp>
      <p:sp>
        <p:nvSpPr>
          <p:cNvPr id="25" name="Freeform 25"/>
          <p:cNvSpPr>
            <a:spLocks noEditPoints="1"/>
          </p:cNvSpPr>
          <p:nvPr/>
        </p:nvSpPr>
        <p:spPr bwMode="auto">
          <a:xfrm rot="16200000">
            <a:off x="3705225" y="109538"/>
            <a:ext cx="434975" cy="434975"/>
          </a:xfrm>
          <a:custGeom>
            <a:avLst/>
            <a:gdLst>
              <a:gd name="T0" fmla="*/ 63040 w 207"/>
              <a:gd name="T1" fmla="*/ 63040 h 207"/>
              <a:gd name="T2" fmla="*/ 216437 w 207"/>
              <a:gd name="T3" fmla="*/ 0 h 207"/>
              <a:gd name="T4" fmla="*/ 369834 w 207"/>
              <a:gd name="T5" fmla="*/ 63040 h 207"/>
              <a:gd name="T6" fmla="*/ 434975 w 207"/>
              <a:gd name="T7" fmla="*/ 216437 h 207"/>
              <a:gd name="T8" fmla="*/ 369834 w 207"/>
              <a:gd name="T9" fmla="*/ 369834 h 207"/>
              <a:gd name="T10" fmla="*/ 216437 w 207"/>
              <a:gd name="T11" fmla="*/ 434975 h 207"/>
              <a:gd name="T12" fmla="*/ 63040 w 207"/>
              <a:gd name="T13" fmla="*/ 369834 h 207"/>
              <a:gd name="T14" fmla="*/ 0 w 207"/>
              <a:gd name="T15" fmla="*/ 216437 h 207"/>
              <a:gd name="T16" fmla="*/ 63040 w 207"/>
              <a:gd name="T17" fmla="*/ 63040 h 207"/>
              <a:gd name="T18" fmla="*/ 94560 w 207"/>
              <a:gd name="T19" fmla="*/ 119776 h 207"/>
              <a:gd name="T20" fmla="*/ 77749 w 207"/>
              <a:gd name="T21" fmla="*/ 130282 h 207"/>
              <a:gd name="T22" fmla="*/ 79850 w 207"/>
              <a:gd name="T23" fmla="*/ 149194 h 207"/>
              <a:gd name="T24" fmla="*/ 199626 w 207"/>
              <a:gd name="T25" fmla="*/ 350922 h 207"/>
              <a:gd name="T26" fmla="*/ 205930 w 207"/>
              <a:gd name="T27" fmla="*/ 359327 h 207"/>
              <a:gd name="T28" fmla="*/ 216437 w 207"/>
              <a:gd name="T29" fmla="*/ 361429 h 207"/>
              <a:gd name="T30" fmla="*/ 226943 w 207"/>
              <a:gd name="T31" fmla="*/ 359327 h 207"/>
              <a:gd name="T32" fmla="*/ 233247 w 207"/>
              <a:gd name="T33" fmla="*/ 350922 h 207"/>
              <a:gd name="T34" fmla="*/ 355125 w 207"/>
              <a:gd name="T35" fmla="*/ 151296 h 207"/>
              <a:gd name="T36" fmla="*/ 355125 w 207"/>
              <a:gd name="T37" fmla="*/ 130282 h 207"/>
              <a:gd name="T38" fmla="*/ 340415 w 207"/>
              <a:gd name="T39" fmla="*/ 119776 h 207"/>
              <a:gd name="T40" fmla="*/ 94560 w 207"/>
              <a:gd name="T41" fmla="*/ 119776 h 207"/>
              <a:gd name="T42" fmla="*/ 216437 w 207"/>
              <a:gd name="T43" fmla="*/ 334111 h 207"/>
              <a:gd name="T44" fmla="*/ 102965 w 207"/>
              <a:gd name="T45" fmla="*/ 144992 h 207"/>
              <a:gd name="T46" fmla="*/ 332010 w 207"/>
              <a:gd name="T47" fmla="*/ 144992 h 207"/>
              <a:gd name="T48" fmla="*/ 216437 w 207"/>
              <a:gd name="T49" fmla="*/ 334111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6"/>
          <p:cNvSpPr>
            <a:spLocks noEditPoints="1"/>
          </p:cNvSpPr>
          <p:nvPr/>
        </p:nvSpPr>
        <p:spPr bwMode="auto">
          <a:xfrm rot="16200000">
            <a:off x="8332788" y="544513"/>
            <a:ext cx="576262" cy="576262"/>
          </a:xfrm>
          <a:custGeom>
            <a:avLst/>
            <a:gdLst>
              <a:gd name="T0" fmla="*/ 83516 w 207"/>
              <a:gd name="T1" fmla="*/ 83516 h 207"/>
              <a:gd name="T2" fmla="*/ 286739 w 207"/>
              <a:gd name="T3" fmla="*/ 0 h 207"/>
              <a:gd name="T4" fmla="*/ 489962 w 207"/>
              <a:gd name="T5" fmla="*/ 83516 h 207"/>
              <a:gd name="T6" fmla="*/ 576262 w 207"/>
              <a:gd name="T7" fmla="*/ 286739 h 207"/>
              <a:gd name="T8" fmla="*/ 489962 w 207"/>
              <a:gd name="T9" fmla="*/ 489962 h 207"/>
              <a:gd name="T10" fmla="*/ 286739 w 207"/>
              <a:gd name="T11" fmla="*/ 576262 h 207"/>
              <a:gd name="T12" fmla="*/ 83516 w 207"/>
              <a:gd name="T13" fmla="*/ 489962 h 207"/>
              <a:gd name="T14" fmla="*/ 0 w 207"/>
              <a:gd name="T15" fmla="*/ 286739 h 207"/>
              <a:gd name="T16" fmla="*/ 83516 w 207"/>
              <a:gd name="T17" fmla="*/ 83516 h 207"/>
              <a:gd name="T18" fmla="*/ 125274 w 207"/>
              <a:gd name="T19" fmla="*/ 158681 h 207"/>
              <a:gd name="T20" fmla="*/ 103003 w 207"/>
              <a:gd name="T21" fmla="*/ 172600 h 207"/>
              <a:gd name="T22" fmla="*/ 105787 w 207"/>
              <a:gd name="T23" fmla="*/ 197655 h 207"/>
              <a:gd name="T24" fmla="*/ 264468 w 207"/>
              <a:gd name="T25" fmla="*/ 464907 h 207"/>
              <a:gd name="T26" fmla="*/ 272820 w 207"/>
              <a:gd name="T27" fmla="*/ 476043 h 207"/>
              <a:gd name="T28" fmla="*/ 286739 w 207"/>
              <a:gd name="T29" fmla="*/ 478826 h 207"/>
              <a:gd name="T30" fmla="*/ 300658 w 207"/>
              <a:gd name="T31" fmla="*/ 476043 h 207"/>
              <a:gd name="T32" fmla="*/ 309010 w 207"/>
              <a:gd name="T33" fmla="*/ 464907 h 207"/>
              <a:gd name="T34" fmla="*/ 470475 w 207"/>
              <a:gd name="T35" fmla="*/ 200439 h 207"/>
              <a:gd name="T36" fmla="*/ 470475 w 207"/>
              <a:gd name="T37" fmla="*/ 172600 h 207"/>
              <a:gd name="T38" fmla="*/ 450988 w 207"/>
              <a:gd name="T39" fmla="*/ 158681 h 207"/>
              <a:gd name="T40" fmla="*/ 125274 w 207"/>
              <a:gd name="T41" fmla="*/ 158681 h 207"/>
              <a:gd name="T42" fmla="*/ 286739 w 207"/>
              <a:gd name="T43" fmla="*/ 442636 h 207"/>
              <a:gd name="T44" fmla="*/ 136410 w 207"/>
              <a:gd name="T45" fmla="*/ 192087 h 207"/>
              <a:gd name="T46" fmla="*/ 439852 w 207"/>
              <a:gd name="T47" fmla="*/ 192087 h 207"/>
              <a:gd name="T48" fmla="*/ 286739 w 207"/>
              <a:gd name="T49" fmla="*/ 44263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7"/>
          <p:cNvSpPr>
            <a:spLocks noEditPoints="1"/>
          </p:cNvSpPr>
          <p:nvPr/>
        </p:nvSpPr>
        <p:spPr bwMode="auto">
          <a:xfrm rot="16200000">
            <a:off x="5329238" y="457200"/>
            <a:ext cx="746125" cy="746125"/>
          </a:xfrm>
          <a:custGeom>
            <a:avLst/>
            <a:gdLst>
              <a:gd name="T0" fmla="*/ 108134 w 207"/>
              <a:gd name="T1" fmla="*/ 108134 h 207"/>
              <a:gd name="T2" fmla="*/ 371260 w 207"/>
              <a:gd name="T3" fmla="*/ 0 h 207"/>
              <a:gd name="T4" fmla="*/ 634386 w 207"/>
              <a:gd name="T5" fmla="*/ 108134 h 207"/>
              <a:gd name="T6" fmla="*/ 746125 w 207"/>
              <a:gd name="T7" fmla="*/ 371260 h 207"/>
              <a:gd name="T8" fmla="*/ 634386 w 207"/>
              <a:gd name="T9" fmla="*/ 634386 h 207"/>
              <a:gd name="T10" fmla="*/ 371260 w 207"/>
              <a:gd name="T11" fmla="*/ 746125 h 207"/>
              <a:gd name="T12" fmla="*/ 108134 w 207"/>
              <a:gd name="T13" fmla="*/ 634386 h 207"/>
              <a:gd name="T14" fmla="*/ 0 w 207"/>
              <a:gd name="T15" fmla="*/ 371260 h 207"/>
              <a:gd name="T16" fmla="*/ 108134 w 207"/>
              <a:gd name="T17" fmla="*/ 108134 h 207"/>
              <a:gd name="T18" fmla="*/ 162201 w 207"/>
              <a:gd name="T19" fmla="*/ 205455 h 207"/>
              <a:gd name="T20" fmla="*/ 133365 w 207"/>
              <a:gd name="T21" fmla="*/ 223477 h 207"/>
              <a:gd name="T22" fmla="*/ 136970 w 207"/>
              <a:gd name="T23" fmla="*/ 255917 h 207"/>
              <a:gd name="T24" fmla="*/ 342425 w 207"/>
              <a:gd name="T25" fmla="*/ 601946 h 207"/>
              <a:gd name="T26" fmla="*/ 353238 w 207"/>
              <a:gd name="T27" fmla="*/ 616364 h 207"/>
              <a:gd name="T28" fmla="*/ 371260 w 207"/>
              <a:gd name="T29" fmla="*/ 619969 h 207"/>
              <a:gd name="T30" fmla="*/ 389283 w 207"/>
              <a:gd name="T31" fmla="*/ 616364 h 207"/>
              <a:gd name="T32" fmla="*/ 400096 w 207"/>
              <a:gd name="T33" fmla="*/ 601946 h 207"/>
              <a:gd name="T34" fmla="*/ 609155 w 207"/>
              <a:gd name="T35" fmla="*/ 259522 h 207"/>
              <a:gd name="T36" fmla="*/ 609155 w 207"/>
              <a:gd name="T37" fmla="*/ 223477 h 207"/>
              <a:gd name="T38" fmla="*/ 583924 w 207"/>
              <a:gd name="T39" fmla="*/ 205455 h 207"/>
              <a:gd name="T40" fmla="*/ 162201 w 207"/>
              <a:gd name="T41" fmla="*/ 205455 h 207"/>
              <a:gd name="T42" fmla="*/ 371260 w 207"/>
              <a:gd name="T43" fmla="*/ 573111 h 207"/>
              <a:gd name="T44" fmla="*/ 176619 w 207"/>
              <a:gd name="T45" fmla="*/ 248708 h 207"/>
              <a:gd name="T46" fmla="*/ 569506 w 207"/>
              <a:gd name="T47" fmla="*/ 248708 h 207"/>
              <a:gd name="T48" fmla="*/ 371260 w 207"/>
              <a:gd name="T49" fmla="*/ 573111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1438" name="Rectangle 14"/>
          <p:cNvSpPr>
            <a:spLocks noGrp="1" noChangeArrowheads="1"/>
          </p:cNvSpPr>
          <p:nvPr>
            <p:ph type="ctrTitle"/>
          </p:nvPr>
        </p:nvSpPr>
        <p:spPr>
          <a:xfrm>
            <a:off x="2286000" y="2819400"/>
            <a:ext cx="6629400" cy="1143000"/>
          </a:xfrm>
        </p:spPr>
        <p:txBody>
          <a:bodyPr/>
          <a:lstStyle>
            <a:lvl1pPr>
              <a:defRPr/>
            </a:lvl1pPr>
          </a:lstStyle>
          <a:p>
            <a:r>
              <a:rPr lang="ko-KR" altLang="en-US"/>
              <a:t>마스터 제목 스타일 편집</a:t>
            </a:r>
          </a:p>
        </p:txBody>
      </p:sp>
      <p:sp>
        <p:nvSpPr>
          <p:cNvPr id="231439" name="Rectangle 15"/>
          <p:cNvSpPr>
            <a:spLocks noGrp="1" noChangeArrowheads="1"/>
          </p:cNvSpPr>
          <p:nvPr>
            <p:ph type="subTitle" idx="1"/>
          </p:nvPr>
        </p:nvSpPr>
        <p:spPr>
          <a:xfrm>
            <a:off x="2286000" y="3962400"/>
            <a:ext cx="6629400" cy="685800"/>
          </a:xfrm>
        </p:spPr>
        <p:txBody>
          <a:bodyPr/>
          <a:lstStyle>
            <a:lvl1pPr marL="0" indent="0" algn="ctr">
              <a:buFont typeface="Wingdings" pitchFamily="2" charset="2"/>
              <a:buNone/>
              <a:defRPr/>
            </a:lvl1pPr>
          </a:lstStyle>
          <a:p>
            <a:r>
              <a:rPr lang="ko-KR" altLang="en-US"/>
              <a:t>마스터 부제목 스타일 편집</a:t>
            </a:r>
          </a:p>
        </p:txBody>
      </p:sp>
      <p:sp>
        <p:nvSpPr>
          <p:cNvPr id="28" name="Rectangle 28"/>
          <p:cNvSpPr>
            <a:spLocks noGrp="1" noChangeArrowheads="1"/>
          </p:cNvSpPr>
          <p:nvPr>
            <p:ph type="dt" sz="half" idx="10"/>
          </p:nvPr>
        </p:nvSpPr>
        <p:spPr/>
        <p:txBody>
          <a:bodyPr/>
          <a:lstStyle>
            <a:lvl1pPr>
              <a:defRPr/>
            </a:lvl1pPr>
          </a:lstStyle>
          <a:p>
            <a:pPr>
              <a:defRPr/>
            </a:pPr>
            <a:fld id="{300407E9-46A3-4C35-BD18-267496CD1635}" type="datetime1">
              <a:rPr lang="zh-CN" altLang="en-US"/>
              <a:pPr>
                <a:defRPr/>
              </a:pPr>
              <a:t>2014-12-23</a:t>
            </a:fld>
            <a:endParaRPr lang="zh-CN" altLang="zh-CN"/>
          </a:p>
        </p:txBody>
      </p:sp>
      <p:sp>
        <p:nvSpPr>
          <p:cNvPr id="29" name="Rectangle 29"/>
          <p:cNvSpPr>
            <a:spLocks noGrp="1" noChangeArrowheads="1"/>
          </p:cNvSpPr>
          <p:nvPr>
            <p:ph type="ftr" sz="quarter" idx="11"/>
          </p:nvPr>
        </p:nvSpPr>
        <p:spPr/>
        <p:txBody>
          <a:bodyPr/>
          <a:lstStyle>
            <a:lvl1pPr>
              <a:defRPr/>
            </a:lvl1pPr>
          </a:lstStyle>
          <a:p>
            <a:pPr>
              <a:defRPr/>
            </a:pPr>
            <a:r>
              <a:rPr lang="zh-CN" altLang="en-US"/>
              <a:t>信号与系统</a:t>
            </a:r>
          </a:p>
        </p:txBody>
      </p:sp>
      <p:sp>
        <p:nvSpPr>
          <p:cNvPr id="30" name="Rectangle 30"/>
          <p:cNvSpPr>
            <a:spLocks noGrp="1" noChangeArrowheads="1"/>
          </p:cNvSpPr>
          <p:nvPr>
            <p:ph type="sldNum" sz="quarter" idx="12"/>
          </p:nvPr>
        </p:nvSpPr>
        <p:spPr/>
        <p:txBody>
          <a:bodyPr/>
          <a:lstStyle>
            <a:lvl1pPr>
              <a:defRPr/>
            </a:lvl1pPr>
          </a:lstStyle>
          <a:p>
            <a:pPr>
              <a:defRPr/>
            </a:pPr>
            <a:fld id="{20D6A931-E0A3-4621-B0E9-82742190D212}" type="slidenum">
              <a:rPr lang="en-US" altLang="ko-KR"/>
              <a:pPr>
                <a:defRPr/>
              </a:pPr>
              <a:t>‹#›</a:t>
            </a:fld>
            <a:endParaRPr lang="en-US" altLang="ko-KR"/>
          </a:p>
        </p:txBody>
      </p:sp>
    </p:spTree>
    <p:extLst>
      <p:ext uri="{BB962C8B-B14F-4D97-AF65-F5344CB8AC3E}">
        <p14:creationId xmlns:p14="http://schemas.microsoft.com/office/powerpoint/2010/main" val="379722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3AF3BE18-5127-434C-9601-FF55F9DE7D42}" type="datetime1">
              <a:rPr lang="zh-CN" altLang="en-US"/>
              <a:pPr>
                <a:defRPr/>
              </a:pPr>
              <a:t>2014-12-23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483E610A-1153-4DF8-A539-519779283883}" type="slidenum">
              <a:rPr lang="en-US" altLang="ko-KR"/>
              <a:pPr>
                <a:defRPr/>
              </a:pPr>
              <a:t>‹#›</a:t>
            </a:fld>
            <a:endParaRPr lang="en-US" altLang="ko-KR"/>
          </a:p>
        </p:txBody>
      </p:sp>
    </p:spTree>
    <p:extLst>
      <p:ext uri="{BB962C8B-B14F-4D97-AF65-F5344CB8AC3E}">
        <p14:creationId xmlns:p14="http://schemas.microsoft.com/office/powerpoint/2010/main" val="245251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4025" y="152400"/>
            <a:ext cx="2111375" cy="5797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52400"/>
            <a:ext cx="6183312" cy="5797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7CFF39AD-AB2A-4D82-981E-72DB7BFBB461}" type="datetime1">
              <a:rPr lang="zh-CN" altLang="en-US"/>
              <a:pPr>
                <a:defRPr/>
              </a:pPr>
              <a:t>2014-12-23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D8A6A265-E831-4DA7-BCF1-EF11F7FEEC56}" type="slidenum">
              <a:rPr lang="en-US" altLang="ko-KR"/>
              <a:pPr>
                <a:defRPr/>
              </a:pPr>
              <a:t>‹#›</a:t>
            </a:fld>
            <a:endParaRPr lang="en-US" altLang="ko-KR"/>
          </a:p>
        </p:txBody>
      </p:sp>
    </p:spTree>
    <p:extLst>
      <p:ext uri="{BB962C8B-B14F-4D97-AF65-F5344CB8AC3E}">
        <p14:creationId xmlns:p14="http://schemas.microsoft.com/office/powerpoint/2010/main" val="408717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334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3400" y="21336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495800" y="21336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3400" y="4267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495800" y="4267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533400" y="6324600"/>
            <a:ext cx="1905000" cy="457200"/>
          </a:xfr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2971800" y="6324600"/>
            <a:ext cx="2895600" cy="457200"/>
          </a:xfr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400800" y="6324600"/>
            <a:ext cx="1905000" cy="457200"/>
          </a:xfrm>
        </p:spPr>
        <p:txBody>
          <a:bodyPr/>
          <a:lstStyle>
            <a:lvl1pPr>
              <a:defRPr/>
            </a:lvl1pPr>
          </a:lstStyle>
          <a:p>
            <a:pPr>
              <a:defRPr/>
            </a:pPr>
            <a:fld id="{B7610DCB-563D-418C-9DD5-4348EC84DCD3}" type="slidenum">
              <a:rPr lang="zh-CN" altLang="en-US"/>
              <a:pPr>
                <a:defRPr/>
              </a:pPr>
              <a:t>‹#›</a:t>
            </a:fld>
            <a:endParaRPr lang="en-US" altLang="zh-CN"/>
          </a:p>
        </p:txBody>
      </p:sp>
    </p:spTree>
    <p:extLst>
      <p:ext uri="{BB962C8B-B14F-4D97-AF65-F5344CB8AC3E}">
        <p14:creationId xmlns:p14="http://schemas.microsoft.com/office/powerpoint/2010/main" val="1987018984"/>
      </p:ext>
    </p:extLst>
  </p:cSld>
  <p:clrMapOvr>
    <a:masterClrMapping/>
  </p:clrMapOvr>
  <p:transition spd="med">
    <p:random/>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7D456B4B-FFA3-45F9-B145-764B3FCE453C}" type="datetime1">
              <a:rPr lang="zh-CN" altLang="en-US"/>
              <a:pPr>
                <a:defRPr/>
              </a:pPr>
              <a:t>2014-12-23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A47AB13D-51F8-467F-B4B3-38B344132ECE}" type="slidenum">
              <a:rPr lang="en-US" altLang="ko-KR"/>
              <a:pPr>
                <a:defRPr/>
              </a:pPr>
              <a:t>‹#›</a:t>
            </a:fld>
            <a:endParaRPr lang="en-US" altLang="ko-KR"/>
          </a:p>
        </p:txBody>
      </p:sp>
    </p:spTree>
    <p:extLst>
      <p:ext uri="{BB962C8B-B14F-4D97-AF65-F5344CB8AC3E}">
        <p14:creationId xmlns:p14="http://schemas.microsoft.com/office/powerpoint/2010/main" val="24494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2"/>
          <p:cNvSpPr>
            <a:spLocks noGrp="1" noChangeArrowheads="1"/>
          </p:cNvSpPr>
          <p:nvPr>
            <p:ph type="dt" sz="half" idx="10"/>
          </p:nvPr>
        </p:nvSpPr>
        <p:spPr>
          <a:ln/>
        </p:spPr>
        <p:txBody>
          <a:bodyPr/>
          <a:lstStyle>
            <a:lvl1pPr>
              <a:defRPr/>
            </a:lvl1pPr>
          </a:lstStyle>
          <a:p>
            <a:pPr>
              <a:defRPr/>
            </a:pPr>
            <a:fld id="{CC810DAF-551D-4E76-A0E6-AF01FA635249}" type="datetime1">
              <a:rPr lang="zh-CN" altLang="en-US"/>
              <a:pPr>
                <a:defRPr/>
              </a:pPr>
              <a:t>2014-12-23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ACD5931D-1039-4898-B784-8C76A3799650}" type="slidenum">
              <a:rPr lang="en-US" altLang="ko-KR"/>
              <a:pPr>
                <a:defRPr/>
              </a:pPr>
              <a:t>‹#›</a:t>
            </a:fld>
            <a:endParaRPr lang="en-US" altLang="ko-KR"/>
          </a:p>
        </p:txBody>
      </p:sp>
    </p:spTree>
    <p:extLst>
      <p:ext uri="{BB962C8B-B14F-4D97-AF65-F5344CB8AC3E}">
        <p14:creationId xmlns:p14="http://schemas.microsoft.com/office/powerpoint/2010/main" val="303058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00200"/>
            <a:ext cx="4135437"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600200"/>
            <a:ext cx="4137025"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2"/>
          <p:cNvSpPr>
            <a:spLocks noGrp="1" noChangeArrowheads="1"/>
          </p:cNvSpPr>
          <p:nvPr>
            <p:ph type="dt" sz="half" idx="10"/>
          </p:nvPr>
        </p:nvSpPr>
        <p:spPr>
          <a:ln/>
        </p:spPr>
        <p:txBody>
          <a:bodyPr/>
          <a:lstStyle>
            <a:lvl1pPr>
              <a:defRPr/>
            </a:lvl1pPr>
          </a:lstStyle>
          <a:p>
            <a:pPr>
              <a:defRPr/>
            </a:pPr>
            <a:fld id="{2350FAC7-35CD-4E39-A61D-F276AA207F21}" type="datetime1">
              <a:rPr lang="zh-CN" altLang="en-US"/>
              <a:pPr>
                <a:defRPr/>
              </a:pPr>
              <a:t>2014-12-23</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4BDC997E-4FAA-457B-80D6-CAA6F052223C}" type="slidenum">
              <a:rPr lang="en-US" altLang="ko-KR"/>
              <a:pPr>
                <a:defRPr/>
              </a:pPr>
              <a:t>‹#›</a:t>
            </a:fld>
            <a:endParaRPr lang="en-US" altLang="ko-KR"/>
          </a:p>
        </p:txBody>
      </p:sp>
    </p:spTree>
    <p:extLst>
      <p:ext uri="{BB962C8B-B14F-4D97-AF65-F5344CB8AC3E}">
        <p14:creationId xmlns:p14="http://schemas.microsoft.com/office/powerpoint/2010/main" val="354811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2"/>
          <p:cNvSpPr>
            <a:spLocks noGrp="1" noChangeArrowheads="1"/>
          </p:cNvSpPr>
          <p:nvPr>
            <p:ph type="dt" sz="half" idx="10"/>
          </p:nvPr>
        </p:nvSpPr>
        <p:spPr>
          <a:ln/>
        </p:spPr>
        <p:txBody>
          <a:bodyPr/>
          <a:lstStyle>
            <a:lvl1pPr>
              <a:defRPr/>
            </a:lvl1pPr>
          </a:lstStyle>
          <a:p>
            <a:pPr>
              <a:defRPr/>
            </a:pPr>
            <a:fld id="{E3984252-22A1-4319-8BB3-830EDEA6DA47}" type="datetime1">
              <a:rPr lang="zh-CN" altLang="en-US"/>
              <a:pPr>
                <a:defRPr/>
              </a:pPr>
              <a:t>2014-12-23</a:t>
            </a:fld>
            <a:endParaRPr lang="zh-CN" altLang="zh-CN"/>
          </a:p>
        </p:txBody>
      </p:sp>
      <p:sp>
        <p:nvSpPr>
          <p:cNvPr id="8"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9" name="Rectangle 24"/>
          <p:cNvSpPr>
            <a:spLocks noGrp="1" noChangeArrowheads="1"/>
          </p:cNvSpPr>
          <p:nvPr>
            <p:ph type="sldNum" sz="quarter" idx="12"/>
          </p:nvPr>
        </p:nvSpPr>
        <p:spPr>
          <a:ln/>
        </p:spPr>
        <p:txBody>
          <a:bodyPr/>
          <a:lstStyle>
            <a:lvl1pPr>
              <a:defRPr/>
            </a:lvl1pPr>
          </a:lstStyle>
          <a:p>
            <a:pPr>
              <a:defRPr/>
            </a:pPr>
            <a:fld id="{2EB95C17-3519-46DF-B336-187C9172F130}" type="slidenum">
              <a:rPr lang="en-US" altLang="ko-KR"/>
              <a:pPr>
                <a:defRPr/>
              </a:pPr>
              <a:t>‹#›</a:t>
            </a:fld>
            <a:endParaRPr lang="en-US" altLang="ko-KR"/>
          </a:p>
        </p:txBody>
      </p:sp>
    </p:spTree>
    <p:extLst>
      <p:ext uri="{BB962C8B-B14F-4D97-AF65-F5344CB8AC3E}">
        <p14:creationId xmlns:p14="http://schemas.microsoft.com/office/powerpoint/2010/main" val="66619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2"/>
          <p:cNvSpPr>
            <a:spLocks noGrp="1" noChangeArrowheads="1"/>
          </p:cNvSpPr>
          <p:nvPr>
            <p:ph type="dt" sz="half" idx="10"/>
          </p:nvPr>
        </p:nvSpPr>
        <p:spPr>
          <a:ln/>
        </p:spPr>
        <p:txBody>
          <a:bodyPr/>
          <a:lstStyle>
            <a:lvl1pPr>
              <a:defRPr/>
            </a:lvl1pPr>
          </a:lstStyle>
          <a:p>
            <a:pPr>
              <a:defRPr/>
            </a:pPr>
            <a:fld id="{E6F576E6-EFAF-4FD2-8259-EF4FC482D87F}" type="datetime1">
              <a:rPr lang="zh-CN" altLang="en-US"/>
              <a:pPr>
                <a:defRPr/>
              </a:pPr>
              <a:t>2014-12-23</a:t>
            </a:fld>
            <a:endParaRPr lang="zh-CN" altLang="zh-CN"/>
          </a:p>
        </p:txBody>
      </p:sp>
      <p:sp>
        <p:nvSpPr>
          <p:cNvPr id="4"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5" name="Rectangle 24"/>
          <p:cNvSpPr>
            <a:spLocks noGrp="1" noChangeArrowheads="1"/>
          </p:cNvSpPr>
          <p:nvPr>
            <p:ph type="sldNum" sz="quarter" idx="12"/>
          </p:nvPr>
        </p:nvSpPr>
        <p:spPr>
          <a:ln/>
        </p:spPr>
        <p:txBody>
          <a:bodyPr/>
          <a:lstStyle>
            <a:lvl1pPr>
              <a:defRPr/>
            </a:lvl1pPr>
          </a:lstStyle>
          <a:p>
            <a:pPr>
              <a:defRPr/>
            </a:pPr>
            <a:fld id="{D2819F5C-CAF3-402B-BD94-1345B2462458}" type="slidenum">
              <a:rPr lang="en-US" altLang="ko-KR"/>
              <a:pPr>
                <a:defRPr/>
              </a:pPr>
              <a:t>‹#›</a:t>
            </a:fld>
            <a:endParaRPr lang="en-US" altLang="ko-KR"/>
          </a:p>
        </p:txBody>
      </p:sp>
    </p:spTree>
    <p:extLst>
      <p:ext uri="{BB962C8B-B14F-4D97-AF65-F5344CB8AC3E}">
        <p14:creationId xmlns:p14="http://schemas.microsoft.com/office/powerpoint/2010/main" val="351879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2"/>
          <p:cNvSpPr>
            <a:spLocks noGrp="1" noChangeArrowheads="1"/>
          </p:cNvSpPr>
          <p:nvPr>
            <p:ph type="dt" sz="half" idx="10"/>
          </p:nvPr>
        </p:nvSpPr>
        <p:spPr>
          <a:ln/>
        </p:spPr>
        <p:txBody>
          <a:bodyPr/>
          <a:lstStyle>
            <a:lvl1pPr>
              <a:defRPr/>
            </a:lvl1pPr>
          </a:lstStyle>
          <a:p>
            <a:pPr>
              <a:defRPr/>
            </a:pPr>
            <a:fld id="{068C19EE-8C42-4624-89B5-45EFD89F82FC}" type="datetime1">
              <a:rPr lang="zh-CN" altLang="en-US"/>
              <a:pPr>
                <a:defRPr/>
              </a:pPr>
              <a:t>2014-12-23</a:t>
            </a:fld>
            <a:endParaRPr lang="zh-CN" altLang="zh-CN"/>
          </a:p>
        </p:txBody>
      </p:sp>
      <p:sp>
        <p:nvSpPr>
          <p:cNvPr id="3"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4" name="Rectangle 24"/>
          <p:cNvSpPr>
            <a:spLocks noGrp="1" noChangeArrowheads="1"/>
          </p:cNvSpPr>
          <p:nvPr>
            <p:ph type="sldNum" sz="quarter" idx="12"/>
          </p:nvPr>
        </p:nvSpPr>
        <p:spPr>
          <a:ln/>
        </p:spPr>
        <p:txBody>
          <a:bodyPr/>
          <a:lstStyle>
            <a:lvl1pPr>
              <a:defRPr/>
            </a:lvl1pPr>
          </a:lstStyle>
          <a:p>
            <a:pPr>
              <a:defRPr/>
            </a:pPr>
            <a:fld id="{01018F52-AD5F-40A4-9AB3-09B944666EF2}" type="slidenum">
              <a:rPr lang="en-US" altLang="ko-KR"/>
              <a:pPr>
                <a:defRPr/>
              </a:pPr>
              <a:t>‹#›</a:t>
            </a:fld>
            <a:endParaRPr lang="en-US" altLang="ko-KR"/>
          </a:p>
        </p:txBody>
      </p:sp>
    </p:spTree>
    <p:extLst>
      <p:ext uri="{BB962C8B-B14F-4D97-AF65-F5344CB8AC3E}">
        <p14:creationId xmlns:p14="http://schemas.microsoft.com/office/powerpoint/2010/main" val="412929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80142ECF-C41B-4DA4-9749-90946D1254EB}" type="datetime1">
              <a:rPr lang="zh-CN" altLang="en-US"/>
              <a:pPr>
                <a:defRPr/>
              </a:pPr>
              <a:t>2014-12-23</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F89591C3-E747-4F17-9EB2-6162CAA9B861}" type="slidenum">
              <a:rPr lang="en-US" altLang="ko-KR"/>
              <a:pPr>
                <a:defRPr/>
              </a:pPr>
              <a:t>‹#›</a:t>
            </a:fld>
            <a:endParaRPr lang="en-US" altLang="ko-KR"/>
          </a:p>
        </p:txBody>
      </p:sp>
    </p:spTree>
    <p:extLst>
      <p:ext uri="{BB962C8B-B14F-4D97-AF65-F5344CB8AC3E}">
        <p14:creationId xmlns:p14="http://schemas.microsoft.com/office/powerpoint/2010/main" val="186106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612A184C-EA04-4134-9227-F7035C1AA811}" type="datetime1">
              <a:rPr lang="zh-CN" altLang="en-US"/>
              <a:pPr>
                <a:defRPr/>
              </a:pPr>
              <a:t>2014-12-23</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B0B7B3A1-73C0-417E-AE84-71356810F0C4}" type="slidenum">
              <a:rPr lang="en-US" altLang="ko-KR"/>
              <a:pPr>
                <a:defRPr/>
              </a:pPr>
              <a:t>‹#›</a:t>
            </a:fld>
            <a:endParaRPr lang="en-US" altLang="ko-KR"/>
          </a:p>
        </p:txBody>
      </p:sp>
    </p:spTree>
    <p:extLst>
      <p:ext uri="{BB962C8B-B14F-4D97-AF65-F5344CB8AC3E}">
        <p14:creationId xmlns:p14="http://schemas.microsoft.com/office/powerpoint/2010/main" val="330370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324600"/>
            <a:ext cx="3886200" cy="533400"/>
          </a:xfrm>
          <a:prstGeom prst="rect">
            <a:avLst/>
          </a:prstGeom>
          <a:solidFill>
            <a:srgbClr val="B5DA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auto">
          <a:xfrm>
            <a:off x="3219450" y="6319838"/>
            <a:ext cx="5924550" cy="538162"/>
          </a:xfrm>
          <a:prstGeom prst="rect">
            <a:avLst/>
          </a:prstGeom>
          <a:solidFill>
            <a:srgbClr val="77A4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4"/>
          <p:cNvSpPr>
            <a:spLocks noChangeArrowheads="1"/>
          </p:cNvSpPr>
          <p:nvPr/>
        </p:nvSpPr>
        <p:spPr bwMode="auto">
          <a:xfrm>
            <a:off x="0" y="1284288"/>
            <a:ext cx="9156700" cy="5040312"/>
          </a:xfrm>
          <a:prstGeom prst="rect">
            <a:avLst/>
          </a:prstGeom>
          <a:solidFill>
            <a:srgbClr val="F3F8F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pic>
        <p:nvPicPr>
          <p:cNvPr id="1029" name="Picture 5" descr="Image-0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ChangeArrowheads="1"/>
          </p:cNvSpPr>
          <p:nvPr/>
        </p:nvSpPr>
        <p:spPr bwMode="auto">
          <a:xfrm>
            <a:off x="0" y="1136650"/>
            <a:ext cx="9155113" cy="23495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31" name="Freeform 7"/>
          <p:cNvSpPr>
            <a:spLocks/>
          </p:cNvSpPr>
          <p:nvPr/>
        </p:nvSpPr>
        <p:spPr bwMode="auto">
          <a:xfrm>
            <a:off x="3765550" y="1238250"/>
            <a:ext cx="5391150" cy="352425"/>
          </a:xfrm>
          <a:custGeom>
            <a:avLst/>
            <a:gdLst>
              <a:gd name="T0" fmla="*/ 5391150 w 534"/>
              <a:gd name="T1" fmla="*/ 0 h 35"/>
              <a:gd name="T2" fmla="*/ 151437 w 534"/>
              <a:gd name="T3" fmla="*/ 0 h 35"/>
              <a:gd name="T4" fmla="*/ 0 w 534"/>
              <a:gd name="T5" fmla="*/ 171178 h 35"/>
              <a:gd name="T6" fmla="*/ 151437 w 534"/>
              <a:gd name="T7" fmla="*/ 352425 h 35"/>
              <a:gd name="T8" fmla="*/ 5391150 w 534"/>
              <a:gd name="T9" fmla="*/ 352425 h 35"/>
              <a:gd name="T10" fmla="*/ 5391150 w 534"/>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4" h="35">
                <a:moveTo>
                  <a:pt x="534" y="0"/>
                </a:moveTo>
                <a:lnTo>
                  <a:pt x="15" y="0"/>
                </a:lnTo>
                <a:cubicBezTo>
                  <a:pt x="7" y="0"/>
                  <a:pt x="0" y="8"/>
                  <a:pt x="0" y="17"/>
                </a:cubicBezTo>
                <a:cubicBezTo>
                  <a:pt x="0" y="27"/>
                  <a:pt x="7" y="35"/>
                  <a:pt x="15" y="35"/>
                </a:cubicBezTo>
                <a:lnTo>
                  <a:pt x="534" y="35"/>
                </a:lnTo>
                <a:lnTo>
                  <a:pt x="534" y="0"/>
                </a:lnTo>
                <a:close/>
              </a:path>
            </a:pathLst>
          </a:custGeom>
          <a:solidFill>
            <a:srgbClr val="ADC3DD"/>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32" name="Group 8"/>
          <p:cNvGrpSpPr>
            <a:grpSpLocks/>
          </p:cNvGrpSpPr>
          <p:nvPr/>
        </p:nvGrpSpPr>
        <p:grpSpPr bwMode="auto">
          <a:xfrm>
            <a:off x="254000" y="161925"/>
            <a:ext cx="738188" cy="915988"/>
            <a:chOff x="178" y="138"/>
            <a:chExt cx="595" cy="738"/>
          </a:xfrm>
        </p:grpSpPr>
        <p:sp>
          <p:nvSpPr>
            <p:cNvPr id="1042" name="Freeform 9"/>
            <p:cNvSpPr>
              <a:spLocks/>
            </p:cNvSpPr>
            <p:nvPr/>
          </p:nvSpPr>
          <p:spPr bwMode="auto">
            <a:xfrm>
              <a:off x="178" y="158"/>
              <a:ext cx="155" cy="257"/>
            </a:xfrm>
            <a:custGeom>
              <a:avLst/>
              <a:gdLst>
                <a:gd name="T0" fmla="*/ 67 w 23"/>
                <a:gd name="T1" fmla="*/ 183 h 38"/>
                <a:gd name="T2" fmla="*/ 88 w 23"/>
                <a:gd name="T3" fmla="*/ 7 h 38"/>
                <a:gd name="T4" fmla="*/ 101 w 23"/>
                <a:gd name="T5" fmla="*/ 0 h 38"/>
                <a:gd name="T6" fmla="*/ 101 w 23"/>
                <a:gd name="T7" fmla="*/ 0 h 38"/>
                <a:gd name="T8" fmla="*/ 20 w 23"/>
                <a:gd name="T9" fmla="*/ 47 h 38"/>
                <a:gd name="T10" fmla="*/ 0 w 23"/>
                <a:gd name="T11" fmla="*/ 135 h 38"/>
                <a:gd name="T12" fmla="*/ 47 w 23"/>
                <a:gd name="T13" fmla="*/ 216 h 38"/>
                <a:gd name="T14" fmla="*/ 155 w 23"/>
                <a:gd name="T15" fmla="*/ 257 h 38"/>
                <a:gd name="T16" fmla="*/ 155 w 23"/>
                <a:gd name="T17" fmla="*/ 257 h 38"/>
                <a:gd name="T18" fmla="*/ 67 w 23"/>
                <a:gd name="T19" fmla="*/ 18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8">
                  <a:moveTo>
                    <a:pt x="10" y="27"/>
                  </a:moveTo>
                  <a:cubicBezTo>
                    <a:pt x="6" y="18"/>
                    <a:pt x="7" y="8"/>
                    <a:pt x="13" y="1"/>
                  </a:cubicBezTo>
                  <a:cubicBezTo>
                    <a:pt x="14" y="1"/>
                    <a:pt x="14" y="0"/>
                    <a:pt x="15" y="0"/>
                  </a:cubicBezTo>
                  <a:lnTo>
                    <a:pt x="3" y="7"/>
                  </a:lnTo>
                  <a:cubicBezTo>
                    <a:pt x="3" y="7"/>
                    <a:pt x="0" y="12"/>
                    <a:pt x="0" y="20"/>
                  </a:cubicBezTo>
                  <a:cubicBezTo>
                    <a:pt x="0" y="28"/>
                    <a:pt x="6" y="31"/>
                    <a:pt x="7" y="32"/>
                  </a:cubicBezTo>
                  <a:cubicBezTo>
                    <a:pt x="8" y="33"/>
                    <a:pt x="15" y="37"/>
                    <a:pt x="23" y="38"/>
                  </a:cubicBezTo>
                  <a:cubicBezTo>
                    <a:pt x="18" y="36"/>
                    <a:pt x="13" y="33"/>
                    <a:pt x="10" y="27"/>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3" name="Freeform 10"/>
            <p:cNvSpPr>
              <a:spLocks/>
            </p:cNvSpPr>
            <p:nvPr/>
          </p:nvSpPr>
          <p:spPr bwMode="auto">
            <a:xfrm>
              <a:off x="213" y="425"/>
              <a:ext cx="297" cy="408"/>
            </a:xfrm>
            <a:custGeom>
              <a:avLst/>
              <a:gdLst>
                <a:gd name="T0" fmla="*/ 101 w 44"/>
                <a:gd name="T1" fmla="*/ 306 h 60"/>
                <a:gd name="T2" fmla="*/ 189 w 44"/>
                <a:gd name="T3" fmla="*/ 245 h 60"/>
                <a:gd name="T4" fmla="*/ 277 w 44"/>
                <a:gd name="T5" fmla="*/ 150 h 60"/>
                <a:gd name="T6" fmla="*/ 257 w 44"/>
                <a:gd name="T7" fmla="*/ 41 h 60"/>
                <a:gd name="T8" fmla="*/ 155 w 44"/>
                <a:gd name="T9" fmla="*/ 0 h 60"/>
                <a:gd name="T10" fmla="*/ 176 w 44"/>
                <a:gd name="T11" fmla="*/ 27 h 60"/>
                <a:gd name="T12" fmla="*/ 176 w 44"/>
                <a:gd name="T13" fmla="*/ 122 h 60"/>
                <a:gd name="T14" fmla="*/ 108 w 44"/>
                <a:gd name="T15" fmla="*/ 177 h 60"/>
                <a:gd name="T16" fmla="*/ 34 w 44"/>
                <a:gd name="T17" fmla="*/ 224 h 60"/>
                <a:gd name="T18" fmla="*/ 20 w 44"/>
                <a:gd name="T19" fmla="*/ 320 h 60"/>
                <a:gd name="T20" fmla="*/ 68 w 44"/>
                <a:gd name="T21" fmla="*/ 408 h 60"/>
                <a:gd name="T22" fmla="*/ 68 w 44"/>
                <a:gd name="T23" fmla="*/ 408 h 60"/>
                <a:gd name="T24" fmla="*/ 101 w 44"/>
                <a:gd name="T25" fmla="*/ 30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4" name="Freeform 11"/>
            <p:cNvSpPr>
              <a:spLocks/>
            </p:cNvSpPr>
            <p:nvPr/>
          </p:nvSpPr>
          <p:spPr bwMode="auto">
            <a:xfrm>
              <a:off x="671" y="723"/>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cubicBezTo>
                    <a:pt x="0" y="0"/>
                    <a:pt x="0" y="0"/>
                    <a:pt x="0" y="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5" name="Freeform 12"/>
            <p:cNvSpPr>
              <a:spLocks/>
            </p:cNvSpPr>
            <p:nvPr/>
          </p:nvSpPr>
          <p:spPr bwMode="auto">
            <a:xfrm>
              <a:off x="543" y="607"/>
              <a:ext cx="123" cy="106"/>
            </a:xfrm>
            <a:custGeom>
              <a:avLst/>
              <a:gdLst>
                <a:gd name="T0" fmla="*/ 103 w 18"/>
                <a:gd name="T1" fmla="*/ 60 h 16"/>
                <a:gd name="T2" fmla="*/ 68 w 18"/>
                <a:gd name="T3" fmla="*/ 0 h 16"/>
                <a:gd name="T4" fmla="*/ 7 w 18"/>
                <a:gd name="T5" fmla="*/ 20 h 16"/>
                <a:gd name="T6" fmla="*/ 21 w 18"/>
                <a:gd name="T7" fmla="*/ 46 h 16"/>
                <a:gd name="T8" fmla="*/ 123 w 18"/>
                <a:gd name="T9" fmla="*/ 106 h 16"/>
                <a:gd name="T10" fmla="*/ 103 w 18"/>
                <a:gd name="T11" fmla="*/ 6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6" name="Freeform 13"/>
            <p:cNvSpPr>
              <a:spLocks/>
            </p:cNvSpPr>
            <p:nvPr/>
          </p:nvSpPr>
          <p:spPr bwMode="auto">
            <a:xfrm>
              <a:off x="664" y="546"/>
              <a:ext cx="60" cy="27"/>
            </a:xfrm>
            <a:custGeom>
              <a:avLst/>
              <a:gdLst>
                <a:gd name="T0" fmla="*/ 20 w 9"/>
                <a:gd name="T1" fmla="*/ 20 h 4"/>
                <a:gd name="T2" fmla="*/ 60 w 9"/>
                <a:gd name="T3" fmla="*/ 20 h 4"/>
                <a:gd name="T4" fmla="*/ 60 w 9"/>
                <a:gd name="T5" fmla="*/ 20 h 4"/>
                <a:gd name="T6" fmla="*/ 0 w 9"/>
                <a:gd name="T7" fmla="*/ 0 h 4"/>
                <a:gd name="T8" fmla="*/ 20 w 9"/>
                <a:gd name="T9" fmla="*/ 2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7" name="Freeform 14"/>
            <p:cNvSpPr>
              <a:spLocks/>
            </p:cNvSpPr>
            <p:nvPr/>
          </p:nvSpPr>
          <p:spPr bwMode="auto">
            <a:xfrm>
              <a:off x="515" y="206"/>
              <a:ext cx="189" cy="205"/>
            </a:xfrm>
            <a:custGeom>
              <a:avLst/>
              <a:gdLst>
                <a:gd name="T0" fmla="*/ 68 w 28"/>
                <a:gd name="T1" fmla="*/ 205 h 30"/>
                <a:gd name="T2" fmla="*/ 135 w 28"/>
                <a:gd name="T3" fmla="*/ 130 h 30"/>
                <a:gd name="T4" fmla="*/ 149 w 28"/>
                <a:gd name="T5" fmla="*/ 62 h 30"/>
                <a:gd name="T6" fmla="*/ 189 w 28"/>
                <a:gd name="T7" fmla="*/ 0 h 30"/>
                <a:gd name="T8" fmla="*/ 74 w 28"/>
                <a:gd name="T9" fmla="*/ 21 h 30"/>
                <a:gd name="T10" fmla="*/ 34 w 28"/>
                <a:gd name="T11" fmla="*/ 75 h 30"/>
                <a:gd name="T12" fmla="*/ 0 w 28"/>
                <a:gd name="T13" fmla="*/ 164 h 30"/>
                <a:gd name="T14" fmla="*/ 68 w 28"/>
                <a:gd name="T15" fmla="*/ 205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8" name="Freeform 15"/>
            <p:cNvSpPr>
              <a:spLocks/>
            </p:cNvSpPr>
            <p:nvPr/>
          </p:nvSpPr>
          <p:spPr bwMode="auto">
            <a:xfrm>
              <a:off x="213" y="138"/>
              <a:ext cx="560" cy="738"/>
            </a:xfrm>
            <a:custGeom>
              <a:avLst/>
              <a:gdLst>
                <a:gd name="T0" fmla="*/ 520 w 83"/>
                <a:gd name="T1" fmla="*/ 240 h 114"/>
                <a:gd name="T2" fmla="*/ 553 w 83"/>
                <a:gd name="T3" fmla="*/ 175 h 114"/>
                <a:gd name="T4" fmla="*/ 540 w 83"/>
                <a:gd name="T5" fmla="*/ 91 h 114"/>
                <a:gd name="T6" fmla="*/ 486 w 83"/>
                <a:gd name="T7" fmla="*/ 71 h 114"/>
                <a:gd name="T8" fmla="*/ 445 w 83"/>
                <a:gd name="T9" fmla="*/ 129 h 114"/>
                <a:gd name="T10" fmla="*/ 432 w 83"/>
                <a:gd name="T11" fmla="*/ 194 h 114"/>
                <a:gd name="T12" fmla="*/ 364 w 83"/>
                <a:gd name="T13" fmla="*/ 265 h 114"/>
                <a:gd name="T14" fmla="*/ 297 w 83"/>
                <a:gd name="T15" fmla="*/ 227 h 114"/>
                <a:gd name="T16" fmla="*/ 270 w 83"/>
                <a:gd name="T17" fmla="*/ 129 h 114"/>
                <a:gd name="T18" fmla="*/ 175 w 83"/>
                <a:gd name="T19" fmla="*/ 13 h 114"/>
                <a:gd name="T20" fmla="*/ 61 w 83"/>
                <a:gd name="T21" fmla="*/ 26 h 114"/>
                <a:gd name="T22" fmla="*/ 47 w 83"/>
                <a:gd name="T23" fmla="*/ 32 h 114"/>
                <a:gd name="T24" fmla="*/ 27 w 83"/>
                <a:gd name="T25" fmla="*/ 201 h 114"/>
                <a:gd name="T26" fmla="*/ 115 w 83"/>
                <a:gd name="T27" fmla="*/ 272 h 114"/>
                <a:gd name="T28" fmla="*/ 148 w 83"/>
                <a:gd name="T29" fmla="*/ 278 h 114"/>
                <a:gd name="T30" fmla="*/ 250 w 83"/>
                <a:gd name="T31" fmla="*/ 317 h 114"/>
                <a:gd name="T32" fmla="*/ 270 w 83"/>
                <a:gd name="T33" fmla="*/ 421 h 114"/>
                <a:gd name="T34" fmla="*/ 182 w 83"/>
                <a:gd name="T35" fmla="*/ 511 h 114"/>
                <a:gd name="T36" fmla="*/ 94 w 83"/>
                <a:gd name="T37" fmla="*/ 570 h 114"/>
                <a:gd name="T38" fmla="*/ 61 w 83"/>
                <a:gd name="T39" fmla="*/ 667 h 114"/>
                <a:gd name="T40" fmla="*/ 74 w 83"/>
                <a:gd name="T41" fmla="*/ 693 h 114"/>
                <a:gd name="T42" fmla="*/ 223 w 83"/>
                <a:gd name="T43" fmla="*/ 680 h 114"/>
                <a:gd name="T44" fmla="*/ 277 w 83"/>
                <a:gd name="T45" fmla="*/ 576 h 114"/>
                <a:gd name="T46" fmla="*/ 310 w 83"/>
                <a:gd name="T47" fmla="*/ 492 h 114"/>
                <a:gd name="T48" fmla="*/ 331 w 83"/>
                <a:gd name="T49" fmla="*/ 473 h 114"/>
                <a:gd name="T50" fmla="*/ 391 w 83"/>
                <a:gd name="T51" fmla="*/ 453 h 114"/>
                <a:gd name="T52" fmla="*/ 425 w 83"/>
                <a:gd name="T53" fmla="*/ 511 h 114"/>
                <a:gd name="T54" fmla="*/ 445 w 83"/>
                <a:gd name="T55" fmla="*/ 557 h 114"/>
                <a:gd name="T56" fmla="*/ 452 w 83"/>
                <a:gd name="T57" fmla="*/ 563 h 114"/>
                <a:gd name="T58" fmla="*/ 452 w 83"/>
                <a:gd name="T59" fmla="*/ 563 h 114"/>
                <a:gd name="T60" fmla="*/ 459 w 83"/>
                <a:gd name="T61" fmla="*/ 563 h 114"/>
                <a:gd name="T62" fmla="*/ 526 w 83"/>
                <a:gd name="T63" fmla="*/ 486 h 114"/>
                <a:gd name="T64" fmla="*/ 506 w 83"/>
                <a:gd name="T65" fmla="*/ 414 h 114"/>
                <a:gd name="T66" fmla="*/ 506 w 83"/>
                <a:gd name="T67" fmla="*/ 414 h 114"/>
                <a:gd name="T68" fmla="*/ 466 w 83"/>
                <a:gd name="T69" fmla="*/ 414 h 114"/>
                <a:gd name="T70" fmla="*/ 445 w 83"/>
                <a:gd name="T71" fmla="*/ 395 h 114"/>
                <a:gd name="T72" fmla="*/ 439 w 83"/>
                <a:gd name="T73" fmla="*/ 324 h 114"/>
                <a:gd name="T74" fmla="*/ 520 w 83"/>
                <a:gd name="T75" fmla="*/ 24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endParaRPr lang="zh-CN" altLang="en-US"/>
            </a:p>
          </p:txBody>
        </p:sp>
      </p:grpSp>
      <p:sp>
        <p:nvSpPr>
          <p:cNvPr id="1033" name="Freeform 16"/>
          <p:cNvSpPr>
            <a:spLocks noEditPoints="1"/>
          </p:cNvSpPr>
          <p:nvPr/>
        </p:nvSpPr>
        <p:spPr bwMode="auto">
          <a:xfrm rot="-5400000">
            <a:off x="2822575" y="28575"/>
            <a:ext cx="434975" cy="434975"/>
          </a:xfrm>
          <a:custGeom>
            <a:avLst/>
            <a:gdLst>
              <a:gd name="T0" fmla="*/ 63040 w 207"/>
              <a:gd name="T1" fmla="*/ 63040 h 207"/>
              <a:gd name="T2" fmla="*/ 216437 w 207"/>
              <a:gd name="T3" fmla="*/ 0 h 207"/>
              <a:gd name="T4" fmla="*/ 369834 w 207"/>
              <a:gd name="T5" fmla="*/ 63040 h 207"/>
              <a:gd name="T6" fmla="*/ 434975 w 207"/>
              <a:gd name="T7" fmla="*/ 216437 h 207"/>
              <a:gd name="T8" fmla="*/ 369834 w 207"/>
              <a:gd name="T9" fmla="*/ 369834 h 207"/>
              <a:gd name="T10" fmla="*/ 216437 w 207"/>
              <a:gd name="T11" fmla="*/ 434975 h 207"/>
              <a:gd name="T12" fmla="*/ 63040 w 207"/>
              <a:gd name="T13" fmla="*/ 369834 h 207"/>
              <a:gd name="T14" fmla="*/ 0 w 207"/>
              <a:gd name="T15" fmla="*/ 216437 h 207"/>
              <a:gd name="T16" fmla="*/ 63040 w 207"/>
              <a:gd name="T17" fmla="*/ 63040 h 207"/>
              <a:gd name="T18" fmla="*/ 94560 w 207"/>
              <a:gd name="T19" fmla="*/ 119776 h 207"/>
              <a:gd name="T20" fmla="*/ 77749 w 207"/>
              <a:gd name="T21" fmla="*/ 130282 h 207"/>
              <a:gd name="T22" fmla="*/ 79850 w 207"/>
              <a:gd name="T23" fmla="*/ 149194 h 207"/>
              <a:gd name="T24" fmla="*/ 199626 w 207"/>
              <a:gd name="T25" fmla="*/ 350922 h 207"/>
              <a:gd name="T26" fmla="*/ 205930 w 207"/>
              <a:gd name="T27" fmla="*/ 359327 h 207"/>
              <a:gd name="T28" fmla="*/ 216437 w 207"/>
              <a:gd name="T29" fmla="*/ 361429 h 207"/>
              <a:gd name="T30" fmla="*/ 226943 w 207"/>
              <a:gd name="T31" fmla="*/ 359327 h 207"/>
              <a:gd name="T32" fmla="*/ 233247 w 207"/>
              <a:gd name="T33" fmla="*/ 350922 h 207"/>
              <a:gd name="T34" fmla="*/ 355125 w 207"/>
              <a:gd name="T35" fmla="*/ 151296 h 207"/>
              <a:gd name="T36" fmla="*/ 355125 w 207"/>
              <a:gd name="T37" fmla="*/ 130282 h 207"/>
              <a:gd name="T38" fmla="*/ 340415 w 207"/>
              <a:gd name="T39" fmla="*/ 119776 h 207"/>
              <a:gd name="T40" fmla="*/ 94560 w 207"/>
              <a:gd name="T41" fmla="*/ 119776 h 207"/>
              <a:gd name="T42" fmla="*/ 216437 w 207"/>
              <a:gd name="T43" fmla="*/ 334111 h 207"/>
              <a:gd name="T44" fmla="*/ 102965 w 207"/>
              <a:gd name="T45" fmla="*/ 144992 h 207"/>
              <a:gd name="T46" fmla="*/ 332010 w 207"/>
              <a:gd name="T47" fmla="*/ 144992 h 207"/>
              <a:gd name="T48" fmla="*/ 216437 w 207"/>
              <a:gd name="T49" fmla="*/ 334111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4" name="Freeform 17"/>
          <p:cNvSpPr>
            <a:spLocks noEditPoints="1"/>
          </p:cNvSpPr>
          <p:nvPr/>
        </p:nvSpPr>
        <p:spPr bwMode="auto">
          <a:xfrm rot="-5400000">
            <a:off x="7793037" y="222251"/>
            <a:ext cx="665163" cy="665162"/>
          </a:xfrm>
          <a:custGeom>
            <a:avLst/>
            <a:gdLst>
              <a:gd name="T0" fmla="*/ 96400 w 207"/>
              <a:gd name="T1" fmla="*/ 96400 h 207"/>
              <a:gd name="T2" fmla="*/ 330975 w 207"/>
              <a:gd name="T3" fmla="*/ 0 h 207"/>
              <a:gd name="T4" fmla="*/ 565549 w 207"/>
              <a:gd name="T5" fmla="*/ 96400 h 207"/>
              <a:gd name="T6" fmla="*/ 665163 w 207"/>
              <a:gd name="T7" fmla="*/ 330974 h 207"/>
              <a:gd name="T8" fmla="*/ 565549 w 207"/>
              <a:gd name="T9" fmla="*/ 565548 h 207"/>
              <a:gd name="T10" fmla="*/ 330975 w 207"/>
              <a:gd name="T11" fmla="*/ 665162 h 207"/>
              <a:gd name="T12" fmla="*/ 96400 w 207"/>
              <a:gd name="T13" fmla="*/ 565548 h 207"/>
              <a:gd name="T14" fmla="*/ 0 w 207"/>
              <a:gd name="T15" fmla="*/ 330974 h 207"/>
              <a:gd name="T16" fmla="*/ 96400 w 207"/>
              <a:gd name="T17" fmla="*/ 96400 h 207"/>
              <a:gd name="T18" fmla="*/ 144601 w 207"/>
              <a:gd name="T19" fmla="*/ 183161 h 207"/>
              <a:gd name="T20" fmla="*/ 118894 w 207"/>
              <a:gd name="T21" fmla="*/ 199227 h 207"/>
              <a:gd name="T22" fmla="*/ 122107 w 207"/>
              <a:gd name="T23" fmla="*/ 228147 h 207"/>
              <a:gd name="T24" fmla="*/ 305268 w 207"/>
              <a:gd name="T25" fmla="*/ 536628 h 207"/>
              <a:gd name="T26" fmla="*/ 314908 w 207"/>
              <a:gd name="T27" fmla="*/ 549482 h 207"/>
              <a:gd name="T28" fmla="*/ 330975 w 207"/>
              <a:gd name="T29" fmla="*/ 552695 h 207"/>
              <a:gd name="T30" fmla="*/ 347042 w 207"/>
              <a:gd name="T31" fmla="*/ 549482 h 207"/>
              <a:gd name="T32" fmla="*/ 356682 w 207"/>
              <a:gd name="T33" fmla="*/ 536628 h 207"/>
              <a:gd name="T34" fmla="*/ 543056 w 207"/>
              <a:gd name="T35" fmla="*/ 231361 h 207"/>
              <a:gd name="T36" fmla="*/ 543056 w 207"/>
              <a:gd name="T37" fmla="*/ 199227 h 207"/>
              <a:gd name="T38" fmla="*/ 520562 w 207"/>
              <a:gd name="T39" fmla="*/ 183161 h 207"/>
              <a:gd name="T40" fmla="*/ 144601 w 207"/>
              <a:gd name="T41" fmla="*/ 183161 h 207"/>
              <a:gd name="T42" fmla="*/ 330975 w 207"/>
              <a:gd name="T43" fmla="*/ 510922 h 207"/>
              <a:gd name="T44" fmla="*/ 157454 w 207"/>
              <a:gd name="T45" fmla="*/ 221721 h 207"/>
              <a:gd name="T46" fmla="*/ 507709 w 207"/>
              <a:gd name="T47" fmla="*/ 221721 h 207"/>
              <a:gd name="T48" fmla="*/ 330975 w 207"/>
              <a:gd name="T49" fmla="*/ 510922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5" name="Rectangle 18"/>
          <p:cNvSpPr>
            <a:spLocks noChangeArrowheads="1"/>
          </p:cNvSpPr>
          <p:nvPr/>
        </p:nvSpPr>
        <p:spPr bwMode="auto">
          <a:xfrm>
            <a:off x="0" y="6172200"/>
            <a:ext cx="9153525" cy="152400"/>
          </a:xfrm>
          <a:prstGeom prst="rect">
            <a:avLst/>
          </a:prstGeom>
          <a:solidFill>
            <a:srgbClr val="3642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6" name="Freeform 19"/>
          <p:cNvSpPr>
            <a:spLocks noEditPoints="1"/>
          </p:cNvSpPr>
          <p:nvPr/>
        </p:nvSpPr>
        <p:spPr bwMode="auto">
          <a:xfrm rot="-5400000">
            <a:off x="1066800" y="762000"/>
            <a:ext cx="293688" cy="293688"/>
          </a:xfrm>
          <a:custGeom>
            <a:avLst/>
            <a:gdLst>
              <a:gd name="T0" fmla="*/ 42563 w 207"/>
              <a:gd name="T1" fmla="*/ 42563 h 207"/>
              <a:gd name="T2" fmla="*/ 146135 w 207"/>
              <a:gd name="T3" fmla="*/ 0 h 207"/>
              <a:gd name="T4" fmla="*/ 249706 w 207"/>
              <a:gd name="T5" fmla="*/ 42563 h 207"/>
              <a:gd name="T6" fmla="*/ 293688 w 207"/>
              <a:gd name="T7" fmla="*/ 146135 h 207"/>
              <a:gd name="T8" fmla="*/ 249706 w 207"/>
              <a:gd name="T9" fmla="*/ 249706 h 207"/>
              <a:gd name="T10" fmla="*/ 146135 w 207"/>
              <a:gd name="T11" fmla="*/ 293688 h 207"/>
              <a:gd name="T12" fmla="*/ 42563 w 207"/>
              <a:gd name="T13" fmla="*/ 249706 h 207"/>
              <a:gd name="T14" fmla="*/ 0 w 207"/>
              <a:gd name="T15" fmla="*/ 146135 h 207"/>
              <a:gd name="T16" fmla="*/ 42563 w 207"/>
              <a:gd name="T17" fmla="*/ 42563 h 207"/>
              <a:gd name="T18" fmla="*/ 63845 w 207"/>
              <a:gd name="T19" fmla="*/ 80871 h 207"/>
              <a:gd name="T20" fmla="*/ 52495 w 207"/>
              <a:gd name="T21" fmla="*/ 87965 h 207"/>
              <a:gd name="T22" fmla="*/ 53914 w 207"/>
              <a:gd name="T23" fmla="*/ 100734 h 207"/>
              <a:gd name="T24" fmla="*/ 134784 w 207"/>
              <a:gd name="T25" fmla="*/ 236937 h 207"/>
              <a:gd name="T26" fmla="*/ 139041 w 207"/>
              <a:gd name="T27" fmla="*/ 242612 h 207"/>
              <a:gd name="T28" fmla="*/ 146135 w 207"/>
              <a:gd name="T29" fmla="*/ 244031 h 207"/>
              <a:gd name="T30" fmla="*/ 153229 w 207"/>
              <a:gd name="T31" fmla="*/ 242612 h 207"/>
              <a:gd name="T32" fmla="*/ 157485 w 207"/>
              <a:gd name="T33" fmla="*/ 236937 h 207"/>
              <a:gd name="T34" fmla="*/ 239774 w 207"/>
              <a:gd name="T35" fmla="*/ 102152 h 207"/>
              <a:gd name="T36" fmla="*/ 239774 w 207"/>
              <a:gd name="T37" fmla="*/ 87965 h 207"/>
              <a:gd name="T38" fmla="*/ 229843 w 207"/>
              <a:gd name="T39" fmla="*/ 80871 h 207"/>
              <a:gd name="T40" fmla="*/ 63845 w 207"/>
              <a:gd name="T41" fmla="*/ 80871 h 207"/>
              <a:gd name="T42" fmla="*/ 146135 w 207"/>
              <a:gd name="T43" fmla="*/ 225586 h 207"/>
              <a:gd name="T44" fmla="*/ 69520 w 207"/>
              <a:gd name="T45" fmla="*/ 97896 h 207"/>
              <a:gd name="T46" fmla="*/ 224168 w 207"/>
              <a:gd name="T47" fmla="*/ 97896 h 207"/>
              <a:gd name="T48" fmla="*/ 146135 w 207"/>
              <a:gd name="T49" fmla="*/ 22558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7" name="Rectangle 20"/>
          <p:cNvSpPr>
            <a:spLocks noGrp="1" noChangeArrowheads="1"/>
          </p:cNvSpPr>
          <p:nvPr>
            <p:ph type="title"/>
          </p:nvPr>
        </p:nvSpPr>
        <p:spPr bwMode="auto">
          <a:xfrm>
            <a:off x="1143000" y="1524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38" name="Rectangle 21"/>
          <p:cNvSpPr>
            <a:spLocks noGrp="1" noChangeArrowheads="1"/>
          </p:cNvSpPr>
          <p:nvPr>
            <p:ph type="body" idx="1"/>
          </p:nvPr>
        </p:nvSpPr>
        <p:spPr bwMode="auto">
          <a:xfrm>
            <a:off x="468313" y="1600200"/>
            <a:ext cx="8424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30422" name="Rectangle 22"/>
          <p:cNvSpPr>
            <a:spLocks noGrp="1" noChangeArrowheads="1"/>
          </p:cNvSpPr>
          <p:nvPr>
            <p:ph type="dt" sz="half" idx="2"/>
          </p:nvPr>
        </p:nvSpPr>
        <p:spPr bwMode="auto">
          <a:xfrm>
            <a:off x="180975" y="6324600"/>
            <a:ext cx="3022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2000" b="1">
                <a:solidFill>
                  <a:srgbClr val="002B80"/>
                </a:solidFill>
                <a:latin typeface="-윤체L" pitchFamily="18" charset="-127"/>
                <a:ea typeface="+mn-ea"/>
              </a:defRPr>
            </a:lvl1pPr>
          </a:lstStyle>
          <a:p>
            <a:pPr>
              <a:defRPr/>
            </a:pPr>
            <a:fld id="{096D3BB6-2289-4216-8EE1-039218B941AF}" type="datetime1">
              <a:rPr lang="zh-CN" altLang="en-US"/>
              <a:pPr>
                <a:defRPr/>
              </a:pPr>
              <a:t>2014-12-23</a:t>
            </a:fld>
            <a:endParaRPr lang="zh-CN" altLang="zh-CN"/>
          </a:p>
        </p:txBody>
      </p:sp>
      <p:sp>
        <p:nvSpPr>
          <p:cNvPr id="230423" name="Rectangle 23"/>
          <p:cNvSpPr>
            <a:spLocks noGrp="1" noChangeArrowheads="1"/>
          </p:cNvSpPr>
          <p:nvPr>
            <p:ph type="ftr" sz="quarter" idx="3"/>
          </p:nvPr>
        </p:nvSpPr>
        <p:spPr bwMode="auto">
          <a:xfrm>
            <a:off x="3203575" y="6308725"/>
            <a:ext cx="42481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sz="2000" b="1">
                <a:solidFill>
                  <a:srgbClr val="002B80"/>
                </a:solidFill>
                <a:latin typeface="+mj-lt"/>
                <a:ea typeface="+mj-ea"/>
              </a:defRPr>
            </a:lvl1pPr>
          </a:lstStyle>
          <a:p>
            <a:pPr>
              <a:defRPr/>
            </a:pPr>
            <a:r>
              <a:rPr lang="zh-CN" altLang="en-US"/>
              <a:t>信号与系统</a:t>
            </a:r>
          </a:p>
        </p:txBody>
      </p:sp>
      <p:sp>
        <p:nvSpPr>
          <p:cNvPr id="230424" name="Rectangle 24"/>
          <p:cNvSpPr>
            <a:spLocks noGrp="1" noChangeArrowheads="1"/>
          </p:cNvSpPr>
          <p:nvPr>
            <p:ph type="sldNum" sz="quarter" idx="4"/>
          </p:nvPr>
        </p:nvSpPr>
        <p:spPr bwMode="auto">
          <a:xfrm>
            <a:off x="6948488"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2000" b="1">
                <a:solidFill>
                  <a:srgbClr val="003399"/>
                </a:solidFill>
                <a:latin typeface="-윤체L" pitchFamily="18" charset="-127"/>
                <a:ea typeface="-윤체L" pitchFamily="18" charset="-127"/>
              </a:defRPr>
            </a:lvl1pPr>
          </a:lstStyle>
          <a:p>
            <a:pPr>
              <a:defRPr/>
            </a:pPr>
            <a:fld id="{871CBF6E-CCC0-4B6A-9823-B627BC4323F8}"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75"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7" r:id="rId12"/>
  </p:sldLayoutIdLst>
  <p:timing>
    <p:tnLst>
      <p:par>
        <p:cTn id="1" dur="indefinite" restart="never" nodeType="tmRoot"/>
      </p:par>
    </p:tnLst>
  </p:timing>
  <p:hf hdr="0"/>
  <p:txStyles>
    <p:titleStyle>
      <a:lvl1pPr algn="ctr" rtl="0" eaLnBrk="0" fontAlgn="base" latinLnBrk="1" hangingPunct="0">
        <a:spcBef>
          <a:spcPct val="0"/>
        </a:spcBef>
        <a:spcAft>
          <a:spcPct val="0"/>
        </a:spcAft>
        <a:defRPr kumimoji="1" sz="4000" b="1">
          <a:solidFill>
            <a:srgbClr val="003399"/>
          </a:solidFill>
          <a:latin typeface="+mj-lt"/>
          <a:ea typeface="+mj-ea"/>
          <a:cs typeface="+mj-cs"/>
        </a:defRPr>
      </a:lvl1pPr>
      <a:lvl2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2pPr>
      <a:lvl3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3pPr>
      <a:lvl4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4pPr>
      <a:lvl5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5pPr>
      <a:lvl6pPr marL="457200" algn="ctr" rtl="0" fontAlgn="base" latinLnBrk="1">
        <a:spcBef>
          <a:spcPct val="0"/>
        </a:spcBef>
        <a:spcAft>
          <a:spcPct val="0"/>
        </a:spcAft>
        <a:defRPr kumimoji="1" sz="4000" b="1">
          <a:solidFill>
            <a:srgbClr val="003399"/>
          </a:solidFill>
          <a:latin typeface="黑体" pitchFamily="49" charset="-122"/>
          <a:ea typeface="黑体" pitchFamily="49" charset="-122"/>
        </a:defRPr>
      </a:lvl6pPr>
      <a:lvl7pPr marL="914400" algn="ctr" rtl="0" fontAlgn="base" latinLnBrk="1">
        <a:spcBef>
          <a:spcPct val="0"/>
        </a:spcBef>
        <a:spcAft>
          <a:spcPct val="0"/>
        </a:spcAft>
        <a:defRPr kumimoji="1" sz="4000" b="1">
          <a:solidFill>
            <a:srgbClr val="003399"/>
          </a:solidFill>
          <a:latin typeface="黑体" pitchFamily="49" charset="-122"/>
          <a:ea typeface="黑体" pitchFamily="49" charset="-122"/>
        </a:defRPr>
      </a:lvl7pPr>
      <a:lvl8pPr marL="1371600" algn="ctr" rtl="0" fontAlgn="base" latinLnBrk="1">
        <a:spcBef>
          <a:spcPct val="0"/>
        </a:spcBef>
        <a:spcAft>
          <a:spcPct val="0"/>
        </a:spcAft>
        <a:defRPr kumimoji="1" sz="4000" b="1">
          <a:solidFill>
            <a:srgbClr val="003399"/>
          </a:solidFill>
          <a:latin typeface="黑体" pitchFamily="49" charset="-122"/>
          <a:ea typeface="黑体" pitchFamily="49" charset="-122"/>
        </a:defRPr>
      </a:lvl8pPr>
      <a:lvl9pPr marL="1828800" algn="ctr" rtl="0" fontAlgn="base" latinLnBrk="1">
        <a:spcBef>
          <a:spcPct val="0"/>
        </a:spcBef>
        <a:spcAft>
          <a:spcPct val="0"/>
        </a:spcAft>
        <a:defRPr kumimoji="1" sz="4000" b="1">
          <a:solidFill>
            <a:srgbClr val="003399"/>
          </a:solidFill>
          <a:latin typeface="黑体" pitchFamily="49" charset="-122"/>
          <a:ea typeface="黑体" pitchFamily="49" charset="-122"/>
        </a:defRPr>
      </a:lvl9pPr>
    </p:titleStyle>
    <p:bodyStyle>
      <a:lvl1pPr marL="342900" indent="-342900" algn="l" rtl="0" eaLnBrk="0" fontAlgn="base" latinLnBrk="1" hangingPunct="0">
        <a:spcBef>
          <a:spcPct val="20000"/>
        </a:spcBef>
        <a:spcAft>
          <a:spcPct val="0"/>
        </a:spcAft>
        <a:buSzPct val="70000"/>
        <a:buFont typeface="Wingdings" pitchFamily="2" charset="2"/>
        <a:buChar char="l"/>
        <a:defRPr kumimoji="1" sz="2800" b="1">
          <a:solidFill>
            <a:srgbClr val="003399"/>
          </a:solidFill>
          <a:latin typeface="+mn-lt"/>
          <a:ea typeface="+mn-ea"/>
          <a:cs typeface="+mn-cs"/>
        </a:defRPr>
      </a:lvl1pPr>
      <a:lvl2pPr marL="742950" indent="-285750" algn="l" rtl="0" eaLnBrk="0" fontAlgn="base" latinLnBrk="1" hangingPunct="0">
        <a:spcBef>
          <a:spcPct val="20000"/>
        </a:spcBef>
        <a:spcAft>
          <a:spcPct val="0"/>
        </a:spcAft>
        <a:buSzPct val="60000"/>
        <a:buFont typeface="Wingdings" pitchFamily="2" charset="2"/>
        <a:buChar char="u"/>
        <a:defRPr kumimoji="1" sz="2600" b="1">
          <a:solidFill>
            <a:srgbClr val="003399"/>
          </a:solidFill>
          <a:latin typeface="+mn-lt"/>
          <a:ea typeface="+mn-ea"/>
        </a:defRPr>
      </a:lvl2pPr>
      <a:lvl3pPr marL="1143000" indent="-228600" algn="l" rtl="0" eaLnBrk="0" fontAlgn="base" latinLnBrk="1" hangingPunct="0">
        <a:spcBef>
          <a:spcPct val="20000"/>
        </a:spcBef>
        <a:spcAft>
          <a:spcPct val="0"/>
        </a:spcAft>
        <a:buSzPct val="50000"/>
        <a:buFont typeface="Wingdings" pitchFamily="2" charset="2"/>
        <a:buChar char="Ø"/>
        <a:defRPr kumimoji="1" sz="2400" b="1">
          <a:solidFill>
            <a:srgbClr val="003399"/>
          </a:solidFill>
          <a:latin typeface="+mn-lt"/>
          <a:ea typeface="+mn-ea"/>
        </a:defRPr>
      </a:lvl3pPr>
      <a:lvl4pPr marL="1600200" indent="-228600" algn="l" rtl="0" eaLnBrk="0" fontAlgn="base" latinLnBrk="1" hangingPunct="0">
        <a:spcBef>
          <a:spcPct val="20000"/>
        </a:spcBef>
        <a:spcAft>
          <a:spcPct val="0"/>
        </a:spcAft>
        <a:buChar char="–"/>
        <a:defRPr kumimoji="1" sz="2000" b="1">
          <a:solidFill>
            <a:srgbClr val="003399"/>
          </a:solidFill>
          <a:latin typeface="+mn-lt"/>
          <a:ea typeface="+mn-ea"/>
        </a:defRPr>
      </a:lvl4pPr>
      <a:lvl5pPr marL="2057400" indent="-228600" algn="l" rtl="0" eaLnBrk="0" fontAlgn="base" latinLnBrk="1" hangingPunct="0">
        <a:spcBef>
          <a:spcPct val="20000"/>
        </a:spcBef>
        <a:spcAft>
          <a:spcPct val="0"/>
        </a:spcAft>
        <a:buChar char="»"/>
        <a:defRPr kumimoji="1">
          <a:solidFill>
            <a:srgbClr val="003399"/>
          </a:solidFill>
          <a:latin typeface="+mn-lt"/>
          <a:ea typeface="+mn-ea"/>
        </a:defRPr>
      </a:lvl5pPr>
      <a:lvl6pPr marL="2514600" indent="-228600" algn="l" rtl="0" fontAlgn="base" latinLnBrk="1">
        <a:spcBef>
          <a:spcPct val="20000"/>
        </a:spcBef>
        <a:spcAft>
          <a:spcPct val="0"/>
        </a:spcAft>
        <a:buChar char="»"/>
        <a:defRPr kumimoji="1">
          <a:solidFill>
            <a:srgbClr val="003399"/>
          </a:solidFill>
          <a:latin typeface="+mn-lt"/>
          <a:ea typeface="+mn-ea"/>
        </a:defRPr>
      </a:lvl6pPr>
      <a:lvl7pPr marL="2971800" indent="-228600" algn="l" rtl="0" fontAlgn="base" latinLnBrk="1">
        <a:spcBef>
          <a:spcPct val="20000"/>
        </a:spcBef>
        <a:spcAft>
          <a:spcPct val="0"/>
        </a:spcAft>
        <a:buChar char="»"/>
        <a:defRPr kumimoji="1">
          <a:solidFill>
            <a:srgbClr val="003399"/>
          </a:solidFill>
          <a:latin typeface="+mn-lt"/>
          <a:ea typeface="+mn-ea"/>
        </a:defRPr>
      </a:lvl7pPr>
      <a:lvl8pPr marL="3429000" indent="-228600" algn="l" rtl="0" fontAlgn="base" latinLnBrk="1">
        <a:spcBef>
          <a:spcPct val="20000"/>
        </a:spcBef>
        <a:spcAft>
          <a:spcPct val="0"/>
        </a:spcAft>
        <a:buChar char="»"/>
        <a:defRPr kumimoji="1">
          <a:solidFill>
            <a:srgbClr val="003399"/>
          </a:solidFill>
          <a:latin typeface="+mn-lt"/>
          <a:ea typeface="+mn-ea"/>
        </a:defRPr>
      </a:lvl8pPr>
      <a:lvl9pPr marL="3886200" indent="-228600" algn="l" rtl="0" fontAlgn="base" latinLnBrk="1">
        <a:spcBef>
          <a:spcPct val="20000"/>
        </a:spcBef>
        <a:spcAft>
          <a:spcPct val="0"/>
        </a:spcAft>
        <a:buChar char="»"/>
        <a:defRPr kumimoji="1">
          <a:solidFill>
            <a:srgbClr val="0033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png"/><Relationship Id="rId5" Type="http://schemas.openxmlformats.org/officeDocument/2006/relationships/image" Target="../media/image34.wmf"/><Relationship Id="rId4"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8.emf"/><Relationship Id="rId11" Type="http://schemas.openxmlformats.org/officeDocument/2006/relationships/image" Target="../media/image41.png"/><Relationship Id="rId5" Type="http://schemas.openxmlformats.org/officeDocument/2006/relationships/oleObject" Target="../embeddings/oleObject41.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43.bin"/></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6.wmf"/><Relationship Id="rId5" Type="http://schemas.openxmlformats.org/officeDocument/2006/relationships/oleObject" Target="../embeddings/oleObject45.bin"/><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0.emf"/><Relationship Id="rId5" Type="http://schemas.openxmlformats.org/officeDocument/2006/relationships/oleObject" Target="../embeddings/oleObject48.bin"/><Relationship Id="rId10" Type="http://schemas.openxmlformats.org/officeDocument/2006/relationships/image" Target="../media/image52.wmf"/><Relationship Id="rId4" Type="http://schemas.openxmlformats.org/officeDocument/2006/relationships/image" Target="../media/image49.emf"/><Relationship Id="rId9" Type="http://schemas.openxmlformats.org/officeDocument/2006/relationships/oleObject" Target="../embeddings/oleObject5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wmf"/><Relationship Id="rId3" Type="http://schemas.openxmlformats.org/officeDocument/2006/relationships/audio" Target="../media/audio1.bin"/><Relationship Id="rId7" Type="http://schemas.openxmlformats.org/officeDocument/2006/relationships/image" Target="../media/image8.wmf"/><Relationship Id="rId12" Type="http://schemas.openxmlformats.org/officeDocument/2006/relationships/oleObject" Target="../embeddings/oleObject10.bin"/><Relationship Id="rId17" Type="http://schemas.openxmlformats.org/officeDocument/2006/relationships/image" Target="../media/image13.wmf"/><Relationship Id="rId2" Type="http://schemas.openxmlformats.org/officeDocument/2006/relationships/slideLayout" Target="../slideLayouts/slideLayout12.xml"/><Relationship Id="rId16"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wmf"/><Relationship Id="rId1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0.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6.bin"/><Relationship Id="rId18" Type="http://schemas.openxmlformats.org/officeDocument/2006/relationships/image" Target="../media/image25.wmf"/><Relationship Id="rId26" Type="http://schemas.openxmlformats.org/officeDocument/2006/relationships/image" Target="../media/image29.wmf"/><Relationship Id="rId3" Type="http://schemas.openxmlformats.org/officeDocument/2006/relationships/audio" Target="../media/audio1.bin"/><Relationship Id="rId21" Type="http://schemas.openxmlformats.org/officeDocument/2006/relationships/oleObject" Target="../embeddings/oleObject30.bin"/><Relationship Id="rId34" Type="http://schemas.openxmlformats.org/officeDocument/2006/relationships/oleObject" Target="../embeddings/oleObject38.bin"/><Relationship Id="rId7" Type="http://schemas.openxmlformats.org/officeDocument/2006/relationships/image" Target="../media/image20.wmf"/><Relationship Id="rId12" Type="http://schemas.openxmlformats.org/officeDocument/2006/relationships/image" Target="../media/image22.w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image" Target="../media/image31.wmf"/><Relationship Id="rId2" Type="http://schemas.openxmlformats.org/officeDocument/2006/relationships/slideLayout" Target="../slideLayouts/slideLayout12.xml"/><Relationship Id="rId16" Type="http://schemas.openxmlformats.org/officeDocument/2006/relationships/image" Target="../media/image24.wmf"/><Relationship Id="rId20" Type="http://schemas.openxmlformats.org/officeDocument/2006/relationships/image" Target="../media/image26.wmf"/><Relationship Id="rId29" Type="http://schemas.openxmlformats.org/officeDocument/2006/relationships/oleObject" Target="../embeddings/oleObject35.bin"/><Relationship Id="rId1" Type="http://schemas.openxmlformats.org/officeDocument/2006/relationships/vmlDrawing" Target="../drawings/vmlDrawing5.vml"/><Relationship Id="rId6" Type="http://schemas.openxmlformats.org/officeDocument/2006/relationships/oleObject" Target="../embeddings/oleObject23.bin"/><Relationship Id="rId11" Type="http://schemas.openxmlformats.org/officeDocument/2006/relationships/oleObject" Target="../embeddings/oleObject25.bin"/><Relationship Id="rId24" Type="http://schemas.openxmlformats.org/officeDocument/2006/relationships/image" Target="../media/image28.wmf"/><Relationship Id="rId32" Type="http://schemas.openxmlformats.org/officeDocument/2006/relationships/oleObject" Target="../embeddings/oleObject37.bin"/><Relationship Id="rId5" Type="http://schemas.openxmlformats.org/officeDocument/2006/relationships/image" Target="../media/image19.emf"/><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oleObject" Target="../embeddings/oleObject34.bin"/><Relationship Id="rId10" Type="http://schemas.openxmlformats.org/officeDocument/2006/relationships/image" Target="../media/image33.png"/><Relationship Id="rId19" Type="http://schemas.openxmlformats.org/officeDocument/2006/relationships/oleObject" Target="../embeddings/oleObject29.bin"/><Relationship Id="rId31" Type="http://schemas.openxmlformats.org/officeDocument/2006/relationships/image" Target="../media/image30.wmf"/><Relationship Id="rId4" Type="http://schemas.openxmlformats.org/officeDocument/2006/relationships/oleObject" Target="../embeddings/oleObject22.bin"/><Relationship Id="rId9" Type="http://schemas.openxmlformats.org/officeDocument/2006/relationships/image" Target="../media/image21.wmf"/><Relationship Id="rId14" Type="http://schemas.openxmlformats.org/officeDocument/2006/relationships/image" Target="../media/image23.wmf"/><Relationship Id="rId22" Type="http://schemas.openxmlformats.org/officeDocument/2006/relationships/image" Target="../media/image27.wmf"/><Relationship Id="rId27" Type="http://schemas.openxmlformats.org/officeDocument/2006/relationships/oleObject" Target="../embeddings/oleObject33.bin"/><Relationship Id="rId30" Type="http://schemas.openxmlformats.org/officeDocument/2006/relationships/oleObject" Target="../embeddings/oleObject36.bin"/><Relationship Id="rId35" Type="http://schemas.openxmlformats.org/officeDocument/2006/relationships/image" Target="../media/image3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939AE745-8EBD-459D-A0F0-0A2578748579}" type="datetime1">
              <a:rPr lang="zh-CN" altLang="en-US"/>
              <a:pPr>
                <a:defRPr/>
              </a:pPr>
              <a:t>2014-12-23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1105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CB2277F-10AD-4B48-8C6A-C36702387228}" type="slidenum">
              <a:rPr lang="en-US" altLang="ko-KR" smtClean="0">
                <a:solidFill>
                  <a:srgbClr val="003399"/>
                </a:solidFill>
                <a:latin typeface="-윤체L" pitchFamily="18" charset="-127"/>
                <a:ea typeface="-윤체L" pitchFamily="18" charset="-127"/>
              </a:rPr>
              <a:pPr/>
              <a:t>1</a:t>
            </a:fld>
            <a:endParaRPr lang="en-US" altLang="ko-KR" smtClean="0">
              <a:solidFill>
                <a:srgbClr val="003399"/>
              </a:solidFill>
              <a:latin typeface="-윤체L" pitchFamily="18" charset="-127"/>
              <a:ea typeface="-윤체L" pitchFamily="18" charset="-127"/>
            </a:endParaRPr>
          </a:p>
        </p:txBody>
      </p:sp>
      <p:sp>
        <p:nvSpPr>
          <p:cNvPr id="110597" name="Rectangle 2"/>
          <p:cNvSpPr>
            <a:spLocks noGrp="1" noChangeArrowheads="1"/>
          </p:cNvSpPr>
          <p:nvPr>
            <p:ph type="title"/>
          </p:nvPr>
        </p:nvSpPr>
        <p:spPr>
          <a:xfrm>
            <a:off x="179512" y="764704"/>
            <a:ext cx="8775239" cy="4737100"/>
          </a:xfrm>
        </p:spPr>
        <p:txBody>
          <a:bodyPr/>
          <a:lstStyle/>
          <a:p>
            <a:pPr eaLnBrk="1" hangingPunct="1"/>
            <a:r>
              <a:rPr kumimoji="0" lang="zh-CN" altLang="en-US" sz="7200" b="0" dirty="0">
                <a:ea typeface="隶书" pitchFamily="49" charset="-122"/>
              </a:rPr>
              <a:t>第十章 </a:t>
            </a:r>
            <a:br>
              <a:rPr kumimoji="0" lang="zh-CN" altLang="en-US" sz="7200" b="0" dirty="0">
                <a:ea typeface="隶书" pitchFamily="49" charset="-122"/>
              </a:rPr>
            </a:br>
            <a:r>
              <a:rPr kumimoji="0" lang="zh-CN" altLang="en-US" sz="7200" b="0" dirty="0" smtClean="0">
                <a:ea typeface="隶书" pitchFamily="49" charset="-122"/>
              </a:rPr>
              <a:t> </a:t>
            </a:r>
            <a:r>
              <a:rPr kumimoji="0" lang="zh-CN" altLang="en-US" sz="7200" b="0" dirty="0">
                <a:ea typeface="隶书" pitchFamily="49" charset="-122"/>
              </a:rPr>
              <a:t>模拟与数字滤波器</a:t>
            </a:r>
            <a:endParaRPr lang="zh-CN" altLang="en-US" sz="7200" dirty="0" smtClean="0">
              <a:solidFill>
                <a:schemeClr val="accent2"/>
              </a:solidFill>
              <a:ea typeface="华文彩云" pitchFamily="2" charset="-122"/>
            </a:endParaRPr>
          </a:p>
        </p:txBody>
      </p:sp>
    </p:spTree>
    <p:extLst>
      <p:ext uri="{BB962C8B-B14F-4D97-AF65-F5344CB8AC3E}">
        <p14:creationId xmlns:p14="http://schemas.microsoft.com/office/powerpoint/2010/main" val="215787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p:cNvSpPr>
            <a:spLocks noChangeArrowheads="1"/>
          </p:cNvSpPr>
          <p:nvPr/>
        </p:nvSpPr>
        <p:spPr bwMode="auto">
          <a:xfrm>
            <a:off x="990600" y="455952"/>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accent2"/>
                </a:solidFill>
              </a:rPr>
              <a:t>三、</a:t>
            </a:r>
            <a:r>
              <a:rPr lang="en-US" altLang="zh-CN" sz="3200" dirty="0">
                <a:solidFill>
                  <a:schemeClr val="accent2"/>
                </a:solidFill>
              </a:rPr>
              <a:t>Butterworth</a:t>
            </a:r>
            <a:r>
              <a:rPr lang="zh-CN" altLang="en-US" sz="3200" dirty="0">
                <a:solidFill>
                  <a:schemeClr val="accent2"/>
                </a:solidFill>
              </a:rPr>
              <a:t>滤波器</a:t>
            </a:r>
          </a:p>
        </p:txBody>
      </p:sp>
      <p:pic>
        <p:nvPicPr>
          <p:cNvPr id="334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262439"/>
            <a:ext cx="3887788" cy="542925"/>
          </a:xfrm>
          <a:prstGeom prst="rect">
            <a:avLst/>
          </a:prstGeom>
          <a:noFill/>
          <a:extLst>
            <a:ext uri="{909E8E84-426E-40DD-AFC4-6F175D3DCCD1}">
              <a14:hiddenFill xmlns:a14="http://schemas.microsoft.com/office/drawing/2010/main">
                <a:solidFill>
                  <a:srgbClr val="FFFFFF"/>
                </a:solidFill>
              </a14:hiddenFill>
            </a:ext>
          </a:extLst>
        </p:spPr>
      </p:pic>
      <p:sp>
        <p:nvSpPr>
          <p:cNvPr id="133126" name="Rectangle 6"/>
          <p:cNvSpPr>
            <a:spLocks noChangeArrowheads="1"/>
          </p:cNvSpPr>
          <p:nvPr/>
        </p:nvSpPr>
        <p:spPr bwMode="auto">
          <a:xfrm>
            <a:off x="714375" y="1584325"/>
            <a:ext cx="31607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buClr>
                <a:schemeClr val="hlink"/>
              </a:buClr>
              <a:buSzPct val="75000"/>
              <a:buFont typeface="Wingdings" pitchFamily="2" charset="2"/>
              <a:buNone/>
            </a:pPr>
            <a:r>
              <a:rPr kumimoji="1" lang="en-US" altLang="zh-CN" sz="2800" b="1" dirty="0">
                <a:solidFill>
                  <a:schemeClr val="accent2"/>
                </a:solidFill>
                <a:latin typeface="Times New Roman" pitchFamily="18" charset="0"/>
                <a:ea typeface="+mn-ea"/>
              </a:rPr>
              <a:t>1</a:t>
            </a:r>
            <a:r>
              <a:rPr kumimoji="1" lang="zh-CN" altLang="en-US" sz="2800" b="1" dirty="0">
                <a:solidFill>
                  <a:schemeClr val="accent2"/>
                </a:solidFill>
                <a:latin typeface="Times New Roman" pitchFamily="18" charset="0"/>
                <a:ea typeface="+mn-ea"/>
              </a:rPr>
              <a:t>、逼近函数：</a:t>
            </a:r>
          </a:p>
        </p:txBody>
      </p:sp>
      <p:graphicFrame>
        <p:nvGraphicFramePr>
          <p:cNvPr id="133127" name="Object 7"/>
          <p:cNvGraphicFramePr>
            <a:graphicFrameLocks noChangeAspect="1"/>
          </p:cNvGraphicFramePr>
          <p:nvPr>
            <p:extLst>
              <p:ext uri="{D42A27DB-BD31-4B8C-83A1-F6EECF244321}">
                <p14:modId xmlns:p14="http://schemas.microsoft.com/office/powerpoint/2010/main" val="3345839999"/>
              </p:ext>
            </p:extLst>
          </p:nvPr>
        </p:nvGraphicFramePr>
        <p:xfrm>
          <a:off x="3886200" y="1557338"/>
          <a:ext cx="3327400" cy="1497012"/>
        </p:xfrm>
        <a:graphic>
          <a:graphicData uri="http://schemas.openxmlformats.org/presentationml/2006/ole">
            <mc:AlternateContent xmlns:mc="http://schemas.openxmlformats.org/markup-compatibility/2006">
              <mc:Choice xmlns:v="urn:schemas-microsoft-com:vml" Requires="v">
                <p:oleObj spid="_x0000_s238604" name="Equation" r:id="rId4" imgW="3416040" imgH="1536480" progId="Equation.DSMT4">
                  <p:embed/>
                </p:oleObj>
              </mc:Choice>
              <mc:Fallback>
                <p:oleObj name="Equation" r:id="rId4" imgW="3416040" imgH="1536480" progId="Equation.DSMT4">
                  <p:embed/>
                  <p:pic>
                    <p:nvPicPr>
                      <p:cNvPr id="0" name=""/>
                      <p:cNvPicPr>
                        <a:picLocks noChangeAspect="1" noChangeArrowheads="1"/>
                      </p:cNvPicPr>
                      <p:nvPr/>
                    </p:nvPicPr>
                    <p:blipFill>
                      <a:blip r:embed="rId5"/>
                      <a:srcRect/>
                      <a:stretch>
                        <a:fillRect/>
                      </a:stretch>
                    </p:blipFill>
                    <p:spPr bwMode="auto">
                      <a:xfrm>
                        <a:off x="3886200" y="1557338"/>
                        <a:ext cx="33274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2" name="Rectangle 12"/>
          <p:cNvSpPr>
            <a:spLocks noChangeArrowheads="1"/>
          </p:cNvSpPr>
          <p:nvPr/>
        </p:nvSpPr>
        <p:spPr bwMode="auto">
          <a:xfrm>
            <a:off x="914400" y="5138738"/>
            <a:ext cx="7581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kumimoji="1" lang="zh-CN" altLang="en-US" sz="2800" b="1" dirty="0">
                <a:solidFill>
                  <a:schemeClr val="accent2"/>
                </a:solidFill>
                <a:latin typeface="Times New Roman" pitchFamily="18" charset="0"/>
                <a:ea typeface="+mn-ea"/>
              </a:rPr>
              <a:t>称</a:t>
            </a:r>
            <a:r>
              <a:rPr kumimoji="1" lang="en-US" altLang="zh-CN" sz="2800" b="1" dirty="0" err="1">
                <a:solidFill>
                  <a:schemeClr val="accent2"/>
                </a:solidFill>
                <a:latin typeface="Times New Roman" pitchFamily="18" charset="0"/>
                <a:ea typeface="+mn-ea"/>
              </a:rPr>
              <a:t>Wc</a:t>
            </a:r>
            <a:r>
              <a:rPr kumimoji="1" lang="zh-CN" altLang="en-US" sz="2800" b="1" dirty="0">
                <a:solidFill>
                  <a:schemeClr val="accent2"/>
                </a:solidFill>
                <a:latin typeface="Times New Roman" pitchFamily="18" charset="0"/>
                <a:ea typeface="+mn-ea"/>
              </a:rPr>
              <a:t>为</a:t>
            </a:r>
            <a:r>
              <a:rPr kumimoji="1" lang="en-US" altLang="zh-CN" sz="2800" b="1" dirty="0">
                <a:solidFill>
                  <a:schemeClr val="accent2"/>
                </a:solidFill>
                <a:latin typeface="Times New Roman" pitchFamily="18" charset="0"/>
                <a:ea typeface="+mn-ea"/>
              </a:rPr>
              <a:t>Butterworth</a:t>
            </a:r>
            <a:r>
              <a:rPr kumimoji="1" lang="zh-CN" altLang="en-US" sz="2800" b="1" dirty="0">
                <a:solidFill>
                  <a:schemeClr val="accent2"/>
                </a:solidFill>
                <a:latin typeface="Times New Roman" pitchFamily="18" charset="0"/>
                <a:ea typeface="+mn-ea"/>
              </a:rPr>
              <a:t>低通滤波器的</a:t>
            </a:r>
            <a:r>
              <a:rPr kumimoji="1" lang="en-US" altLang="zh-CN" sz="2800" b="1" dirty="0">
                <a:solidFill>
                  <a:schemeClr val="accent2"/>
                </a:solidFill>
                <a:latin typeface="Times New Roman" pitchFamily="18" charset="0"/>
                <a:ea typeface="+mn-ea"/>
              </a:rPr>
              <a:t>3</a:t>
            </a:r>
            <a:r>
              <a:rPr kumimoji="1" lang="zh-CN" altLang="en-US" sz="2800" b="1" dirty="0">
                <a:solidFill>
                  <a:schemeClr val="accent2"/>
                </a:solidFill>
                <a:latin typeface="Times New Roman" pitchFamily="18" charset="0"/>
                <a:ea typeface="+mn-ea"/>
              </a:rPr>
              <a:t>分贝带宽</a:t>
            </a:r>
          </a:p>
        </p:txBody>
      </p:sp>
      <p:sp>
        <p:nvSpPr>
          <p:cNvPr id="133135" name="Rectangle 15"/>
          <p:cNvSpPr>
            <a:spLocks noChangeArrowheads="1"/>
          </p:cNvSpPr>
          <p:nvPr/>
        </p:nvSpPr>
        <p:spPr bwMode="auto">
          <a:xfrm>
            <a:off x="990600" y="2624138"/>
            <a:ext cx="3175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kumimoji="1" lang="en-US" altLang="zh-CN" sz="2800" b="1" dirty="0">
                <a:solidFill>
                  <a:schemeClr val="accent2"/>
                </a:solidFill>
                <a:latin typeface="Times New Roman" pitchFamily="18" charset="0"/>
                <a:ea typeface="+mn-ea"/>
              </a:rPr>
              <a:t>N</a:t>
            </a:r>
            <a:r>
              <a:rPr kumimoji="1" lang="zh-CN" altLang="en-US" sz="2800" b="1" dirty="0">
                <a:solidFill>
                  <a:schemeClr val="accent2"/>
                </a:solidFill>
                <a:latin typeface="Times New Roman" pitchFamily="18" charset="0"/>
                <a:ea typeface="+mn-ea"/>
              </a:rPr>
              <a:t>为滤波器的阶数</a:t>
            </a:r>
          </a:p>
        </p:txBody>
      </p:sp>
      <p:sp>
        <p:nvSpPr>
          <p:cNvPr id="133138" name="Text Box 18"/>
          <p:cNvSpPr txBox="1">
            <a:spLocks noChangeArrowheads="1"/>
          </p:cNvSpPr>
          <p:nvPr/>
        </p:nvSpPr>
        <p:spPr bwMode="auto">
          <a:xfrm>
            <a:off x="978024" y="3309938"/>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marL="342900" indent="-342900">
              <a:spcBef>
                <a:spcPct val="20000"/>
              </a:spcBef>
              <a:buClr>
                <a:schemeClr val="hlink"/>
              </a:buClr>
              <a:buSzPct val="75000"/>
            </a:pPr>
            <a:r>
              <a:rPr lang="en-US" altLang="zh-CN" sz="2800" b="1" dirty="0" err="1">
                <a:solidFill>
                  <a:schemeClr val="accent2"/>
                </a:solidFill>
                <a:ea typeface="+mn-ea"/>
              </a:rPr>
              <a:t>Wc</a:t>
            </a:r>
            <a:r>
              <a:rPr lang="zh-CN" altLang="en-US" sz="2800" b="1" dirty="0">
                <a:solidFill>
                  <a:schemeClr val="accent2"/>
                </a:solidFill>
                <a:ea typeface="+mn-ea"/>
              </a:rPr>
              <a:t>为通带截止频率</a:t>
            </a:r>
          </a:p>
        </p:txBody>
      </p:sp>
      <p:pic>
        <p:nvPicPr>
          <p:cNvPr id="33486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221163"/>
            <a:ext cx="2663825" cy="53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0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blinds(horizontal)">
                                      <p:cBhvr>
                                        <p:cTn id="7" dur="500"/>
                                        <p:tgtEl>
                                          <p:spTgt spid="133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7"/>
                                        </p:tgtEl>
                                        <p:attrNameLst>
                                          <p:attrName>style.visibility</p:attrName>
                                        </p:attrNameLst>
                                      </p:cBhvr>
                                      <p:to>
                                        <p:strVal val="visible"/>
                                      </p:to>
                                    </p:set>
                                    <p:animEffect transition="in" filter="blinds(horizontal)">
                                      <p:cBhvr>
                                        <p:cTn id="12" dur="500"/>
                                        <p:tgtEl>
                                          <p:spTgt spid="133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35"/>
                                        </p:tgtEl>
                                        <p:attrNameLst>
                                          <p:attrName>style.visibility</p:attrName>
                                        </p:attrNameLst>
                                      </p:cBhvr>
                                      <p:to>
                                        <p:strVal val="visible"/>
                                      </p:to>
                                    </p:set>
                                    <p:animEffect transition="in" filter="blinds(horizontal)">
                                      <p:cBhvr>
                                        <p:cTn id="17" dur="500"/>
                                        <p:tgtEl>
                                          <p:spTgt spid="133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38"/>
                                        </p:tgtEl>
                                        <p:attrNameLst>
                                          <p:attrName>style.visibility</p:attrName>
                                        </p:attrNameLst>
                                      </p:cBhvr>
                                      <p:to>
                                        <p:strVal val="visible"/>
                                      </p:to>
                                    </p:set>
                                    <p:animEffect transition="in" filter="blinds(horizontal)">
                                      <p:cBhvr>
                                        <p:cTn id="22" dur="500"/>
                                        <p:tgtEl>
                                          <p:spTgt spid="1331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32"/>
                                        </p:tgtEl>
                                        <p:attrNameLst>
                                          <p:attrName>style.visibility</p:attrName>
                                        </p:attrNameLst>
                                      </p:cBhvr>
                                      <p:to>
                                        <p:strVal val="visible"/>
                                      </p:to>
                                    </p:set>
                                    <p:animEffect transition="in" filter="blinds(horizontal)">
                                      <p:cBhvr>
                                        <p:cTn id="27" dur="500"/>
                                        <p:tgtEl>
                                          <p:spTgt spid="13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utoUpdateAnimBg="0"/>
      <p:bldP spid="133132" grpId="0" autoUpdateAnimBg="0"/>
      <p:bldP spid="133135" grpId="0" autoUpdateAnimBg="0"/>
      <p:bldP spid="13313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323850" y="476250"/>
            <a:ext cx="3609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p>
            <a:pPr algn="ctr"/>
            <a:r>
              <a:rPr lang="en-US" altLang="zh-CN" sz="3200">
                <a:solidFill>
                  <a:srgbClr val="3333CC"/>
                </a:solidFill>
              </a:rPr>
              <a:t>2.</a:t>
            </a:r>
            <a:r>
              <a:rPr lang="zh-CN" altLang="en-US" sz="3200">
                <a:solidFill>
                  <a:srgbClr val="3333CC"/>
                </a:solidFill>
              </a:rPr>
              <a:t>幅频特性</a:t>
            </a:r>
          </a:p>
        </p:txBody>
      </p:sp>
      <p:graphicFrame>
        <p:nvGraphicFramePr>
          <p:cNvPr id="135171" name="Object 3"/>
          <p:cNvGraphicFramePr>
            <a:graphicFrameLocks noChangeAspect="1"/>
          </p:cNvGraphicFramePr>
          <p:nvPr>
            <p:extLst>
              <p:ext uri="{D42A27DB-BD31-4B8C-83A1-F6EECF244321}">
                <p14:modId xmlns:p14="http://schemas.microsoft.com/office/powerpoint/2010/main" val="1079397206"/>
              </p:ext>
            </p:extLst>
          </p:nvPr>
        </p:nvGraphicFramePr>
        <p:xfrm>
          <a:off x="705878" y="1160537"/>
          <a:ext cx="3282950" cy="1476375"/>
        </p:xfrm>
        <a:graphic>
          <a:graphicData uri="http://schemas.openxmlformats.org/presentationml/2006/ole">
            <mc:AlternateContent xmlns:mc="http://schemas.openxmlformats.org/markup-compatibility/2006">
              <mc:Choice xmlns:v="urn:schemas-microsoft-com:vml" Requires="v">
                <p:oleObj spid="_x0000_s239658" name="Equation" r:id="rId3" imgW="3416040" imgH="1536480" progId="Equation.DSMT4">
                  <p:embed/>
                </p:oleObj>
              </mc:Choice>
              <mc:Fallback>
                <p:oleObj name="Equation" r:id="rId3" imgW="3416040" imgH="1536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78" y="1160537"/>
                        <a:ext cx="3282950"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2"/>
          <p:cNvGrpSpPr>
            <a:grpSpLocks/>
          </p:cNvGrpSpPr>
          <p:nvPr/>
        </p:nvGrpSpPr>
        <p:grpSpPr bwMode="auto">
          <a:xfrm>
            <a:off x="381000" y="3068960"/>
            <a:ext cx="3657600" cy="628650"/>
            <a:chOff x="240" y="2112"/>
            <a:chExt cx="2304" cy="396"/>
          </a:xfrm>
        </p:grpSpPr>
        <p:graphicFrame>
          <p:nvGraphicFramePr>
            <p:cNvPr id="344069" name="Object 5"/>
            <p:cNvGraphicFramePr>
              <a:graphicFrameLocks noChangeAspect="1"/>
            </p:cNvGraphicFramePr>
            <p:nvPr/>
          </p:nvGraphicFramePr>
          <p:xfrm>
            <a:off x="480" y="2126"/>
            <a:ext cx="2064" cy="382"/>
          </p:xfrm>
          <a:graphic>
            <a:graphicData uri="http://schemas.openxmlformats.org/presentationml/2006/ole">
              <mc:AlternateContent xmlns:mc="http://schemas.openxmlformats.org/markup-compatibility/2006">
                <mc:Choice xmlns:v="urn:schemas-microsoft-com:vml" Requires="v">
                  <p:oleObj spid="_x0000_s239659" name="Equation" r:id="rId5" imgW="3022560" imgH="558720" progId="Equation.DSMT4">
                    <p:embed/>
                  </p:oleObj>
                </mc:Choice>
                <mc:Fallback>
                  <p:oleObj name="Equation" r:id="rId5" imgW="3022560" imgH="558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2126"/>
                          <a:ext cx="2064"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70" name="Rectangle 6"/>
            <p:cNvSpPr>
              <a:spLocks noChangeArrowheads="1"/>
            </p:cNvSpPr>
            <p:nvPr/>
          </p:nvSpPr>
          <p:spPr bwMode="auto">
            <a:xfrm>
              <a:off x="240" y="2112"/>
              <a:ext cx="38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buClr>
                  <a:schemeClr val="hlink"/>
                </a:buClr>
                <a:buSzPct val="75000"/>
                <a:buFont typeface="Wingdings" pitchFamily="2" charset="2"/>
                <a:buChar char="n"/>
              </a:pPr>
              <a:r>
                <a:rPr kumimoji="1" lang="en-US" altLang="zh-CN" sz="2800" b="1" dirty="0">
                  <a:solidFill>
                    <a:schemeClr val="accent2"/>
                  </a:solidFill>
                  <a:latin typeface="Times New Roman" pitchFamily="18" charset="0"/>
                  <a:ea typeface="+mn-ea"/>
                </a:rPr>
                <a:t> </a:t>
              </a:r>
            </a:p>
          </p:txBody>
        </p:sp>
      </p:grpSp>
      <p:grpSp>
        <p:nvGrpSpPr>
          <p:cNvPr id="4" name="Group 24"/>
          <p:cNvGrpSpPr>
            <a:grpSpLocks/>
          </p:cNvGrpSpPr>
          <p:nvPr/>
        </p:nvGrpSpPr>
        <p:grpSpPr bwMode="auto">
          <a:xfrm>
            <a:off x="370656" y="4221088"/>
            <a:ext cx="8305800" cy="519113"/>
            <a:chOff x="240" y="2976"/>
            <a:chExt cx="5232" cy="327"/>
          </a:xfrm>
        </p:grpSpPr>
        <p:graphicFrame>
          <p:nvGraphicFramePr>
            <p:cNvPr id="344075" name="Object 12"/>
            <p:cNvGraphicFramePr>
              <a:graphicFrameLocks noChangeAspect="1"/>
            </p:cNvGraphicFramePr>
            <p:nvPr/>
          </p:nvGraphicFramePr>
          <p:xfrm>
            <a:off x="487" y="3013"/>
            <a:ext cx="656" cy="272"/>
          </p:xfrm>
          <a:graphic>
            <a:graphicData uri="http://schemas.openxmlformats.org/presentationml/2006/ole">
              <mc:AlternateContent xmlns:mc="http://schemas.openxmlformats.org/markup-compatibility/2006">
                <mc:Choice xmlns:v="urn:schemas-microsoft-com:vml" Requires="v">
                  <p:oleObj spid="_x0000_s239660" name="Equation" r:id="rId7" imgW="1041120" imgH="431640" progId="Equation.DSMT4">
                    <p:embed/>
                  </p:oleObj>
                </mc:Choice>
                <mc:Fallback>
                  <p:oleObj name="Equation" r:id="rId7" imgW="104112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 y="3013"/>
                          <a:ext cx="65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76" name="Rectangle 13"/>
            <p:cNvSpPr>
              <a:spLocks noChangeArrowheads="1"/>
            </p:cNvSpPr>
            <p:nvPr/>
          </p:nvSpPr>
          <p:spPr bwMode="auto">
            <a:xfrm>
              <a:off x="240" y="2976"/>
              <a:ext cx="52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50000"/>
                </a:spcBef>
                <a:buClr>
                  <a:schemeClr val="tx2"/>
                </a:buClr>
                <a:buSzPct val="90000"/>
                <a:buFont typeface="Symbol" pitchFamily="18" charset="2"/>
                <a:buChar char="¨"/>
              </a:pPr>
              <a:r>
                <a:rPr lang="en-US" altLang="zh-CN" sz="2800" dirty="0">
                  <a:solidFill>
                    <a:srgbClr val="000000"/>
                  </a:solidFill>
                </a:rPr>
                <a:t>             </a:t>
              </a:r>
              <a:r>
                <a:rPr kumimoji="1" lang="zh-CN" altLang="en-US" sz="2800" b="1" dirty="0">
                  <a:solidFill>
                    <a:schemeClr val="accent2"/>
                  </a:solidFill>
                  <a:latin typeface="Times New Roman" pitchFamily="18" charset="0"/>
                  <a:ea typeface="+mn-ea"/>
                </a:rPr>
                <a:t>通带内幅度特性平坦，单调减小； </a:t>
              </a:r>
              <a:r>
                <a:rPr lang="zh-CN" altLang="en-US" sz="2800" dirty="0">
                  <a:solidFill>
                    <a:srgbClr val="000000"/>
                  </a:solidFill>
                </a:rPr>
                <a:t>                                                     </a:t>
              </a:r>
            </a:p>
          </p:txBody>
        </p:sp>
      </p:grpSp>
      <p:grpSp>
        <p:nvGrpSpPr>
          <p:cNvPr id="5" name="Group 25"/>
          <p:cNvGrpSpPr>
            <a:grpSpLocks/>
          </p:cNvGrpSpPr>
          <p:nvPr/>
        </p:nvGrpSpPr>
        <p:grpSpPr bwMode="auto">
          <a:xfrm>
            <a:off x="381000" y="4725144"/>
            <a:ext cx="6926263" cy="519113"/>
            <a:chOff x="240" y="3418"/>
            <a:chExt cx="4363" cy="327"/>
          </a:xfrm>
        </p:grpSpPr>
        <p:graphicFrame>
          <p:nvGraphicFramePr>
            <p:cNvPr id="344078" name="Object 15"/>
            <p:cNvGraphicFramePr>
              <a:graphicFrameLocks noChangeAspect="1"/>
            </p:cNvGraphicFramePr>
            <p:nvPr/>
          </p:nvGraphicFramePr>
          <p:xfrm>
            <a:off x="482" y="3472"/>
            <a:ext cx="656" cy="272"/>
          </p:xfrm>
          <a:graphic>
            <a:graphicData uri="http://schemas.openxmlformats.org/presentationml/2006/ole">
              <mc:AlternateContent xmlns:mc="http://schemas.openxmlformats.org/markup-compatibility/2006">
                <mc:Choice xmlns:v="urn:schemas-microsoft-com:vml" Requires="v">
                  <p:oleObj spid="_x0000_s239661" name="Equation" r:id="rId9" imgW="1041120" imgH="431640" progId="Equation.DSMT4">
                    <p:embed/>
                  </p:oleObj>
                </mc:Choice>
                <mc:Fallback>
                  <p:oleObj name="Equation" r:id="rId9" imgW="104112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 y="3472"/>
                          <a:ext cx="65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79" name="Rectangle 16"/>
            <p:cNvSpPr>
              <a:spLocks noChangeArrowheads="1"/>
            </p:cNvSpPr>
            <p:nvPr/>
          </p:nvSpPr>
          <p:spPr bwMode="auto">
            <a:xfrm>
              <a:off x="240" y="3418"/>
              <a:ext cx="4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50000"/>
                </a:spcBef>
                <a:buClr>
                  <a:schemeClr val="tx2"/>
                </a:buClr>
                <a:buSzPct val="90000"/>
                <a:buFont typeface="Symbol" pitchFamily="18" charset="2"/>
                <a:buChar char="¨"/>
              </a:pPr>
              <a:r>
                <a:rPr lang="en-US" altLang="zh-CN" sz="2800" dirty="0">
                  <a:solidFill>
                    <a:srgbClr val="000000"/>
                  </a:solidFill>
                </a:rPr>
                <a:t>             </a:t>
              </a:r>
              <a:r>
                <a:rPr kumimoji="1" lang="zh-CN" altLang="en-US" sz="2800" b="1" dirty="0">
                  <a:solidFill>
                    <a:schemeClr val="accent2"/>
                  </a:solidFill>
                  <a:latin typeface="Times New Roman" pitchFamily="18" charset="0"/>
                  <a:ea typeface="+mn-ea"/>
                </a:rPr>
                <a:t>过渡带及阻带内快速单调减小； </a:t>
              </a:r>
            </a:p>
          </p:txBody>
        </p:sp>
      </p:grpSp>
      <p:sp>
        <p:nvSpPr>
          <p:cNvPr id="135187" name="Text Box 19"/>
          <p:cNvSpPr txBox="1">
            <a:spLocks noChangeArrowheads="1"/>
          </p:cNvSpPr>
          <p:nvPr/>
        </p:nvSpPr>
        <p:spPr bwMode="auto">
          <a:xfrm>
            <a:off x="360040" y="5301208"/>
            <a:ext cx="88204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spcBef>
                <a:spcPct val="50000"/>
              </a:spcBef>
            </a:pPr>
            <a:r>
              <a:rPr lang="en-US" altLang="zh-CN" sz="2800" dirty="0" smtClean="0">
                <a:solidFill>
                  <a:srgbClr val="000000"/>
                </a:solidFill>
                <a:latin typeface="Symbol" pitchFamily="18" charset="2"/>
              </a:rPr>
              <a:t>W</a:t>
            </a:r>
            <a:r>
              <a:rPr lang="zh-CN" altLang="en-US" sz="2800" dirty="0">
                <a:solidFill>
                  <a:srgbClr val="000000"/>
                </a:solidFill>
              </a:rPr>
              <a:t>＝</a:t>
            </a:r>
            <a:r>
              <a:rPr lang="en-US" altLang="zh-CN" sz="2800" dirty="0" err="1">
                <a:solidFill>
                  <a:srgbClr val="000000"/>
                </a:solidFill>
                <a:latin typeface="Symbol" pitchFamily="18" charset="2"/>
              </a:rPr>
              <a:t>W</a:t>
            </a:r>
            <a:r>
              <a:rPr lang="en-US" altLang="zh-CN" sz="2000" dirty="0" err="1">
                <a:solidFill>
                  <a:srgbClr val="000000"/>
                </a:solidFill>
              </a:rPr>
              <a:t>s</a:t>
            </a:r>
            <a:r>
              <a:rPr lang="zh-CN" altLang="en-US" sz="2800" b="1" dirty="0">
                <a:solidFill>
                  <a:schemeClr val="accent2"/>
                </a:solidFill>
                <a:ea typeface="+mn-ea"/>
              </a:rPr>
              <a:t>（阻带截止频率）时，衰减的</a:t>
            </a:r>
            <a:r>
              <a:rPr lang="en-US" altLang="zh-CN" sz="2800" b="1" dirty="0">
                <a:solidFill>
                  <a:schemeClr val="accent2"/>
                </a:solidFill>
                <a:ea typeface="+mn-ea"/>
              </a:rPr>
              <a:t>d2</a:t>
            </a:r>
            <a:r>
              <a:rPr lang="zh-CN" altLang="en-US" sz="2800" b="1" dirty="0">
                <a:solidFill>
                  <a:schemeClr val="accent2"/>
                </a:solidFill>
                <a:ea typeface="+mn-ea"/>
              </a:rPr>
              <a:t>为阻带最小衰减</a:t>
            </a:r>
          </a:p>
        </p:txBody>
      </p:sp>
      <p:pic>
        <p:nvPicPr>
          <p:cNvPr id="344081"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6925" y="742950"/>
            <a:ext cx="4537075" cy="2981325"/>
          </a:xfrm>
          <a:prstGeom prst="rect">
            <a:avLst/>
          </a:prstGeom>
          <a:noFill/>
          <a:extLst>
            <a:ext uri="{909E8E84-426E-40DD-AFC4-6F175D3DCCD1}">
              <a14:hiddenFill xmlns:a14="http://schemas.microsoft.com/office/drawing/2010/main">
                <a:solidFill>
                  <a:srgbClr val="FFFFFF"/>
                </a:solidFill>
              </a14:hiddenFill>
            </a:ext>
          </a:extLst>
        </p:spPr>
      </p:pic>
      <p:pic>
        <p:nvPicPr>
          <p:cNvPr id="344082"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6146" y="3717032"/>
            <a:ext cx="4679950" cy="4873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539750" y="2636912"/>
            <a:ext cx="4032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p>
            <a:r>
              <a:rPr kumimoji="1" lang="en-US" altLang="zh-CN" sz="2800" b="1" dirty="0">
                <a:solidFill>
                  <a:schemeClr val="accent2"/>
                </a:solidFill>
                <a:latin typeface="Times New Roman" pitchFamily="18" charset="0"/>
                <a:ea typeface="+mn-ea"/>
              </a:rPr>
              <a:t>N</a:t>
            </a:r>
            <a:r>
              <a:rPr kumimoji="1" lang="zh-CN" altLang="en-US" sz="2800" b="1" dirty="0">
                <a:solidFill>
                  <a:schemeClr val="accent2"/>
                </a:solidFill>
                <a:latin typeface="Times New Roman" pitchFamily="18" charset="0"/>
                <a:ea typeface="+mn-ea"/>
              </a:rPr>
              <a:t>越大，越接近理想特性</a:t>
            </a:r>
          </a:p>
        </p:txBody>
      </p:sp>
    </p:spTree>
    <p:extLst>
      <p:ext uri="{BB962C8B-B14F-4D97-AF65-F5344CB8AC3E}">
        <p14:creationId xmlns:p14="http://schemas.microsoft.com/office/powerpoint/2010/main" val="81224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blinds(horizontal)">
                                      <p:cBhvr>
                                        <p:cTn id="7" dur="500"/>
                                        <p:tgtEl>
                                          <p:spTgt spid="135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gtEl>
                                        <p:attrNameLst>
                                          <p:attrName>style.visibility</p:attrName>
                                        </p:attrNameLst>
                                      </p:cBhvr>
                                      <p:to>
                                        <p:strVal val="visible"/>
                                      </p:to>
                                    </p:set>
                                    <p:animEffect transition="in" filter="blinds(horizontal)">
                                      <p:cBhvr>
                                        <p:cTn id="12" dur="500"/>
                                        <p:tgtEl>
                                          <p:spTgt spid="135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4082"/>
                                        </p:tgtEl>
                                        <p:attrNameLst>
                                          <p:attrName>style.visibility</p:attrName>
                                        </p:attrNameLst>
                                      </p:cBhvr>
                                      <p:to>
                                        <p:strVal val="visible"/>
                                      </p:to>
                                    </p:set>
                                    <p:animEffect transition="in" filter="blinds(horizontal)">
                                      <p:cBhvr>
                                        <p:cTn id="22" dur="500"/>
                                        <p:tgtEl>
                                          <p:spTgt spid="3440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5187"/>
                                        </p:tgtEl>
                                        <p:attrNameLst>
                                          <p:attrName>style.visibility</p:attrName>
                                        </p:attrNameLst>
                                      </p:cBhvr>
                                      <p:to>
                                        <p:strVal val="visible"/>
                                      </p:to>
                                    </p:set>
                                    <p:animEffect transition="in" filter="blinds(horizontal)">
                                      <p:cBhvr>
                                        <p:cTn id="37" dur="500"/>
                                        <p:tgtEl>
                                          <p:spTgt spid="1351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87" grpId="0" autoUpdateAnimBg="0"/>
      <p:bldP spid="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Rectangle 5"/>
          <p:cNvSpPr>
            <a:spLocks noChangeArrowheads="1"/>
          </p:cNvSpPr>
          <p:nvPr/>
        </p:nvSpPr>
        <p:spPr bwMode="auto">
          <a:xfrm>
            <a:off x="571004" y="4523209"/>
            <a:ext cx="31369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pPr>
            <a:r>
              <a:rPr kumimoji="1" lang="en-US" altLang="zh-CN" sz="2800" b="1" dirty="0">
                <a:solidFill>
                  <a:schemeClr val="accent2"/>
                </a:solidFill>
                <a:latin typeface="Times New Roman" pitchFamily="18" charset="0"/>
                <a:ea typeface="+mn-ea"/>
              </a:rPr>
              <a:t>N</a:t>
            </a:r>
            <a:r>
              <a:rPr kumimoji="1" lang="zh-CN" altLang="en-US" sz="2800" b="1" dirty="0">
                <a:solidFill>
                  <a:schemeClr val="accent2"/>
                </a:solidFill>
                <a:latin typeface="Times New Roman" pitchFamily="18" charset="0"/>
                <a:ea typeface="+mn-ea"/>
              </a:rPr>
              <a:t>：滤波器的阶数</a:t>
            </a:r>
          </a:p>
        </p:txBody>
      </p:sp>
      <p:sp>
        <p:nvSpPr>
          <p:cNvPr id="151559" name="Rectangle 7"/>
          <p:cNvSpPr>
            <a:spLocks noChangeArrowheads="1"/>
          </p:cNvSpPr>
          <p:nvPr/>
        </p:nvSpPr>
        <p:spPr bwMode="auto">
          <a:xfrm>
            <a:off x="533400" y="4076303"/>
            <a:ext cx="6419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lang="en-US" altLang="zh-CN" sz="2800" dirty="0" err="1">
                <a:solidFill>
                  <a:srgbClr val="000000"/>
                </a:solidFill>
                <a:latin typeface="Symbol" pitchFamily="18" charset="2"/>
              </a:rPr>
              <a:t>W</a:t>
            </a:r>
            <a:r>
              <a:rPr lang="en-US" altLang="zh-CN" sz="2000" dirty="0" err="1">
                <a:solidFill>
                  <a:srgbClr val="000000"/>
                </a:solidFill>
                <a:latin typeface="Tahoma" pitchFamily="34" charset="0"/>
              </a:rPr>
              <a:t>c</a:t>
            </a:r>
            <a:r>
              <a:rPr lang="en-US" altLang="zh-CN"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：截止频率，不一定为</a:t>
            </a:r>
            <a:r>
              <a:rPr kumimoji="1" lang="en-US" altLang="zh-CN" sz="2800" b="1" dirty="0">
                <a:solidFill>
                  <a:schemeClr val="accent2"/>
                </a:solidFill>
                <a:latin typeface="Times New Roman" pitchFamily="18" charset="0"/>
                <a:ea typeface="+mn-ea"/>
              </a:rPr>
              <a:t>3dB</a:t>
            </a:r>
            <a:r>
              <a:rPr kumimoji="1" lang="zh-CN" altLang="en-US" sz="2800" b="1" dirty="0">
                <a:solidFill>
                  <a:schemeClr val="accent2"/>
                </a:solidFill>
                <a:latin typeface="Times New Roman" pitchFamily="18" charset="0"/>
                <a:ea typeface="+mn-ea"/>
              </a:rPr>
              <a:t>带宽</a:t>
            </a:r>
          </a:p>
        </p:txBody>
      </p:sp>
      <p:sp>
        <p:nvSpPr>
          <p:cNvPr id="151562" name="Rectangle 10"/>
          <p:cNvSpPr>
            <a:spLocks noChangeArrowheads="1"/>
          </p:cNvSpPr>
          <p:nvPr/>
        </p:nvSpPr>
        <p:spPr bwMode="auto">
          <a:xfrm>
            <a:off x="535632" y="3542903"/>
            <a:ext cx="7924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kumimoji="1" lang="en-US" altLang="zh-CN" sz="2800" b="1" dirty="0">
                <a:solidFill>
                  <a:schemeClr val="accent2"/>
                </a:solidFill>
                <a:latin typeface="Times New Roman" pitchFamily="18" charset="0"/>
                <a:ea typeface="+mn-ea"/>
              </a:rPr>
              <a:t>0&lt;</a:t>
            </a:r>
            <a:r>
              <a:rPr lang="en-US" altLang="zh-CN" sz="2800" dirty="0">
                <a:solidFill>
                  <a:srgbClr val="000000"/>
                </a:solidFill>
                <a:latin typeface="Symbol" pitchFamily="18" charset="2"/>
              </a:rPr>
              <a:t>e</a:t>
            </a:r>
            <a:r>
              <a:rPr kumimoji="1" lang="en-US" altLang="zh-CN" sz="2800" b="1" dirty="0">
                <a:solidFill>
                  <a:schemeClr val="accent2"/>
                </a:solidFill>
                <a:latin typeface="Times New Roman" pitchFamily="18" charset="0"/>
                <a:ea typeface="+mn-ea"/>
              </a:rPr>
              <a:t>&lt;1</a:t>
            </a:r>
            <a:r>
              <a:rPr kumimoji="1" lang="zh-CN" altLang="en-US" sz="2800" b="1" dirty="0">
                <a:solidFill>
                  <a:schemeClr val="accent2"/>
                </a:solidFill>
                <a:latin typeface="Times New Roman" pitchFamily="18" charset="0"/>
                <a:ea typeface="+mn-ea"/>
              </a:rPr>
              <a:t>，表示通带波纹大小，</a:t>
            </a:r>
            <a:r>
              <a:rPr kumimoji="1" lang="en-US" altLang="zh-CN" sz="2800" b="1" dirty="0">
                <a:solidFill>
                  <a:schemeClr val="accent2"/>
                </a:solidFill>
                <a:latin typeface="Times New Roman" pitchFamily="18" charset="0"/>
                <a:ea typeface="+mn-ea"/>
              </a:rPr>
              <a:t>e</a:t>
            </a:r>
            <a:r>
              <a:rPr kumimoji="1" lang="zh-CN" altLang="en-US" sz="2800" b="1" dirty="0">
                <a:solidFill>
                  <a:schemeClr val="accent2"/>
                </a:solidFill>
                <a:latin typeface="Times New Roman" pitchFamily="18" charset="0"/>
                <a:ea typeface="+mn-ea"/>
              </a:rPr>
              <a:t>越大，波纹越大</a:t>
            </a:r>
          </a:p>
        </p:txBody>
      </p:sp>
      <p:sp>
        <p:nvSpPr>
          <p:cNvPr id="151566" name="Rectangle 14"/>
          <p:cNvSpPr>
            <a:spLocks noChangeArrowheads="1"/>
          </p:cNvSpPr>
          <p:nvPr/>
        </p:nvSpPr>
        <p:spPr bwMode="auto">
          <a:xfrm>
            <a:off x="589384" y="5085184"/>
            <a:ext cx="5638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kumimoji="1" lang="en-US" altLang="zh-CN" sz="2800" b="1" dirty="0">
                <a:solidFill>
                  <a:schemeClr val="accent2"/>
                </a:solidFill>
                <a:latin typeface="Times New Roman" pitchFamily="18" charset="0"/>
                <a:ea typeface="+mn-ea"/>
              </a:rPr>
              <a:t>T</a:t>
            </a:r>
            <a:r>
              <a:rPr kumimoji="1" lang="en-US" altLang="zh-CN" sz="2800" b="1" baseline="-25000" dirty="0">
                <a:solidFill>
                  <a:schemeClr val="accent2"/>
                </a:solidFill>
                <a:latin typeface="Times New Roman" pitchFamily="18" charset="0"/>
                <a:ea typeface="+mn-ea"/>
              </a:rPr>
              <a:t>N</a:t>
            </a:r>
            <a:r>
              <a:rPr kumimoji="1" lang="en-US" altLang="zh-CN" sz="2800" b="1" dirty="0">
                <a:solidFill>
                  <a:schemeClr val="accent2"/>
                </a:solidFill>
                <a:latin typeface="Times New Roman" pitchFamily="18" charset="0"/>
                <a:ea typeface="+mn-ea"/>
              </a:rPr>
              <a:t>(x) </a:t>
            </a:r>
            <a:r>
              <a:rPr kumimoji="1" lang="zh-CN" altLang="en-US" sz="2800" b="1" dirty="0">
                <a:solidFill>
                  <a:schemeClr val="accent2"/>
                </a:solidFill>
                <a:latin typeface="Times New Roman" pitchFamily="18" charset="0"/>
                <a:ea typeface="+mn-ea"/>
              </a:rPr>
              <a:t>：</a:t>
            </a:r>
            <a:r>
              <a:rPr kumimoji="1" lang="en-US" altLang="zh-CN" sz="2800" b="1" dirty="0">
                <a:solidFill>
                  <a:schemeClr val="accent2"/>
                </a:solidFill>
                <a:latin typeface="Times New Roman" pitchFamily="18" charset="0"/>
                <a:ea typeface="+mn-ea"/>
              </a:rPr>
              <a:t>N</a:t>
            </a:r>
            <a:r>
              <a:rPr kumimoji="1" lang="zh-CN" altLang="en-US" sz="2800" b="1" dirty="0">
                <a:solidFill>
                  <a:schemeClr val="accent2"/>
                </a:solidFill>
                <a:latin typeface="Times New Roman" pitchFamily="18" charset="0"/>
                <a:ea typeface="+mn-ea"/>
              </a:rPr>
              <a:t>阶</a:t>
            </a:r>
            <a:r>
              <a:rPr kumimoji="1" lang="en-US" altLang="zh-CN" sz="2800" b="1" dirty="0" err="1">
                <a:solidFill>
                  <a:schemeClr val="accent2"/>
                </a:solidFill>
                <a:latin typeface="Times New Roman" pitchFamily="18" charset="0"/>
                <a:ea typeface="+mn-ea"/>
              </a:rPr>
              <a:t>Chebyshev</a:t>
            </a:r>
            <a:r>
              <a:rPr kumimoji="1" lang="zh-CN" altLang="en-US" sz="2800" b="1" dirty="0">
                <a:solidFill>
                  <a:schemeClr val="accent2"/>
                </a:solidFill>
                <a:latin typeface="Times New Roman" pitchFamily="18" charset="0"/>
                <a:ea typeface="+mn-ea"/>
              </a:rPr>
              <a:t>多项式</a:t>
            </a:r>
          </a:p>
        </p:txBody>
      </p:sp>
      <p:sp>
        <p:nvSpPr>
          <p:cNvPr id="362506" name="Rectangle 10"/>
          <p:cNvSpPr>
            <a:spLocks noChangeArrowheads="1"/>
          </p:cNvSpPr>
          <p:nvPr/>
        </p:nvSpPr>
        <p:spPr bwMode="auto">
          <a:xfrm>
            <a:off x="1115616" y="404812"/>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accent2"/>
                </a:solidFill>
              </a:rPr>
              <a:t>四、</a:t>
            </a:r>
            <a:r>
              <a:rPr lang="en-US" altLang="zh-CN" sz="3200" dirty="0" err="1">
                <a:solidFill>
                  <a:schemeClr val="accent2"/>
                </a:solidFill>
              </a:rPr>
              <a:t>Chebyshev</a:t>
            </a:r>
            <a:r>
              <a:rPr lang="zh-CN" altLang="en-US" sz="3200" dirty="0">
                <a:solidFill>
                  <a:schemeClr val="accent2"/>
                </a:solidFill>
              </a:rPr>
              <a:t>滤波器</a:t>
            </a:r>
          </a:p>
        </p:txBody>
      </p:sp>
      <p:pic>
        <p:nvPicPr>
          <p:cNvPr id="36250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32479"/>
            <a:ext cx="4824412" cy="1800225"/>
          </a:xfrm>
          <a:prstGeom prst="rect">
            <a:avLst/>
          </a:prstGeom>
          <a:noFill/>
          <a:extLst>
            <a:ext uri="{909E8E84-426E-40DD-AFC4-6F175D3DCCD1}">
              <a14:hiddenFill xmlns:a14="http://schemas.microsoft.com/office/drawing/2010/main">
                <a:solidFill>
                  <a:srgbClr val="FFFFFF"/>
                </a:solidFill>
              </a14:hiddenFill>
            </a:ext>
          </a:extLst>
        </p:spPr>
      </p:pic>
      <p:sp>
        <p:nvSpPr>
          <p:cNvPr id="133126" name="Rectangle 6"/>
          <p:cNvSpPr>
            <a:spLocks noChangeArrowheads="1"/>
          </p:cNvSpPr>
          <p:nvPr/>
        </p:nvSpPr>
        <p:spPr bwMode="auto">
          <a:xfrm>
            <a:off x="389845" y="1371600"/>
            <a:ext cx="31607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kumimoji="1" lang="en-US" altLang="zh-CN" sz="2800" b="1" dirty="0">
                <a:solidFill>
                  <a:schemeClr val="accent2"/>
                </a:solidFill>
                <a:latin typeface="Times New Roman" pitchFamily="18" charset="0"/>
                <a:ea typeface="+mn-ea"/>
              </a:rPr>
              <a:t>1</a:t>
            </a:r>
            <a:r>
              <a:rPr kumimoji="1" lang="zh-CN" altLang="en-US" sz="2800" b="1" dirty="0">
                <a:solidFill>
                  <a:schemeClr val="accent2"/>
                </a:solidFill>
                <a:latin typeface="Times New Roman" pitchFamily="18" charset="0"/>
                <a:ea typeface="+mn-ea"/>
              </a:rPr>
              <a:t>、逼近函数：</a:t>
            </a:r>
          </a:p>
        </p:txBody>
      </p:sp>
      <p:pic>
        <p:nvPicPr>
          <p:cNvPr id="36251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5661248"/>
            <a:ext cx="7704137" cy="911225"/>
          </a:xfrm>
          <a:prstGeom prst="rect">
            <a:avLst/>
          </a:prstGeom>
          <a:noFill/>
          <a:extLst>
            <a:ext uri="{909E8E84-426E-40DD-AFC4-6F175D3DCCD1}">
              <a14:hiddenFill xmlns:a14="http://schemas.microsoft.com/office/drawing/2010/main">
                <a:solidFill>
                  <a:srgbClr val="FFFFFF"/>
                </a:solidFill>
              </a14:hiddenFill>
            </a:ext>
          </a:extLst>
        </p:spPr>
      </p:pic>
      <p:sp>
        <p:nvSpPr>
          <p:cNvPr id="151569" name="AutoShape 17"/>
          <p:cNvSpPr>
            <a:spLocks noChangeArrowheads="1"/>
          </p:cNvSpPr>
          <p:nvPr/>
        </p:nvSpPr>
        <p:spPr bwMode="auto">
          <a:xfrm>
            <a:off x="6477000" y="1325335"/>
            <a:ext cx="2667000" cy="1066800"/>
          </a:xfrm>
          <a:prstGeom prst="wedgeRoundRectCallout">
            <a:avLst>
              <a:gd name="adj1" fmla="val -50713"/>
              <a:gd name="adj2" fmla="val 79912"/>
              <a:gd name="adj3" fmla="val 16667"/>
            </a:avLst>
          </a:prstGeom>
          <a:solidFill>
            <a:srgbClr val="CCFF99"/>
          </a:solidFill>
          <a:ln w="9525">
            <a:solidFill>
              <a:schemeClr val="tx2"/>
            </a:solidFill>
            <a:miter lim="800000"/>
            <a:headEnd/>
            <a:tailEnd/>
          </a:ln>
        </p:spPr>
        <p:txBody>
          <a:bodyPr/>
          <a:lstStyle/>
          <a:p>
            <a:pPr algn="ctr"/>
            <a:r>
              <a:rPr lang="en-US" altLang="zh-CN" sz="2800" dirty="0"/>
              <a:t>Type I </a:t>
            </a:r>
            <a:r>
              <a:rPr lang="en-US" altLang="zh-CN" sz="2800" dirty="0" err="1"/>
              <a:t>Chebyshev</a:t>
            </a:r>
            <a:endParaRPr lang="en-US" altLang="zh-CN" sz="2800" dirty="0"/>
          </a:p>
        </p:txBody>
      </p:sp>
    </p:spTree>
    <p:extLst>
      <p:ext uri="{BB962C8B-B14F-4D97-AF65-F5344CB8AC3E}">
        <p14:creationId xmlns:p14="http://schemas.microsoft.com/office/powerpoint/2010/main" val="49194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blinds(horizontal)">
                                      <p:cBhvr>
                                        <p:cTn id="7" dur="500"/>
                                        <p:tgtEl>
                                          <p:spTgt spid="133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362507"/>
                                        </p:tgtEl>
                                        <p:attrNameLst>
                                          <p:attrName>style.visibility</p:attrName>
                                        </p:attrNameLst>
                                      </p:cBhvr>
                                      <p:to>
                                        <p:strVal val="visible"/>
                                      </p:to>
                                    </p:set>
                                    <p:anim calcmode="lin" valueType="num">
                                      <p:cBhvr>
                                        <p:cTn id="12" dur="1000" fill="hold"/>
                                        <p:tgtEl>
                                          <p:spTgt spid="362507"/>
                                        </p:tgtEl>
                                        <p:attrNameLst>
                                          <p:attrName>ppt_x</p:attrName>
                                        </p:attrNameLst>
                                      </p:cBhvr>
                                      <p:tavLst>
                                        <p:tav tm="0">
                                          <p:val>
                                            <p:strVal val="#ppt_x-.2"/>
                                          </p:val>
                                        </p:tav>
                                        <p:tav tm="100000">
                                          <p:val>
                                            <p:strVal val="#ppt_x"/>
                                          </p:val>
                                        </p:tav>
                                      </p:tavLst>
                                    </p:anim>
                                    <p:anim calcmode="lin" valueType="num">
                                      <p:cBhvr>
                                        <p:cTn id="13" dur="1000" fill="hold"/>
                                        <p:tgtEl>
                                          <p:spTgt spid="36250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6250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51569"/>
                                        </p:tgtEl>
                                        <p:attrNameLst>
                                          <p:attrName>style.visibility</p:attrName>
                                        </p:attrNameLst>
                                      </p:cBhvr>
                                      <p:to>
                                        <p:strVal val="visible"/>
                                      </p:to>
                                    </p:set>
                                    <p:animEffect transition="in" filter="blinds(horizontal)">
                                      <p:cBhvr>
                                        <p:cTn id="19" dur="500"/>
                                        <p:tgtEl>
                                          <p:spTgt spid="1515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1562"/>
                                        </p:tgtEl>
                                        <p:attrNameLst>
                                          <p:attrName>style.visibility</p:attrName>
                                        </p:attrNameLst>
                                      </p:cBhvr>
                                      <p:to>
                                        <p:strVal val="visible"/>
                                      </p:to>
                                    </p:set>
                                    <p:animEffect transition="in" filter="blinds(horizontal)">
                                      <p:cBhvr>
                                        <p:cTn id="24" dur="500"/>
                                        <p:tgtEl>
                                          <p:spTgt spid="1515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1559"/>
                                        </p:tgtEl>
                                        <p:attrNameLst>
                                          <p:attrName>style.visibility</p:attrName>
                                        </p:attrNameLst>
                                      </p:cBhvr>
                                      <p:to>
                                        <p:strVal val="visible"/>
                                      </p:to>
                                    </p:set>
                                    <p:animEffect transition="in" filter="blinds(horizontal)">
                                      <p:cBhvr>
                                        <p:cTn id="29" dur="500"/>
                                        <p:tgtEl>
                                          <p:spTgt spid="1515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1557"/>
                                        </p:tgtEl>
                                        <p:attrNameLst>
                                          <p:attrName>style.visibility</p:attrName>
                                        </p:attrNameLst>
                                      </p:cBhvr>
                                      <p:to>
                                        <p:strVal val="visible"/>
                                      </p:to>
                                    </p:set>
                                    <p:animEffect transition="in" filter="blinds(horizontal)">
                                      <p:cBhvr>
                                        <p:cTn id="34" dur="500"/>
                                        <p:tgtEl>
                                          <p:spTgt spid="15155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1566"/>
                                        </p:tgtEl>
                                        <p:attrNameLst>
                                          <p:attrName>style.visibility</p:attrName>
                                        </p:attrNameLst>
                                      </p:cBhvr>
                                      <p:to>
                                        <p:strVal val="visible"/>
                                      </p:to>
                                    </p:set>
                                    <p:animEffect transition="in" filter="blinds(horizontal)">
                                      <p:cBhvr>
                                        <p:cTn id="39" dur="500"/>
                                        <p:tgtEl>
                                          <p:spTgt spid="15156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362511"/>
                                        </p:tgtEl>
                                        <p:attrNameLst>
                                          <p:attrName>style.visibility</p:attrName>
                                        </p:attrNameLst>
                                      </p:cBhvr>
                                      <p:to>
                                        <p:strVal val="visible"/>
                                      </p:to>
                                    </p:set>
                                    <p:anim calcmode="lin" valueType="num">
                                      <p:cBhvr additive="base">
                                        <p:cTn id="44" dur="500" fill="hold"/>
                                        <p:tgtEl>
                                          <p:spTgt spid="362511"/>
                                        </p:tgtEl>
                                        <p:attrNameLst>
                                          <p:attrName>ppt_x</p:attrName>
                                        </p:attrNameLst>
                                      </p:cBhvr>
                                      <p:tavLst>
                                        <p:tav tm="0">
                                          <p:val>
                                            <p:strVal val="#ppt_x"/>
                                          </p:val>
                                        </p:tav>
                                        <p:tav tm="100000">
                                          <p:val>
                                            <p:strVal val="#ppt_x"/>
                                          </p:val>
                                        </p:tav>
                                      </p:tavLst>
                                    </p:anim>
                                    <p:anim calcmode="lin" valueType="num">
                                      <p:cBhvr additive="base">
                                        <p:cTn id="45" dur="500" fill="hold"/>
                                        <p:tgtEl>
                                          <p:spTgt spid="362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59" grpId="0" autoUpdateAnimBg="0"/>
      <p:bldP spid="151562" grpId="0" autoUpdateAnimBg="0"/>
      <p:bldP spid="151566" grpId="0" autoUpdateAnimBg="0"/>
      <p:bldP spid="133126" grpId="0" autoUpdateAnimBg="0"/>
      <p:bldP spid="15156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矩形 10"/>
          <p:cNvSpPr>
            <a:spLocks noChangeArrowheads="1"/>
          </p:cNvSpPr>
          <p:nvPr/>
        </p:nvSpPr>
        <p:spPr bwMode="auto">
          <a:xfrm>
            <a:off x="0" y="1412776"/>
            <a:ext cx="8964488"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kumimoji="1" lang="zh-CN" altLang="en-US" sz="3600" b="1" dirty="0">
                <a:solidFill>
                  <a:schemeClr val="accent2"/>
                </a:solidFill>
                <a:latin typeface="Times New Roman" pitchFamily="18" charset="0"/>
                <a:ea typeface="+mn-ea"/>
              </a:rPr>
              <a:t>切比雪夫多项式特点：</a:t>
            </a:r>
          </a:p>
          <a:p>
            <a:pPr algn="just"/>
            <a:r>
              <a:rPr lang="zh-CN" altLang="en-US" sz="2800" b="0" dirty="0"/>
              <a:t>    </a:t>
            </a:r>
            <a:r>
              <a:rPr kumimoji="1" lang="en-US" altLang="zh-CN" sz="2800" b="1" dirty="0" smtClean="0">
                <a:solidFill>
                  <a:schemeClr val="accent2"/>
                </a:solidFill>
                <a:latin typeface="Times New Roman" pitchFamily="18" charset="0"/>
                <a:ea typeface="+mn-ea"/>
              </a:rPr>
              <a:t>(</a:t>
            </a:r>
            <a:r>
              <a:rPr kumimoji="1" lang="en-US" altLang="zh-CN" sz="2800" b="1" dirty="0">
                <a:solidFill>
                  <a:schemeClr val="accent2"/>
                </a:solidFill>
                <a:latin typeface="Times New Roman" pitchFamily="18" charset="0"/>
                <a:ea typeface="+mn-ea"/>
              </a:rPr>
              <a:t>1)</a:t>
            </a:r>
            <a:r>
              <a:rPr kumimoji="1" lang="zh-CN" altLang="en-US" sz="2800" b="1" dirty="0">
                <a:solidFill>
                  <a:schemeClr val="accent2"/>
                </a:solidFill>
                <a:latin typeface="Times New Roman" pitchFamily="18" charset="0"/>
                <a:ea typeface="+mn-ea"/>
              </a:rPr>
              <a:t>当</a:t>
            </a:r>
            <a:r>
              <a:rPr kumimoji="1" lang="en-US" altLang="zh-CN" sz="2800" b="1" dirty="0">
                <a:solidFill>
                  <a:schemeClr val="accent2"/>
                </a:solidFill>
                <a:latin typeface="Times New Roman" pitchFamily="18" charset="0"/>
                <a:ea typeface="+mn-ea"/>
              </a:rPr>
              <a:t>|x|&lt;1</a:t>
            </a:r>
            <a:r>
              <a:rPr kumimoji="1" lang="zh-CN" altLang="en-US" sz="2800" b="1" dirty="0">
                <a:solidFill>
                  <a:schemeClr val="accent2"/>
                </a:solidFill>
                <a:latin typeface="Times New Roman" pitchFamily="18" charset="0"/>
                <a:ea typeface="+mn-ea"/>
              </a:rPr>
              <a:t>时，</a:t>
            </a:r>
            <a:r>
              <a:rPr kumimoji="1" lang="en-US" altLang="zh-CN" sz="2800" b="1" dirty="0">
                <a:solidFill>
                  <a:schemeClr val="accent2"/>
                </a:solidFill>
                <a:latin typeface="Times New Roman" pitchFamily="18" charset="0"/>
                <a:ea typeface="+mn-ea"/>
              </a:rPr>
              <a:t>|T</a:t>
            </a:r>
            <a:r>
              <a:rPr kumimoji="1" lang="en-US" altLang="zh-CN" sz="2800" b="1" baseline="-25000" dirty="0">
                <a:solidFill>
                  <a:schemeClr val="accent2"/>
                </a:solidFill>
                <a:latin typeface="Times New Roman" pitchFamily="18" charset="0"/>
                <a:ea typeface="+mn-ea"/>
              </a:rPr>
              <a:t>N</a:t>
            </a:r>
            <a:r>
              <a:rPr kumimoji="1" lang="en-US" altLang="zh-CN" sz="2800" b="1" dirty="0">
                <a:solidFill>
                  <a:schemeClr val="accent2"/>
                </a:solidFill>
                <a:latin typeface="Times New Roman" pitchFamily="18" charset="0"/>
                <a:ea typeface="+mn-ea"/>
              </a:rPr>
              <a:t>(x)|≤1,</a:t>
            </a:r>
            <a:r>
              <a:rPr kumimoji="1" lang="zh-CN" altLang="en-US" sz="2800" b="1" dirty="0">
                <a:solidFill>
                  <a:schemeClr val="accent2"/>
                </a:solidFill>
                <a:latin typeface="Times New Roman" pitchFamily="18" charset="0"/>
                <a:ea typeface="+mn-ea"/>
              </a:rPr>
              <a:t>在</a:t>
            </a:r>
            <a:r>
              <a:rPr kumimoji="1" lang="en-US" altLang="zh-CN" sz="2800" b="1" dirty="0">
                <a:solidFill>
                  <a:schemeClr val="accent2"/>
                </a:solidFill>
                <a:latin typeface="Times New Roman" pitchFamily="18" charset="0"/>
                <a:ea typeface="+mn-ea"/>
              </a:rPr>
              <a:t>|x|&lt;1</a:t>
            </a:r>
            <a:r>
              <a:rPr kumimoji="1" lang="zh-CN" altLang="en-US" sz="2800" b="1" dirty="0">
                <a:solidFill>
                  <a:schemeClr val="accent2"/>
                </a:solidFill>
                <a:latin typeface="Times New Roman" pitchFamily="18" charset="0"/>
                <a:ea typeface="+mn-ea"/>
              </a:rPr>
              <a:t>范围内具有等波纹性；</a:t>
            </a:r>
          </a:p>
          <a:p>
            <a:pPr algn="just"/>
            <a:r>
              <a:rPr kumimoji="1" lang="zh-CN" altLang="en-US" sz="2800" b="1" dirty="0">
                <a:solidFill>
                  <a:schemeClr val="accent2"/>
                </a:solidFill>
                <a:latin typeface="Times New Roman" pitchFamily="18" charset="0"/>
                <a:ea typeface="+mn-ea"/>
              </a:rPr>
              <a:t>    </a:t>
            </a:r>
            <a:r>
              <a:rPr kumimoji="1" lang="en-US" altLang="zh-CN" sz="2800" b="1" dirty="0" smtClean="0">
                <a:solidFill>
                  <a:schemeClr val="accent2"/>
                </a:solidFill>
                <a:latin typeface="Times New Roman" pitchFamily="18" charset="0"/>
                <a:ea typeface="+mn-ea"/>
              </a:rPr>
              <a:t>(</a:t>
            </a:r>
            <a:r>
              <a:rPr kumimoji="1" lang="en-US" altLang="zh-CN" sz="2800" b="1" dirty="0">
                <a:solidFill>
                  <a:schemeClr val="accent2"/>
                </a:solidFill>
                <a:latin typeface="Times New Roman" pitchFamily="18" charset="0"/>
                <a:ea typeface="+mn-ea"/>
              </a:rPr>
              <a:t>2)</a:t>
            </a:r>
            <a:r>
              <a:rPr kumimoji="1" lang="zh-CN" altLang="en-US" sz="2800" b="1" dirty="0">
                <a:solidFill>
                  <a:schemeClr val="accent2"/>
                </a:solidFill>
                <a:latin typeface="Times New Roman" pitchFamily="18" charset="0"/>
                <a:ea typeface="+mn-ea"/>
              </a:rPr>
              <a:t>当</a:t>
            </a:r>
            <a:r>
              <a:rPr kumimoji="1" lang="en-US" altLang="zh-CN" sz="2800" b="1" dirty="0">
                <a:solidFill>
                  <a:schemeClr val="accent2"/>
                </a:solidFill>
                <a:latin typeface="Times New Roman" pitchFamily="18" charset="0"/>
                <a:ea typeface="+mn-ea"/>
              </a:rPr>
              <a:t>x&gt;1</a:t>
            </a:r>
            <a:r>
              <a:rPr kumimoji="1" lang="zh-CN" altLang="en-US" sz="2800" b="1" dirty="0">
                <a:solidFill>
                  <a:schemeClr val="accent2"/>
                </a:solidFill>
                <a:latin typeface="Times New Roman" pitchFamily="18" charset="0"/>
                <a:ea typeface="+mn-ea"/>
              </a:rPr>
              <a:t>时，</a:t>
            </a:r>
            <a:r>
              <a:rPr kumimoji="1" lang="en-US" altLang="zh-CN" sz="2800" b="1" dirty="0">
                <a:solidFill>
                  <a:schemeClr val="accent2"/>
                </a:solidFill>
                <a:latin typeface="Times New Roman" pitchFamily="18" charset="0"/>
                <a:ea typeface="+mn-ea"/>
              </a:rPr>
              <a:t>TN(x)</a:t>
            </a:r>
            <a:r>
              <a:rPr kumimoji="1" lang="zh-CN" altLang="en-US" sz="2800" b="1" dirty="0">
                <a:solidFill>
                  <a:schemeClr val="accent2"/>
                </a:solidFill>
                <a:latin typeface="Times New Roman" pitchFamily="18" charset="0"/>
                <a:ea typeface="+mn-ea"/>
              </a:rPr>
              <a:t> 随</a:t>
            </a:r>
            <a:r>
              <a:rPr kumimoji="1" lang="en-US" altLang="zh-CN" sz="2800" b="1" dirty="0">
                <a:solidFill>
                  <a:schemeClr val="accent2"/>
                </a:solidFill>
                <a:latin typeface="Times New Roman" pitchFamily="18" charset="0"/>
                <a:ea typeface="+mn-ea"/>
              </a:rPr>
              <a:t>x</a:t>
            </a:r>
            <a:r>
              <a:rPr kumimoji="1" lang="zh-CN" altLang="en-US" sz="2800" b="1" dirty="0">
                <a:solidFill>
                  <a:schemeClr val="accent2"/>
                </a:solidFill>
                <a:latin typeface="Times New Roman" pitchFamily="18" charset="0"/>
                <a:ea typeface="+mn-ea"/>
              </a:rPr>
              <a:t>单调上升</a:t>
            </a:r>
            <a:r>
              <a:rPr kumimoji="1" lang="en-US" altLang="zh-CN" sz="2800" b="1" dirty="0">
                <a:solidFill>
                  <a:schemeClr val="accent2"/>
                </a:solidFill>
                <a:latin typeface="Times New Roman" pitchFamily="18" charset="0"/>
                <a:ea typeface="+mn-ea"/>
              </a:rPr>
              <a:t>;</a:t>
            </a:r>
          </a:p>
          <a:p>
            <a:pPr algn="just"/>
            <a:r>
              <a:rPr kumimoji="1" lang="en-US" altLang="zh-CN" sz="2800" b="1" dirty="0">
                <a:solidFill>
                  <a:schemeClr val="accent2"/>
                </a:solidFill>
                <a:latin typeface="Times New Roman" pitchFamily="18" charset="0"/>
                <a:ea typeface="+mn-ea"/>
              </a:rPr>
              <a:t>     </a:t>
            </a:r>
          </a:p>
          <a:p>
            <a:pPr algn="just"/>
            <a:r>
              <a:rPr kumimoji="1" lang="en-US" altLang="zh-CN" sz="2800" b="1" dirty="0">
                <a:solidFill>
                  <a:schemeClr val="accent2"/>
                </a:solidFill>
                <a:latin typeface="Times New Roman" pitchFamily="18" charset="0"/>
                <a:ea typeface="+mn-ea"/>
              </a:rPr>
              <a:t> </a:t>
            </a:r>
            <a:r>
              <a:rPr kumimoji="1" lang="en-US" altLang="zh-CN" sz="2800" b="1" dirty="0" smtClean="0">
                <a:solidFill>
                  <a:schemeClr val="accent2"/>
                </a:solidFill>
                <a:latin typeface="Times New Roman" pitchFamily="18" charset="0"/>
                <a:ea typeface="+mn-ea"/>
              </a:rPr>
              <a:t>   </a:t>
            </a:r>
            <a:r>
              <a:rPr kumimoji="1" lang="en-US" altLang="zh-CN" sz="2800" b="1" dirty="0">
                <a:solidFill>
                  <a:schemeClr val="accent2"/>
                </a:solidFill>
                <a:latin typeface="Times New Roman" pitchFamily="18" charset="0"/>
                <a:ea typeface="+mn-ea"/>
              </a:rPr>
              <a:t>(3</a:t>
            </a:r>
            <a:r>
              <a:rPr kumimoji="1" lang="en-US" altLang="zh-CN" sz="2800" b="1" dirty="0" smtClean="0">
                <a:solidFill>
                  <a:schemeClr val="accent2"/>
                </a:solidFill>
                <a:latin typeface="Times New Roman" pitchFamily="18" charset="0"/>
                <a:ea typeface="+mn-ea"/>
              </a:rPr>
              <a:t>)</a:t>
            </a:r>
          </a:p>
          <a:p>
            <a:pPr algn="just"/>
            <a:endParaRPr kumimoji="1" lang="en-US" altLang="zh-CN" sz="2800" b="1" dirty="0">
              <a:solidFill>
                <a:schemeClr val="accent2"/>
              </a:solidFill>
              <a:latin typeface="Times New Roman" pitchFamily="18" charset="0"/>
              <a:ea typeface="+mn-ea"/>
            </a:endParaRPr>
          </a:p>
          <a:p>
            <a:pPr algn="just"/>
            <a:endParaRPr kumimoji="1" lang="en-US" altLang="zh-CN" sz="2800" b="1" dirty="0">
              <a:solidFill>
                <a:schemeClr val="accent2"/>
              </a:solidFill>
              <a:latin typeface="Times New Roman" pitchFamily="18" charset="0"/>
              <a:ea typeface="+mn-ea"/>
            </a:endParaRPr>
          </a:p>
          <a:p>
            <a:pPr algn="just"/>
            <a:r>
              <a:rPr kumimoji="1" lang="en-US" altLang="zh-CN" sz="2800" b="1" dirty="0" smtClean="0">
                <a:solidFill>
                  <a:schemeClr val="accent2"/>
                </a:solidFill>
                <a:latin typeface="Times New Roman" pitchFamily="18" charset="0"/>
                <a:ea typeface="+mn-ea"/>
              </a:rPr>
              <a:t>    </a:t>
            </a:r>
            <a:r>
              <a:rPr kumimoji="1" lang="en-US" altLang="zh-CN" sz="2800" b="1" dirty="0">
                <a:solidFill>
                  <a:schemeClr val="accent2"/>
                </a:solidFill>
                <a:latin typeface="Times New Roman" pitchFamily="18" charset="0"/>
                <a:ea typeface="+mn-ea"/>
              </a:rPr>
              <a:t>(4)</a:t>
            </a:r>
          </a:p>
        </p:txBody>
      </p:sp>
      <p:graphicFrame>
        <p:nvGraphicFramePr>
          <p:cNvPr id="364547" name="Object 4"/>
          <p:cNvGraphicFramePr>
            <a:graphicFrameLocks noChangeAspect="1"/>
          </p:cNvGraphicFramePr>
          <p:nvPr>
            <p:extLst>
              <p:ext uri="{D42A27DB-BD31-4B8C-83A1-F6EECF244321}">
                <p14:modId xmlns:p14="http://schemas.microsoft.com/office/powerpoint/2010/main" val="2047971904"/>
              </p:ext>
            </p:extLst>
          </p:nvPr>
        </p:nvGraphicFramePr>
        <p:xfrm>
          <a:off x="4391025" y="2871788"/>
          <a:ext cx="4752975" cy="3986212"/>
        </p:xfrm>
        <a:graphic>
          <a:graphicData uri="http://schemas.openxmlformats.org/presentationml/2006/ole">
            <mc:AlternateContent xmlns:mc="http://schemas.openxmlformats.org/markup-compatibility/2006">
              <mc:Choice xmlns:v="urn:schemas-microsoft-com:vml" Requires="v">
                <p:oleObj spid="_x0000_s246816" name="Image" r:id="rId3" imgW="4643265" imgH="4711837" progId="Photoshop.Image.6">
                  <p:embed/>
                </p:oleObj>
              </mc:Choice>
              <mc:Fallback>
                <p:oleObj name="Image" r:id="rId3" imgW="4643265" imgH="4711837"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025" y="2871788"/>
                        <a:ext cx="4752975"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4549" name="Object 5"/>
          <p:cNvGraphicFramePr>
            <a:graphicFrameLocks noChangeAspect="1"/>
          </p:cNvGraphicFramePr>
          <p:nvPr>
            <p:extLst>
              <p:ext uri="{D42A27DB-BD31-4B8C-83A1-F6EECF244321}">
                <p14:modId xmlns:p14="http://schemas.microsoft.com/office/powerpoint/2010/main" val="1357779505"/>
              </p:ext>
            </p:extLst>
          </p:nvPr>
        </p:nvGraphicFramePr>
        <p:xfrm>
          <a:off x="971600" y="2996952"/>
          <a:ext cx="4240212" cy="1104900"/>
        </p:xfrm>
        <a:graphic>
          <a:graphicData uri="http://schemas.openxmlformats.org/presentationml/2006/ole">
            <mc:AlternateContent xmlns:mc="http://schemas.openxmlformats.org/markup-compatibility/2006">
              <mc:Choice xmlns:v="urn:schemas-microsoft-com:vml" Requires="v">
                <p:oleObj spid="_x0000_s246817" name="公式" r:id="rId5" imgW="2095200" imgH="545760" progId="Equation.3">
                  <p:embed/>
                </p:oleObj>
              </mc:Choice>
              <mc:Fallback>
                <p:oleObj name="公式" r:id="rId5" imgW="2095200" imgH="545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996952"/>
                        <a:ext cx="4240212"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50" name="Object 6"/>
          <p:cNvGraphicFramePr>
            <a:graphicFrameLocks noChangeAspect="1"/>
          </p:cNvGraphicFramePr>
          <p:nvPr>
            <p:extLst>
              <p:ext uri="{D42A27DB-BD31-4B8C-83A1-F6EECF244321}">
                <p14:modId xmlns:p14="http://schemas.microsoft.com/office/powerpoint/2010/main" val="1730152820"/>
              </p:ext>
            </p:extLst>
          </p:nvPr>
        </p:nvGraphicFramePr>
        <p:xfrm>
          <a:off x="986569" y="4293096"/>
          <a:ext cx="3495675" cy="1104900"/>
        </p:xfrm>
        <a:graphic>
          <a:graphicData uri="http://schemas.openxmlformats.org/presentationml/2006/ole">
            <mc:AlternateContent xmlns:mc="http://schemas.openxmlformats.org/markup-compatibility/2006">
              <mc:Choice xmlns:v="urn:schemas-microsoft-com:vml" Requires="v">
                <p:oleObj spid="_x0000_s246818" name="公式" r:id="rId7" imgW="1726920" imgH="545760" progId="Equation.3">
                  <p:embed/>
                </p:oleObj>
              </mc:Choice>
              <mc:Fallback>
                <p:oleObj name="公式" r:id="rId7" imgW="1726920" imgH="545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569" y="4293096"/>
                        <a:ext cx="3495675"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903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ChangeArrowheads="1"/>
          </p:cNvSpPr>
          <p:nvPr/>
        </p:nvSpPr>
        <p:spPr bwMode="auto">
          <a:xfrm>
            <a:off x="250825" y="404813"/>
            <a:ext cx="31607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lang="en-US" altLang="zh-CN" sz="2800">
                <a:solidFill>
                  <a:srgbClr val="3333CC"/>
                </a:solidFill>
                <a:latin typeface="Tahoma" pitchFamily="34" charset="0"/>
              </a:rPr>
              <a:t>2</a:t>
            </a:r>
            <a:r>
              <a:rPr lang="zh-CN" altLang="en-US" sz="2800">
                <a:solidFill>
                  <a:srgbClr val="3333CC"/>
                </a:solidFill>
                <a:latin typeface="Tahoma" pitchFamily="34" charset="0"/>
              </a:rPr>
              <a:t>、幅频特性：</a:t>
            </a:r>
            <a:endParaRPr kumimoji="0" lang="zh-CN" altLang="en-US" sz="2800">
              <a:solidFill>
                <a:srgbClr val="3333CC"/>
              </a:solidFill>
              <a:latin typeface="Tahoma" pitchFamily="34" charset="0"/>
            </a:endParaRPr>
          </a:p>
        </p:txBody>
      </p:sp>
      <p:pic>
        <p:nvPicPr>
          <p:cNvPr id="3655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52513"/>
            <a:ext cx="8569325" cy="496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40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blinds(horizontal)">
                                      <p:cBhvr>
                                        <p:cTn id="7"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6" name="Rectangle 4"/>
          <p:cNvSpPr>
            <a:spLocks noGrp="1" noChangeArrowheads="1"/>
          </p:cNvSpPr>
          <p:nvPr>
            <p:ph type="body" sz="half" idx="4294967295"/>
          </p:nvPr>
        </p:nvSpPr>
        <p:spPr>
          <a:xfrm>
            <a:off x="611188" y="1484313"/>
            <a:ext cx="3240087" cy="655637"/>
          </a:xfrm>
          <a:noFill/>
        </p:spPr>
        <p:txBody>
          <a:bodyPr/>
          <a:lstStyle/>
          <a:p>
            <a:pPr eaLnBrk="1" hangingPunct="1"/>
            <a:r>
              <a:rPr lang="zh-CN" altLang="en-US" kern="1200" dirty="0">
                <a:solidFill>
                  <a:schemeClr val="accent2"/>
                </a:solidFill>
                <a:latin typeface="Times New Roman" pitchFamily="18" charset="0"/>
              </a:rPr>
              <a:t>设计思想：</a:t>
            </a:r>
          </a:p>
        </p:txBody>
      </p:sp>
      <p:grpSp>
        <p:nvGrpSpPr>
          <p:cNvPr id="2" name="Group 13"/>
          <p:cNvGrpSpPr>
            <a:grpSpLocks/>
          </p:cNvGrpSpPr>
          <p:nvPr/>
        </p:nvGrpSpPr>
        <p:grpSpPr bwMode="auto">
          <a:xfrm>
            <a:off x="1879600" y="1988840"/>
            <a:ext cx="5054600" cy="431304"/>
            <a:chOff x="1184" y="1344"/>
            <a:chExt cx="3184" cy="432"/>
          </a:xfrm>
        </p:grpSpPr>
        <p:sp>
          <p:nvSpPr>
            <p:cNvPr id="392197" name="Rectangle 6"/>
            <p:cNvSpPr>
              <a:spLocks noChangeArrowheads="1"/>
            </p:cNvSpPr>
            <p:nvPr/>
          </p:nvSpPr>
          <p:spPr bwMode="auto">
            <a:xfrm>
              <a:off x="1184" y="1344"/>
              <a:ext cx="31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lang="en-US" altLang="zh-CN" sz="2800" dirty="0">
                  <a:solidFill>
                    <a:srgbClr val="000000"/>
                  </a:solidFill>
                  <a:latin typeface="Tahoma" pitchFamily="34" charset="0"/>
                </a:rPr>
                <a:t>		 </a:t>
              </a:r>
              <a:r>
                <a:rPr kumimoji="1" lang="en-US" altLang="zh-CN" sz="2800" b="1" dirty="0">
                  <a:solidFill>
                    <a:schemeClr val="accent2"/>
                  </a:solidFill>
                  <a:latin typeface="Times New Roman" pitchFamily="18" charset="0"/>
                  <a:ea typeface="+mn-ea"/>
                </a:rPr>
                <a:t>s </a:t>
              </a:r>
              <a:r>
                <a:rPr kumimoji="1" lang="zh-CN" altLang="en-US" sz="2800" b="1" dirty="0">
                  <a:solidFill>
                    <a:schemeClr val="accent2"/>
                  </a:solidFill>
                  <a:latin typeface="Times New Roman" pitchFamily="18" charset="0"/>
                  <a:ea typeface="+mn-ea"/>
                </a:rPr>
                <a:t>平面             </a:t>
              </a:r>
              <a:r>
                <a:rPr kumimoji="1" lang="en-US" altLang="zh-CN" sz="2800" b="1" dirty="0">
                  <a:solidFill>
                    <a:schemeClr val="accent2"/>
                  </a:solidFill>
                  <a:latin typeface="Times New Roman" pitchFamily="18" charset="0"/>
                  <a:ea typeface="+mn-ea"/>
                </a:rPr>
                <a:t>z </a:t>
              </a:r>
              <a:r>
                <a:rPr kumimoji="1" lang="zh-CN" altLang="en-US" sz="2800" b="1" dirty="0">
                  <a:solidFill>
                    <a:schemeClr val="accent2"/>
                  </a:solidFill>
                  <a:latin typeface="Times New Roman" pitchFamily="18" charset="0"/>
                  <a:ea typeface="+mn-ea"/>
                </a:rPr>
                <a:t>平面</a:t>
              </a:r>
            </a:p>
          </p:txBody>
        </p:sp>
        <p:graphicFrame>
          <p:nvGraphicFramePr>
            <p:cNvPr id="392198" name="Object 7"/>
            <p:cNvGraphicFramePr>
              <a:graphicFrameLocks noChangeAspect="1"/>
            </p:cNvGraphicFramePr>
            <p:nvPr/>
          </p:nvGraphicFramePr>
          <p:xfrm>
            <a:off x="2640" y="1392"/>
            <a:ext cx="432" cy="274"/>
          </p:xfrm>
          <a:graphic>
            <a:graphicData uri="http://schemas.openxmlformats.org/presentationml/2006/ole">
              <mc:AlternateContent xmlns:mc="http://schemas.openxmlformats.org/markup-compatibility/2006">
                <mc:Choice xmlns:v="urn:schemas-microsoft-com:vml" Requires="v">
                  <p:oleObj spid="_x0000_s253994" name="Equation" r:id="rId3" imgW="380880" imgH="241200" progId="Equation.DSMT4">
                    <p:embed/>
                  </p:oleObj>
                </mc:Choice>
                <mc:Fallback>
                  <p:oleObj name="Equation" r:id="rId3" imgW="3808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1392"/>
                          <a:ext cx="432"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p:cNvGrpSpPr>
            <a:grpSpLocks/>
          </p:cNvGrpSpPr>
          <p:nvPr/>
        </p:nvGrpSpPr>
        <p:grpSpPr bwMode="auto">
          <a:xfrm>
            <a:off x="828807" y="2636912"/>
            <a:ext cx="7078662" cy="655638"/>
            <a:chOff x="533" y="1776"/>
            <a:chExt cx="4291" cy="413"/>
          </a:xfrm>
        </p:grpSpPr>
        <p:sp>
          <p:nvSpPr>
            <p:cNvPr id="392200" name="Rectangle 9"/>
            <p:cNvSpPr>
              <a:spLocks noChangeArrowheads="1"/>
            </p:cNvSpPr>
            <p:nvPr/>
          </p:nvSpPr>
          <p:spPr bwMode="auto">
            <a:xfrm>
              <a:off x="533" y="1776"/>
              <a:ext cx="4291"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lang="en-US" altLang="zh-CN"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模拟系统  </a:t>
              </a:r>
              <a:r>
                <a:rPr kumimoji="1" lang="zh-CN" altLang="en-US" sz="2800" b="1" dirty="0" smtClean="0">
                  <a:solidFill>
                    <a:schemeClr val="accent2"/>
                  </a:solidFill>
                  <a:latin typeface="Times New Roman" pitchFamily="18" charset="0"/>
                  <a:ea typeface="+mn-ea"/>
                </a:rPr>
                <a:t>                              </a:t>
              </a:r>
              <a:r>
                <a:rPr kumimoji="1" lang="zh-CN" altLang="en-US" sz="2800" b="1" dirty="0">
                  <a:solidFill>
                    <a:schemeClr val="accent2"/>
                  </a:solidFill>
                  <a:latin typeface="Times New Roman" pitchFamily="18" charset="0"/>
                  <a:ea typeface="+mn-ea"/>
                </a:rPr>
                <a:t>数字系统</a:t>
              </a:r>
            </a:p>
          </p:txBody>
        </p:sp>
        <p:graphicFrame>
          <p:nvGraphicFramePr>
            <p:cNvPr id="392201" name="Object 10"/>
            <p:cNvGraphicFramePr>
              <a:graphicFrameLocks noChangeAspect="1"/>
            </p:cNvGraphicFramePr>
            <p:nvPr/>
          </p:nvGraphicFramePr>
          <p:xfrm>
            <a:off x="2160" y="1799"/>
            <a:ext cx="1536" cy="313"/>
          </p:xfrm>
          <a:graphic>
            <a:graphicData uri="http://schemas.openxmlformats.org/presentationml/2006/ole">
              <mc:AlternateContent xmlns:mc="http://schemas.openxmlformats.org/markup-compatibility/2006">
                <mc:Choice xmlns:v="urn:schemas-microsoft-com:vml" Requires="v">
                  <p:oleObj spid="_x0000_s253995" name="Equation" r:id="rId5" imgW="2120760" imgH="431640" progId="Equation.DSMT4">
                    <p:embed/>
                  </p:oleObj>
                </mc:Choice>
                <mc:Fallback>
                  <p:oleObj name="Equation" r:id="rId5" imgW="21207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1799"/>
                          <a:ext cx="1536"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Rectangle 4"/>
          <p:cNvSpPr>
            <a:spLocks noChangeArrowheads="1"/>
          </p:cNvSpPr>
          <p:nvPr/>
        </p:nvSpPr>
        <p:spPr bwMode="auto">
          <a:xfrm>
            <a:off x="611188" y="3212976"/>
            <a:ext cx="80645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75000"/>
              <a:buFont typeface="Wingdings" pitchFamily="2" charset="2"/>
              <a:buChar char="n"/>
            </a:pPr>
            <a:r>
              <a:rPr kumimoji="1" lang="zh-CN" altLang="en-US" sz="2800" b="1" dirty="0">
                <a:solidFill>
                  <a:schemeClr val="accent2"/>
                </a:solidFill>
                <a:latin typeface="Times New Roman" pitchFamily="18" charset="0"/>
                <a:ea typeface="+mn-ea"/>
              </a:rPr>
              <a:t>设计步骤：</a:t>
            </a:r>
          </a:p>
          <a:p>
            <a:pPr marL="342900" indent="-342900">
              <a:spcBef>
                <a:spcPct val="20000"/>
              </a:spcBef>
              <a:buClr>
                <a:schemeClr val="hlink"/>
              </a:buClr>
              <a:buSzPct val="75000"/>
              <a:buFont typeface="Wingdings" pitchFamily="2" charset="2"/>
              <a:buChar char="n"/>
            </a:pPr>
            <a:r>
              <a:rPr kumimoji="1" lang="en-US" altLang="zh-CN" sz="2800" b="1" dirty="0">
                <a:solidFill>
                  <a:schemeClr val="accent2"/>
                </a:solidFill>
                <a:latin typeface="Times New Roman" pitchFamily="18" charset="0"/>
                <a:ea typeface="+mn-ea"/>
              </a:rPr>
              <a:t>1</a:t>
            </a:r>
            <a:r>
              <a:rPr kumimoji="1" lang="zh-CN" altLang="en-US" sz="2800" b="1" dirty="0">
                <a:solidFill>
                  <a:schemeClr val="accent2"/>
                </a:solidFill>
                <a:latin typeface="Times New Roman" pitchFamily="18" charset="0"/>
                <a:ea typeface="+mn-ea"/>
              </a:rPr>
              <a:t>、数字滤波器的性能指标         模拟滤波器的性能指标</a:t>
            </a:r>
          </a:p>
          <a:p>
            <a:pPr marL="342900" indent="-342900">
              <a:spcBef>
                <a:spcPct val="20000"/>
              </a:spcBef>
              <a:buClr>
                <a:schemeClr val="hlink"/>
              </a:buClr>
              <a:buSzPct val="75000"/>
              <a:buFont typeface="Wingdings" pitchFamily="2" charset="2"/>
              <a:buChar char="n"/>
            </a:pPr>
            <a:r>
              <a:rPr kumimoji="1" lang="en-US" altLang="zh-CN" sz="2800" b="1" dirty="0">
                <a:solidFill>
                  <a:schemeClr val="accent2"/>
                </a:solidFill>
                <a:latin typeface="Times New Roman" pitchFamily="18" charset="0"/>
                <a:ea typeface="+mn-ea"/>
              </a:rPr>
              <a:t>2</a:t>
            </a:r>
            <a:r>
              <a:rPr kumimoji="1" lang="zh-CN" altLang="en-US" sz="2800" b="1" dirty="0">
                <a:solidFill>
                  <a:schemeClr val="accent2"/>
                </a:solidFill>
                <a:latin typeface="Times New Roman" pitchFamily="18" charset="0"/>
                <a:ea typeface="+mn-ea"/>
              </a:rPr>
              <a:t>、设计模拟原型滤波器</a:t>
            </a:r>
          </a:p>
          <a:p>
            <a:pPr marL="342900" indent="-342900">
              <a:spcBef>
                <a:spcPct val="20000"/>
              </a:spcBef>
              <a:buClr>
                <a:schemeClr val="hlink"/>
              </a:buClr>
              <a:buSzPct val="75000"/>
              <a:buFont typeface="Wingdings" pitchFamily="2" charset="2"/>
              <a:buChar char="n"/>
            </a:pPr>
            <a:r>
              <a:rPr kumimoji="1" lang="en-US" altLang="zh-CN" sz="2800" b="1" dirty="0">
                <a:solidFill>
                  <a:schemeClr val="accent2"/>
                </a:solidFill>
                <a:latin typeface="Times New Roman" pitchFamily="18" charset="0"/>
                <a:ea typeface="+mn-ea"/>
              </a:rPr>
              <a:t>3</a:t>
            </a:r>
            <a:r>
              <a:rPr kumimoji="1" lang="zh-CN" altLang="en-US" sz="2800" b="1" dirty="0">
                <a:solidFill>
                  <a:schemeClr val="accent2"/>
                </a:solidFill>
                <a:latin typeface="Times New Roman" pitchFamily="18" charset="0"/>
                <a:ea typeface="+mn-ea"/>
              </a:rPr>
              <a:t>、</a:t>
            </a:r>
          </a:p>
          <a:p>
            <a:pPr marL="342900" indent="-342900">
              <a:spcBef>
                <a:spcPct val="20000"/>
              </a:spcBef>
              <a:buClr>
                <a:schemeClr val="hlink"/>
              </a:buClr>
              <a:buSzPct val="75000"/>
              <a:buFont typeface="Wingdings" pitchFamily="2" charset="2"/>
              <a:buChar char="n"/>
            </a:pPr>
            <a:r>
              <a:rPr kumimoji="1" lang="en-US" altLang="zh-CN" sz="2800" b="1" dirty="0">
                <a:solidFill>
                  <a:schemeClr val="accent2"/>
                </a:solidFill>
                <a:latin typeface="Times New Roman" pitchFamily="18" charset="0"/>
                <a:ea typeface="+mn-ea"/>
              </a:rPr>
              <a:t>4</a:t>
            </a:r>
            <a:r>
              <a:rPr kumimoji="1" lang="zh-CN" altLang="en-US" sz="2800" b="1" dirty="0">
                <a:solidFill>
                  <a:schemeClr val="accent2"/>
                </a:solidFill>
                <a:latin typeface="Times New Roman" pitchFamily="18" charset="0"/>
                <a:ea typeface="+mn-ea"/>
              </a:rPr>
              <a:t>、通过算法实现</a:t>
            </a:r>
            <a:r>
              <a:rPr kumimoji="1" lang="en-US" altLang="zh-CN" sz="2800" b="1" dirty="0">
                <a:solidFill>
                  <a:schemeClr val="accent2"/>
                </a:solidFill>
                <a:latin typeface="Times New Roman" pitchFamily="18" charset="0"/>
                <a:ea typeface="+mn-ea"/>
              </a:rPr>
              <a:t>H(z)</a:t>
            </a:r>
          </a:p>
        </p:txBody>
      </p:sp>
      <p:sp>
        <p:nvSpPr>
          <p:cNvPr id="392203" name="Line 11"/>
          <p:cNvSpPr>
            <a:spLocks noChangeShapeType="1"/>
          </p:cNvSpPr>
          <p:nvPr/>
        </p:nvSpPr>
        <p:spPr bwMode="auto">
          <a:xfrm>
            <a:off x="5148064" y="4005064"/>
            <a:ext cx="865188"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92204" name="Object 12"/>
          <p:cNvGraphicFramePr>
            <a:graphicFrameLocks noChangeAspect="1"/>
          </p:cNvGraphicFramePr>
          <p:nvPr>
            <p:extLst>
              <p:ext uri="{D42A27DB-BD31-4B8C-83A1-F6EECF244321}">
                <p14:modId xmlns:p14="http://schemas.microsoft.com/office/powerpoint/2010/main" val="3235585912"/>
              </p:ext>
            </p:extLst>
          </p:nvPr>
        </p:nvGraphicFramePr>
        <p:xfrm>
          <a:off x="4859338" y="4725144"/>
          <a:ext cx="863600" cy="501650"/>
        </p:xfrm>
        <a:graphic>
          <a:graphicData uri="http://schemas.openxmlformats.org/presentationml/2006/ole">
            <mc:AlternateContent xmlns:mc="http://schemas.openxmlformats.org/markup-compatibility/2006">
              <mc:Choice xmlns:v="urn:schemas-microsoft-com:vml" Requires="v">
                <p:oleObj spid="_x0000_s253996" name="公式" r:id="rId7" imgW="393480" imgH="228600" progId="Equation.3">
                  <p:embed/>
                </p:oleObj>
              </mc:Choice>
              <mc:Fallback>
                <p:oleObj name="公式" r:id="rId7" imgW="3934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4725144"/>
                        <a:ext cx="8636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2205" name="Object 13"/>
          <p:cNvGraphicFramePr>
            <a:graphicFrameLocks noChangeAspect="1"/>
          </p:cNvGraphicFramePr>
          <p:nvPr>
            <p:extLst>
              <p:ext uri="{D42A27DB-BD31-4B8C-83A1-F6EECF244321}">
                <p14:modId xmlns:p14="http://schemas.microsoft.com/office/powerpoint/2010/main" val="738236444"/>
              </p:ext>
            </p:extLst>
          </p:nvPr>
        </p:nvGraphicFramePr>
        <p:xfrm>
          <a:off x="1610859" y="5151786"/>
          <a:ext cx="2529093" cy="640684"/>
        </p:xfrm>
        <a:graphic>
          <a:graphicData uri="http://schemas.openxmlformats.org/presentationml/2006/ole">
            <mc:AlternateContent xmlns:mc="http://schemas.openxmlformats.org/markup-compatibility/2006">
              <mc:Choice xmlns:v="urn:schemas-microsoft-com:vml" Requires="v">
                <p:oleObj spid="_x0000_s253997" name="Equation" r:id="rId9" imgW="1002960" imgH="253800" progId="Equation.DSMT4">
                  <p:embed/>
                </p:oleObj>
              </mc:Choice>
              <mc:Fallback>
                <p:oleObj name="Equation" r:id="rId9" imgW="1002960" imgH="253800" progId="Equation.DSMT4">
                  <p:embed/>
                  <p:pic>
                    <p:nvPicPr>
                      <p:cNvPr id="0" name=""/>
                      <p:cNvPicPr>
                        <a:picLocks noChangeAspect="1" noChangeArrowheads="1"/>
                      </p:cNvPicPr>
                      <p:nvPr/>
                    </p:nvPicPr>
                    <p:blipFill>
                      <a:blip r:embed="rId10"/>
                      <a:srcRect/>
                      <a:stretch>
                        <a:fillRect/>
                      </a:stretch>
                    </p:blipFill>
                    <p:spPr bwMode="auto">
                      <a:xfrm>
                        <a:off x="1610859" y="5151786"/>
                        <a:ext cx="2529093" cy="640684"/>
                      </a:xfrm>
                      <a:prstGeom prst="rect">
                        <a:avLst/>
                      </a:prstGeom>
                      <a:noFill/>
                      <a:ln>
                        <a:noFill/>
                      </a:ln>
                      <a:effectLst/>
                    </p:spPr>
                  </p:pic>
                </p:oleObj>
              </mc:Fallback>
            </mc:AlternateContent>
          </a:graphicData>
        </a:graphic>
      </p:graphicFrame>
      <p:sp>
        <p:nvSpPr>
          <p:cNvPr id="392206" name="Rectangle 14"/>
          <p:cNvSpPr>
            <a:spLocks noChangeArrowheads="1"/>
          </p:cNvSpPr>
          <p:nvPr/>
        </p:nvSpPr>
        <p:spPr bwMode="auto">
          <a:xfrm>
            <a:off x="265585" y="40821"/>
            <a:ext cx="6754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latinLnBrk="1" hangingPunct="1"/>
            <a:r>
              <a:rPr kumimoji="1" lang="en-US" altLang="zh-CN" sz="4000" b="1" dirty="0">
                <a:solidFill>
                  <a:srgbClr val="003399"/>
                </a:solidFill>
                <a:latin typeface="+mj-lt"/>
                <a:ea typeface="+mj-ea"/>
                <a:cs typeface="+mj-cs"/>
              </a:rPr>
              <a:t>10.6 </a:t>
            </a:r>
            <a:r>
              <a:rPr kumimoji="1" lang="zh-CN" altLang="en-US" sz="4000" b="1" dirty="0" smtClean="0">
                <a:solidFill>
                  <a:srgbClr val="003399"/>
                </a:solidFill>
                <a:latin typeface="+mj-lt"/>
                <a:ea typeface="+mj-ea"/>
                <a:cs typeface="+mj-cs"/>
              </a:rPr>
              <a:t>数字滤波器</a:t>
            </a:r>
            <a:endParaRPr kumimoji="1" lang="en-US" altLang="zh-CN" sz="4000" b="1" dirty="0">
              <a:solidFill>
                <a:srgbClr val="003399"/>
              </a:solidFill>
              <a:latin typeface="+mj-lt"/>
              <a:ea typeface="+mj-ea"/>
              <a:cs typeface="+mj-cs"/>
            </a:endParaRPr>
          </a:p>
        </p:txBody>
      </p:sp>
    </p:spTree>
    <p:extLst>
      <p:ext uri="{BB962C8B-B14F-4D97-AF65-F5344CB8AC3E}">
        <p14:creationId xmlns:p14="http://schemas.microsoft.com/office/powerpoint/2010/main" val="124065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Effect transition="in" filter="blinds(horizontal)">
                                      <p:cBhvr>
                                        <p:cTn id="7" dur="500"/>
                                        <p:tgtEl>
                                          <p:spTgt spid="952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blinds(horizontal)">
                                      <p:cBhvr>
                                        <p:cTn id="27" dur="500"/>
                                        <p:tgtEl>
                                          <p:spTgt spid="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2203"/>
                                        </p:tgtEl>
                                        <p:attrNameLst>
                                          <p:attrName>style.visibility</p:attrName>
                                        </p:attrNameLst>
                                      </p:cBhvr>
                                      <p:to>
                                        <p:strVal val="visible"/>
                                      </p:to>
                                    </p:set>
                                    <p:animEffect transition="in" filter="blinds(horizontal)">
                                      <p:cBhvr>
                                        <p:cTn id="32" dur="500"/>
                                        <p:tgtEl>
                                          <p:spTgt spid="392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linds(horizontal)">
                                      <p:cBhvr>
                                        <p:cTn id="37" dur="500"/>
                                        <p:tgtEl>
                                          <p:spTgt spid="4">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92204"/>
                                        </p:tgtEl>
                                        <p:attrNameLst>
                                          <p:attrName>style.visibility</p:attrName>
                                        </p:attrNameLst>
                                      </p:cBhvr>
                                      <p:to>
                                        <p:strVal val="visible"/>
                                      </p:to>
                                    </p:set>
                                    <p:animEffect transition="in" filter="blinds(horizontal)">
                                      <p:cBhvr>
                                        <p:cTn id="42" dur="500"/>
                                        <p:tgtEl>
                                          <p:spTgt spid="3922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blinds(horizontal)">
                                      <p:cBhvr>
                                        <p:cTn id="47" dur="500"/>
                                        <p:tgtEl>
                                          <p:spTgt spid="4">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92205"/>
                                        </p:tgtEl>
                                        <p:attrNameLst>
                                          <p:attrName>style.visibility</p:attrName>
                                        </p:attrNameLst>
                                      </p:cBhvr>
                                      <p:to>
                                        <p:strVal val="visible"/>
                                      </p:to>
                                    </p:set>
                                    <p:animEffect transition="in" filter="blinds(horizontal)">
                                      <p:cBhvr>
                                        <p:cTn id="52" dur="500"/>
                                        <p:tgtEl>
                                          <p:spTgt spid="3922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blinds(horizontal)">
                                      <p:cBhvr>
                                        <p:cTn id="5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autoUpdateAnimBg="0"/>
      <p:bldP spid="4" grpId="0" build="p" autoUpdateAnimBg="0"/>
      <p:bldP spid="3922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841375" y="1392560"/>
            <a:ext cx="39624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None/>
            </a:pPr>
            <a:r>
              <a:rPr kumimoji="1" lang="en-US" altLang="zh-CN" sz="2800" b="1" dirty="0">
                <a:solidFill>
                  <a:schemeClr val="accent2"/>
                </a:solidFill>
                <a:latin typeface="Times New Roman" pitchFamily="18" charset="0"/>
                <a:ea typeface="+mn-ea"/>
              </a:rPr>
              <a:t>IIR</a:t>
            </a:r>
            <a:r>
              <a:rPr kumimoji="1" lang="zh-CN" altLang="en-US" sz="2800" b="1" dirty="0">
                <a:solidFill>
                  <a:schemeClr val="accent2"/>
                </a:solidFill>
                <a:latin typeface="Times New Roman" pitchFamily="18" charset="0"/>
                <a:ea typeface="+mn-ea"/>
              </a:rPr>
              <a:t>数字滤波器：</a:t>
            </a:r>
          </a:p>
        </p:txBody>
      </p:sp>
      <p:sp>
        <p:nvSpPr>
          <p:cNvPr id="70659" name="Rectangle 3"/>
          <p:cNvSpPr>
            <a:spLocks noChangeArrowheads="1"/>
          </p:cNvSpPr>
          <p:nvPr/>
        </p:nvSpPr>
        <p:spPr bwMode="auto">
          <a:xfrm>
            <a:off x="842963" y="2078360"/>
            <a:ext cx="5942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nSpc>
                <a:spcPct val="90000"/>
              </a:lnSpc>
              <a:spcBef>
                <a:spcPct val="20000"/>
              </a:spcBef>
              <a:buClr>
                <a:schemeClr val="hlink"/>
              </a:buClr>
              <a:buSzPct val="75000"/>
            </a:pPr>
            <a:r>
              <a:rPr lang="zh-CN" altLang="en-US"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可以利用模拟滤波器设计</a:t>
            </a:r>
          </a:p>
        </p:txBody>
      </p:sp>
      <p:sp>
        <p:nvSpPr>
          <p:cNvPr id="70660" name="Rectangle 4"/>
          <p:cNvSpPr>
            <a:spLocks noChangeArrowheads="1"/>
          </p:cNvSpPr>
          <p:nvPr/>
        </p:nvSpPr>
        <p:spPr bwMode="auto">
          <a:xfrm>
            <a:off x="838200" y="2581598"/>
            <a:ext cx="44227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nSpc>
                <a:spcPct val="90000"/>
              </a:lnSpc>
              <a:spcBef>
                <a:spcPct val="20000"/>
              </a:spcBef>
              <a:buClr>
                <a:schemeClr val="hlink"/>
              </a:buClr>
              <a:buSzPct val="75000"/>
              <a:buFont typeface="Wingdings" pitchFamily="2" charset="2"/>
              <a:buNone/>
            </a:pPr>
            <a:r>
              <a:rPr lang="zh-CN" altLang="en-US"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但相位非线性</a:t>
            </a:r>
          </a:p>
        </p:txBody>
      </p:sp>
      <p:sp>
        <p:nvSpPr>
          <p:cNvPr id="70661" name="Rectangle 5"/>
          <p:cNvSpPr>
            <a:spLocks noChangeArrowheads="1"/>
          </p:cNvSpPr>
          <p:nvPr/>
        </p:nvSpPr>
        <p:spPr bwMode="auto">
          <a:xfrm>
            <a:off x="838200" y="3363490"/>
            <a:ext cx="4270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nSpc>
                <a:spcPct val="90000"/>
              </a:lnSpc>
              <a:spcBef>
                <a:spcPct val="20000"/>
              </a:spcBef>
              <a:buClr>
                <a:schemeClr val="hlink"/>
              </a:buClr>
              <a:buSzPct val="75000"/>
            </a:pPr>
            <a:r>
              <a:rPr kumimoji="1" lang="en-US" altLang="zh-CN" sz="2800" b="1" dirty="0">
                <a:solidFill>
                  <a:schemeClr val="accent2"/>
                </a:solidFill>
                <a:latin typeface="Times New Roman" pitchFamily="18" charset="0"/>
                <a:ea typeface="+mn-ea"/>
              </a:rPr>
              <a:t>FIR</a:t>
            </a:r>
            <a:r>
              <a:rPr kumimoji="1" lang="zh-CN" altLang="en-US" sz="2800" b="1" dirty="0">
                <a:solidFill>
                  <a:schemeClr val="accent2"/>
                </a:solidFill>
                <a:latin typeface="Times New Roman" pitchFamily="18" charset="0"/>
                <a:ea typeface="+mn-ea"/>
              </a:rPr>
              <a:t>数字滤波器：</a:t>
            </a:r>
          </a:p>
        </p:txBody>
      </p:sp>
      <p:sp>
        <p:nvSpPr>
          <p:cNvPr id="70662" name="Rectangle 6"/>
          <p:cNvSpPr>
            <a:spLocks noChangeArrowheads="1"/>
          </p:cNvSpPr>
          <p:nvPr/>
        </p:nvSpPr>
        <p:spPr bwMode="auto">
          <a:xfrm>
            <a:off x="683568" y="3841651"/>
            <a:ext cx="7546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nSpc>
                <a:spcPct val="90000"/>
              </a:lnSpc>
              <a:spcBef>
                <a:spcPct val="20000"/>
              </a:spcBef>
              <a:buClr>
                <a:schemeClr val="hlink"/>
              </a:buClr>
              <a:buSzPct val="75000"/>
              <a:buFont typeface="Wingdings" pitchFamily="2" charset="2"/>
              <a:buNone/>
            </a:pPr>
            <a:r>
              <a:rPr lang="zh-CN" altLang="en-US"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可以严格线性相位</a:t>
            </a:r>
          </a:p>
        </p:txBody>
      </p:sp>
      <p:sp>
        <p:nvSpPr>
          <p:cNvPr id="70663" name="Rectangle 7"/>
          <p:cNvSpPr>
            <a:spLocks noChangeArrowheads="1"/>
          </p:cNvSpPr>
          <p:nvPr/>
        </p:nvSpPr>
        <p:spPr bwMode="auto">
          <a:xfrm>
            <a:off x="838200" y="4373463"/>
            <a:ext cx="4727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nSpc>
                <a:spcPct val="90000"/>
              </a:lnSpc>
              <a:spcBef>
                <a:spcPct val="20000"/>
              </a:spcBef>
              <a:buClr>
                <a:schemeClr val="hlink"/>
              </a:buClr>
              <a:buSzPct val="75000"/>
            </a:pPr>
            <a:r>
              <a:rPr lang="zh-CN" altLang="en-US"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因果稳定系统</a:t>
            </a:r>
          </a:p>
        </p:txBody>
      </p:sp>
      <p:sp>
        <p:nvSpPr>
          <p:cNvPr id="70664" name="Rectangle 8"/>
          <p:cNvSpPr>
            <a:spLocks noChangeArrowheads="1"/>
          </p:cNvSpPr>
          <p:nvPr/>
        </p:nvSpPr>
        <p:spPr bwMode="auto">
          <a:xfrm>
            <a:off x="838200" y="4906863"/>
            <a:ext cx="4422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nSpc>
                <a:spcPct val="90000"/>
              </a:lnSpc>
              <a:spcBef>
                <a:spcPct val="20000"/>
              </a:spcBef>
              <a:buClr>
                <a:schemeClr val="hlink"/>
              </a:buClr>
              <a:buSzPct val="75000"/>
              <a:buFont typeface="Wingdings" pitchFamily="2" charset="2"/>
              <a:buNone/>
            </a:pPr>
            <a:r>
              <a:rPr lang="zh-CN" altLang="en-US"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可用</a:t>
            </a:r>
            <a:r>
              <a:rPr kumimoji="1" lang="en-US" altLang="zh-CN" sz="2800" b="1" dirty="0">
                <a:solidFill>
                  <a:schemeClr val="accent2"/>
                </a:solidFill>
                <a:latin typeface="Times New Roman" pitchFamily="18" charset="0"/>
                <a:ea typeface="+mn-ea"/>
              </a:rPr>
              <a:t>FFT</a:t>
            </a:r>
            <a:r>
              <a:rPr kumimoji="1" lang="zh-CN" altLang="en-US" sz="2800" b="1" dirty="0">
                <a:solidFill>
                  <a:schemeClr val="accent2"/>
                </a:solidFill>
                <a:latin typeface="Times New Roman" pitchFamily="18" charset="0"/>
                <a:ea typeface="+mn-ea"/>
              </a:rPr>
              <a:t>计算</a:t>
            </a:r>
          </a:p>
        </p:txBody>
      </p:sp>
      <p:sp>
        <p:nvSpPr>
          <p:cNvPr id="70665" name="Rectangle 9"/>
          <p:cNvSpPr>
            <a:spLocks noChangeArrowheads="1"/>
          </p:cNvSpPr>
          <p:nvPr/>
        </p:nvSpPr>
        <p:spPr bwMode="auto">
          <a:xfrm>
            <a:off x="838200" y="5425976"/>
            <a:ext cx="67849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lnSpc>
                <a:spcPct val="90000"/>
              </a:lnSpc>
              <a:spcBef>
                <a:spcPct val="20000"/>
              </a:spcBef>
              <a:buClr>
                <a:schemeClr val="hlink"/>
              </a:buClr>
              <a:buSzPct val="75000"/>
            </a:pPr>
            <a:r>
              <a:rPr lang="zh-CN" altLang="en-US" sz="28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但阶次比</a:t>
            </a:r>
            <a:r>
              <a:rPr kumimoji="1" lang="en-US" altLang="zh-CN" sz="2800" b="1" dirty="0">
                <a:solidFill>
                  <a:schemeClr val="accent2"/>
                </a:solidFill>
                <a:latin typeface="Times New Roman" pitchFamily="18" charset="0"/>
                <a:ea typeface="+mn-ea"/>
              </a:rPr>
              <a:t>IIR</a:t>
            </a:r>
            <a:r>
              <a:rPr kumimoji="1" lang="zh-CN" altLang="en-US" sz="2800" b="1" dirty="0">
                <a:solidFill>
                  <a:schemeClr val="accent2"/>
                </a:solidFill>
                <a:latin typeface="Times New Roman" pitchFamily="18" charset="0"/>
                <a:ea typeface="+mn-ea"/>
              </a:rPr>
              <a:t>滤波器要高得多</a:t>
            </a:r>
          </a:p>
        </p:txBody>
      </p:sp>
    </p:spTree>
    <p:extLst>
      <p:ext uri="{BB962C8B-B14F-4D97-AF65-F5344CB8AC3E}">
        <p14:creationId xmlns:p14="http://schemas.microsoft.com/office/powerpoint/2010/main" val="232064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linds(horizontal)">
                                      <p:cBhvr>
                                        <p:cTn id="7" dur="500"/>
                                        <p:tgtEl>
                                          <p:spTgt spid="70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blinds(horizontal)">
                                      <p:cBhvr>
                                        <p:cTn id="12" dur="500"/>
                                        <p:tgtEl>
                                          <p:spTgt spid="70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60"/>
                                        </p:tgtEl>
                                        <p:attrNameLst>
                                          <p:attrName>style.visibility</p:attrName>
                                        </p:attrNameLst>
                                      </p:cBhvr>
                                      <p:to>
                                        <p:strVal val="visible"/>
                                      </p:to>
                                    </p:set>
                                    <p:animEffect transition="in" filter="blinds(horizontal)">
                                      <p:cBhvr>
                                        <p:cTn id="17" dur="500"/>
                                        <p:tgtEl>
                                          <p:spTgt spid="70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1"/>
                                        </p:tgtEl>
                                        <p:attrNameLst>
                                          <p:attrName>style.visibility</p:attrName>
                                        </p:attrNameLst>
                                      </p:cBhvr>
                                      <p:to>
                                        <p:strVal val="visible"/>
                                      </p:to>
                                    </p:set>
                                    <p:animEffect transition="in" filter="blinds(horizontal)">
                                      <p:cBhvr>
                                        <p:cTn id="22" dur="500"/>
                                        <p:tgtEl>
                                          <p:spTgt spid="70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662"/>
                                        </p:tgtEl>
                                        <p:attrNameLst>
                                          <p:attrName>style.visibility</p:attrName>
                                        </p:attrNameLst>
                                      </p:cBhvr>
                                      <p:to>
                                        <p:strVal val="visible"/>
                                      </p:to>
                                    </p:set>
                                    <p:animEffect transition="in" filter="blinds(horizontal)">
                                      <p:cBhvr>
                                        <p:cTn id="27" dur="500"/>
                                        <p:tgtEl>
                                          <p:spTgt spid="706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663"/>
                                        </p:tgtEl>
                                        <p:attrNameLst>
                                          <p:attrName>style.visibility</p:attrName>
                                        </p:attrNameLst>
                                      </p:cBhvr>
                                      <p:to>
                                        <p:strVal val="visible"/>
                                      </p:to>
                                    </p:set>
                                    <p:animEffect transition="in" filter="blinds(horizontal)">
                                      <p:cBhvr>
                                        <p:cTn id="32" dur="500"/>
                                        <p:tgtEl>
                                          <p:spTgt spid="706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664"/>
                                        </p:tgtEl>
                                        <p:attrNameLst>
                                          <p:attrName>style.visibility</p:attrName>
                                        </p:attrNameLst>
                                      </p:cBhvr>
                                      <p:to>
                                        <p:strVal val="visible"/>
                                      </p:to>
                                    </p:set>
                                    <p:animEffect transition="in" filter="blinds(horizontal)">
                                      <p:cBhvr>
                                        <p:cTn id="37" dur="500"/>
                                        <p:tgtEl>
                                          <p:spTgt spid="706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0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autoUpdateAnimBg="0"/>
      <p:bldP spid="70660" grpId="0" autoUpdateAnimBg="0"/>
      <p:bldP spid="70661" grpId="0" autoUpdateAnimBg="0"/>
      <p:bldP spid="70662" grpId="0" autoUpdateAnimBg="0"/>
      <p:bldP spid="70663" grpId="0" autoUpdateAnimBg="0"/>
      <p:bldP spid="70664" grpId="0" autoUpdateAnimBg="0"/>
      <p:bldP spid="7066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solidFill>
                  <a:schemeClr val="accent2"/>
                </a:solidFill>
                <a:latin typeface="Times New Roman" pitchFamily="18" charset="0"/>
              </a:rPr>
              <a:t>一、滤波器的功能</a:t>
            </a:r>
          </a:p>
          <a:p>
            <a:pPr eaLnBrk="1" hangingPunct="1">
              <a:buFont typeface="Wingdings" pitchFamily="2" charset="2"/>
              <a:buNone/>
            </a:pPr>
            <a:r>
              <a:rPr lang="zh-CN" altLang="en-US" sz="2800" dirty="0" smtClean="0">
                <a:latin typeface="黑体" pitchFamily="2" charset="-122"/>
              </a:rPr>
              <a:t>      滤波器的功能是对输入信号进行滤波以增强所需信号部分，抑制不要的部分。</a:t>
            </a:r>
          </a:p>
          <a:p>
            <a:endParaRPr lang="zh-CN" altLang="en-US" sz="2800" dirty="0" smtClean="0"/>
          </a:p>
        </p:txBody>
      </p:sp>
      <p:sp>
        <p:nvSpPr>
          <p:cNvPr id="317444" name="Rectangle 2"/>
          <p:cNvSpPr>
            <a:spLocks noGrp="1" noChangeArrowheads="1"/>
          </p:cNvSpPr>
          <p:nvPr>
            <p:ph type="title"/>
          </p:nvPr>
        </p:nvSpPr>
        <p:spPr>
          <a:noFill/>
          <a:ln/>
        </p:spPr>
        <p:txBody>
          <a:bodyPr/>
          <a:lstStyle/>
          <a:p>
            <a:pPr eaLnBrk="1" hangingPunct="1"/>
            <a:r>
              <a:rPr lang="en-US" altLang="zh-CN" dirty="0" smtClean="0"/>
              <a:t>10.1  </a:t>
            </a:r>
            <a:r>
              <a:rPr lang="zh-CN" altLang="en-US" dirty="0" smtClean="0"/>
              <a:t>引言</a:t>
            </a:r>
          </a:p>
        </p:txBody>
      </p:sp>
    </p:spTree>
    <p:extLst>
      <p:ext uri="{BB962C8B-B14F-4D97-AF65-F5344CB8AC3E}">
        <p14:creationId xmlns:p14="http://schemas.microsoft.com/office/powerpoint/2010/main" val="878735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blinds(horizontal)">
                                      <p:cBhvr>
                                        <p:cTn id="7" dur="500"/>
                                        <p:tgtEl>
                                          <p:spTgt spid="3174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43">
                                            <p:txEl>
                                              <p:pRg st="1" end="1"/>
                                            </p:txEl>
                                          </p:spTgt>
                                        </p:tgtEl>
                                        <p:attrNameLst>
                                          <p:attrName>style.visibility</p:attrName>
                                        </p:attrNameLst>
                                      </p:cBhvr>
                                      <p:to>
                                        <p:strVal val="visible"/>
                                      </p:to>
                                    </p:set>
                                    <p:animEffect transition="in" filter="blinds(horizontal)">
                                      <p:cBhvr>
                                        <p:cTn id="10" dur="500"/>
                                        <p:tgtEl>
                                          <p:spTgt spid="317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68C19EE-8C42-4624-89B5-45EFD89F82FC}" type="datetime1">
              <a:rPr lang="zh-CN" altLang="en-US" smtClean="0"/>
              <a:pPr>
                <a:defRPr/>
              </a:pPr>
              <a:t>2014-12-23</a:t>
            </a:fld>
            <a:endParaRPr lang="zh-CN" altLang="zh-CN"/>
          </a:p>
        </p:txBody>
      </p:sp>
      <p:sp>
        <p:nvSpPr>
          <p:cNvPr id="3" name="页脚占位符 2"/>
          <p:cNvSpPr>
            <a:spLocks noGrp="1"/>
          </p:cNvSpPr>
          <p:nvPr>
            <p:ph type="ftr" sz="quarter" idx="11"/>
          </p:nvPr>
        </p:nvSpPr>
        <p:spPr/>
        <p:txBody>
          <a:bodyPr/>
          <a:lstStyle/>
          <a:p>
            <a:pPr>
              <a:defRPr/>
            </a:pPr>
            <a:r>
              <a:rPr lang="zh-CN" altLang="en-US" smtClean="0"/>
              <a:t>信号与系统</a:t>
            </a:r>
            <a:endParaRPr lang="zh-CN" altLang="en-US"/>
          </a:p>
        </p:txBody>
      </p:sp>
      <p:sp>
        <p:nvSpPr>
          <p:cNvPr id="4" name="灯片编号占位符 3"/>
          <p:cNvSpPr>
            <a:spLocks noGrp="1"/>
          </p:cNvSpPr>
          <p:nvPr>
            <p:ph type="sldNum" sz="quarter" idx="12"/>
          </p:nvPr>
        </p:nvSpPr>
        <p:spPr/>
        <p:txBody>
          <a:bodyPr/>
          <a:lstStyle/>
          <a:p>
            <a:pPr>
              <a:defRPr/>
            </a:pPr>
            <a:fld id="{01018F52-AD5F-40A4-9AB3-09B944666EF2}" type="slidenum">
              <a:rPr lang="en-US" altLang="ko-KR" smtClean="0"/>
              <a:pPr>
                <a:defRPr/>
              </a:pPr>
              <a:t>3</a:t>
            </a:fld>
            <a:endParaRPr lang="en-US" altLang="ko-KR"/>
          </a:p>
        </p:txBody>
      </p:sp>
      <p:sp>
        <p:nvSpPr>
          <p:cNvPr id="5" name="矩形 4"/>
          <p:cNvSpPr/>
          <p:nvPr/>
        </p:nvSpPr>
        <p:spPr>
          <a:xfrm>
            <a:off x="323528" y="1556792"/>
            <a:ext cx="7992888" cy="2088232"/>
          </a:xfrm>
          <a:prstGeom prst="rect">
            <a:avLst/>
          </a:prstGeom>
          <a:noFill/>
          <a:ln>
            <a:noFill/>
          </a:ln>
        </p:spPr>
        <p:txBody>
          <a:bodyPr vert="horz" wrap="square" lIns="91440" tIns="45720" rIns="91440" bIns="45720" numCol="1" anchor="t" anchorCtr="0" compatLnSpc="1">
            <a:prstTxWarp prst="textNoShape">
              <a:avLst/>
            </a:prstTxWarp>
          </a:bodyPr>
          <a:lstStyle/>
          <a:p>
            <a:pPr marL="342900" indent="-342900" eaLnBrk="1" latinLnBrk="1" hangingPunct="1">
              <a:spcBef>
                <a:spcPct val="20000"/>
              </a:spcBef>
              <a:buSzPct val="70000"/>
              <a:buFont typeface="Wingdings" pitchFamily="2" charset="2"/>
              <a:buNone/>
            </a:pPr>
            <a:r>
              <a:rPr kumimoji="1" lang="zh-CN" altLang="en-US" sz="2800" b="1" dirty="0">
                <a:solidFill>
                  <a:schemeClr val="accent2"/>
                </a:solidFill>
                <a:latin typeface="Times New Roman" pitchFamily="18" charset="0"/>
                <a:ea typeface="+mn-ea"/>
              </a:rPr>
              <a:t>二、模拟滤波器（</a:t>
            </a:r>
            <a:r>
              <a:rPr kumimoji="1" lang="en-US" altLang="zh-CN" sz="2800" b="1" dirty="0">
                <a:solidFill>
                  <a:schemeClr val="accent2"/>
                </a:solidFill>
                <a:latin typeface="Times New Roman" pitchFamily="18" charset="0"/>
                <a:ea typeface="+mn-ea"/>
              </a:rPr>
              <a:t>AF</a:t>
            </a:r>
            <a:r>
              <a:rPr kumimoji="1" lang="zh-CN" altLang="en-US" sz="2800" b="1" dirty="0">
                <a:solidFill>
                  <a:schemeClr val="accent2"/>
                </a:solidFill>
                <a:latin typeface="Times New Roman" pitchFamily="18" charset="0"/>
                <a:ea typeface="+mn-ea"/>
              </a:rPr>
              <a:t>）</a:t>
            </a:r>
          </a:p>
          <a:p>
            <a:pPr marL="342900" indent="-342900" eaLnBrk="1" latinLnBrk="1" hangingPunct="1">
              <a:spcBef>
                <a:spcPct val="20000"/>
              </a:spcBef>
              <a:buSzPct val="70000"/>
              <a:buFont typeface="Wingdings" pitchFamily="2" charset="2"/>
              <a:buNone/>
            </a:pPr>
            <a:r>
              <a:rPr kumimoji="1" lang="zh-CN" altLang="en-US" sz="2800" b="1" dirty="0">
                <a:solidFill>
                  <a:schemeClr val="accent2"/>
                </a:solidFill>
                <a:latin typeface="Times New Roman" pitchFamily="18" charset="0"/>
                <a:ea typeface="+mn-ea"/>
              </a:rPr>
              <a:t>		是指输入输出均为模拟信号，通过一定运</a:t>
            </a:r>
          </a:p>
          <a:p>
            <a:pPr marL="342900" indent="-342900" eaLnBrk="1" latinLnBrk="1" hangingPunct="1">
              <a:spcBef>
                <a:spcPct val="20000"/>
              </a:spcBef>
              <a:buSzPct val="70000"/>
              <a:buFont typeface="Wingdings" pitchFamily="2" charset="2"/>
              <a:buNone/>
            </a:pPr>
            <a:r>
              <a:rPr kumimoji="1" lang="zh-CN" altLang="en-US" sz="2800" b="1" dirty="0">
                <a:solidFill>
                  <a:schemeClr val="accent2"/>
                </a:solidFill>
                <a:latin typeface="Times New Roman" pitchFamily="18" charset="0"/>
                <a:ea typeface="+mn-ea"/>
              </a:rPr>
              <a:t>算关系改变输入信号所含频率成分的相对比例或</a:t>
            </a:r>
          </a:p>
          <a:p>
            <a:pPr marL="342900" indent="-342900" eaLnBrk="1" latinLnBrk="1" hangingPunct="1">
              <a:spcBef>
                <a:spcPct val="20000"/>
              </a:spcBef>
              <a:buSzPct val="70000"/>
              <a:buFont typeface="Wingdings" pitchFamily="2" charset="2"/>
              <a:buNone/>
            </a:pPr>
            <a:r>
              <a:rPr kumimoji="1" lang="zh-CN" altLang="en-US" sz="2800" b="1" dirty="0">
                <a:solidFill>
                  <a:schemeClr val="accent2"/>
                </a:solidFill>
                <a:latin typeface="Times New Roman" pitchFamily="18" charset="0"/>
                <a:ea typeface="+mn-ea"/>
              </a:rPr>
              <a:t>者滤除某些频率成分的器件。</a:t>
            </a:r>
          </a:p>
        </p:txBody>
      </p:sp>
      <p:grpSp>
        <p:nvGrpSpPr>
          <p:cNvPr id="6" name="Group 64"/>
          <p:cNvGrpSpPr>
            <a:grpSpLocks/>
          </p:cNvGrpSpPr>
          <p:nvPr/>
        </p:nvGrpSpPr>
        <p:grpSpPr bwMode="auto">
          <a:xfrm>
            <a:off x="1691866" y="3861048"/>
            <a:ext cx="5256212" cy="1600200"/>
            <a:chOff x="1247" y="255"/>
            <a:chExt cx="3311" cy="1008"/>
          </a:xfrm>
        </p:grpSpPr>
        <p:sp>
          <p:nvSpPr>
            <p:cNvPr id="7" name="Line 4"/>
            <p:cNvSpPr>
              <a:spLocks noChangeShapeType="1"/>
            </p:cNvSpPr>
            <p:nvPr/>
          </p:nvSpPr>
          <p:spPr bwMode="auto">
            <a:xfrm>
              <a:off x="1973" y="75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
            <p:cNvSpPr>
              <a:spLocks noChangeShapeType="1"/>
            </p:cNvSpPr>
            <p:nvPr/>
          </p:nvSpPr>
          <p:spPr bwMode="auto">
            <a:xfrm>
              <a:off x="3560" y="709"/>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 name="Object 9"/>
            <p:cNvGraphicFramePr>
              <a:graphicFrameLocks noChangeAspect="1"/>
            </p:cNvGraphicFramePr>
            <p:nvPr/>
          </p:nvGraphicFramePr>
          <p:xfrm>
            <a:off x="2381" y="255"/>
            <a:ext cx="1043" cy="998"/>
          </p:xfrm>
          <a:graphic>
            <a:graphicData uri="http://schemas.openxmlformats.org/presentationml/2006/ole">
              <mc:AlternateContent xmlns:mc="http://schemas.openxmlformats.org/markup-compatibility/2006">
                <mc:Choice xmlns:v="urn:schemas-microsoft-com:vml" Requires="v">
                  <p:oleObj spid="_x0000_s230452" name="公式" r:id="rId3" imgW="609480" imgH="774360" progId="Equation.3">
                    <p:embed/>
                  </p:oleObj>
                </mc:Choice>
                <mc:Fallback>
                  <p:oleObj name="公式" r:id="rId3" imgW="609480" imgH="774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255"/>
                          <a:ext cx="1043" cy="998"/>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1383" y="981"/>
            <a:ext cx="499" cy="265"/>
          </p:xfrm>
          <a:graphic>
            <a:graphicData uri="http://schemas.openxmlformats.org/presentationml/2006/ole">
              <mc:AlternateContent xmlns:mc="http://schemas.openxmlformats.org/markup-compatibility/2006">
                <mc:Choice xmlns:v="urn:schemas-microsoft-com:vml" Requires="v">
                  <p:oleObj spid="_x0000_s230453" name="公式" r:id="rId5" imgW="406080" imgH="215640" progId="Equation.3">
                    <p:embed/>
                  </p:oleObj>
                </mc:Choice>
                <mc:Fallback>
                  <p:oleObj name="公式" r:id="rId5" imgW="4060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981"/>
                          <a:ext cx="499"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1247" y="618"/>
            <a:ext cx="617" cy="274"/>
          </p:xfrm>
          <a:graphic>
            <a:graphicData uri="http://schemas.openxmlformats.org/presentationml/2006/ole">
              <mc:AlternateContent xmlns:mc="http://schemas.openxmlformats.org/markup-compatibility/2006">
                <mc:Choice xmlns:v="urn:schemas-microsoft-com:vml" Requires="v">
                  <p:oleObj spid="_x0000_s230454" name="公式" r:id="rId7" imgW="545760" imgH="215640" progId="Equation.3">
                    <p:embed/>
                  </p:oleObj>
                </mc:Choice>
                <mc:Fallback>
                  <p:oleObj name="公式" r:id="rId7" imgW="54576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 y="618"/>
                          <a:ext cx="617"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nvGraphicFramePr>
          <p:xfrm>
            <a:off x="4014" y="663"/>
            <a:ext cx="544" cy="231"/>
          </p:xfrm>
          <a:graphic>
            <a:graphicData uri="http://schemas.openxmlformats.org/presentationml/2006/ole">
              <mc:AlternateContent xmlns:mc="http://schemas.openxmlformats.org/markup-compatibility/2006">
                <mc:Choice xmlns:v="urn:schemas-microsoft-com:vml" Requires="v">
                  <p:oleObj spid="_x0000_s230455" name="公式" r:id="rId9" imgW="507960" imgH="215640" progId="Equation.3">
                    <p:embed/>
                  </p:oleObj>
                </mc:Choice>
                <mc:Fallback>
                  <p:oleObj name="公式" r:id="rId9" imgW="50796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4" y="663"/>
                          <a:ext cx="5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nvGraphicFramePr>
          <p:xfrm>
            <a:off x="4014" y="981"/>
            <a:ext cx="481" cy="282"/>
          </p:xfrm>
          <a:graphic>
            <a:graphicData uri="http://schemas.openxmlformats.org/presentationml/2006/ole">
              <mc:AlternateContent xmlns:mc="http://schemas.openxmlformats.org/markup-compatibility/2006">
                <mc:Choice xmlns:v="urn:schemas-microsoft-com:vml" Requires="v">
                  <p:oleObj spid="_x0000_s230456" name="公式" r:id="rId11" imgW="368280" imgH="215640" progId="Equation.3">
                    <p:embed/>
                  </p:oleObj>
                </mc:Choice>
                <mc:Fallback>
                  <p:oleObj name="公式" r:id="rId11" imgW="3682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4" y="981"/>
                          <a:ext cx="481"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49"/>
            <p:cNvGrpSpPr>
              <a:grpSpLocks noChangeAspect="1"/>
            </p:cNvGrpSpPr>
            <p:nvPr/>
          </p:nvGrpSpPr>
          <p:grpSpPr bwMode="auto">
            <a:xfrm>
              <a:off x="1429" y="255"/>
              <a:ext cx="498" cy="319"/>
              <a:chOff x="1429" y="255"/>
              <a:chExt cx="498" cy="319"/>
            </a:xfrm>
          </p:grpSpPr>
          <p:sp>
            <p:nvSpPr>
              <p:cNvPr id="19" name="AutoShape 48"/>
              <p:cNvSpPr>
                <a:spLocks noChangeAspect="1" noChangeArrowheads="1" noTextEdit="1"/>
              </p:cNvSpPr>
              <p:nvPr/>
            </p:nvSpPr>
            <p:spPr bwMode="auto">
              <a:xfrm>
                <a:off x="1429" y="255"/>
                <a:ext cx="498" cy="3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Rectangle 50"/>
              <p:cNvSpPr>
                <a:spLocks noChangeArrowheads="1"/>
              </p:cNvSpPr>
              <p:nvPr/>
            </p:nvSpPr>
            <p:spPr bwMode="auto">
              <a:xfrm>
                <a:off x="1588" y="261"/>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0">
                    <a:solidFill>
                      <a:srgbClr val="000000"/>
                    </a:solidFill>
                  </a:rPr>
                  <a:t>(  )</a:t>
                </a:r>
                <a:endParaRPr lang="en-US" altLang="zh-CN" b="0"/>
              </a:p>
            </p:txBody>
          </p:sp>
          <p:sp>
            <p:nvSpPr>
              <p:cNvPr id="21" name="Rectangle 51"/>
              <p:cNvSpPr>
                <a:spLocks noChangeArrowheads="1"/>
              </p:cNvSpPr>
              <p:nvPr/>
            </p:nvSpPr>
            <p:spPr bwMode="auto">
              <a:xfrm>
                <a:off x="1476" y="261"/>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0" i="1">
                    <a:solidFill>
                      <a:srgbClr val="000000"/>
                    </a:solidFill>
                  </a:rPr>
                  <a:t>x t</a:t>
                </a:r>
                <a:endParaRPr lang="en-US" altLang="zh-CN" b="0"/>
              </a:p>
            </p:txBody>
          </p:sp>
        </p:grpSp>
        <p:grpSp>
          <p:nvGrpSpPr>
            <p:cNvPr id="15" name="Group 60"/>
            <p:cNvGrpSpPr>
              <a:grpSpLocks noChangeAspect="1"/>
            </p:cNvGrpSpPr>
            <p:nvPr/>
          </p:nvGrpSpPr>
          <p:grpSpPr bwMode="auto">
            <a:xfrm>
              <a:off x="3878" y="255"/>
              <a:ext cx="498" cy="319"/>
              <a:chOff x="1429" y="255"/>
              <a:chExt cx="498" cy="319"/>
            </a:xfrm>
          </p:grpSpPr>
          <p:sp>
            <p:nvSpPr>
              <p:cNvPr id="16" name="AutoShape 61"/>
              <p:cNvSpPr>
                <a:spLocks noChangeAspect="1" noChangeArrowheads="1" noTextEdit="1"/>
              </p:cNvSpPr>
              <p:nvPr/>
            </p:nvSpPr>
            <p:spPr bwMode="auto">
              <a:xfrm>
                <a:off x="1429" y="255"/>
                <a:ext cx="498" cy="3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Rectangle 62"/>
              <p:cNvSpPr>
                <a:spLocks noChangeArrowheads="1"/>
              </p:cNvSpPr>
              <p:nvPr/>
            </p:nvSpPr>
            <p:spPr bwMode="auto">
              <a:xfrm>
                <a:off x="1588" y="261"/>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0">
                    <a:solidFill>
                      <a:srgbClr val="000000"/>
                    </a:solidFill>
                  </a:rPr>
                  <a:t>(  )</a:t>
                </a:r>
                <a:endParaRPr lang="en-US" altLang="zh-CN" b="0"/>
              </a:p>
            </p:txBody>
          </p:sp>
          <p:sp>
            <p:nvSpPr>
              <p:cNvPr id="18" name="Rectangle 63"/>
              <p:cNvSpPr>
                <a:spLocks noChangeArrowheads="1"/>
              </p:cNvSpPr>
              <p:nvPr/>
            </p:nvSpPr>
            <p:spPr bwMode="auto">
              <a:xfrm>
                <a:off x="1476" y="261"/>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0" i="1">
                    <a:solidFill>
                      <a:srgbClr val="000000"/>
                    </a:solidFill>
                  </a:rPr>
                  <a:t>y t</a:t>
                </a:r>
                <a:endParaRPr lang="en-US" altLang="zh-CN" b="0"/>
              </a:p>
            </p:txBody>
          </p:sp>
        </p:grpSp>
      </p:grpSp>
    </p:spTree>
    <p:extLst>
      <p:ext uri="{BB962C8B-B14F-4D97-AF65-F5344CB8AC3E}">
        <p14:creationId xmlns:p14="http://schemas.microsoft.com/office/powerpoint/2010/main" val="247050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502" name="Rectangle 38"/>
          <p:cNvSpPr>
            <a:spLocks noChangeArrowheads="1"/>
          </p:cNvSpPr>
          <p:nvPr/>
        </p:nvSpPr>
        <p:spPr bwMode="auto">
          <a:xfrm>
            <a:off x="684213" y="1772816"/>
            <a:ext cx="8208962" cy="1988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1" latinLnBrk="1" hangingPunct="1">
              <a:spcBef>
                <a:spcPct val="20000"/>
              </a:spcBef>
              <a:buSzPct val="70000"/>
              <a:buFont typeface="Wingdings" pitchFamily="2" charset="2"/>
              <a:buNone/>
            </a:pPr>
            <a:r>
              <a:rPr kumimoji="1" lang="zh-CN" altLang="en-US" sz="2800" b="1" dirty="0">
                <a:solidFill>
                  <a:schemeClr val="accent2"/>
                </a:solidFill>
                <a:latin typeface="Times New Roman" pitchFamily="18" charset="0"/>
                <a:ea typeface="+mn-ea"/>
              </a:rPr>
              <a:t>三、数字滤波器（</a:t>
            </a:r>
            <a:r>
              <a:rPr kumimoji="1" lang="en-US" altLang="zh-CN" sz="2800" b="1" dirty="0">
                <a:solidFill>
                  <a:schemeClr val="accent2"/>
                </a:solidFill>
                <a:latin typeface="Times New Roman" pitchFamily="18" charset="0"/>
                <a:ea typeface="+mn-ea"/>
              </a:rPr>
              <a:t>DF</a:t>
            </a:r>
            <a:r>
              <a:rPr kumimoji="1" lang="zh-CN" altLang="en-US" sz="2800" b="1" dirty="0">
                <a:solidFill>
                  <a:schemeClr val="accent2"/>
                </a:solidFill>
                <a:latin typeface="Times New Roman" pitchFamily="18" charset="0"/>
                <a:ea typeface="+mn-ea"/>
              </a:rPr>
              <a:t>）</a:t>
            </a:r>
          </a:p>
          <a:p>
            <a:pPr marL="342900" indent="-342900" eaLnBrk="1" latinLnBrk="1" hangingPunct="1">
              <a:spcBef>
                <a:spcPct val="20000"/>
              </a:spcBef>
              <a:buSzPct val="70000"/>
              <a:buFont typeface="Wingdings" pitchFamily="2" charset="2"/>
              <a:buNone/>
            </a:pPr>
            <a:r>
              <a:rPr kumimoji="1" lang="zh-CN" altLang="en-US" sz="2800" b="1" dirty="0">
                <a:solidFill>
                  <a:schemeClr val="accent2"/>
                </a:solidFill>
                <a:latin typeface="Times New Roman" pitchFamily="18" charset="0"/>
                <a:ea typeface="+mn-ea"/>
              </a:rPr>
              <a:t>	是指输入输出均为数字信号，通过一定</a:t>
            </a:r>
            <a:r>
              <a:rPr kumimoji="1" lang="zh-CN" altLang="en-US" sz="2800" b="1" dirty="0" smtClean="0">
                <a:solidFill>
                  <a:schemeClr val="accent2"/>
                </a:solidFill>
                <a:latin typeface="Times New Roman" pitchFamily="18" charset="0"/>
                <a:ea typeface="+mn-ea"/>
              </a:rPr>
              <a:t>运算关系</a:t>
            </a:r>
            <a:r>
              <a:rPr kumimoji="1" lang="zh-CN" altLang="en-US" sz="2800" b="1" dirty="0">
                <a:solidFill>
                  <a:schemeClr val="accent2"/>
                </a:solidFill>
                <a:latin typeface="Times New Roman" pitchFamily="18" charset="0"/>
                <a:ea typeface="+mn-ea"/>
              </a:rPr>
              <a:t>改变输入信号所含频率成分的相对比例或者滤除某些频率成分的器件。</a:t>
            </a:r>
          </a:p>
        </p:txBody>
      </p:sp>
      <p:grpSp>
        <p:nvGrpSpPr>
          <p:cNvPr id="318529" name="Group 65"/>
          <p:cNvGrpSpPr>
            <a:grpSpLocks/>
          </p:cNvGrpSpPr>
          <p:nvPr/>
        </p:nvGrpSpPr>
        <p:grpSpPr bwMode="auto">
          <a:xfrm>
            <a:off x="2124075" y="4004841"/>
            <a:ext cx="5256213" cy="1600200"/>
            <a:chOff x="1338" y="2840"/>
            <a:chExt cx="3311" cy="1008"/>
          </a:xfrm>
        </p:grpSpPr>
        <p:sp>
          <p:nvSpPr>
            <p:cNvPr id="318503" name="Line 4"/>
            <p:cNvSpPr>
              <a:spLocks noChangeShapeType="1"/>
            </p:cNvSpPr>
            <p:nvPr/>
          </p:nvSpPr>
          <p:spPr bwMode="auto">
            <a:xfrm>
              <a:off x="2064" y="3339"/>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04" name="Line 5"/>
            <p:cNvSpPr>
              <a:spLocks noChangeShapeType="1"/>
            </p:cNvSpPr>
            <p:nvPr/>
          </p:nvSpPr>
          <p:spPr bwMode="auto">
            <a:xfrm>
              <a:off x="3651" y="329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8505" name="Object 9"/>
            <p:cNvGraphicFramePr>
              <a:graphicFrameLocks noChangeAspect="1"/>
            </p:cNvGraphicFramePr>
            <p:nvPr/>
          </p:nvGraphicFramePr>
          <p:xfrm>
            <a:off x="2526" y="2840"/>
            <a:ext cx="934" cy="999"/>
          </p:xfrm>
          <a:graphic>
            <a:graphicData uri="http://schemas.openxmlformats.org/presentationml/2006/ole">
              <mc:AlternateContent xmlns:mc="http://schemas.openxmlformats.org/markup-compatibility/2006">
                <mc:Choice xmlns:v="urn:schemas-microsoft-com:vml" Requires="v">
                  <p:oleObj spid="_x0000_s231496" name="公式" r:id="rId4" imgW="545760" imgH="774360" progId="Equation.3">
                    <p:embed/>
                  </p:oleObj>
                </mc:Choice>
                <mc:Fallback>
                  <p:oleObj name="公式" r:id="rId4" imgW="545760" imgH="774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6" y="2840"/>
                          <a:ext cx="934" cy="999"/>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06" name="Object 11"/>
            <p:cNvGraphicFramePr>
              <a:graphicFrameLocks noChangeAspect="1"/>
            </p:cNvGraphicFramePr>
            <p:nvPr/>
          </p:nvGraphicFramePr>
          <p:xfrm>
            <a:off x="1520" y="2840"/>
            <a:ext cx="498" cy="319"/>
          </p:xfrm>
          <a:graphic>
            <a:graphicData uri="http://schemas.openxmlformats.org/presentationml/2006/ole">
              <mc:AlternateContent xmlns:mc="http://schemas.openxmlformats.org/markup-compatibility/2006">
                <mc:Choice xmlns:v="urn:schemas-microsoft-com:vml" Requires="v">
                  <p:oleObj spid="_x0000_s231497" name="Equation" r:id="rId6" imgW="317160" imgH="203040" progId="Equation.DSMT4">
                    <p:embed/>
                  </p:oleObj>
                </mc:Choice>
                <mc:Fallback>
                  <p:oleObj name="Equation" r:id="rId6" imgW="31716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0" y="2840"/>
                          <a:ext cx="498" cy="319"/>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507" name="Object 12"/>
            <p:cNvGraphicFramePr>
              <a:graphicFrameLocks noChangeAspect="1"/>
            </p:cNvGraphicFramePr>
            <p:nvPr/>
          </p:nvGraphicFramePr>
          <p:xfrm>
            <a:off x="4105" y="2885"/>
            <a:ext cx="418" cy="268"/>
          </p:xfrm>
          <a:graphic>
            <a:graphicData uri="http://schemas.openxmlformats.org/presentationml/2006/ole">
              <mc:AlternateContent xmlns:mc="http://schemas.openxmlformats.org/markup-compatibility/2006">
                <mc:Choice xmlns:v="urn:schemas-microsoft-com:vml" Requires="v">
                  <p:oleObj spid="_x0000_s231498" name="Equation" r:id="rId8" imgW="317160" imgH="203040" progId="Equation.DSMT4">
                    <p:embed/>
                  </p:oleObj>
                </mc:Choice>
                <mc:Fallback>
                  <p:oleObj name="Equation" r:id="rId8" imgW="3171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5" y="2885"/>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508" name="Object 9"/>
            <p:cNvGraphicFramePr>
              <a:graphicFrameLocks noChangeAspect="1"/>
            </p:cNvGraphicFramePr>
            <p:nvPr/>
          </p:nvGraphicFramePr>
          <p:xfrm>
            <a:off x="1474" y="3566"/>
            <a:ext cx="499" cy="265"/>
          </p:xfrm>
          <a:graphic>
            <a:graphicData uri="http://schemas.openxmlformats.org/presentationml/2006/ole">
              <mc:AlternateContent xmlns:mc="http://schemas.openxmlformats.org/markup-compatibility/2006">
                <mc:Choice xmlns:v="urn:schemas-microsoft-com:vml" Requires="v">
                  <p:oleObj spid="_x0000_s231499" name="公式" r:id="rId10" imgW="406080" imgH="215640" progId="Equation.3">
                    <p:embed/>
                  </p:oleObj>
                </mc:Choice>
                <mc:Fallback>
                  <p:oleObj name="公式" r:id="rId10" imgW="4060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4" y="3566"/>
                          <a:ext cx="499"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09" name="Object 9"/>
            <p:cNvGraphicFramePr>
              <a:graphicFrameLocks noChangeAspect="1"/>
            </p:cNvGraphicFramePr>
            <p:nvPr/>
          </p:nvGraphicFramePr>
          <p:xfrm>
            <a:off x="1338" y="3187"/>
            <a:ext cx="617" cy="306"/>
          </p:xfrm>
          <a:graphic>
            <a:graphicData uri="http://schemas.openxmlformats.org/presentationml/2006/ole">
              <mc:AlternateContent xmlns:mc="http://schemas.openxmlformats.org/markup-compatibility/2006">
                <mc:Choice xmlns:v="urn:schemas-microsoft-com:vml" Requires="v">
                  <p:oleObj spid="_x0000_s231500" name="公式" r:id="rId12" imgW="545760" imgH="241200" progId="Equation.3">
                    <p:embed/>
                  </p:oleObj>
                </mc:Choice>
                <mc:Fallback>
                  <p:oleObj name="公式" r:id="rId12" imgW="54576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8" y="3187"/>
                          <a:ext cx="617"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0" name="Object 9"/>
            <p:cNvGraphicFramePr>
              <a:graphicFrameLocks noChangeAspect="1"/>
            </p:cNvGraphicFramePr>
            <p:nvPr/>
          </p:nvGraphicFramePr>
          <p:xfrm>
            <a:off x="4105" y="3235"/>
            <a:ext cx="544" cy="258"/>
          </p:xfrm>
          <a:graphic>
            <a:graphicData uri="http://schemas.openxmlformats.org/presentationml/2006/ole">
              <mc:AlternateContent xmlns:mc="http://schemas.openxmlformats.org/markup-compatibility/2006">
                <mc:Choice xmlns:v="urn:schemas-microsoft-com:vml" Requires="v">
                  <p:oleObj spid="_x0000_s231501" name="公式" r:id="rId14" imgW="507960" imgH="241200" progId="Equation.3">
                    <p:embed/>
                  </p:oleObj>
                </mc:Choice>
                <mc:Fallback>
                  <p:oleObj name="公式" r:id="rId14" imgW="50796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05" y="3235"/>
                          <a:ext cx="544"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1" name="Object 9"/>
            <p:cNvGraphicFramePr>
              <a:graphicFrameLocks noChangeAspect="1"/>
            </p:cNvGraphicFramePr>
            <p:nvPr/>
          </p:nvGraphicFramePr>
          <p:xfrm>
            <a:off x="4105" y="3566"/>
            <a:ext cx="481" cy="282"/>
          </p:xfrm>
          <a:graphic>
            <a:graphicData uri="http://schemas.openxmlformats.org/presentationml/2006/ole">
              <mc:AlternateContent xmlns:mc="http://schemas.openxmlformats.org/markup-compatibility/2006">
                <mc:Choice xmlns:v="urn:schemas-microsoft-com:vml" Requires="v">
                  <p:oleObj spid="_x0000_s231502" name="公式" r:id="rId16" imgW="368280" imgH="215640" progId="Equation.3">
                    <p:embed/>
                  </p:oleObj>
                </mc:Choice>
                <mc:Fallback>
                  <p:oleObj name="公式" r:id="rId16" imgW="368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05" y="3566"/>
                          <a:ext cx="481"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71719022"/>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502">
                                            <p:txEl>
                                              <p:pRg st="0" end="0"/>
                                            </p:txEl>
                                          </p:spTgt>
                                        </p:tgtEl>
                                        <p:attrNameLst>
                                          <p:attrName>style.visibility</p:attrName>
                                        </p:attrNameLst>
                                      </p:cBhvr>
                                      <p:to>
                                        <p:strVal val="visible"/>
                                      </p:to>
                                    </p:set>
                                    <p:animEffect transition="in" filter="blinds(horizontal)">
                                      <p:cBhvr>
                                        <p:cTn id="7" dur="500"/>
                                        <p:tgtEl>
                                          <p:spTgt spid="31850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502">
                                            <p:txEl>
                                              <p:pRg st="1" end="1"/>
                                            </p:txEl>
                                          </p:spTgt>
                                        </p:tgtEl>
                                        <p:attrNameLst>
                                          <p:attrName>style.visibility</p:attrName>
                                        </p:attrNameLst>
                                      </p:cBhvr>
                                      <p:to>
                                        <p:strVal val="visible"/>
                                      </p:to>
                                    </p:set>
                                    <p:animEffect transition="in" filter="blinds(horizontal)">
                                      <p:cBhvr>
                                        <p:cTn id="10" dur="500"/>
                                        <p:tgtEl>
                                          <p:spTgt spid="31850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8529"/>
                                        </p:tgtEl>
                                        <p:attrNameLst>
                                          <p:attrName>style.visibility</p:attrName>
                                        </p:attrNameLst>
                                      </p:cBhvr>
                                      <p:to>
                                        <p:strVal val="visible"/>
                                      </p:to>
                                    </p:set>
                                    <p:animEffect transition="in" filter="blinds(horizontal)">
                                      <p:cBhvr>
                                        <p:cTn id="15" dur="500"/>
                                        <p:tgtEl>
                                          <p:spTgt spid="31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539750" y="404813"/>
            <a:ext cx="7772400" cy="647700"/>
          </a:xfrm>
        </p:spPr>
        <p:txBody>
          <a:bodyPr/>
          <a:lstStyle/>
          <a:p>
            <a:r>
              <a:rPr lang="zh-CN" altLang="en-US" smtClean="0">
                <a:solidFill>
                  <a:schemeClr val="accent2"/>
                </a:solidFill>
              </a:rPr>
              <a:t>四、滤波器分类</a:t>
            </a:r>
          </a:p>
        </p:txBody>
      </p:sp>
      <p:sp>
        <p:nvSpPr>
          <p:cNvPr id="9219" name="Rectangle 3"/>
          <p:cNvSpPr>
            <a:spLocks noChangeArrowheads="1"/>
          </p:cNvSpPr>
          <p:nvPr/>
        </p:nvSpPr>
        <p:spPr bwMode="auto">
          <a:xfrm>
            <a:off x="13387" y="1621971"/>
            <a:ext cx="889248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lnSpc>
                <a:spcPct val="115000"/>
              </a:lnSpc>
              <a:spcBef>
                <a:spcPct val="20000"/>
              </a:spcBef>
              <a:buClr>
                <a:schemeClr val="hlink"/>
              </a:buClr>
              <a:buSzPct val="70000"/>
            </a:pPr>
            <a:r>
              <a:rPr lang="en-US" altLang="zh-CN" sz="2600" dirty="0">
                <a:solidFill>
                  <a:srgbClr val="000000"/>
                </a:solidFill>
                <a:latin typeface="Tahoma" pitchFamily="34" charset="0"/>
              </a:rPr>
              <a:t>          </a:t>
            </a:r>
            <a:r>
              <a:rPr kumimoji="1" lang="zh-CN" altLang="en-US" sz="2800" b="1" dirty="0">
                <a:solidFill>
                  <a:schemeClr val="accent2"/>
                </a:solidFill>
                <a:latin typeface="Times New Roman" pitchFamily="18" charset="0"/>
                <a:ea typeface="+mn-ea"/>
              </a:rPr>
              <a:t>四种基本滤波器为低通（</a:t>
            </a:r>
            <a:r>
              <a:rPr kumimoji="1" lang="en-US" altLang="zh-CN" sz="2800" b="1" dirty="0">
                <a:solidFill>
                  <a:schemeClr val="accent2"/>
                </a:solidFill>
                <a:latin typeface="Times New Roman" pitchFamily="18" charset="0"/>
                <a:ea typeface="+mn-ea"/>
              </a:rPr>
              <a:t>LP</a:t>
            </a:r>
            <a:r>
              <a:rPr kumimoji="1" lang="zh-CN" altLang="en-US" sz="2800" b="1" dirty="0">
                <a:solidFill>
                  <a:schemeClr val="accent2"/>
                </a:solidFill>
                <a:latin typeface="Times New Roman" pitchFamily="18" charset="0"/>
                <a:ea typeface="+mn-ea"/>
              </a:rPr>
              <a:t>）、高通（</a:t>
            </a:r>
            <a:r>
              <a:rPr kumimoji="1" lang="en-US" altLang="zh-CN" sz="2800" b="1" dirty="0">
                <a:solidFill>
                  <a:schemeClr val="accent2"/>
                </a:solidFill>
                <a:latin typeface="Times New Roman" pitchFamily="18" charset="0"/>
                <a:ea typeface="+mn-ea"/>
              </a:rPr>
              <a:t>HP</a:t>
            </a:r>
            <a:r>
              <a:rPr kumimoji="1" lang="zh-CN" altLang="en-US" sz="2800" b="1" dirty="0">
                <a:solidFill>
                  <a:schemeClr val="accent2"/>
                </a:solidFill>
                <a:latin typeface="Times New Roman" pitchFamily="18" charset="0"/>
                <a:ea typeface="+mn-ea"/>
              </a:rPr>
              <a:t>）、带通（</a:t>
            </a:r>
            <a:r>
              <a:rPr kumimoji="1" lang="en-US" altLang="zh-CN" sz="2800" b="1" dirty="0">
                <a:solidFill>
                  <a:schemeClr val="accent2"/>
                </a:solidFill>
                <a:latin typeface="Times New Roman" pitchFamily="18" charset="0"/>
                <a:ea typeface="+mn-ea"/>
              </a:rPr>
              <a:t>BP</a:t>
            </a:r>
            <a:r>
              <a:rPr kumimoji="1" lang="zh-CN" altLang="en-US" sz="2800" b="1" dirty="0">
                <a:solidFill>
                  <a:schemeClr val="accent2"/>
                </a:solidFill>
                <a:latin typeface="Times New Roman" pitchFamily="18" charset="0"/>
                <a:ea typeface="+mn-ea"/>
              </a:rPr>
              <a:t>）和带阻滤波器（</a:t>
            </a:r>
            <a:r>
              <a:rPr kumimoji="1" lang="en-US" altLang="zh-CN" sz="2800" b="1" dirty="0">
                <a:solidFill>
                  <a:schemeClr val="accent2"/>
                </a:solidFill>
                <a:latin typeface="Times New Roman" pitchFamily="18" charset="0"/>
                <a:ea typeface="+mn-ea"/>
              </a:rPr>
              <a:t>BRF</a:t>
            </a:r>
            <a:r>
              <a:rPr kumimoji="1" lang="zh-CN" altLang="en-US" sz="2800" b="1" dirty="0">
                <a:solidFill>
                  <a:schemeClr val="accent2"/>
                </a:solidFill>
                <a:latin typeface="Times New Roman" pitchFamily="18" charset="0"/>
                <a:ea typeface="+mn-ea"/>
              </a:rPr>
              <a:t>）：</a:t>
            </a:r>
          </a:p>
        </p:txBody>
      </p:sp>
      <p:graphicFrame>
        <p:nvGraphicFramePr>
          <p:cNvPr id="9220" name="Object 4"/>
          <p:cNvGraphicFramePr>
            <a:graphicFrameLocks noChangeAspect="1"/>
          </p:cNvGraphicFramePr>
          <p:nvPr>
            <p:extLst>
              <p:ext uri="{D42A27DB-BD31-4B8C-83A1-F6EECF244321}">
                <p14:modId xmlns:p14="http://schemas.microsoft.com/office/powerpoint/2010/main" val="1457262339"/>
              </p:ext>
            </p:extLst>
          </p:nvPr>
        </p:nvGraphicFramePr>
        <p:xfrm>
          <a:off x="971550" y="2564904"/>
          <a:ext cx="7056438" cy="4294188"/>
        </p:xfrm>
        <a:graphic>
          <a:graphicData uri="http://schemas.openxmlformats.org/presentationml/2006/ole">
            <mc:AlternateContent xmlns:mc="http://schemas.openxmlformats.org/markup-compatibility/2006">
              <mc:Choice xmlns:v="urn:schemas-microsoft-com:vml" Requires="v">
                <p:oleObj spid="_x0000_s232460" name="Photo Editor 照片" r:id="rId3" imgW="4761905" imgH="3390476" progId="MSPhotoEd.3">
                  <p:embed/>
                </p:oleObj>
              </mc:Choice>
              <mc:Fallback>
                <p:oleObj name="Photo Editor 照片" r:id="rId3" imgW="4761905" imgH="3390476" progId="MSPhotoEd.3">
                  <p:embed/>
                  <p:pic>
                    <p:nvPicPr>
                      <p:cNvPr id="0" name=""/>
                      <p:cNvPicPr>
                        <a:picLocks noChangeAspect="1" noChangeArrowheads="1"/>
                      </p:cNvPicPr>
                      <p:nvPr/>
                    </p:nvPicPr>
                    <p:blipFill>
                      <a:blip r:embed="rId4">
                        <a:lum bright="-42000" contrast="66000"/>
                        <a:extLst>
                          <a:ext uri="{28A0092B-C50C-407E-A947-70E740481C1C}">
                            <a14:useLocalDpi xmlns:a14="http://schemas.microsoft.com/office/drawing/2010/main" val="0"/>
                          </a:ext>
                        </a:extLst>
                      </a:blip>
                      <a:srcRect/>
                      <a:stretch>
                        <a:fillRect/>
                      </a:stretch>
                    </p:blipFill>
                    <p:spPr bwMode="auto">
                      <a:xfrm>
                        <a:off x="971550" y="2564904"/>
                        <a:ext cx="7056438" cy="42941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5290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685800" y="533400"/>
            <a:ext cx="7345363" cy="573088"/>
          </a:xfrm>
        </p:spPr>
        <p:txBody>
          <a:bodyPr/>
          <a:lstStyle/>
          <a:p>
            <a:pPr eaLnBrk="1" hangingPunct="1"/>
            <a:r>
              <a:rPr lang="zh-CN" altLang="en-US" sz="3700" smtClean="0">
                <a:solidFill>
                  <a:schemeClr val="accent2"/>
                </a:solidFill>
                <a:latin typeface="Times New Roman" pitchFamily="18" charset="0"/>
              </a:rPr>
              <a:t>数字滤波器分类</a:t>
            </a:r>
          </a:p>
        </p:txBody>
      </p:sp>
      <p:sp>
        <p:nvSpPr>
          <p:cNvPr id="41987" name="Rectangle 3"/>
          <p:cNvSpPr>
            <a:spLocks noGrp="1" noChangeArrowheads="1"/>
          </p:cNvSpPr>
          <p:nvPr>
            <p:ph type="body" idx="4294967295"/>
          </p:nvPr>
        </p:nvSpPr>
        <p:spPr>
          <a:xfrm>
            <a:off x="1547813" y="1635125"/>
            <a:ext cx="1008062" cy="4537075"/>
          </a:xfrm>
        </p:spPr>
        <p:txBody>
          <a:bodyPr/>
          <a:lstStyle/>
          <a:p>
            <a:pPr eaLnBrk="1" hangingPunct="1">
              <a:buFont typeface="Wingdings" pitchFamily="2" charset="2"/>
              <a:buNone/>
            </a:pPr>
            <a:r>
              <a:rPr lang="zh-CN" altLang="en-US" b="0" smtClean="0"/>
              <a:t>低通</a:t>
            </a:r>
          </a:p>
          <a:p>
            <a:pPr eaLnBrk="1" hangingPunct="1">
              <a:buFont typeface="Wingdings" pitchFamily="2" charset="2"/>
              <a:buNone/>
            </a:pPr>
            <a:endParaRPr lang="zh-CN" altLang="en-US" b="0" smtClean="0"/>
          </a:p>
          <a:p>
            <a:pPr eaLnBrk="1" hangingPunct="1">
              <a:buFont typeface="Wingdings" pitchFamily="2" charset="2"/>
              <a:buNone/>
            </a:pPr>
            <a:r>
              <a:rPr lang="zh-CN" altLang="en-US" b="0" smtClean="0"/>
              <a:t>高通</a:t>
            </a:r>
          </a:p>
          <a:p>
            <a:pPr eaLnBrk="1" hangingPunct="1">
              <a:buFont typeface="Wingdings" pitchFamily="2" charset="2"/>
              <a:buNone/>
            </a:pPr>
            <a:endParaRPr lang="zh-CN" altLang="en-US" b="0" smtClean="0"/>
          </a:p>
          <a:p>
            <a:pPr eaLnBrk="1" hangingPunct="1">
              <a:buFont typeface="Wingdings" pitchFamily="2" charset="2"/>
              <a:buNone/>
            </a:pPr>
            <a:r>
              <a:rPr lang="zh-CN" altLang="en-US" b="0" smtClean="0"/>
              <a:t>带通</a:t>
            </a:r>
          </a:p>
          <a:p>
            <a:pPr eaLnBrk="1" hangingPunct="1">
              <a:buFont typeface="Wingdings" pitchFamily="2" charset="2"/>
              <a:buNone/>
            </a:pPr>
            <a:endParaRPr lang="zh-CN" altLang="en-US" b="0" smtClean="0"/>
          </a:p>
          <a:p>
            <a:pPr eaLnBrk="1" hangingPunct="1">
              <a:buFont typeface="Wingdings" pitchFamily="2" charset="2"/>
              <a:buNone/>
            </a:pPr>
            <a:r>
              <a:rPr lang="zh-CN" altLang="en-US" b="0" smtClean="0"/>
              <a:t>带阻</a:t>
            </a:r>
          </a:p>
        </p:txBody>
      </p:sp>
      <p:grpSp>
        <p:nvGrpSpPr>
          <p:cNvPr id="2" name="Group 166"/>
          <p:cNvGrpSpPr>
            <a:grpSpLocks/>
          </p:cNvGrpSpPr>
          <p:nvPr/>
        </p:nvGrpSpPr>
        <p:grpSpPr bwMode="auto">
          <a:xfrm>
            <a:off x="2667000" y="1143000"/>
            <a:ext cx="5334000" cy="5257800"/>
            <a:chOff x="1680" y="768"/>
            <a:chExt cx="3360" cy="3312"/>
          </a:xfrm>
        </p:grpSpPr>
        <p:sp>
          <p:nvSpPr>
            <p:cNvPr id="326661" name="Line 4"/>
            <p:cNvSpPr>
              <a:spLocks noChangeShapeType="1"/>
            </p:cNvSpPr>
            <p:nvPr/>
          </p:nvSpPr>
          <p:spPr bwMode="auto">
            <a:xfrm flipV="1">
              <a:off x="3311" y="831"/>
              <a:ext cx="0" cy="71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26662" name="Line 5"/>
            <p:cNvSpPr>
              <a:spLocks noChangeShapeType="1"/>
            </p:cNvSpPr>
            <p:nvPr/>
          </p:nvSpPr>
          <p:spPr bwMode="auto">
            <a:xfrm>
              <a:off x="1729" y="1549"/>
              <a:ext cx="3263" cy="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326663" name="Group 23"/>
            <p:cNvGrpSpPr>
              <a:grpSpLocks/>
            </p:cNvGrpSpPr>
            <p:nvPr/>
          </p:nvGrpSpPr>
          <p:grpSpPr bwMode="auto">
            <a:xfrm>
              <a:off x="1877" y="1043"/>
              <a:ext cx="446" cy="506"/>
              <a:chOff x="657" y="1797"/>
              <a:chExt cx="1905" cy="1815"/>
            </a:xfrm>
          </p:grpSpPr>
          <p:sp>
            <p:nvSpPr>
              <p:cNvPr id="326664" name="Freeform 24"/>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65" name="Freeform 25"/>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66" name="Group 28"/>
            <p:cNvGrpSpPr>
              <a:grpSpLocks/>
            </p:cNvGrpSpPr>
            <p:nvPr/>
          </p:nvGrpSpPr>
          <p:grpSpPr bwMode="auto">
            <a:xfrm>
              <a:off x="2916" y="1043"/>
              <a:ext cx="395" cy="506"/>
              <a:chOff x="612" y="1888"/>
              <a:chExt cx="1769" cy="1814"/>
            </a:xfrm>
          </p:grpSpPr>
          <p:sp>
            <p:nvSpPr>
              <p:cNvPr id="326667" name="Freeform 26"/>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68" name="Freeform 27"/>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69" name="Group 29"/>
            <p:cNvGrpSpPr>
              <a:grpSpLocks/>
            </p:cNvGrpSpPr>
            <p:nvPr/>
          </p:nvGrpSpPr>
          <p:grpSpPr bwMode="auto">
            <a:xfrm>
              <a:off x="3311" y="1043"/>
              <a:ext cx="446" cy="506"/>
              <a:chOff x="657" y="1797"/>
              <a:chExt cx="1905" cy="1815"/>
            </a:xfrm>
          </p:grpSpPr>
          <p:sp>
            <p:nvSpPr>
              <p:cNvPr id="326670" name="Freeform 30"/>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71" name="Freeform 31"/>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72" name="Group 32"/>
            <p:cNvGrpSpPr>
              <a:grpSpLocks/>
            </p:cNvGrpSpPr>
            <p:nvPr/>
          </p:nvGrpSpPr>
          <p:grpSpPr bwMode="auto">
            <a:xfrm>
              <a:off x="4300" y="1043"/>
              <a:ext cx="396" cy="506"/>
              <a:chOff x="612" y="1888"/>
              <a:chExt cx="1769" cy="1814"/>
            </a:xfrm>
          </p:grpSpPr>
          <p:sp>
            <p:nvSpPr>
              <p:cNvPr id="326673" name="Freeform 33"/>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74" name="Freeform 34"/>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sp>
          <p:nvSpPr>
            <p:cNvPr id="326675" name="Line 35"/>
            <p:cNvSpPr>
              <a:spLocks noChangeShapeType="1"/>
            </p:cNvSpPr>
            <p:nvPr/>
          </p:nvSpPr>
          <p:spPr bwMode="auto">
            <a:xfrm flipV="1">
              <a:off x="3311" y="1634"/>
              <a:ext cx="0" cy="676"/>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26676" name="Line 36"/>
            <p:cNvSpPr>
              <a:spLocks noChangeShapeType="1"/>
            </p:cNvSpPr>
            <p:nvPr/>
          </p:nvSpPr>
          <p:spPr bwMode="auto">
            <a:xfrm>
              <a:off x="1680" y="2310"/>
              <a:ext cx="3263" cy="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326677" name="Group 37"/>
            <p:cNvGrpSpPr>
              <a:grpSpLocks/>
            </p:cNvGrpSpPr>
            <p:nvPr/>
          </p:nvGrpSpPr>
          <p:grpSpPr bwMode="auto">
            <a:xfrm>
              <a:off x="4004" y="1802"/>
              <a:ext cx="445" cy="507"/>
              <a:chOff x="657" y="1797"/>
              <a:chExt cx="1905" cy="1815"/>
            </a:xfrm>
          </p:grpSpPr>
          <p:sp>
            <p:nvSpPr>
              <p:cNvPr id="326678" name="Freeform 38"/>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79" name="Freeform 39"/>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80" name="Group 40"/>
            <p:cNvGrpSpPr>
              <a:grpSpLocks/>
            </p:cNvGrpSpPr>
            <p:nvPr/>
          </p:nvGrpSpPr>
          <p:grpSpPr bwMode="auto">
            <a:xfrm>
              <a:off x="2224" y="1802"/>
              <a:ext cx="395" cy="507"/>
              <a:chOff x="612" y="1888"/>
              <a:chExt cx="1769" cy="1814"/>
            </a:xfrm>
          </p:grpSpPr>
          <p:sp>
            <p:nvSpPr>
              <p:cNvPr id="326681" name="Freeform 41"/>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82" name="Freeform 42"/>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83" name="Group 43"/>
            <p:cNvGrpSpPr>
              <a:grpSpLocks/>
            </p:cNvGrpSpPr>
            <p:nvPr/>
          </p:nvGrpSpPr>
          <p:grpSpPr bwMode="auto">
            <a:xfrm>
              <a:off x="2619" y="1802"/>
              <a:ext cx="446" cy="507"/>
              <a:chOff x="657" y="1797"/>
              <a:chExt cx="1905" cy="1815"/>
            </a:xfrm>
          </p:grpSpPr>
          <p:sp>
            <p:nvSpPr>
              <p:cNvPr id="326684" name="Freeform 44"/>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85" name="Freeform 45"/>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86" name="Group 46"/>
            <p:cNvGrpSpPr>
              <a:grpSpLocks/>
            </p:cNvGrpSpPr>
            <p:nvPr/>
          </p:nvGrpSpPr>
          <p:grpSpPr bwMode="auto">
            <a:xfrm>
              <a:off x="3608" y="1802"/>
              <a:ext cx="396" cy="507"/>
              <a:chOff x="612" y="1888"/>
              <a:chExt cx="1769" cy="1814"/>
            </a:xfrm>
          </p:grpSpPr>
          <p:sp>
            <p:nvSpPr>
              <p:cNvPr id="326687" name="Freeform 47"/>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88" name="Freeform 48"/>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sp>
          <p:nvSpPr>
            <p:cNvPr id="326689" name="Line 52"/>
            <p:cNvSpPr>
              <a:spLocks noChangeShapeType="1"/>
            </p:cNvSpPr>
            <p:nvPr/>
          </p:nvSpPr>
          <p:spPr bwMode="auto">
            <a:xfrm flipV="1">
              <a:off x="3311" y="2437"/>
              <a:ext cx="0" cy="676"/>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26690" name="Line 53"/>
            <p:cNvSpPr>
              <a:spLocks noChangeShapeType="1"/>
            </p:cNvSpPr>
            <p:nvPr/>
          </p:nvSpPr>
          <p:spPr bwMode="auto">
            <a:xfrm>
              <a:off x="1680" y="3113"/>
              <a:ext cx="3263" cy="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326691" name="Group 54"/>
            <p:cNvGrpSpPr>
              <a:grpSpLocks/>
            </p:cNvGrpSpPr>
            <p:nvPr/>
          </p:nvGrpSpPr>
          <p:grpSpPr bwMode="auto">
            <a:xfrm>
              <a:off x="2175" y="2606"/>
              <a:ext cx="148" cy="507"/>
              <a:chOff x="657" y="1797"/>
              <a:chExt cx="1905" cy="1815"/>
            </a:xfrm>
          </p:grpSpPr>
          <p:sp>
            <p:nvSpPr>
              <p:cNvPr id="326692" name="Freeform 55"/>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93" name="Freeform 56"/>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94" name="Group 57"/>
            <p:cNvGrpSpPr>
              <a:grpSpLocks/>
            </p:cNvGrpSpPr>
            <p:nvPr/>
          </p:nvGrpSpPr>
          <p:grpSpPr bwMode="auto">
            <a:xfrm>
              <a:off x="2027" y="2606"/>
              <a:ext cx="148" cy="507"/>
              <a:chOff x="612" y="1888"/>
              <a:chExt cx="1769" cy="1814"/>
            </a:xfrm>
          </p:grpSpPr>
          <p:sp>
            <p:nvSpPr>
              <p:cNvPr id="326695" name="Freeform 58"/>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96" name="Freeform 59"/>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697" name="Group 66"/>
            <p:cNvGrpSpPr>
              <a:grpSpLocks/>
            </p:cNvGrpSpPr>
            <p:nvPr/>
          </p:nvGrpSpPr>
          <p:grpSpPr bwMode="auto">
            <a:xfrm>
              <a:off x="3064" y="2606"/>
              <a:ext cx="148" cy="507"/>
              <a:chOff x="657" y="1797"/>
              <a:chExt cx="1905" cy="1815"/>
            </a:xfrm>
          </p:grpSpPr>
          <p:sp>
            <p:nvSpPr>
              <p:cNvPr id="326698" name="Freeform 67"/>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699" name="Freeform 68"/>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00" name="Group 69"/>
            <p:cNvGrpSpPr>
              <a:grpSpLocks/>
            </p:cNvGrpSpPr>
            <p:nvPr/>
          </p:nvGrpSpPr>
          <p:grpSpPr bwMode="auto">
            <a:xfrm>
              <a:off x="2916" y="2606"/>
              <a:ext cx="148" cy="507"/>
              <a:chOff x="612" y="1888"/>
              <a:chExt cx="1769" cy="1814"/>
            </a:xfrm>
          </p:grpSpPr>
          <p:sp>
            <p:nvSpPr>
              <p:cNvPr id="326701" name="Freeform 70"/>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02" name="Freeform 71"/>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03" name="Group 72"/>
            <p:cNvGrpSpPr>
              <a:grpSpLocks/>
            </p:cNvGrpSpPr>
            <p:nvPr/>
          </p:nvGrpSpPr>
          <p:grpSpPr bwMode="auto">
            <a:xfrm>
              <a:off x="3559" y="2606"/>
              <a:ext cx="148" cy="507"/>
              <a:chOff x="657" y="1797"/>
              <a:chExt cx="1905" cy="1815"/>
            </a:xfrm>
          </p:grpSpPr>
          <p:sp>
            <p:nvSpPr>
              <p:cNvPr id="326704" name="Freeform 73"/>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05" name="Freeform 74"/>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06" name="Group 75"/>
            <p:cNvGrpSpPr>
              <a:grpSpLocks/>
            </p:cNvGrpSpPr>
            <p:nvPr/>
          </p:nvGrpSpPr>
          <p:grpSpPr bwMode="auto">
            <a:xfrm>
              <a:off x="3411" y="2606"/>
              <a:ext cx="148" cy="507"/>
              <a:chOff x="612" y="1888"/>
              <a:chExt cx="1769" cy="1814"/>
            </a:xfrm>
          </p:grpSpPr>
          <p:sp>
            <p:nvSpPr>
              <p:cNvPr id="326707" name="Freeform 76"/>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08" name="Freeform 77"/>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09" name="Group 78"/>
            <p:cNvGrpSpPr>
              <a:grpSpLocks/>
            </p:cNvGrpSpPr>
            <p:nvPr/>
          </p:nvGrpSpPr>
          <p:grpSpPr bwMode="auto">
            <a:xfrm>
              <a:off x="4399" y="2605"/>
              <a:ext cx="148" cy="507"/>
              <a:chOff x="657" y="1797"/>
              <a:chExt cx="1905" cy="1815"/>
            </a:xfrm>
          </p:grpSpPr>
          <p:sp>
            <p:nvSpPr>
              <p:cNvPr id="326710" name="Freeform 79"/>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11" name="Freeform 80"/>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12" name="Group 81"/>
            <p:cNvGrpSpPr>
              <a:grpSpLocks/>
            </p:cNvGrpSpPr>
            <p:nvPr/>
          </p:nvGrpSpPr>
          <p:grpSpPr bwMode="auto">
            <a:xfrm>
              <a:off x="4251" y="2605"/>
              <a:ext cx="148" cy="507"/>
              <a:chOff x="612" y="1888"/>
              <a:chExt cx="1769" cy="1814"/>
            </a:xfrm>
          </p:grpSpPr>
          <p:sp>
            <p:nvSpPr>
              <p:cNvPr id="326713" name="Freeform 82"/>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14" name="Freeform 83"/>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sp>
          <p:nvSpPr>
            <p:cNvPr id="326715" name="Line 84"/>
            <p:cNvSpPr>
              <a:spLocks noChangeShapeType="1"/>
            </p:cNvSpPr>
            <p:nvPr/>
          </p:nvSpPr>
          <p:spPr bwMode="auto">
            <a:xfrm flipV="1">
              <a:off x="3311" y="3238"/>
              <a:ext cx="0" cy="676"/>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26716" name="Line 85"/>
            <p:cNvSpPr>
              <a:spLocks noChangeShapeType="1"/>
            </p:cNvSpPr>
            <p:nvPr/>
          </p:nvSpPr>
          <p:spPr bwMode="auto">
            <a:xfrm>
              <a:off x="1680" y="3914"/>
              <a:ext cx="3263" cy="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326717" name="Group 110"/>
            <p:cNvGrpSpPr>
              <a:grpSpLocks/>
            </p:cNvGrpSpPr>
            <p:nvPr/>
          </p:nvGrpSpPr>
          <p:grpSpPr bwMode="auto">
            <a:xfrm>
              <a:off x="2965" y="3408"/>
              <a:ext cx="346" cy="506"/>
              <a:chOff x="612" y="1888"/>
              <a:chExt cx="1769" cy="1814"/>
            </a:xfrm>
          </p:grpSpPr>
          <p:sp>
            <p:nvSpPr>
              <p:cNvPr id="326718" name="Freeform 111"/>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19" name="Freeform 112"/>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20" name="Group 113"/>
            <p:cNvGrpSpPr>
              <a:grpSpLocks/>
            </p:cNvGrpSpPr>
            <p:nvPr/>
          </p:nvGrpSpPr>
          <p:grpSpPr bwMode="auto">
            <a:xfrm>
              <a:off x="3311" y="3408"/>
              <a:ext cx="346" cy="506"/>
              <a:chOff x="657" y="1797"/>
              <a:chExt cx="1905" cy="1815"/>
            </a:xfrm>
          </p:grpSpPr>
          <p:sp>
            <p:nvSpPr>
              <p:cNvPr id="326721" name="Freeform 114"/>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22" name="Freeform 115"/>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23" name="Group 116"/>
            <p:cNvGrpSpPr>
              <a:grpSpLocks/>
            </p:cNvGrpSpPr>
            <p:nvPr/>
          </p:nvGrpSpPr>
          <p:grpSpPr bwMode="auto">
            <a:xfrm>
              <a:off x="3657" y="3408"/>
              <a:ext cx="297" cy="506"/>
              <a:chOff x="612" y="1888"/>
              <a:chExt cx="1769" cy="1814"/>
            </a:xfrm>
          </p:grpSpPr>
          <p:sp>
            <p:nvSpPr>
              <p:cNvPr id="326724" name="Freeform 117"/>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25" name="Freeform 118"/>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26" name="Group 119"/>
            <p:cNvGrpSpPr>
              <a:grpSpLocks/>
            </p:cNvGrpSpPr>
            <p:nvPr/>
          </p:nvGrpSpPr>
          <p:grpSpPr bwMode="auto">
            <a:xfrm>
              <a:off x="3954" y="3408"/>
              <a:ext cx="396" cy="506"/>
              <a:chOff x="657" y="1797"/>
              <a:chExt cx="1905" cy="1815"/>
            </a:xfrm>
          </p:grpSpPr>
          <p:sp>
            <p:nvSpPr>
              <p:cNvPr id="326727" name="Freeform 120"/>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28" name="Freeform 121"/>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29" name="Group 122"/>
            <p:cNvGrpSpPr>
              <a:grpSpLocks/>
            </p:cNvGrpSpPr>
            <p:nvPr/>
          </p:nvGrpSpPr>
          <p:grpSpPr bwMode="auto">
            <a:xfrm>
              <a:off x="2273" y="3408"/>
              <a:ext cx="346" cy="506"/>
              <a:chOff x="612" y="1888"/>
              <a:chExt cx="1769" cy="1814"/>
            </a:xfrm>
          </p:grpSpPr>
          <p:sp>
            <p:nvSpPr>
              <p:cNvPr id="326730" name="Freeform 123"/>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31" name="Freeform 124"/>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32" name="Group 125"/>
            <p:cNvGrpSpPr>
              <a:grpSpLocks/>
            </p:cNvGrpSpPr>
            <p:nvPr/>
          </p:nvGrpSpPr>
          <p:grpSpPr bwMode="auto">
            <a:xfrm>
              <a:off x="2619" y="3408"/>
              <a:ext cx="347" cy="506"/>
              <a:chOff x="657" y="1797"/>
              <a:chExt cx="1905" cy="1815"/>
            </a:xfrm>
          </p:grpSpPr>
          <p:sp>
            <p:nvSpPr>
              <p:cNvPr id="326733" name="Freeform 126"/>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34" name="Freeform 127"/>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35" name="Group 128"/>
            <p:cNvGrpSpPr>
              <a:grpSpLocks/>
            </p:cNvGrpSpPr>
            <p:nvPr/>
          </p:nvGrpSpPr>
          <p:grpSpPr bwMode="auto">
            <a:xfrm>
              <a:off x="4349" y="3408"/>
              <a:ext cx="347" cy="506"/>
              <a:chOff x="612" y="1888"/>
              <a:chExt cx="1769" cy="1814"/>
            </a:xfrm>
          </p:grpSpPr>
          <p:sp>
            <p:nvSpPr>
              <p:cNvPr id="326736" name="Freeform 129"/>
              <p:cNvSpPr>
                <a:spLocks/>
              </p:cNvSpPr>
              <p:nvPr/>
            </p:nvSpPr>
            <p:spPr bwMode="auto">
              <a:xfrm>
                <a:off x="1156" y="1888"/>
                <a:ext cx="1225" cy="544"/>
              </a:xfrm>
              <a:custGeom>
                <a:avLst/>
                <a:gdLst>
                  <a:gd name="T0" fmla="*/ 1225 w 1225"/>
                  <a:gd name="T1" fmla="*/ 0 h 544"/>
                  <a:gd name="T2" fmla="*/ 227 w 1225"/>
                  <a:gd name="T3" fmla="*/ 136 h 544"/>
                  <a:gd name="T4" fmla="*/ 0 w 1225"/>
                  <a:gd name="T5" fmla="*/ 544 h 544"/>
                  <a:gd name="T6" fmla="*/ 0 60000 65536"/>
                  <a:gd name="T7" fmla="*/ 0 60000 65536"/>
                  <a:gd name="T8" fmla="*/ 0 60000 65536"/>
                  <a:gd name="T9" fmla="*/ 0 w 1225"/>
                  <a:gd name="T10" fmla="*/ 0 h 544"/>
                  <a:gd name="T11" fmla="*/ 1225 w 1225"/>
                  <a:gd name="T12" fmla="*/ 544 h 544"/>
                </a:gdLst>
                <a:ahLst/>
                <a:cxnLst>
                  <a:cxn ang="T6">
                    <a:pos x="T0" y="T1"/>
                  </a:cxn>
                  <a:cxn ang="T7">
                    <a:pos x="T2" y="T3"/>
                  </a:cxn>
                  <a:cxn ang="T8">
                    <a:pos x="T4" y="T5"/>
                  </a:cxn>
                </a:cxnLst>
                <a:rect l="T9" t="T10" r="T11" b="T12"/>
                <a:pathLst>
                  <a:path w="1225" h="544">
                    <a:moveTo>
                      <a:pt x="1225" y="0"/>
                    </a:moveTo>
                    <a:cubicBezTo>
                      <a:pt x="828" y="22"/>
                      <a:pt x="431" y="45"/>
                      <a:pt x="227" y="136"/>
                    </a:cubicBezTo>
                    <a:cubicBezTo>
                      <a:pt x="23" y="227"/>
                      <a:pt x="53" y="423"/>
                      <a:pt x="0" y="54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37" name="Freeform 130"/>
              <p:cNvSpPr>
                <a:spLocks/>
              </p:cNvSpPr>
              <p:nvPr/>
            </p:nvSpPr>
            <p:spPr bwMode="auto">
              <a:xfrm>
                <a:off x="612" y="2432"/>
                <a:ext cx="544" cy="1270"/>
              </a:xfrm>
              <a:custGeom>
                <a:avLst/>
                <a:gdLst>
                  <a:gd name="T0" fmla="*/ 544 w 544"/>
                  <a:gd name="T1" fmla="*/ 0 h 1270"/>
                  <a:gd name="T2" fmla="*/ 318 w 544"/>
                  <a:gd name="T3" fmla="*/ 998 h 1270"/>
                  <a:gd name="T4" fmla="*/ 0 w 544"/>
                  <a:gd name="T5" fmla="*/ 1270 h 1270"/>
                  <a:gd name="T6" fmla="*/ 0 60000 65536"/>
                  <a:gd name="T7" fmla="*/ 0 60000 65536"/>
                  <a:gd name="T8" fmla="*/ 0 60000 65536"/>
                  <a:gd name="T9" fmla="*/ 0 w 544"/>
                  <a:gd name="T10" fmla="*/ 0 h 1270"/>
                  <a:gd name="T11" fmla="*/ 544 w 544"/>
                  <a:gd name="T12" fmla="*/ 1270 h 1270"/>
                </a:gdLst>
                <a:ahLst/>
                <a:cxnLst>
                  <a:cxn ang="T6">
                    <a:pos x="T0" y="T1"/>
                  </a:cxn>
                  <a:cxn ang="T7">
                    <a:pos x="T2" y="T3"/>
                  </a:cxn>
                  <a:cxn ang="T8">
                    <a:pos x="T4" y="T5"/>
                  </a:cxn>
                </a:cxnLst>
                <a:rect l="T9" t="T10" r="T11" b="T12"/>
                <a:pathLst>
                  <a:path w="544" h="1270">
                    <a:moveTo>
                      <a:pt x="544" y="0"/>
                    </a:moveTo>
                    <a:cubicBezTo>
                      <a:pt x="476" y="393"/>
                      <a:pt x="409" y="786"/>
                      <a:pt x="318" y="998"/>
                    </a:cubicBezTo>
                    <a:cubicBezTo>
                      <a:pt x="227" y="1210"/>
                      <a:pt x="106" y="1225"/>
                      <a:pt x="0" y="127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pSp>
          <p:nvGrpSpPr>
            <p:cNvPr id="326738" name="Group 134"/>
            <p:cNvGrpSpPr>
              <a:grpSpLocks/>
            </p:cNvGrpSpPr>
            <p:nvPr/>
          </p:nvGrpSpPr>
          <p:grpSpPr bwMode="auto">
            <a:xfrm>
              <a:off x="1877" y="3408"/>
              <a:ext cx="396" cy="506"/>
              <a:chOff x="657" y="1797"/>
              <a:chExt cx="1905" cy="1815"/>
            </a:xfrm>
          </p:grpSpPr>
          <p:sp>
            <p:nvSpPr>
              <p:cNvPr id="326739" name="Freeform 135"/>
              <p:cNvSpPr>
                <a:spLocks/>
              </p:cNvSpPr>
              <p:nvPr/>
            </p:nvSpPr>
            <p:spPr bwMode="auto">
              <a:xfrm>
                <a:off x="657" y="1797"/>
                <a:ext cx="1270" cy="590"/>
              </a:xfrm>
              <a:custGeom>
                <a:avLst/>
                <a:gdLst>
                  <a:gd name="T0" fmla="*/ 0 w 1270"/>
                  <a:gd name="T1" fmla="*/ 0 h 590"/>
                  <a:gd name="T2" fmla="*/ 1044 w 1270"/>
                  <a:gd name="T3" fmla="*/ 136 h 590"/>
                  <a:gd name="T4" fmla="*/ 1270 w 1270"/>
                  <a:gd name="T5" fmla="*/ 59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416" y="19"/>
                      <a:pt x="832" y="38"/>
                      <a:pt x="1044" y="136"/>
                    </a:cubicBezTo>
                    <a:cubicBezTo>
                      <a:pt x="1256" y="234"/>
                      <a:pt x="1202" y="363"/>
                      <a:pt x="1270" y="59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sp>
            <p:nvSpPr>
              <p:cNvPr id="326740" name="Freeform 136"/>
              <p:cNvSpPr>
                <a:spLocks/>
              </p:cNvSpPr>
              <p:nvPr/>
            </p:nvSpPr>
            <p:spPr bwMode="auto">
              <a:xfrm>
                <a:off x="1927" y="2387"/>
                <a:ext cx="635" cy="1225"/>
              </a:xfrm>
              <a:custGeom>
                <a:avLst/>
                <a:gdLst>
                  <a:gd name="T0" fmla="*/ 0 w 635"/>
                  <a:gd name="T1" fmla="*/ 0 h 1225"/>
                  <a:gd name="T2" fmla="*/ 227 w 635"/>
                  <a:gd name="T3" fmla="*/ 952 h 1225"/>
                  <a:gd name="T4" fmla="*/ 635 w 635"/>
                  <a:gd name="T5" fmla="*/ 1225 h 1225"/>
                  <a:gd name="T6" fmla="*/ 0 60000 65536"/>
                  <a:gd name="T7" fmla="*/ 0 60000 65536"/>
                  <a:gd name="T8" fmla="*/ 0 60000 65536"/>
                  <a:gd name="T9" fmla="*/ 0 w 635"/>
                  <a:gd name="T10" fmla="*/ 0 h 1225"/>
                  <a:gd name="T11" fmla="*/ 635 w 635"/>
                  <a:gd name="T12" fmla="*/ 1225 h 1225"/>
                </a:gdLst>
                <a:ahLst/>
                <a:cxnLst>
                  <a:cxn ang="T6">
                    <a:pos x="T0" y="T1"/>
                  </a:cxn>
                  <a:cxn ang="T7">
                    <a:pos x="T2" y="T3"/>
                  </a:cxn>
                  <a:cxn ang="T8">
                    <a:pos x="T4" y="T5"/>
                  </a:cxn>
                </a:cxnLst>
                <a:rect l="T9" t="T10" r="T11" b="T12"/>
                <a:pathLst>
                  <a:path w="635" h="1225">
                    <a:moveTo>
                      <a:pt x="0" y="0"/>
                    </a:moveTo>
                    <a:cubicBezTo>
                      <a:pt x="60" y="374"/>
                      <a:pt x="121" y="748"/>
                      <a:pt x="227" y="952"/>
                    </a:cubicBezTo>
                    <a:cubicBezTo>
                      <a:pt x="333" y="1156"/>
                      <a:pt x="484" y="1195"/>
                      <a:pt x="635" y="1225"/>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p>
            </p:txBody>
          </p:sp>
        </p:grpSp>
        <p:graphicFrame>
          <p:nvGraphicFramePr>
            <p:cNvPr id="326741" name="Object 138"/>
            <p:cNvGraphicFramePr>
              <a:graphicFrameLocks noChangeAspect="1"/>
            </p:cNvGraphicFramePr>
            <p:nvPr/>
          </p:nvGraphicFramePr>
          <p:xfrm>
            <a:off x="3361" y="768"/>
            <a:ext cx="494" cy="212"/>
          </p:xfrm>
          <a:graphic>
            <a:graphicData uri="http://schemas.openxmlformats.org/presentationml/2006/ole">
              <mc:AlternateContent xmlns:mc="http://schemas.openxmlformats.org/markup-compatibility/2006">
                <mc:Choice xmlns:v="urn:schemas-microsoft-com:vml" Requires="v">
                  <p:oleObj spid="_x0000_s233554" name="公式" r:id="rId3" imgW="558720" imgH="279360" progId="Equation.3">
                    <p:embed/>
                  </p:oleObj>
                </mc:Choice>
                <mc:Fallback>
                  <p:oleObj name="公式" r:id="rId3" imgW="55872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 y="768"/>
                          <a:ext cx="49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742" name="Object 139"/>
            <p:cNvGraphicFramePr>
              <a:graphicFrameLocks noChangeAspect="1"/>
            </p:cNvGraphicFramePr>
            <p:nvPr/>
          </p:nvGraphicFramePr>
          <p:xfrm>
            <a:off x="3361" y="1613"/>
            <a:ext cx="494" cy="212"/>
          </p:xfrm>
          <a:graphic>
            <a:graphicData uri="http://schemas.openxmlformats.org/presentationml/2006/ole">
              <mc:AlternateContent xmlns:mc="http://schemas.openxmlformats.org/markup-compatibility/2006">
                <mc:Choice xmlns:v="urn:schemas-microsoft-com:vml" Requires="v">
                  <p:oleObj spid="_x0000_s233555" name="公式" r:id="rId5" imgW="558720" imgH="279360" progId="Equation.3">
                    <p:embed/>
                  </p:oleObj>
                </mc:Choice>
                <mc:Fallback>
                  <p:oleObj name="公式" r:id="rId5" imgW="55872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1" y="1613"/>
                          <a:ext cx="49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743" name="Object 140"/>
            <p:cNvGraphicFramePr>
              <a:graphicFrameLocks noChangeAspect="1"/>
            </p:cNvGraphicFramePr>
            <p:nvPr/>
          </p:nvGraphicFramePr>
          <p:xfrm>
            <a:off x="3361" y="2352"/>
            <a:ext cx="543" cy="233"/>
          </p:xfrm>
          <a:graphic>
            <a:graphicData uri="http://schemas.openxmlformats.org/presentationml/2006/ole">
              <mc:AlternateContent xmlns:mc="http://schemas.openxmlformats.org/markup-compatibility/2006">
                <mc:Choice xmlns:v="urn:schemas-microsoft-com:vml" Requires="v">
                  <p:oleObj spid="_x0000_s233556" name="公式" r:id="rId7" imgW="558720" imgH="279360" progId="Equation.3">
                    <p:embed/>
                  </p:oleObj>
                </mc:Choice>
                <mc:Fallback>
                  <p:oleObj name="公式" r:id="rId7" imgW="55872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1" y="2352"/>
                          <a:ext cx="54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744" name="Object 141"/>
            <p:cNvGraphicFramePr>
              <a:graphicFrameLocks noChangeAspect="1"/>
            </p:cNvGraphicFramePr>
            <p:nvPr/>
          </p:nvGraphicFramePr>
          <p:xfrm>
            <a:off x="3361" y="3154"/>
            <a:ext cx="543" cy="233"/>
          </p:xfrm>
          <a:graphic>
            <a:graphicData uri="http://schemas.openxmlformats.org/presentationml/2006/ole">
              <mc:AlternateContent xmlns:mc="http://schemas.openxmlformats.org/markup-compatibility/2006">
                <mc:Choice xmlns:v="urn:schemas-microsoft-com:vml" Requires="v">
                  <p:oleObj spid="_x0000_s233557" name="公式" r:id="rId8" imgW="558720" imgH="279360" progId="Equation.3">
                    <p:embed/>
                  </p:oleObj>
                </mc:Choice>
                <mc:Fallback>
                  <p:oleObj name="公式" r:id="rId8" imgW="55872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1" y="3154"/>
                          <a:ext cx="54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745" name="Object 142"/>
            <p:cNvGraphicFramePr>
              <a:graphicFrameLocks noChangeAspect="1"/>
            </p:cNvGraphicFramePr>
            <p:nvPr/>
          </p:nvGraphicFramePr>
          <p:xfrm>
            <a:off x="1779" y="1549"/>
            <a:ext cx="3261" cy="170"/>
          </p:xfrm>
          <a:graphic>
            <a:graphicData uri="http://schemas.openxmlformats.org/presentationml/2006/ole">
              <mc:AlternateContent xmlns:mc="http://schemas.openxmlformats.org/markup-compatibility/2006">
                <mc:Choice xmlns:v="urn:schemas-microsoft-com:vml" Requires="v">
                  <p:oleObj spid="_x0000_s233558" name="Equation" r:id="rId9" imgW="3340080" imgH="203040" progId="Equation.3">
                    <p:embed/>
                  </p:oleObj>
                </mc:Choice>
                <mc:Fallback>
                  <p:oleObj name="Equation" r:id="rId9" imgW="33400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9" y="1549"/>
                          <a:ext cx="326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746" name="Object 144"/>
            <p:cNvGraphicFramePr>
              <a:graphicFrameLocks noChangeAspect="1"/>
            </p:cNvGraphicFramePr>
            <p:nvPr/>
          </p:nvGraphicFramePr>
          <p:xfrm>
            <a:off x="1779" y="2309"/>
            <a:ext cx="3213" cy="166"/>
          </p:xfrm>
          <a:graphic>
            <a:graphicData uri="http://schemas.openxmlformats.org/presentationml/2006/ole">
              <mc:AlternateContent xmlns:mc="http://schemas.openxmlformats.org/markup-compatibility/2006">
                <mc:Choice xmlns:v="urn:schemas-microsoft-com:vml" Requires="v">
                  <p:oleObj spid="_x0000_s233559" name="公式" r:id="rId11" imgW="3365280" imgH="203040" progId="Equation.3">
                    <p:embed/>
                  </p:oleObj>
                </mc:Choice>
                <mc:Fallback>
                  <p:oleObj name="公式" r:id="rId11" imgW="33652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9" y="2309"/>
                          <a:ext cx="3213"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747" name="Object 145"/>
            <p:cNvGraphicFramePr>
              <a:graphicFrameLocks noChangeAspect="1"/>
            </p:cNvGraphicFramePr>
            <p:nvPr/>
          </p:nvGraphicFramePr>
          <p:xfrm>
            <a:off x="1729" y="3112"/>
            <a:ext cx="3213" cy="165"/>
          </p:xfrm>
          <a:graphic>
            <a:graphicData uri="http://schemas.openxmlformats.org/presentationml/2006/ole">
              <mc:AlternateContent xmlns:mc="http://schemas.openxmlformats.org/markup-compatibility/2006">
                <mc:Choice xmlns:v="urn:schemas-microsoft-com:vml" Requires="v">
                  <p:oleObj spid="_x0000_s233560" name="公式" r:id="rId13" imgW="3365280" imgH="203040" progId="Equation.3">
                    <p:embed/>
                  </p:oleObj>
                </mc:Choice>
                <mc:Fallback>
                  <p:oleObj name="公式" r:id="rId13" imgW="33652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9" y="3112"/>
                          <a:ext cx="3213"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748" name="Object 146"/>
            <p:cNvGraphicFramePr>
              <a:graphicFrameLocks noChangeAspect="1"/>
            </p:cNvGraphicFramePr>
            <p:nvPr/>
          </p:nvGraphicFramePr>
          <p:xfrm>
            <a:off x="1729" y="3914"/>
            <a:ext cx="3213" cy="166"/>
          </p:xfrm>
          <a:graphic>
            <a:graphicData uri="http://schemas.openxmlformats.org/presentationml/2006/ole">
              <mc:AlternateContent xmlns:mc="http://schemas.openxmlformats.org/markup-compatibility/2006">
                <mc:Choice xmlns:v="urn:schemas-microsoft-com:vml" Requires="v">
                  <p:oleObj spid="_x0000_s233561" name="公式" r:id="rId14" imgW="3365280" imgH="203040" progId="Equation.3">
                    <p:embed/>
                  </p:oleObj>
                </mc:Choice>
                <mc:Fallback>
                  <p:oleObj name="公式" r:id="rId14" imgW="33652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9" y="3914"/>
                          <a:ext cx="3213"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749" name="Line 149"/>
            <p:cNvSpPr>
              <a:spLocks noChangeShapeType="1"/>
            </p:cNvSpPr>
            <p:nvPr/>
          </p:nvSpPr>
          <p:spPr bwMode="auto">
            <a:xfrm>
              <a:off x="2619" y="1000"/>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0" name="Line 150"/>
            <p:cNvSpPr>
              <a:spLocks noChangeShapeType="1"/>
            </p:cNvSpPr>
            <p:nvPr/>
          </p:nvSpPr>
          <p:spPr bwMode="auto">
            <a:xfrm>
              <a:off x="1877" y="1000"/>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1" name="Line 151"/>
            <p:cNvSpPr>
              <a:spLocks noChangeShapeType="1"/>
            </p:cNvSpPr>
            <p:nvPr/>
          </p:nvSpPr>
          <p:spPr bwMode="auto">
            <a:xfrm>
              <a:off x="4004" y="1000"/>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2" name="Line 152"/>
            <p:cNvSpPr>
              <a:spLocks noChangeShapeType="1"/>
            </p:cNvSpPr>
            <p:nvPr/>
          </p:nvSpPr>
          <p:spPr bwMode="auto">
            <a:xfrm>
              <a:off x="4696" y="1000"/>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3" name="Line 153"/>
            <p:cNvSpPr>
              <a:spLocks noChangeShapeType="1"/>
            </p:cNvSpPr>
            <p:nvPr/>
          </p:nvSpPr>
          <p:spPr bwMode="auto">
            <a:xfrm>
              <a:off x="1877" y="1761"/>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4" name="Line 154"/>
            <p:cNvSpPr>
              <a:spLocks noChangeShapeType="1"/>
            </p:cNvSpPr>
            <p:nvPr/>
          </p:nvSpPr>
          <p:spPr bwMode="auto">
            <a:xfrm>
              <a:off x="1877" y="2563"/>
              <a:ext cx="0" cy="55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5" name="Line 155"/>
            <p:cNvSpPr>
              <a:spLocks noChangeShapeType="1"/>
            </p:cNvSpPr>
            <p:nvPr/>
          </p:nvSpPr>
          <p:spPr bwMode="auto">
            <a:xfrm>
              <a:off x="1877" y="3365"/>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6" name="Line 156"/>
            <p:cNvSpPr>
              <a:spLocks noChangeShapeType="1"/>
            </p:cNvSpPr>
            <p:nvPr/>
          </p:nvSpPr>
          <p:spPr bwMode="auto">
            <a:xfrm>
              <a:off x="2619" y="1761"/>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7" name="Line 157"/>
            <p:cNvSpPr>
              <a:spLocks noChangeShapeType="1"/>
            </p:cNvSpPr>
            <p:nvPr/>
          </p:nvSpPr>
          <p:spPr bwMode="auto">
            <a:xfrm>
              <a:off x="2619" y="2605"/>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8" name="Line 158"/>
            <p:cNvSpPr>
              <a:spLocks noChangeShapeType="1"/>
            </p:cNvSpPr>
            <p:nvPr/>
          </p:nvSpPr>
          <p:spPr bwMode="auto">
            <a:xfrm>
              <a:off x="4696" y="1761"/>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59" name="Line 159"/>
            <p:cNvSpPr>
              <a:spLocks noChangeShapeType="1"/>
            </p:cNvSpPr>
            <p:nvPr/>
          </p:nvSpPr>
          <p:spPr bwMode="auto">
            <a:xfrm>
              <a:off x="4004" y="1761"/>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60" name="Line 160"/>
            <p:cNvSpPr>
              <a:spLocks noChangeShapeType="1"/>
            </p:cNvSpPr>
            <p:nvPr/>
          </p:nvSpPr>
          <p:spPr bwMode="auto">
            <a:xfrm>
              <a:off x="4696" y="2563"/>
              <a:ext cx="0" cy="55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61" name="Line 161"/>
            <p:cNvSpPr>
              <a:spLocks noChangeShapeType="1"/>
            </p:cNvSpPr>
            <p:nvPr/>
          </p:nvSpPr>
          <p:spPr bwMode="auto">
            <a:xfrm>
              <a:off x="4004" y="2563"/>
              <a:ext cx="0" cy="55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62" name="Line 162"/>
            <p:cNvSpPr>
              <a:spLocks noChangeShapeType="1"/>
            </p:cNvSpPr>
            <p:nvPr/>
          </p:nvSpPr>
          <p:spPr bwMode="auto">
            <a:xfrm>
              <a:off x="4004" y="3365"/>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63" name="Line 163"/>
            <p:cNvSpPr>
              <a:spLocks noChangeShapeType="1"/>
            </p:cNvSpPr>
            <p:nvPr/>
          </p:nvSpPr>
          <p:spPr bwMode="auto">
            <a:xfrm>
              <a:off x="2619" y="3365"/>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64" name="Line 164"/>
            <p:cNvSpPr>
              <a:spLocks noChangeShapeType="1"/>
            </p:cNvSpPr>
            <p:nvPr/>
          </p:nvSpPr>
          <p:spPr bwMode="auto">
            <a:xfrm>
              <a:off x="4696" y="3408"/>
              <a:ext cx="0" cy="549"/>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896621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12" dur="500"/>
                                        <p:tgtEl>
                                          <p:spTgt spid="419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2" dur="500"/>
                                        <p:tgtEl>
                                          <p:spTgt spid="419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27"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537848" y="332656"/>
            <a:ext cx="8280400" cy="720626"/>
          </a:xfrm>
        </p:spPr>
        <p:txBody>
          <a:bodyPr/>
          <a:lstStyle/>
          <a:p>
            <a:pPr>
              <a:lnSpc>
                <a:spcPct val="80000"/>
              </a:lnSpc>
            </a:pPr>
            <a:r>
              <a:rPr lang="zh-CN" altLang="en-US" dirty="0" smtClean="0">
                <a:solidFill>
                  <a:schemeClr val="accent2"/>
                </a:solidFill>
              </a:rPr>
              <a:t>五、用数字滤波方法处理模拟信号</a:t>
            </a:r>
            <a:endParaRPr lang="zh-CN" altLang="en-US" sz="2400" dirty="0" smtClean="0">
              <a:solidFill>
                <a:schemeClr val="accent2"/>
              </a:solidFill>
            </a:endParaRPr>
          </a:p>
          <a:p>
            <a:pPr>
              <a:lnSpc>
                <a:spcPct val="80000"/>
              </a:lnSpc>
            </a:pPr>
            <a:endParaRPr lang="zh-CN" altLang="en-US" sz="2400" dirty="0" smtClean="0">
              <a:solidFill>
                <a:schemeClr val="accent2"/>
              </a:solidFill>
            </a:endParaRPr>
          </a:p>
          <a:p>
            <a:pPr>
              <a:lnSpc>
                <a:spcPct val="80000"/>
              </a:lnSpc>
            </a:pPr>
            <a:endParaRPr lang="zh-CN" altLang="en-US" sz="2400" dirty="0" smtClean="0">
              <a:solidFill>
                <a:schemeClr val="accent2"/>
              </a:solidFill>
            </a:endParaRPr>
          </a:p>
          <a:p>
            <a:pPr>
              <a:lnSpc>
                <a:spcPct val="80000"/>
              </a:lnSpc>
            </a:pPr>
            <a:endParaRPr lang="zh-CN" altLang="en-US" sz="2400" dirty="0" smtClean="0">
              <a:solidFill>
                <a:schemeClr val="accent2"/>
              </a:solidFill>
            </a:endParaRPr>
          </a:p>
          <a:p>
            <a:pPr>
              <a:lnSpc>
                <a:spcPct val="80000"/>
              </a:lnSpc>
            </a:pPr>
            <a:endParaRPr lang="zh-CN" altLang="en-US" sz="2400" dirty="0" smtClean="0">
              <a:solidFill>
                <a:schemeClr val="accent2"/>
              </a:solidFill>
            </a:endParaRPr>
          </a:p>
          <a:p>
            <a:pPr>
              <a:lnSpc>
                <a:spcPct val="80000"/>
              </a:lnSpc>
            </a:pPr>
            <a:endParaRPr lang="zh-CN" altLang="en-US" sz="2400" dirty="0" smtClean="0">
              <a:solidFill>
                <a:schemeClr val="accent2"/>
              </a:solidFill>
            </a:endParaRPr>
          </a:p>
          <a:p>
            <a:pPr>
              <a:lnSpc>
                <a:spcPct val="80000"/>
              </a:lnSpc>
            </a:pPr>
            <a:endParaRPr lang="zh-CN" altLang="en-US" sz="2400" dirty="0" smtClean="0">
              <a:solidFill>
                <a:schemeClr val="accent2"/>
              </a:solidFill>
            </a:endParaRPr>
          </a:p>
          <a:p>
            <a:pPr>
              <a:lnSpc>
                <a:spcPct val="80000"/>
              </a:lnSpc>
            </a:pPr>
            <a:endParaRPr lang="zh-CN" altLang="en-US" sz="2400" dirty="0" smtClean="0">
              <a:solidFill>
                <a:schemeClr val="accent2"/>
              </a:solidFill>
            </a:endParaRPr>
          </a:p>
          <a:p>
            <a:pPr marL="0" indent="0">
              <a:lnSpc>
                <a:spcPct val="80000"/>
              </a:lnSpc>
              <a:buNone/>
            </a:pPr>
            <a:endParaRPr lang="zh-CN" altLang="en-US" sz="2400" dirty="0" smtClean="0">
              <a:solidFill>
                <a:schemeClr val="accent2"/>
              </a:solidFill>
            </a:endParaRPr>
          </a:p>
        </p:txBody>
      </p:sp>
      <p:sp>
        <p:nvSpPr>
          <p:cNvPr id="329732" name="Line 4"/>
          <p:cNvSpPr>
            <a:spLocks noChangeShapeType="1"/>
          </p:cNvSpPr>
          <p:nvPr/>
        </p:nvSpPr>
        <p:spPr bwMode="auto">
          <a:xfrm>
            <a:off x="282575" y="2492896"/>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3" name="Rectangle 5"/>
          <p:cNvSpPr>
            <a:spLocks noChangeArrowheads="1"/>
          </p:cNvSpPr>
          <p:nvPr/>
        </p:nvSpPr>
        <p:spPr bwMode="auto">
          <a:xfrm>
            <a:off x="1044575" y="1912938"/>
            <a:ext cx="914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ea typeface="宋体" pitchFamily="2" charset="-122"/>
              </a:rPr>
              <a:t>限带</a:t>
            </a:r>
          </a:p>
          <a:p>
            <a:pPr algn="ctr"/>
            <a:r>
              <a:rPr lang="zh-CN" altLang="en-US" sz="2000" dirty="0">
                <a:ea typeface="宋体" pitchFamily="2" charset="-122"/>
              </a:rPr>
              <a:t>滤波</a:t>
            </a:r>
          </a:p>
        </p:txBody>
      </p:sp>
      <p:sp>
        <p:nvSpPr>
          <p:cNvPr id="329734" name="Line 6"/>
          <p:cNvSpPr>
            <a:spLocks noChangeShapeType="1"/>
          </p:cNvSpPr>
          <p:nvPr/>
        </p:nvSpPr>
        <p:spPr bwMode="auto">
          <a:xfrm>
            <a:off x="1958975" y="2446338"/>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5" name="Rectangle 7"/>
          <p:cNvSpPr>
            <a:spLocks noChangeArrowheads="1"/>
          </p:cNvSpPr>
          <p:nvPr/>
        </p:nvSpPr>
        <p:spPr bwMode="auto">
          <a:xfrm>
            <a:off x="2644775" y="2133600"/>
            <a:ext cx="657225" cy="719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ea typeface="宋体" pitchFamily="2" charset="-122"/>
              </a:rPr>
              <a:t>A/D</a:t>
            </a:r>
            <a:endParaRPr lang="zh-CN" altLang="en-US" sz="2000" dirty="0">
              <a:ea typeface="宋体" pitchFamily="2" charset="-122"/>
            </a:endParaRPr>
          </a:p>
        </p:txBody>
      </p:sp>
      <p:sp>
        <p:nvSpPr>
          <p:cNvPr id="329736" name="Line 8"/>
          <p:cNvSpPr>
            <a:spLocks noChangeShapeType="1"/>
          </p:cNvSpPr>
          <p:nvPr/>
        </p:nvSpPr>
        <p:spPr bwMode="auto">
          <a:xfrm>
            <a:off x="3321050" y="2420888"/>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7" name="Rectangle 9"/>
          <p:cNvSpPr>
            <a:spLocks noChangeArrowheads="1"/>
          </p:cNvSpPr>
          <p:nvPr/>
        </p:nvSpPr>
        <p:spPr bwMode="auto">
          <a:xfrm>
            <a:off x="4083050" y="1930152"/>
            <a:ext cx="1295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ea typeface="宋体" pitchFamily="2" charset="-122"/>
              </a:rPr>
              <a:t>数字滤波</a:t>
            </a:r>
          </a:p>
        </p:txBody>
      </p:sp>
      <p:sp>
        <p:nvSpPr>
          <p:cNvPr id="329738" name="Line 10"/>
          <p:cNvSpPr>
            <a:spLocks noChangeShapeType="1"/>
          </p:cNvSpPr>
          <p:nvPr/>
        </p:nvSpPr>
        <p:spPr bwMode="auto">
          <a:xfrm>
            <a:off x="5378450" y="2420888"/>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9" name="Rectangle 11"/>
          <p:cNvSpPr>
            <a:spLocks noChangeArrowheads="1"/>
          </p:cNvSpPr>
          <p:nvPr/>
        </p:nvSpPr>
        <p:spPr bwMode="auto">
          <a:xfrm>
            <a:off x="5911850" y="2060848"/>
            <a:ext cx="747713" cy="7905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ea typeface="宋体" pitchFamily="2" charset="-122"/>
              </a:rPr>
              <a:t>D/A</a:t>
            </a:r>
            <a:endParaRPr lang="zh-CN" altLang="en-US" sz="2000">
              <a:ea typeface="宋体" pitchFamily="2" charset="-122"/>
            </a:endParaRPr>
          </a:p>
        </p:txBody>
      </p:sp>
      <p:sp>
        <p:nvSpPr>
          <p:cNvPr id="329740" name="Line 12"/>
          <p:cNvSpPr>
            <a:spLocks noChangeShapeType="1"/>
          </p:cNvSpPr>
          <p:nvPr/>
        </p:nvSpPr>
        <p:spPr bwMode="auto">
          <a:xfrm>
            <a:off x="6659563" y="2420888"/>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1" name="Rectangle 13"/>
          <p:cNvSpPr>
            <a:spLocks noChangeArrowheads="1"/>
          </p:cNvSpPr>
          <p:nvPr/>
        </p:nvSpPr>
        <p:spPr bwMode="auto">
          <a:xfrm>
            <a:off x="7269163" y="1916832"/>
            <a:ext cx="838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ea typeface="宋体" pitchFamily="2" charset="-122"/>
              </a:rPr>
              <a:t>平滑</a:t>
            </a:r>
          </a:p>
          <a:p>
            <a:pPr algn="ctr"/>
            <a:r>
              <a:rPr lang="zh-CN" altLang="en-US" sz="2000">
                <a:ea typeface="宋体" pitchFamily="2" charset="-122"/>
              </a:rPr>
              <a:t>滤波</a:t>
            </a:r>
          </a:p>
        </p:txBody>
      </p:sp>
      <p:sp>
        <p:nvSpPr>
          <p:cNvPr id="329742" name="Line 14"/>
          <p:cNvSpPr>
            <a:spLocks noChangeShapeType="1"/>
          </p:cNvSpPr>
          <p:nvPr/>
        </p:nvSpPr>
        <p:spPr bwMode="auto">
          <a:xfrm>
            <a:off x="8107363" y="2420888"/>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4" name="Text Box 16"/>
          <p:cNvSpPr txBox="1">
            <a:spLocks noChangeArrowheads="1"/>
          </p:cNvSpPr>
          <p:nvPr/>
        </p:nvSpPr>
        <p:spPr bwMode="auto">
          <a:xfrm>
            <a:off x="206375" y="2060575"/>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ea typeface="宋体" pitchFamily="2" charset="-122"/>
              </a:rPr>
              <a:t>Xa(t)</a:t>
            </a:r>
            <a:endParaRPr lang="en-US" altLang="zh-CN" sz="2000">
              <a:ea typeface="宋体" pitchFamily="2" charset="-122"/>
            </a:endParaRPr>
          </a:p>
        </p:txBody>
      </p:sp>
      <p:sp>
        <p:nvSpPr>
          <p:cNvPr id="329745" name="Text Box 17"/>
          <p:cNvSpPr txBox="1">
            <a:spLocks noChangeArrowheads="1"/>
          </p:cNvSpPr>
          <p:nvPr/>
        </p:nvSpPr>
        <p:spPr bwMode="auto">
          <a:xfrm>
            <a:off x="1120775" y="306896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err="1">
                <a:ea typeface="宋体" pitchFamily="2" charset="-122"/>
              </a:rPr>
              <a:t>PrF</a:t>
            </a:r>
            <a:endParaRPr lang="en-US" altLang="zh-CN" sz="2000" dirty="0">
              <a:ea typeface="宋体" pitchFamily="2" charset="-122"/>
            </a:endParaRPr>
          </a:p>
        </p:txBody>
      </p:sp>
      <p:sp>
        <p:nvSpPr>
          <p:cNvPr id="329746" name="Text Box 18"/>
          <p:cNvSpPr txBox="1">
            <a:spLocks noChangeArrowheads="1"/>
          </p:cNvSpPr>
          <p:nvPr/>
        </p:nvSpPr>
        <p:spPr bwMode="auto">
          <a:xfrm>
            <a:off x="2573288" y="3032125"/>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itchFamily="2" charset="-122"/>
              </a:rPr>
              <a:t>ADC</a:t>
            </a:r>
          </a:p>
        </p:txBody>
      </p:sp>
      <p:sp>
        <p:nvSpPr>
          <p:cNvPr id="329747" name="Text Box 19"/>
          <p:cNvSpPr txBox="1">
            <a:spLocks noChangeArrowheads="1"/>
          </p:cNvSpPr>
          <p:nvPr/>
        </p:nvSpPr>
        <p:spPr bwMode="auto">
          <a:xfrm>
            <a:off x="4365104" y="306896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itchFamily="2" charset="-122"/>
              </a:rPr>
              <a:t>DSP</a:t>
            </a:r>
          </a:p>
        </p:txBody>
      </p:sp>
      <p:sp>
        <p:nvSpPr>
          <p:cNvPr id="329748" name="Text Box 20"/>
          <p:cNvSpPr txBox="1">
            <a:spLocks noChangeArrowheads="1"/>
          </p:cNvSpPr>
          <p:nvPr/>
        </p:nvSpPr>
        <p:spPr bwMode="auto">
          <a:xfrm>
            <a:off x="5889848" y="306896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itchFamily="2" charset="-122"/>
              </a:rPr>
              <a:t>DAC</a:t>
            </a:r>
          </a:p>
        </p:txBody>
      </p:sp>
      <p:sp>
        <p:nvSpPr>
          <p:cNvPr id="329749" name="Text Box 21"/>
          <p:cNvSpPr txBox="1">
            <a:spLocks noChangeArrowheads="1"/>
          </p:cNvSpPr>
          <p:nvPr/>
        </p:nvSpPr>
        <p:spPr bwMode="auto">
          <a:xfrm>
            <a:off x="7345363" y="306896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err="1">
                <a:ea typeface="宋体" pitchFamily="2" charset="-122"/>
              </a:rPr>
              <a:t>PoF</a:t>
            </a:r>
            <a:endParaRPr lang="en-US" altLang="zh-CN" sz="2000" dirty="0">
              <a:ea typeface="宋体" pitchFamily="2" charset="-122"/>
            </a:endParaRPr>
          </a:p>
        </p:txBody>
      </p:sp>
      <p:sp>
        <p:nvSpPr>
          <p:cNvPr id="329751" name="Text Box 23"/>
          <p:cNvSpPr txBox="1">
            <a:spLocks noChangeArrowheads="1"/>
          </p:cNvSpPr>
          <p:nvPr/>
        </p:nvSpPr>
        <p:spPr bwMode="auto">
          <a:xfrm>
            <a:off x="8091488" y="198884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err="1">
                <a:ea typeface="宋体" pitchFamily="2" charset="-122"/>
              </a:rPr>
              <a:t>Ya</a:t>
            </a:r>
            <a:r>
              <a:rPr lang="en-US" altLang="en-US" sz="2000" dirty="0">
                <a:ea typeface="宋体" pitchFamily="2" charset="-122"/>
              </a:rPr>
              <a:t>(t)</a:t>
            </a:r>
            <a:endParaRPr lang="en-US" altLang="zh-CN" sz="2000" dirty="0">
              <a:ea typeface="宋体" pitchFamily="2" charset="-122"/>
            </a:endParaRPr>
          </a:p>
        </p:txBody>
      </p:sp>
    </p:spTree>
    <p:extLst>
      <p:ext uri="{BB962C8B-B14F-4D97-AF65-F5344CB8AC3E}">
        <p14:creationId xmlns:p14="http://schemas.microsoft.com/office/powerpoint/2010/main" val="248675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linds(horizontal)">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29732"/>
                                        </p:tgtEl>
                                        <p:attrNameLst>
                                          <p:attrName>style.visibility</p:attrName>
                                        </p:attrNameLst>
                                      </p:cBhvr>
                                      <p:to>
                                        <p:strVal val="visible"/>
                                      </p:to>
                                    </p:set>
                                    <p:anim calcmode="lin" valueType="num">
                                      <p:cBhvr>
                                        <p:cTn id="12" dur="1000" fill="hold"/>
                                        <p:tgtEl>
                                          <p:spTgt spid="329732"/>
                                        </p:tgtEl>
                                        <p:attrNameLst>
                                          <p:attrName>ppt_x</p:attrName>
                                        </p:attrNameLst>
                                      </p:cBhvr>
                                      <p:tavLst>
                                        <p:tav tm="0">
                                          <p:val>
                                            <p:strVal val="#ppt_x-.2"/>
                                          </p:val>
                                        </p:tav>
                                        <p:tav tm="100000">
                                          <p:val>
                                            <p:strVal val="#ppt_x"/>
                                          </p:val>
                                        </p:tav>
                                      </p:tavLst>
                                    </p:anim>
                                    <p:anim calcmode="lin" valueType="num">
                                      <p:cBhvr>
                                        <p:cTn id="13" dur="1000" fill="hold"/>
                                        <p:tgtEl>
                                          <p:spTgt spid="32973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29732"/>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329733"/>
                                        </p:tgtEl>
                                        <p:attrNameLst>
                                          <p:attrName>style.visibility</p:attrName>
                                        </p:attrNameLst>
                                      </p:cBhvr>
                                      <p:to>
                                        <p:strVal val="visible"/>
                                      </p:to>
                                    </p:set>
                                    <p:anim calcmode="lin" valueType="num">
                                      <p:cBhvr>
                                        <p:cTn id="17" dur="1000" fill="hold"/>
                                        <p:tgtEl>
                                          <p:spTgt spid="329733"/>
                                        </p:tgtEl>
                                        <p:attrNameLst>
                                          <p:attrName>ppt_x</p:attrName>
                                        </p:attrNameLst>
                                      </p:cBhvr>
                                      <p:tavLst>
                                        <p:tav tm="0">
                                          <p:val>
                                            <p:strVal val="#ppt_x-.2"/>
                                          </p:val>
                                        </p:tav>
                                        <p:tav tm="100000">
                                          <p:val>
                                            <p:strVal val="#ppt_x"/>
                                          </p:val>
                                        </p:tav>
                                      </p:tavLst>
                                    </p:anim>
                                    <p:anim calcmode="lin" valueType="num">
                                      <p:cBhvr>
                                        <p:cTn id="18" dur="1000" fill="hold"/>
                                        <p:tgtEl>
                                          <p:spTgt spid="32973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29733"/>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29734"/>
                                        </p:tgtEl>
                                        <p:attrNameLst>
                                          <p:attrName>style.visibility</p:attrName>
                                        </p:attrNameLst>
                                      </p:cBhvr>
                                      <p:to>
                                        <p:strVal val="visible"/>
                                      </p:to>
                                    </p:set>
                                    <p:anim calcmode="lin" valueType="num">
                                      <p:cBhvr>
                                        <p:cTn id="22" dur="1000" fill="hold"/>
                                        <p:tgtEl>
                                          <p:spTgt spid="329734"/>
                                        </p:tgtEl>
                                        <p:attrNameLst>
                                          <p:attrName>ppt_x</p:attrName>
                                        </p:attrNameLst>
                                      </p:cBhvr>
                                      <p:tavLst>
                                        <p:tav tm="0">
                                          <p:val>
                                            <p:strVal val="#ppt_x-.2"/>
                                          </p:val>
                                        </p:tav>
                                        <p:tav tm="100000">
                                          <p:val>
                                            <p:strVal val="#ppt_x"/>
                                          </p:val>
                                        </p:tav>
                                      </p:tavLst>
                                    </p:anim>
                                    <p:anim calcmode="lin" valueType="num">
                                      <p:cBhvr>
                                        <p:cTn id="23" dur="1000" fill="hold"/>
                                        <p:tgtEl>
                                          <p:spTgt spid="32973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2973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29735"/>
                                        </p:tgtEl>
                                        <p:attrNameLst>
                                          <p:attrName>style.visibility</p:attrName>
                                        </p:attrNameLst>
                                      </p:cBhvr>
                                      <p:to>
                                        <p:strVal val="visible"/>
                                      </p:to>
                                    </p:set>
                                    <p:anim calcmode="lin" valueType="num">
                                      <p:cBhvr>
                                        <p:cTn id="27" dur="1000" fill="hold"/>
                                        <p:tgtEl>
                                          <p:spTgt spid="329735"/>
                                        </p:tgtEl>
                                        <p:attrNameLst>
                                          <p:attrName>ppt_x</p:attrName>
                                        </p:attrNameLst>
                                      </p:cBhvr>
                                      <p:tavLst>
                                        <p:tav tm="0">
                                          <p:val>
                                            <p:strVal val="#ppt_x-.2"/>
                                          </p:val>
                                        </p:tav>
                                        <p:tav tm="100000">
                                          <p:val>
                                            <p:strVal val="#ppt_x"/>
                                          </p:val>
                                        </p:tav>
                                      </p:tavLst>
                                    </p:anim>
                                    <p:anim calcmode="lin" valueType="num">
                                      <p:cBhvr>
                                        <p:cTn id="28" dur="1000" fill="hold"/>
                                        <p:tgtEl>
                                          <p:spTgt spid="32973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2973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329736"/>
                                        </p:tgtEl>
                                        <p:attrNameLst>
                                          <p:attrName>style.visibility</p:attrName>
                                        </p:attrNameLst>
                                      </p:cBhvr>
                                      <p:to>
                                        <p:strVal val="visible"/>
                                      </p:to>
                                    </p:set>
                                    <p:anim calcmode="lin" valueType="num">
                                      <p:cBhvr>
                                        <p:cTn id="32" dur="1000" fill="hold"/>
                                        <p:tgtEl>
                                          <p:spTgt spid="329736"/>
                                        </p:tgtEl>
                                        <p:attrNameLst>
                                          <p:attrName>ppt_x</p:attrName>
                                        </p:attrNameLst>
                                      </p:cBhvr>
                                      <p:tavLst>
                                        <p:tav tm="0">
                                          <p:val>
                                            <p:strVal val="#ppt_x-.2"/>
                                          </p:val>
                                        </p:tav>
                                        <p:tav tm="100000">
                                          <p:val>
                                            <p:strVal val="#ppt_x"/>
                                          </p:val>
                                        </p:tav>
                                      </p:tavLst>
                                    </p:anim>
                                    <p:anim calcmode="lin" valueType="num">
                                      <p:cBhvr>
                                        <p:cTn id="33" dur="1000" fill="hold"/>
                                        <p:tgtEl>
                                          <p:spTgt spid="32973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29736"/>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329737"/>
                                        </p:tgtEl>
                                        <p:attrNameLst>
                                          <p:attrName>style.visibility</p:attrName>
                                        </p:attrNameLst>
                                      </p:cBhvr>
                                      <p:to>
                                        <p:strVal val="visible"/>
                                      </p:to>
                                    </p:set>
                                    <p:anim calcmode="lin" valueType="num">
                                      <p:cBhvr>
                                        <p:cTn id="37" dur="1000" fill="hold"/>
                                        <p:tgtEl>
                                          <p:spTgt spid="329737"/>
                                        </p:tgtEl>
                                        <p:attrNameLst>
                                          <p:attrName>ppt_x</p:attrName>
                                        </p:attrNameLst>
                                      </p:cBhvr>
                                      <p:tavLst>
                                        <p:tav tm="0">
                                          <p:val>
                                            <p:strVal val="#ppt_x-.2"/>
                                          </p:val>
                                        </p:tav>
                                        <p:tav tm="100000">
                                          <p:val>
                                            <p:strVal val="#ppt_x"/>
                                          </p:val>
                                        </p:tav>
                                      </p:tavLst>
                                    </p:anim>
                                    <p:anim calcmode="lin" valueType="num">
                                      <p:cBhvr>
                                        <p:cTn id="38" dur="1000" fill="hold"/>
                                        <p:tgtEl>
                                          <p:spTgt spid="329737"/>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29737"/>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329738"/>
                                        </p:tgtEl>
                                        <p:attrNameLst>
                                          <p:attrName>style.visibility</p:attrName>
                                        </p:attrNameLst>
                                      </p:cBhvr>
                                      <p:to>
                                        <p:strVal val="visible"/>
                                      </p:to>
                                    </p:set>
                                    <p:anim calcmode="lin" valueType="num">
                                      <p:cBhvr>
                                        <p:cTn id="42" dur="1000" fill="hold"/>
                                        <p:tgtEl>
                                          <p:spTgt spid="329738"/>
                                        </p:tgtEl>
                                        <p:attrNameLst>
                                          <p:attrName>ppt_x</p:attrName>
                                        </p:attrNameLst>
                                      </p:cBhvr>
                                      <p:tavLst>
                                        <p:tav tm="0">
                                          <p:val>
                                            <p:strVal val="#ppt_x-.2"/>
                                          </p:val>
                                        </p:tav>
                                        <p:tav tm="100000">
                                          <p:val>
                                            <p:strVal val="#ppt_x"/>
                                          </p:val>
                                        </p:tav>
                                      </p:tavLst>
                                    </p:anim>
                                    <p:anim calcmode="lin" valueType="num">
                                      <p:cBhvr>
                                        <p:cTn id="43" dur="1000" fill="hold"/>
                                        <p:tgtEl>
                                          <p:spTgt spid="329738"/>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29738"/>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329739"/>
                                        </p:tgtEl>
                                        <p:attrNameLst>
                                          <p:attrName>style.visibility</p:attrName>
                                        </p:attrNameLst>
                                      </p:cBhvr>
                                      <p:to>
                                        <p:strVal val="visible"/>
                                      </p:to>
                                    </p:set>
                                    <p:anim calcmode="lin" valueType="num">
                                      <p:cBhvr>
                                        <p:cTn id="47" dur="1000" fill="hold"/>
                                        <p:tgtEl>
                                          <p:spTgt spid="329739"/>
                                        </p:tgtEl>
                                        <p:attrNameLst>
                                          <p:attrName>ppt_x</p:attrName>
                                        </p:attrNameLst>
                                      </p:cBhvr>
                                      <p:tavLst>
                                        <p:tav tm="0">
                                          <p:val>
                                            <p:strVal val="#ppt_x-.2"/>
                                          </p:val>
                                        </p:tav>
                                        <p:tav tm="100000">
                                          <p:val>
                                            <p:strVal val="#ppt_x"/>
                                          </p:val>
                                        </p:tav>
                                      </p:tavLst>
                                    </p:anim>
                                    <p:anim calcmode="lin" valueType="num">
                                      <p:cBhvr>
                                        <p:cTn id="48" dur="1000" fill="hold"/>
                                        <p:tgtEl>
                                          <p:spTgt spid="329739"/>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29739"/>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329740"/>
                                        </p:tgtEl>
                                        <p:attrNameLst>
                                          <p:attrName>style.visibility</p:attrName>
                                        </p:attrNameLst>
                                      </p:cBhvr>
                                      <p:to>
                                        <p:strVal val="visible"/>
                                      </p:to>
                                    </p:set>
                                    <p:anim calcmode="lin" valueType="num">
                                      <p:cBhvr>
                                        <p:cTn id="52" dur="1000" fill="hold"/>
                                        <p:tgtEl>
                                          <p:spTgt spid="329740"/>
                                        </p:tgtEl>
                                        <p:attrNameLst>
                                          <p:attrName>ppt_x</p:attrName>
                                        </p:attrNameLst>
                                      </p:cBhvr>
                                      <p:tavLst>
                                        <p:tav tm="0">
                                          <p:val>
                                            <p:strVal val="#ppt_x-.2"/>
                                          </p:val>
                                        </p:tav>
                                        <p:tav tm="100000">
                                          <p:val>
                                            <p:strVal val="#ppt_x"/>
                                          </p:val>
                                        </p:tav>
                                      </p:tavLst>
                                    </p:anim>
                                    <p:anim calcmode="lin" valueType="num">
                                      <p:cBhvr>
                                        <p:cTn id="53" dur="1000" fill="hold"/>
                                        <p:tgtEl>
                                          <p:spTgt spid="329740"/>
                                        </p:tgtEl>
                                        <p:attrNameLst>
                                          <p:attrName>ppt_y</p:attrName>
                                        </p:attrNameLst>
                                      </p:cBhvr>
                                      <p:tavLst>
                                        <p:tav tm="0">
                                          <p:val>
                                            <p:strVal val="#ppt_y"/>
                                          </p:val>
                                        </p:tav>
                                        <p:tav tm="100000">
                                          <p:val>
                                            <p:strVal val="#ppt_y"/>
                                          </p:val>
                                        </p:tav>
                                      </p:tavLst>
                                    </p:anim>
                                    <p:animEffect transition="in" filter="wipe(right)" prLst="gradientSize: 0.1">
                                      <p:cBhvr>
                                        <p:cTn id="54" dur="1000"/>
                                        <p:tgtEl>
                                          <p:spTgt spid="329740"/>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329741"/>
                                        </p:tgtEl>
                                        <p:attrNameLst>
                                          <p:attrName>style.visibility</p:attrName>
                                        </p:attrNameLst>
                                      </p:cBhvr>
                                      <p:to>
                                        <p:strVal val="visible"/>
                                      </p:to>
                                    </p:set>
                                    <p:anim calcmode="lin" valueType="num">
                                      <p:cBhvr>
                                        <p:cTn id="57" dur="1000" fill="hold"/>
                                        <p:tgtEl>
                                          <p:spTgt spid="329741"/>
                                        </p:tgtEl>
                                        <p:attrNameLst>
                                          <p:attrName>ppt_x</p:attrName>
                                        </p:attrNameLst>
                                      </p:cBhvr>
                                      <p:tavLst>
                                        <p:tav tm="0">
                                          <p:val>
                                            <p:strVal val="#ppt_x-.2"/>
                                          </p:val>
                                        </p:tav>
                                        <p:tav tm="100000">
                                          <p:val>
                                            <p:strVal val="#ppt_x"/>
                                          </p:val>
                                        </p:tav>
                                      </p:tavLst>
                                    </p:anim>
                                    <p:anim calcmode="lin" valueType="num">
                                      <p:cBhvr>
                                        <p:cTn id="58" dur="1000" fill="hold"/>
                                        <p:tgtEl>
                                          <p:spTgt spid="329741"/>
                                        </p:tgtEl>
                                        <p:attrNameLst>
                                          <p:attrName>ppt_y</p:attrName>
                                        </p:attrNameLst>
                                      </p:cBhvr>
                                      <p:tavLst>
                                        <p:tav tm="0">
                                          <p:val>
                                            <p:strVal val="#ppt_y"/>
                                          </p:val>
                                        </p:tav>
                                        <p:tav tm="100000">
                                          <p:val>
                                            <p:strVal val="#ppt_y"/>
                                          </p:val>
                                        </p:tav>
                                      </p:tavLst>
                                    </p:anim>
                                    <p:animEffect transition="in" filter="wipe(right)" prLst="gradientSize: 0.1">
                                      <p:cBhvr>
                                        <p:cTn id="59" dur="1000"/>
                                        <p:tgtEl>
                                          <p:spTgt spid="329741"/>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329742"/>
                                        </p:tgtEl>
                                        <p:attrNameLst>
                                          <p:attrName>style.visibility</p:attrName>
                                        </p:attrNameLst>
                                      </p:cBhvr>
                                      <p:to>
                                        <p:strVal val="visible"/>
                                      </p:to>
                                    </p:set>
                                    <p:anim calcmode="lin" valueType="num">
                                      <p:cBhvr>
                                        <p:cTn id="62" dur="1000" fill="hold"/>
                                        <p:tgtEl>
                                          <p:spTgt spid="329742"/>
                                        </p:tgtEl>
                                        <p:attrNameLst>
                                          <p:attrName>ppt_x</p:attrName>
                                        </p:attrNameLst>
                                      </p:cBhvr>
                                      <p:tavLst>
                                        <p:tav tm="0">
                                          <p:val>
                                            <p:strVal val="#ppt_x-.2"/>
                                          </p:val>
                                        </p:tav>
                                        <p:tav tm="100000">
                                          <p:val>
                                            <p:strVal val="#ppt_x"/>
                                          </p:val>
                                        </p:tav>
                                      </p:tavLst>
                                    </p:anim>
                                    <p:anim calcmode="lin" valueType="num">
                                      <p:cBhvr>
                                        <p:cTn id="63" dur="1000" fill="hold"/>
                                        <p:tgtEl>
                                          <p:spTgt spid="329742"/>
                                        </p:tgtEl>
                                        <p:attrNameLst>
                                          <p:attrName>ppt_y</p:attrName>
                                        </p:attrNameLst>
                                      </p:cBhvr>
                                      <p:tavLst>
                                        <p:tav tm="0">
                                          <p:val>
                                            <p:strVal val="#ppt_y"/>
                                          </p:val>
                                        </p:tav>
                                        <p:tav tm="100000">
                                          <p:val>
                                            <p:strVal val="#ppt_y"/>
                                          </p:val>
                                        </p:tav>
                                      </p:tavLst>
                                    </p:anim>
                                    <p:animEffect transition="in" filter="wipe(right)" prLst="gradientSize: 0.1">
                                      <p:cBhvr>
                                        <p:cTn id="64" dur="1000"/>
                                        <p:tgtEl>
                                          <p:spTgt spid="329742"/>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329744"/>
                                        </p:tgtEl>
                                        <p:attrNameLst>
                                          <p:attrName>style.visibility</p:attrName>
                                        </p:attrNameLst>
                                      </p:cBhvr>
                                      <p:to>
                                        <p:strVal val="visible"/>
                                      </p:to>
                                    </p:set>
                                    <p:anim calcmode="lin" valueType="num">
                                      <p:cBhvr>
                                        <p:cTn id="67" dur="1000" fill="hold"/>
                                        <p:tgtEl>
                                          <p:spTgt spid="329744"/>
                                        </p:tgtEl>
                                        <p:attrNameLst>
                                          <p:attrName>ppt_x</p:attrName>
                                        </p:attrNameLst>
                                      </p:cBhvr>
                                      <p:tavLst>
                                        <p:tav tm="0">
                                          <p:val>
                                            <p:strVal val="#ppt_x-.2"/>
                                          </p:val>
                                        </p:tav>
                                        <p:tav tm="100000">
                                          <p:val>
                                            <p:strVal val="#ppt_x"/>
                                          </p:val>
                                        </p:tav>
                                      </p:tavLst>
                                    </p:anim>
                                    <p:anim calcmode="lin" valueType="num">
                                      <p:cBhvr>
                                        <p:cTn id="68" dur="1000" fill="hold"/>
                                        <p:tgtEl>
                                          <p:spTgt spid="329744"/>
                                        </p:tgtEl>
                                        <p:attrNameLst>
                                          <p:attrName>ppt_y</p:attrName>
                                        </p:attrNameLst>
                                      </p:cBhvr>
                                      <p:tavLst>
                                        <p:tav tm="0">
                                          <p:val>
                                            <p:strVal val="#ppt_y"/>
                                          </p:val>
                                        </p:tav>
                                        <p:tav tm="100000">
                                          <p:val>
                                            <p:strVal val="#ppt_y"/>
                                          </p:val>
                                        </p:tav>
                                      </p:tavLst>
                                    </p:anim>
                                    <p:animEffect transition="in" filter="wipe(right)" prLst="gradientSize: 0.1">
                                      <p:cBhvr>
                                        <p:cTn id="69" dur="1000"/>
                                        <p:tgtEl>
                                          <p:spTgt spid="329744"/>
                                        </p:tgtEl>
                                      </p:cBhvr>
                                    </p:animEffect>
                                  </p:childTnLst>
                                </p:cTn>
                              </p:par>
                              <p:par>
                                <p:cTn id="70" presetID="29" presetClass="entr" presetSubtype="0" fill="hold" grpId="0" nodeType="withEffect">
                                  <p:stCondLst>
                                    <p:cond delay="0"/>
                                  </p:stCondLst>
                                  <p:childTnLst>
                                    <p:set>
                                      <p:cBhvr>
                                        <p:cTn id="71" dur="1" fill="hold">
                                          <p:stCondLst>
                                            <p:cond delay="0"/>
                                          </p:stCondLst>
                                        </p:cTn>
                                        <p:tgtEl>
                                          <p:spTgt spid="329745"/>
                                        </p:tgtEl>
                                        <p:attrNameLst>
                                          <p:attrName>style.visibility</p:attrName>
                                        </p:attrNameLst>
                                      </p:cBhvr>
                                      <p:to>
                                        <p:strVal val="visible"/>
                                      </p:to>
                                    </p:set>
                                    <p:anim calcmode="lin" valueType="num">
                                      <p:cBhvr>
                                        <p:cTn id="72" dur="1000" fill="hold"/>
                                        <p:tgtEl>
                                          <p:spTgt spid="329745"/>
                                        </p:tgtEl>
                                        <p:attrNameLst>
                                          <p:attrName>ppt_x</p:attrName>
                                        </p:attrNameLst>
                                      </p:cBhvr>
                                      <p:tavLst>
                                        <p:tav tm="0">
                                          <p:val>
                                            <p:strVal val="#ppt_x-.2"/>
                                          </p:val>
                                        </p:tav>
                                        <p:tav tm="100000">
                                          <p:val>
                                            <p:strVal val="#ppt_x"/>
                                          </p:val>
                                        </p:tav>
                                      </p:tavLst>
                                    </p:anim>
                                    <p:anim calcmode="lin" valueType="num">
                                      <p:cBhvr>
                                        <p:cTn id="73" dur="1000" fill="hold"/>
                                        <p:tgtEl>
                                          <p:spTgt spid="329745"/>
                                        </p:tgtEl>
                                        <p:attrNameLst>
                                          <p:attrName>ppt_y</p:attrName>
                                        </p:attrNameLst>
                                      </p:cBhvr>
                                      <p:tavLst>
                                        <p:tav tm="0">
                                          <p:val>
                                            <p:strVal val="#ppt_y"/>
                                          </p:val>
                                        </p:tav>
                                        <p:tav tm="100000">
                                          <p:val>
                                            <p:strVal val="#ppt_y"/>
                                          </p:val>
                                        </p:tav>
                                      </p:tavLst>
                                    </p:anim>
                                    <p:animEffect transition="in" filter="wipe(right)" prLst="gradientSize: 0.1">
                                      <p:cBhvr>
                                        <p:cTn id="74" dur="1000"/>
                                        <p:tgtEl>
                                          <p:spTgt spid="329745"/>
                                        </p:tgtEl>
                                      </p:cBhvr>
                                    </p:animEffect>
                                  </p:childTnLst>
                                </p:cTn>
                              </p:par>
                              <p:par>
                                <p:cTn id="75" presetID="29" presetClass="entr" presetSubtype="0" fill="hold" grpId="0" nodeType="withEffect">
                                  <p:stCondLst>
                                    <p:cond delay="0"/>
                                  </p:stCondLst>
                                  <p:childTnLst>
                                    <p:set>
                                      <p:cBhvr>
                                        <p:cTn id="76" dur="1" fill="hold">
                                          <p:stCondLst>
                                            <p:cond delay="0"/>
                                          </p:stCondLst>
                                        </p:cTn>
                                        <p:tgtEl>
                                          <p:spTgt spid="329746"/>
                                        </p:tgtEl>
                                        <p:attrNameLst>
                                          <p:attrName>style.visibility</p:attrName>
                                        </p:attrNameLst>
                                      </p:cBhvr>
                                      <p:to>
                                        <p:strVal val="visible"/>
                                      </p:to>
                                    </p:set>
                                    <p:anim calcmode="lin" valueType="num">
                                      <p:cBhvr>
                                        <p:cTn id="77" dur="1000" fill="hold"/>
                                        <p:tgtEl>
                                          <p:spTgt spid="329746"/>
                                        </p:tgtEl>
                                        <p:attrNameLst>
                                          <p:attrName>ppt_x</p:attrName>
                                        </p:attrNameLst>
                                      </p:cBhvr>
                                      <p:tavLst>
                                        <p:tav tm="0">
                                          <p:val>
                                            <p:strVal val="#ppt_x-.2"/>
                                          </p:val>
                                        </p:tav>
                                        <p:tav tm="100000">
                                          <p:val>
                                            <p:strVal val="#ppt_x"/>
                                          </p:val>
                                        </p:tav>
                                      </p:tavLst>
                                    </p:anim>
                                    <p:anim calcmode="lin" valueType="num">
                                      <p:cBhvr>
                                        <p:cTn id="78" dur="1000" fill="hold"/>
                                        <p:tgtEl>
                                          <p:spTgt spid="329746"/>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29746"/>
                                        </p:tgtEl>
                                      </p:cBhvr>
                                    </p:animEffect>
                                  </p:childTnLst>
                                </p:cTn>
                              </p:par>
                              <p:par>
                                <p:cTn id="80" presetID="29" presetClass="entr" presetSubtype="0" fill="hold" grpId="0" nodeType="withEffect">
                                  <p:stCondLst>
                                    <p:cond delay="0"/>
                                  </p:stCondLst>
                                  <p:childTnLst>
                                    <p:set>
                                      <p:cBhvr>
                                        <p:cTn id="81" dur="1" fill="hold">
                                          <p:stCondLst>
                                            <p:cond delay="0"/>
                                          </p:stCondLst>
                                        </p:cTn>
                                        <p:tgtEl>
                                          <p:spTgt spid="329747"/>
                                        </p:tgtEl>
                                        <p:attrNameLst>
                                          <p:attrName>style.visibility</p:attrName>
                                        </p:attrNameLst>
                                      </p:cBhvr>
                                      <p:to>
                                        <p:strVal val="visible"/>
                                      </p:to>
                                    </p:set>
                                    <p:anim calcmode="lin" valueType="num">
                                      <p:cBhvr>
                                        <p:cTn id="82" dur="1000" fill="hold"/>
                                        <p:tgtEl>
                                          <p:spTgt spid="329747"/>
                                        </p:tgtEl>
                                        <p:attrNameLst>
                                          <p:attrName>ppt_x</p:attrName>
                                        </p:attrNameLst>
                                      </p:cBhvr>
                                      <p:tavLst>
                                        <p:tav tm="0">
                                          <p:val>
                                            <p:strVal val="#ppt_x-.2"/>
                                          </p:val>
                                        </p:tav>
                                        <p:tav tm="100000">
                                          <p:val>
                                            <p:strVal val="#ppt_x"/>
                                          </p:val>
                                        </p:tav>
                                      </p:tavLst>
                                    </p:anim>
                                    <p:anim calcmode="lin" valueType="num">
                                      <p:cBhvr>
                                        <p:cTn id="83" dur="1000" fill="hold"/>
                                        <p:tgtEl>
                                          <p:spTgt spid="329747"/>
                                        </p:tgtEl>
                                        <p:attrNameLst>
                                          <p:attrName>ppt_y</p:attrName>
                                        </p:attrNameLst>
                                      </p:cBhvr>
                                      <p:tavLst>
                                        <p:tav tm="0">
                                          <p:val>
                                            <p:strVal val="#ppt_y"/>
                                          </p:val>
                                        </p:tav>
                                        <p:tav tm="100000">
                                          <p:val>
                                            <p:strVal val="#ppt_y"/>
                                          </p:val>
                                        </p:tav>
                                      </p:tavLst>
                                    </p:anim>
                                    <p:animEffect transition="in" filter="wipe(right)" prLst="gradientSize: 0.1">
                                      <p:cBhvr>
                                        <p:cTn id="84" dur="1000"/>
                                        <p:tgtEl>
                                          <p:spTgt spid="329747"/>
                                        </p:tgtEl>
                                      </p:cBhvr>
                                    </p:animEffect>
                                  </p:childTnLst>
                                </p:cTn>
                              </p:par>
                              <p:par>
                                <p:cTn id="85" presetID="29" presetClass="entr" presetSubtype="0" fill="hold" grpId="0" nodeType="withEffect">
                                  <p:stCondLst>
                                    <p:cond delay="0"/>
                                  </p:stCondLst>
                                  <p:childTnLst>
                                    <p:set>
                                      <p:cBhvr>
                                        <p:cTn id="86" dur="1" fill="hold">
                                          <p:stCondLst>
                                            <p:cond delay="0"/>
                                          </p:stCondLst>
                                        </p:cTn>
                                        <p:tgtEl>
                                          <p:spTgt spid="329748"/>
                                        </p:tgtEl>
                                        <p:attrNameLst>
                                          <p:attrName>style.visibility</p:attrName>
                                        </p:attrNameLst>
                                      </p:cBhvr>
                                      <p:to>
                                        <p:strVal val="visible"/>
                                      </p:to>
                                    </p:set>
                                    <p:anim calcmode="lin" valueType="num">
                                      <p:cBhvr>
                                        <p:cTn id="87" dur="1000" fill="hold"/>
                                        <p:tgtEl>
                                          <p:spTgt spid="329748"/>
                                        </p:tgtEl>
                                        <p:attrNameLst>
                                          <p:attrName>ppt_x</p:attrName>
                                        </p:attrNameLst>
                                      </p:cBhvr>
                                      <p:tavLst>
                                        <p:tav tm="0">
                                          <p:val>
                                            <p:strVal val="#ppt_x-.2"/>
                                          </p:val>
                                        </p:tav>
                                        <p:tav tm="100000">
                                          <p:val>
                                            <p:strVal val="#ppt_x"/>
                                          </p:val>
                                        </p:tav>
                                      </p:tavLst>
                                    </p:anim>
                                    <p:anim calcmode="lin" valueType="num">
                                      <p:cBhvr>
                                        <p:cTn id="88" dur="1000" fill="hold"/>
                                        <p:tgtEl>
                                          <p:spTgt spid="329748"/>
                                        </p:tgtEl>
                                        <p:attrNameLst>
                                          <p:attrName>ppt_y</p:attrName>
                                        </p:attrNameLst>
                                      </p:cBhvr>
                                      <p:tavLst>
                                        <p:tav tm="0">
                                          <p:val>
                                            <p:strVal val="#ppt_y"/>
                                          </p:val>
                                        </p:tav>
                                        <p:tav tm="100000">
                                          <p:val>
                                            <p:strVal val="#ppt_y"/>
                                          </p:val>
                                        </p:tav>
                                      </p:tavLst>
                                    </p:anim>
                                    <p:animEffect transition="in" filter="wipe(right)" prLst="gradientSize: 0.1">
                                      <p:cBhvr>
                                        <p:cTn id="89" dur="1000"/>
                                        <p:tgtEl>
                                          <p:spTgt spid="329748"/>
                                        </p:tgtEl>
                                      </p:cBhvr>
                                    </p:animEffect>
                                  </p:childTnLst>
                                </p:cTn>
                              </p:par>
                              <p:par>
                                <p:cTn id="90" presetID="29" presetClass="entr" presetSubtype="0" fill="hold" grpId="0" nodeType="withEffect">
                                  <p:stCondLst>
                                    <p:cond delay="0"/>
                                  </p:stCondLst>
                                  <p:childTnLst>
                                    <p:set>
                                      <p:cBhvr>
                                        <p:cTn id="91" dur="1" fill="hold">
                                          <p:stCondLst>
                                            <p:cond delay="0"/>
                                          </p:stCondLst>
                                        </p:cTn>
                                        <p:tgtEl>
                                          <p:spTgt spid="329749"/>
                                        </p:tgtEl>
                                        <p:attrNameLst>
                                          <p:attrName>style.visibility</p:attrName>
                                        </p:attrNameLst>
                                      </p:cBhvr>
                                      <p:to>
                                        <p:strVal val="visible"/>
                                      </p:to>
                                    </p:set>
                                    <p:anim calcmode="lin" valueType="num">
                                      <p:cBhvr>
                                        <p:cTn id="92" dur="1000" fill="hold"/>
                                        <p:tgtEl>
                                          <p:spTgt spid="329749"/>
                                        </p:tgtEl>
                                        <p:attrNameLst>
                                          <p:attrName>ppt_x</p:attrName>
                                        </p:attrNameLst>
                                      </p:cBhvr>
                                      <p:tavLst>
                                        <p:tav tm="0">
                                          <p:val>
                                            <p:strVal val="#ppt_x-.2"/>
                                          </p:val>
                                        </p:tav>
                                        <p:tav tm="100000">
                                          <p:val>
                                            <p:strVal val="#ppt_x"/>
                                          </p:val>
                                        </p:tav>
                                      </p:tavLst>
                                    </p:anim>
                                    <p:anim calcmode="lin" valueType="num">
                                      <p:cBhvr>
                                        <p:cTn id="93" dur="1000" fill="hold"/>
                                        <p:tgtEl>
                                          <p:spTgt spid="329749"/>
                                        </p:tgtEl>
                                        <p:attrNameLst>
                                          <p:attrName>ppt_y</p:attrName>
                                        </p:attrNameLst>
                                      </p:cBhvr>
                                      <p:tavLst>
                                        <p:tav tm="0">
                                          <p:val>
                                            <p:strVal val="#ppt_y"/>
                                          </p:val>
                                        </p:tav>
                                        <p:tav tm="100000">
                                          <p:val>
                                            <p:strVal val="#ppt_y"/>
                                          </p:val>
                                        </p:tav>
                                      </p:tavLst>
                                    </p:anim>
                                    <p:animEffect transition="in" filter="wipe(right)" prLst="gradientSize: 0.1">
                                      <p:cBhvr>
                                        <p:cTn id="94" dur="1000"/>
                                        <p:tgtEl>
                                          <p:spTgt spid="329749"/>
                                        </p:tgtEl>
                                      </p:cBhvr>
                                    </p:animEffect>
                                  </p:childTnLst>
                                </p:cTn>
                              </p:par>
                              <p:par>
                                <p:cTn id="95" presetID="29" presetClass="entr" presetSubtype="0" fill="hold" grpId="0" nodeType="withEffect">
                                  <p:stCondLst>
                                    <p:cond delay="0"/>
                                  </p:stCondLst>
                                  <p:childTnLst>
                                    <p:set>
                                      <p:cBhvr>
                                        <p:cTn id="96" dur="1" fill="hold">
                                          <p:stCondLst>
                                            <p:cond delay="0"/>
                                          </p:stCondLst>
                                        </p:cTn>
                                        <p:tgtEl>
                                          <p:spTgt spid="329751"/>
                                        </p:tgtEl>
                                        <p:attrNameLst>
                                          <p:attrName>style.visibility</p:attrName>
                                        </p:attrNameLst>
                                      </p:cBhvr>
                                      <p:to>
                                        <p:strVal val="visible"/>
                                      </p:to>
                                    </p:set>
                                    <p:anim calcmode="lin" valueType="num">
                                      <p:cBhvr>
                                        <p:cTn id="97" dur="1000" fill="hold"/>
                                        <p:tgtEl>
                                          <p:spTgt spid="329751"/>
                                        </p:tgtEl>
                                        <p:attrNameLst>
                                          <p:attrName>ppt_x</p:attrName>
                                        </p:attrNameLst>
                                      </p:cBhvr>
                                      <p:tavLst>
                                        <p:tav tm="0">
                                          <p:val>
                                            <p:strVal val="#ppt_x-.2"/>
                                          </p:val>
                                        </p:tav>
                                        <p:tav tm="100000">
                                          <p:val>
                                            <p:strVal val="#ppt_x"/>
                                          </p:val>
                                        </p:tav>
                                      </p:tavLst>
                                    </p:anim>
                                    <p:anim calcmode="lin" valueType="num">
                                      <p:cBhvr>
                                        <p:cTn id="98" dur="1000" fill="hold"/>
                                        <p:tgtEl>
                                          <p:spTgt spid="329751"/>
                                        </p:tgtEl>
                                        <p:attrNameLst>
                                          <p:attrName>ppt_y</p:attrName>
                                        </p:attrNameLst>
                                      </p:cBhvr>
                                      <p:tavLst>
                                        <p:tav tm="0">
                                          <p:val>
                                            <p:strVal val="#ppt_y"/>
                                          </p:val>
                                        </p:tav>
                                        <p:tav tm="100000">
                                          <p:val>
                                            <p:strVal val="#ppt_y"/>
                                          </p:val>
                                        </p:tav>
                                      </p:tavLst>
                                    </p:anim>
                                    <p:animEffect transition="in" filter="wipe(right)" prLst="gradientSize: 0.1">
                                      <p:cBhvr>
                                        <p:cTn id="99" dur="1000"/>
                                        <p:tgtEl>
                                          <p:spTgt spid="32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animBg="1"/>
      <p:bldP spid="329733" grpId="0" animBg="1"/>
      <p:bldP spid="329734" grpId="0" animBg="1"/>
      <p:bldP spid="329735" grpId="0" animBg="1"/>
      <p:bldP spid="329736" grpId="0" animBg="1"/>
      <p:bldP spid="329737" grpId="0" animBg="1"/>
      <p:bldP spid="329738" grpId="0" animBg="1"/>
      <p:bldP spid="329739" grpId="0" animBg="1"/>
      <p:bldP spid="329740" grpId="0" animBg="1"/>
      <p:bldP spid="329741" grpId="0" animBg="1"/>
      <p:bldP spid="329742" grpId="0" animBg="1"/>
      <p:bldP spid="329744" grpId="0"/>
      <p:bldP spid="329745" grpId="0"/>
      <p:bldP spid="329746" grpId="0"/>
      <p:bldP spid="329747" grpId="0"/>
      <p:bldP spid="329748" grpId="0"/>
      <p:bldP spid="329749" grpId="0"/>
      <p:bldP spid="32975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7"/>
          <p:cNvSpPr>
            <a:spLocks noGrp="1" noChangeArrowheads="1"/>
          </p:cNvSpPr>
          <p:nvPr>
            <p:ph type="title" idx="4294967295"/>
          </p:nvPr>
        </p:nvSpPr>
        <p:spPr/>
        <p:txBody>
          <a:bodyPr/>
          <a:lstStyle/>
          <a:p>
            <a:pPr eaLnBrk="1" hangingPunct="1"/>
            <a:r>
              <a:rPr lang="en-US" altLang="zh-CN" sz="4000" dirty="0" smtClean="0"/>
              <a:t>10.4 </a:t>
            </a:r>
            <a:r>
              <a:rPr lang="zh-CN" altLang="en-US" sz="4000" dirty="0" smtClean="0"/>
              <a:t>模拟滤波器的设计</a:t>
            </a:r>
          </a:p>
        </p:txBody>
      </p:sp>
      <p:sp>
        <p:nvSpPr>
          <p:cNvPr id="120841" name="Rectangle 9"/>
          <p:cNvSpPr>
            <a:spLocks noChangeArrowheads="1"/>
          </p:cNvSpPr>
          <p:nvPr/>
        </p:nvSpPr>
        <p:spPr bwMode="auto">
          <a:xfrm>
            <a:off x="457200" y="3654425"/>
            <a:ext cx="32750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buClr>
                <a:schemeClr val="hlink"/>
              </a:buClr>
              <a:buSzPct val="75000"/>
              <a:buFont typeface="Wingdings" pitchFamily="2" charset="2"/>
              <a:buChar char="n"/>
            </a:pPr>
            <a:r>
              <a:rPr kumimoji="1" lang="zh-CN" altLang="en-US" sz="2800" b="1" dirty="0">
                <a:solidFill>
                  <a:schemeClr val="accent2"/>
                </a:solidFill>
                <a:latin typeface="Times New Roman" pitchFamily="18" charset="0"/>
                <a:ea typeface="+mn-ea"/>
              </a:rPr>
              <a:t>模拟滤波器</a:t>
            </a:r>
          </a:p>
        </p:txBody>
      </p:sp>
      <p:sp>
        <p:nvSpPr>
          <p:cNvPr id="120842" name="Rectangle 10"/>
          <p:cNvSpPr>
            <a:spLocks noChangeArrowheads="1"/>
          </p:cNvSpPr>
          <p:nvPr/>
        </p:nvSpPr>
        <p:spPr bwMode="auto">
          <a:xfrm>
            <a:off x="1332756" y="4124746"/>
            <a:ext cx="5876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lvl="1" indent="-342900">
              <a:spcBef>
                <a:spcPct val="20000"/>
              </a:spcBef>
              <a:buClr>
                <a:schemeClr val="hlink"/>
              </a:buClr>
              <a:buSzPct val="75000"/>
              <a:buFont typeface="Wingdings" pitchFamily="2" charset="2"/>
              <a:buChar char="n"/>
            </a:pPr>
            <a:r>
              <a:rPr kumimoji="1" lang="zh-CN" altLang="en-US" sz="2800" b="1" dirty="0">
                <a:solidFill>
                  <a:schemeClr val="accent2"/>
                </a:solidFill>
                <a:latin typeface="Times New Roman" pitchFamily="18" charset="0"/>
                <a:ea typeface="+mn-ea"/>
              </a:rPr>
              <a:t>巴特沃斯 </a:t>
            </a:r>
            <a:r>
              <a:rPr kumimoji="1" lang="en-US" altLang="zh-CN" sz="2800" b="1" dirty="0">
                <a:solidFill>
                  <a:schemeClr val="accent2"/>
                </a:solidFill>
                <a:latin typeface="Times New Roman" pitchFamily="18" charset="0"/>
                <a:ea typeface="+mn-ea"/>
              </a:rPr>
              <a:t>Butterworth </a:t>
            </a:r>
            <a:r>
              <a:rPr kumimoji="1" lang="zh-CN" altLang="en-US" sz="2800" b="1" dirty="0">
                <a:solidFill>
                  <a:schemeClr val="accent2"/>
                </a:solidFill>
                <a:latin typeface="Times New Roman" pitchFamily="18" charset="0"/>
                <a:ea typeface="+mn-ea"/>
              </a:rPr>
              <a:t>滤波器</a:t>
            </a:r>
          </a:p>
        </p:txBody>
      </p:sp>
      <p:sp>
        <p:nvSpPr>
          <p:cNvPr id="120843" name="Rectangle 11"/>
          <p:cNvSpPr>
            <a:spLocks noChangeArrowheads="1"/>
          </p:cNvSpPr>
          <p:nvPr/>
        </p:nvSpPr>
        <p:spPr bwMode="auto">
          <a:xfrm>
            <a:off x="1332756" y="4577184"/>
            <a:ext cx="65516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lvl="1" indent="-342900">
              <a:spcBef>
                <a:spcPct val="20000"/>
              </a:spcBef>
              <a:buClr>
                <a:schemeClr val="hlink"/>
              </a:buClr>
              <a:buSzPct val="75000"/>
              <a:buFont typeface="Wingdings" pitchFamily="2" charset="2"/>
              <a:buChar char="n"/>
            </a:pPr>
            <a:r>
              <a:rPr kumimoji="1" lang="zh-CN" altLang="en-US" sz="2800" b="1" dirty="0">
                <a:solidFill>
                  <a:schemeClr val="accent2"/>
                </a:solidFill>
                <a:latin typeface="Times New Roman" pitchFamily="18" charset="0"/>
                <a:ea typeface="+mn-ea"/>
              </a:rPr>
              <a:t>切比雪夫 </a:t>
            </a:r>
            <a:r>
              <a:rPr kumimoji="1" lang="en-US" altLang="zh-CN" sz="2800" b="1" dirty="0" err="1">
                <a:solidFill>
                  <a:schemeClr val="accent2"/>
                </a:solidFill>
                <a:latin typeface="Times New Roman" pitchFamily="18" charset="0"/>
                <a:ea typeface="+mn-ea"/>
              </a:rPr>
              <a:t>Chebyshev</a:t>
            </a:r>
            <a:r>
              <a:rPr kumimoji="1" lang="en-US" altLang="zh-CN" sz="2800" b="1" dirty="0">
                <a:solidFill>
                  <a:schemeClr val="accent2"/>
                </a:solidFill>
                <a:latin typeface="Times New Roman" pitchFamily="18" charset="0"/>
                <a:ea typeface="+mn-ea"/>
              </a:rPr>
              <a:t> </a:t>
            </a:r>
            <a:r>
              <a:rPr kumimoji="1" lang="zh-CN" altLang="en-US" sz="2800" b="1" dirty="0">
                <a:solidFill>
                  <a:schemeClr val="accent2"/>
                </a:solidFill>
                <a:latin typeface="Times New Roman" pitchFamily="18" charset="0"/>
                <a:ea typeface="+mn-ea"/>
              </a:rPr>
              <a:t>滤波器</a:t>
            </a:r>
          </a:p>
        </p:txBody>
      </p:sp>
      <p:sp>
        <p:nvSpPr>
          <p:cNvPr id="2" name="Rectangle 9"/>
          <p:cNvSpPr>
            <a:spLocks noChangeArrowheads="1"/>
          </p:cNvSpPr>
          <p:nvPr/>
        </p:nvSpPr>
        <p:spPr bwMode="auto">
          <a:xfrm>
            <a:off x="755650" y="2060848"/>
            <a:ext cx="2808288" cy="1080815"/>
          </a:xfrm>
          <a:prstGeom prst="rect">
            <a:avLst/>
          </a:prstGeom>
          <a:noFill/>
          <a:ln w="3175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chemeClr val="hlink"/>
              </a:buClr>
              <a:buSzPct val="75000"/>
              <a:buFont typeface="Wingdings" pitchFamily="2" charset="2"/>
              <a:buChar char="n"/>
            </a:pPr>
            <a:r>
              <a:rPr kumimoji="1" lang="zh-CN" altLang="en-US" sz="2800" b="1" dirty="0">
                <a:solidFill>
                  <a:schemeClr val="accent2"/>
                </a:solidFill>
                <a:latin typeface="Times New Roman" pitchFamily="18" charset="0"/>
                <a:ea typeface="+mn-ea"/>
              </a:rPr>
              <a:t>频率响应特性</a:t>
            </a:r>
          </a:p>
          <a:p>
            <a:pPr marL="342900" indent="-342900">
              <a:spcBef>
                <a:spcPct val="20000"/>
              </a:spcBef>
              <a:buClr>
                <a:schemeClr val="hlink"/>
              </a:buClr>
              <a:buSzPct val="75000"/>
              <a:buFont typeface="Wingdings" pitchFamily="2" charset="2"/>
              <a:buChar char="n"/>
            </a:pPr>
            <a:r>
              <a:rPr kumimoji="1" lang="zh-CN" altLang="en-US" sz="2800" b="1" dirty="0">
                <a:solidFill>
                  <a:schemeClr val="accent2"/>
                </a:solidFill>
                <a:latin typeface="Times New Roman" pitchFamily="18" charset="0"/>
                <a:ea typeface="+mn-ea"/>
              </a:rPr>
              <a:t>及性能指标</a:t>
            </a:r>
          </a:p>
        </p:txBody>
      </p:sp>
      <p:sp>
        <p:nvSpPr>
          <p:cNvPr id="3" name="Rectangle 9"/>
          <p:cNvSpPr>
            <a:spLocks noChangeArrowheads="1"/>
          </p:cNvSpPr>
          <p:nvPr/>
        </p:nvSpPr>
        <p:spPr bwMode="auto">
          <a:xfrm>
            <a:off x="5264792" y="2348842"/>
            <a:ext cx="2233612" cy="504825"/>
          </a:xfrm>
          <a:prstGeom prst="rect">
            <a:avLst/>
          </a:prstGeom>
          <a:noFill/>
          <a:ln w="3175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chemeClr val="hlink"/>
              </a:buClr>
              <a:buSzPct val="75000"/>
              <a:buFont typeface="Wingdings" pitchFamily="2" charset="2"/>
              <a:buChar char="n"/>
            </a:pPr>
            <a:r>
              <a:rPr kumimoji="1" lang="zh-CN" altLang="en-US" sz="2800" b="1" dirty="0">
                <a:solidFill>
                  <a:schemeClr val="accent2"/>
                </a:solidFill>
                <a:latin typeface="Times New Roman" pitchFamily="18" charset="0"/>
                <a:ea typeface="+mn-ea"/>
              </a:rPr>
              <a:t>系统函数</a:t>
            </a:r>
          </a:p>
        </p:txBody>
      </p:sp>
      <p:sp>
        <p:nvSpPr>
          <p:cNvPr id="330760" name="Line 8"/>
          <p:cNvSpPr>
            <a:spLocks noChangeShapeType="1"/>
          </p:cNvSpPr>
          <p:nvPr/>
        </p:nvSpPr>
        <p:spPr bwMode="auto">
          <a:xfrm>
            <a:off x="3708400" y="2601255"/>
            <a:ext cx="1439863" cy="0"/>
          </a:xfrm>
          <a:prstGeom prst="line">
            <a:avLst/>
          </a:prstGeom>
          <a:noFill/>
          <a:ln w="508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58311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0760"/>
                                        </p:tgtEl>
                                        <p:attrNameLst>
                                          <p:attrName>style.visibility</p:attrName>
                                        </p:attrNameLst>
                                      </p:cBhvr>
                                      <p:to>
                                        <p:strVal val="visible"/>
                                      </p:to>
                                    </p:set>
                                    <p:animEffect transition="in" filter="blinds(horizontal)">
                                      <p:cBhvr>
                                        <p:cTn id="13" dur="500"/>
                                        <p:tgtEl>
                                          <p:spTgt spid="3307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0841"/>
                                        </p:tgtEl>
                                        <p:attrNameLst>
                                          <p:attrName>style.visibility</p:attrName>
                                        </p:attrNameLst>
                                      </p:cBhvr>
                                      <p:to>
                                        <p:strVal val="visible"/>
                                      </p:to>
                                    </p:set>
                                    <p:animEffect transition="in" filter="blinds(horizontal)">
                                      <p:cBhvr>
                                        <p:cTn id="18" dur="500"/>
                                        <p:tgtEl>
                                          <p:spTgt spid="1208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0842"/>
                                        </p:tgtEl>
                                        <p:attrNameLst>
                                          <p:attrName>style.visibility</p:attrName>
                                        </p:attrNameLst>
                                      </p:cBhvr>
                                      <p:to>
                                        <p:strVal val="visible"/>
                                      </p:to>
                                    </p:set>
                                    <p:animEffect transition="in" filter="blinds(horizontal)">
                                      <p:cBhvr>
                                        <p:cTn id="23" dur="500"/>
                                        <p:tgtEl>
                                          <p:spTgt spid="1208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0843"/>
                                        </p:tgtEl>
                                        <p:attrNameLst>
                                          <p:attrName>style.visibility</p:attrName>
                                        </p:attrNameLst>
                                      </p:cBhvr>
                                      <p:to>
                                        <p:strVal val="visible"/>
                                      </p:to>
                                    </p:set>
                                    <p:animEffect transition="in" filter="blinds(horizontal)">
                                      <p:cBhvr>
                                        <p:cTn id="28" dur="500"/>
                                        <p:tgtEl>
                                          <p:spTgt spid="120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 grpId="0" autoUpdateAnimBg="0"/>
      <p:bldP spid="120842" grpId="0" autoUpdateAnimBg="0"/>
      <p:bldP spid="120843" grpId="0" autoUpdateAnimBg="0"/>
      <p:bldP spid="2" grpId="0" animBg="1"/>
      <p:bldP spid="3" grpId="0" animBg="1"/>
      <p:bldP spid="3307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909" name="Group 37"/>
          <p:cNvGrpSpPr>
            <a:grpSpLocks/>
          </p:cNvGrpSpPr>
          <p:nvPr/>
        </p:nvGrpSpPr>
        <p:grpSpPr bwMode="auto">
          <a:xfrm>
            <a:off x="3419872" y="1529234"/>
            <a:ext cx="5688013" cy="4679950"/>
            <a:chOff x="2245" y="981"/>
            <a:chExt cx="3447" cy="2948"/>
          </a:xfrm>
        </p:grpSpPr>
        <p:graphicFrame>
          <p:nvGraphicFramePr>
            <p:cNvPr id="335878" name="Object 6"/>
            <p:cNvGraphicFramePr>
              <a:graphicFrameLocks noChangeAspect="1"/>
            </p:cNvGraphicFramePr>
            <p:nvPr/>
          </p:nvGraphicFramePr>
          <p:xfrm>
            <a:off x="2380" y="2514"/>
            <a:ext cx="142" cy="131"/>
          </p:xfrm>
          <a:graphic>
            <a:graphicData uri="http://schemas.openxmlformats.org/presentationml/2006/ole">
              <mc:AlternateContent xmlns:mc="http://schemas.openxmlformats.org/markup-compatibility/2006">
                <mc:Choice xmlns:v="urn:schemas-microsoft-com:vml" Requires="v">
                  <p:oleObj spid="_x0000_s234668" name="公式" r:id="rId4" imgW="266400" imgH="215640" progId="Equation.3">
                    <p:embed/>
                  </p:oleObj>
                </mc:Choice>
                <mc:Fallback>
                  <p:oleObj name="公式" r:id="rId4" imgW="2664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0" y="2514"/>
                          <a:ext cx="142"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81" name="Object 9"/>
            <p:cNvGraphicFramePr>
              <a:graphicFrameLocks noChangeAspect="1"/>
            </p:cNvGraphicFramePr>
            <p:nvPr/>
          </p:nvGraphicFramePr>
          <p:xfrm>
            <a:off x="4402" y="2499"/>
            <a:ext cx="310" cy="161"/>
          </p:xfrm>
          <a:graphic>
            <a:graphicData uri="http://schemas.openxmlformats.org/presentationml/2006/ole">
              <mc:AlternateContent xmlns:mc="http://schemas.openxmlformats.org/markup-compatibility/2006">
                <mc:Choice xmlns:v="urn:schemas-microsoft-com:vml" Requires="v">
                  <p:oleObj spid="_x0000_s234669" name="公式" r:id="rId6" imgW="583920" imgH="266400" progId="Equation.3">
                    <p:embed/>
                  </p:oleObj>
                </mc:Choice>
                <mc:Fallback>
                  <p:oleObj name="公式" r:id="rId6" imgW="58392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 y="2499"/>
                          <a:ext cx="310"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84" name="Object 12"/>
            <p:cNvGraphicFramePr>
              <a:graphicFrameLocks noChangeAspect="1"/>
            </p:cNvGraphicFramePr>
            <p:nvPr/>
          </p:nvGraphicFramePr>
          <p:xfrm>
            <a:off x="2437" y="1634"/>
            <a:ext cx="343" cy="238"/>
          </p:xfrm>
          <a:graphic>
            <a:graphicData uri="http://schemas.openxmlformats.org/presentationml/2006/ole">
              <mc:AlternateContent xmlns:mc="http://schemas.openxmlformats.org/markup-compatibility/2006">
                <mc:Choice xmlns:v="urn:schemas-microsoft-com:vml" Requires="v">
                  <p:oleObj spid="_x0000_s234670" name="公式" r:id="rId8" imgW="393480" imgH="241200" progId="Equation.3">
                    <p:embed/>
                  </p:oleObj>
                </mc:Choice>
                <mc:Fallback>
                  <p:oleObj name="公式" r:id="rId8" imgW="393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7" y="1634"/>
                          <a:ext cx="343"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588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 y="1025"/>
              <a:ext cx="2870" cy="2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35887" name="Object 15"/>
            <p:cNvGraphicFramePr>
              <a:graphicFrameLocks noChangeAspect="1"/>
            </p:cNvGraphicFramePr>
            <p:nvPr/>
          </p:nvGraphicFramePr>
          <p:xfrm>
            <a:off x="2628" y="1286"/>
            <a:ext cx="109" cy="217"/>
          </p:xfrm>
          <a:graphic>
            <a:graphicData uri="http://schemas.openxmlformats.org/presentationml/2006/ole">
              <mc:AlternateContent xmlns:mc="http://schemas.openxmlformats.org/markup-compatibility/2006">
                <mc:Choice xmlns:v="urn:schemas-microsoft-com:vml" Requires="v">
                  <p:oleObj spid="_x0000_s234671" name="公式" r:id="rId11" imgW="101520" imgH="177480" progId="Equation.3">
                    <p:embed/>
                  </p:oleObj>
                </mc:Choice>
                <mc:Fallback>
                  <p:oleObj name="公式" r:id="rId11" imgW="10152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8" y="1286"/>
                          <a:ext cx="109"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90" name="Object 18"/>
            <p:cNvGraphicFramePr>
              <a:graphicFrameLocks noChangeAspect="1"/>
            </p:cNvGraphicFramePr>
            <p:nvPr/>
          </p:nvGraphicFramePr>
          <p:xfrm>
            <a:off x="2245" y="981"/>
            <a:ext cx="597" cy="309"/>
          </p:xfrm>
          <a:graphic>
            <a:graphicData uri="http://schemas.openxmlformats.org/presentationml/2006/ole">
              <mc:AlternateContent xmlns:mc="http://schemas.openxmlformats.org/markup-compatibility/2006">
                <mc:Choice xmlns:v="urn:schemas-microsoft-com:vml" Requires="v">
                  <p:oleObj spid="_x0000_s234672" name="公式" r:id="rId13" imgW="583920" imgH="266400" progId="Equation.3">
                    <p:embed/>
                  </p:oleObj>
                </mc:Choice>
                <mc:Fallback>
                  <p:oleObj name="公式" r:id="rId13" imgW="583920" imgH="26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5" y="981"/>
                          <a:ext cx="597"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91" name="Object 19"/>
            <p:cNvGraphicFramePr>
              <a:graphicFrameLocks noChangeAspect="1"/>
            </p:cNvGraphicFramePr>
            <p:nvPr/>
          </p:nvGraphicFramePr>
          <p:xfrm>
            <a:off x="2513" y="3242"/>
            <a:ext cx="167" cy="238"/>
          </p:xfrm>
          <a:graphic>
            <a:graphicData uri="http://schemas.openxmlformats.org/presentationml/2006/ole">
              <mc:AlternateContent xmlns:mc="http://schemas.openxmlformats.org/markup-compatibility/2006">
                <mc:Choice xmlns:v="urn:schemas-microsoft-com:vml" Requires="v">
                  <p:oleObj spid="_x0000_s234673" name="公式" r:id="rId15" imgW="190440" imgH="241200" progId="Equation.3">
                    <p:embed/>
                  </p:oleObj>
                </mc:Choice>
                <mc:Fallback>
                  <p:oleObj name="公式" r:id="rId15" imgW="1904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3" y="3242"/>
                          <a:ext cx="16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92" name="Object 20"/>
            <p:cNvGraphicFramePr>
              <a:graphicFrameLocks noChangeAspect="1"/>
            </p:cNvGraphicFramePr>
            <p:nvPr/>
          </p:nvGraphicFramePr>
          <p:xfrm>
            <a:off x="2820" y="3726"/>
            <a:ext cx="110" cy="188"/>
          </p:xfrm>
          <a:graphic>
            <a:graphicData uri="http://schemas.openxmlformats.org/presentationml/2006/ole">
              <mc:AlternateContent xmlns:mc="http://schemas.openxmlformats.org/markup-compatibility/2006">
                <mc:Choice xmlns:v="urn:schemas-microsoft-com:vml" Requires="v">
                  <p:oleObj spid="_x0000_s234674" name="公式" r:id="rId17" imgW="126720" imgH="190440" progId="Equation.3">
                    <p:embed/>
                  </p:oleObj>
                </mc:Choice>
                <mc:Fallback>
                  <p:oleObj name="公式" r:id="rId17" imgW="126720" imgH="1904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20" y="3726"/>
                          <a:ext cx="110"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93" name="Object 21"/>
            <p:cNvGraphicFramePr>
              <a:graphicFrameLocks noChangeAspect="1"/>
            </p:cNvGraphicFramePr>
            <p:nvPr>
              <p:extLst>
                <p:ext uri="{D42A27DB-BD31-4B8C-83A1-F6EECF244321}">
                  <p14:modId xmlns:p14="http://schemas.microsoft.com/office/powerpoint/2010/main" val="898608342"/>
                </p:ext>
              </p:extLst>
            </p:nvPr>
          </p:nvGraphicFramePr>
          <p:xfrm>
            <a:off x="3608" y="3678"/>
            <a:ext cx="222" cy="251"/>
          </p:xfrm>
          <a:graphic>
            <a:graphicData uri="http://schemas.openxmlformats.org/presentationml/2006/ole">
              <mc:AlternateContent xmlns:mc="http://schemas.openxmlformats.org/markup-compatibility/2006">
                <mc:Choice xmlns:v="urn:schemas-microsoft-com:vml" Requires="v">
                  <p:oleObj spid="_x0000_s234675" name="公式" r:id="rId19" imgW="253800" imgH="253800" progId="Equation.3">
                    <p:embed/>
                  </p:oleObj>
                </mc:Choice>
                <mc:Fallback>
                  <p:oleObj name="公式" r:id="rId19" imgW="25380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8" y="3678"/>
                          <a:ext cx="22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94" name="Object 22"/>
            <p:cNvGraphicFramePr>
              <a:graphicFrameLocks noChangeAspect="1"/>
            </p:cNvGraphicFramePr>
            <p:nvPr>
              <p:extLst>
                <p:ext uri="{D42A27DB-BD31-4B8C-83A1-F6EECF244321}">
                  <p14:modId xmlns:p14="http://schemas.microsoft.com/office/powerpoint/2010/main" val="2080681946"/>
                </p:ext>
              </p:extLst>
            </p:nvPr>
          </p:nvGraphicFramePr>
          <p:xfrm>
            <a:off x="4184" y="3657"/>
            <a:ext cx="199" cy="239"/>
          </p:xfrm>
          <a:graphic>
            <a:graphicData uri="http://schemas.openxmlformats.org/presentationml/2006/ole">
              <mc:AlternateContent xmlns:mc="http://schemas.openxmlformats.org/markup-compatibility/2006">
                <mc:Choice xmlns:v="urn:schemas-microsoft-com:vml" Requires="v">
                  <p:oleObj spid="_x0000_s234676" name="公式" r:id="rId21" imgW="228600" imgH="241200" progId="Equation.3">
                    <p:embed/>
                  </p:oleObj>
                </mc:Choice>
                <mc:Fallback>
                  <p:oleObj name="公式" r:id="rId21" imgW="22860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84" y="3657"/>
                          <a:ext cx="1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95" name="Object 23"/>
            <p:cNvGraphicFramePr>
              <a:graphicFrameLocks noChangeAspect="1"/>
            </p:cNvGraphicFramePr>
            <p:nvPr>
              <p:extLst>
                <p:ext uri="{D42A27DB-BD31-4B8C-83A1-F6EECF244321}">
                  <p14:modId xmlns:p14="http://schemas.microsoft.com/office/powerpoint/2010/main" val="3605168431"/>
                </p:ext>
              </p:extLst>
            </p:nvPr>
          </p:nvGraphicFramePr>
          <p:xfrm>
            <a:off x="5537" y="3708"/>
            <a:ext cx="155" cy="176"/>
          </p:xfrm>
          <a:graphic>
            <a:graphicData uri="http://schemas.openxmlformats.org/presentationml/2006/ole">
              <mc:AlternateContent xmlns:mc="http://schemas.openxmlformats.org/markup-compatibility/2006">
                <mc:Choice xmlns:v="urn:schemas-microsoft-com:vml" Requires="v">
                  <p:oleObj spid="_x0000_s234677" name="公式" r:id="rId23" imgW="177480" imgH="177480" progId="Equation.3">
                    <p:embed/>
                  </p:oleObj>
                </mc:Choice>
                <mc:Fallback>
                  <p:oleObj name="公式" r:id="rId23" imgW="177480" imgH="177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37" y="3708"/>
                          <a:ext cx="15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5896" name="Rectangle 24"/>
          <p:cNvSpPr>
            <a:spLocks noChangeArrowheads="1"/>
          </p:cNvSpPr>
          <p:nvPr/>
        </p:nvSpPr>
        <p:spPr bwMode="auto">
          <a:xfrm>
            <a:off x="948703" y="234504"/>
            <a:ext cx="68399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600" b="1" dirty="0">
                <a:solidFill>
                  <a:schemeClr val="accent2"/>
                </a:solidFill>
                <a:latin typeface="Times New Roman" pitchFamily="18" charset="0"/>
                <a:ea typeface="+mn-ea"/>
              </a:rPr>
              <a:t>一、实际模拟低通滤波器的特性</a:t>
            </a:r>
          </a:p>
        </p:txBody>
      </p:sp>
      <p:graphicFrame>
        <p:nvGraphicFramePr>
          <p:cNvPr id="335897" name="Object 25"/>
          <p:cNvGraphicFramePr>
            <a:graphicFrameLocks noChangeAspect="1"/>
          </p:cNvGraphicFramePr>
          <p:nvPr/>
        </p:nvGraphicFramePr>
        <p:xfrm>
          <a:off x="107950" y="1412875"/>
          <a:ext cx="422275" cy="503238"/>
        </p:xfrm>
        <a:graphic>
          <a:graphicData uri="http://schemas.openxmlformats.org/presentationml/2006/ole">
            <mc:AlternateContent xmlns:mc="http://schemas.openxmlformats.org/markup-compatibility/2006">
              <mc:Choice xmlns:v="urn:schemas-microsoft-com:vml" Requires="v">
                <p:oleObj spid="_x0000_s234678" name="公式" r:id="rId25" imgW="177480" imgH="241200" progId="Equation.3">
                  <p:embed/>
                </p:oleObj>
              </mc:Choice>
              <mc:Fallback>
                <p:oleObj name="公式" r:id="rId25" imgW="1774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7950" y="1412875"/>
                        <a:ext cx="4222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99" name="Rectangle 27"/>
          <p:cNvSpPr>
            <a:spLocks noChangeArrowheads="1"/>
          </p:cNvSpPr>
          <p:nvPr/>
        </p:nvSpPr>
        <p:spPr bwMode="auto">
          <a:xfrm>
            <a:off x="450230" y="1325712"/>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smtClean="0">
                <a:solidFill>
                  <a:schemeClr val="accent2"/>
                </a:solidFill>
                <a:latin typeface="Times New Roman" pitchFamily="18" charset="0"/>
                <a:ea typeface="+mn-ea"/>
              </a:rPr>
              <a:t>：通带</a:t>
            </a:r>
            <a:r>
              <a:rPr kumimoji="1" lang="zh-CN" altLang="en-US" sz="2800" b="1" dirty="0">
                <a:solidFill>
                  <a:schemeClr val="accent2"/>
                </a:solidFill>
                <a:latin typeface="Times New Roman" pitchFamily="18" charset="0"/>
                <a:ea typeface="+mn-ea"/>
              </a:rPr>
              <a:t>内允许误差</a:t>
            </a:r>
          </a:p>
        </p:txBody>
      </p:sp>
      <p:graphicFrame>
        <p:nvGraphicFramePr>
          <p:cNvPr id="335900" name="Object 28"/>
          <p:cNvGraphicFramePr>
            <a:graphicFrameLocks noChangeAspect="1"/>
          </p:cNvGraphicFramePr>
          <p:nvPr>
            <p:extLst>
              <p:ext uri="{D42A27DB-BD31-4B8C-83A1-F6EECF244321}">
                <p14:modId xmlns:p14="http://schemas.microsoft.com/office/powerpoint/2010/main" val="1801000370"/>
              </p:ext>
            </p:extLst>
          </p:nvPr>
        </p:nvGraphicFramePr>
        <p:xfrm>
          <a:off x="110687" y="2113302"/>
          <a:ext cx="404812" cy="576263"/>
        </p:xfrm>
        <a:graphic>
          <a:graphicData uri="http://schemas.openxmlformats.org/presentationml/2006/ole">
            <mc:AlternateContent xmlns:mc="http://schemas.openxmlformats.org/markup-compatibility/2006">
              <mc:Choice xmlns:v="urn:schemas-microsoft-com:vml" Requires="v">
                <p:oleObj spid="_x0000_s234679" name="公式" r:id="rId27" imgW="190440" imgH="241200" progId="Equation.3">
                  <p:embed/>
                </p:oleObj>
              </mc:Choice>
              <mc:Fallback>
                <p:oleObj name="公式" r:id="rId27" imgW="1904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687" y="2113302"/>
                        <a:ext cx="40481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901" name="Object 29"/>
          <p:cNvGraphicFramePr>
            <a:graphicFrameLocks noChangeAspect="1"/>
          </p:cNvGraphicFramePr>
          <p:nvPr>
            <p:extLst>
              <p:ext uri="{D42A27DB-BD31-4B8C-83A1-F6EECF244321}">
                <p14:modId xmlns:p14="http://schemas.microsoft.com/office/powerpoint/2010/main" val="2528648045"/>
              </p:ext>
            </p:extLst>
          </p:nvPr>
        </p:nvGraphicFramePr>
        <p:xfrm>
          <a:off x="107504" y="2924944"/>
          <a:ext cx="509587" cy="574675"/>
        </p:xfrm>
        <a:graphic>
          <a:graphicData uri="http://schemas.openxmlformats.org/presentationml/2006/ole">
            <mc:AlternateContent xmlns:mc="http://schemas.openxmlformats.org/markup-compatibility/2006">
              <mc:Choice xmlns:v="urn:schemas-microsoft-com:vml" Requires="v">
                <p:oleObj spid="_x0000_s234680" name="公式" r:id="rId28" imgW="253800" imgH="253800" progId="Equation.3">
                  <p:embed/>
                </p:oleObj>
              </mc:Choice>
              <mc:Fallback>
                <p:oleObj name="公式" r:id="rId28" imgW="25380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504" y="2924944"/>
                        <a:ext cx="5095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902" name="Object 30"/>
          <p:cNvGraphicFramePr>
            <a:graphicFrameLocks noChangeAspect="1"/>
          </p:cNvGraphicFramePr>
          <p:nvPr>
            <p:extLst>
              <p:ext uri="{D42A27DB-BD31-4B8C-83A1-F6EECF244321}">
                <p14:modId xmlns:p14="http://schemas.microsoft.com/office/powerpoint/2010/main" val="3977755011"/>
              </p:ext>
            </p:extLst>
          </p:nvPr>
        </p:nvGraphicFramePr>
        <p:xfrm>
          <a:off x="136525" y="3645024"/>
          <a:ext cx="417513" cy="503238"/>
        </p:xfrm>
        <a:graphic>
          <a:graphicData uri="http://schemas.openxmlformats.org/presentationml/2006/ole">
            <mc:AlternateContent xmlns:mc="http://schemas.openxmlformats.org/markup-compatibility/2006">
              <mc:Choice xmlns:v="urn:schemas-microsoft-com:vml" Requires="v">
                <p:oleObj spid="_x0000_s234681" name="公式" r:id="rId29" imgW="228600" imgH="241200" progId="Equation.3">
                  <p:embed/>
                </p:oleObj>
              </mc:Choice>
              <mc:Fallback>
                <p:oleObj name="公式" r:id="rId29" imgW="22860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6525" y="3645024"/>
                        <a:ext cx="41751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903" name="Rectangle 31"/>
          <p:cNvSpPr>
            <a:spLocks noChangeArrowheads="1"/>
          </p:cNvSpPr>
          <p:nvPr/>
        </p:nvSpPr>
        <p:spPr bwMode="auto">
          <a:xfrm>
            <a:off x="441673" y="2117800"/>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chemeClr val="accent2"/>
                </a:solidFill>
                <a:latin typeface="Times New Roman" pitchFamily="18" charset="0"/>
                <a:ea typeface="+mn-ea"/>
              </a:rPr>
              <a:t>：阻带衰减</a:t>
            </a:r>
          </a:p>
        </p:txBody>
      </p:sp>
      <p:sp>
        <p:nvSpPr>
          <p:cNvPr id="335904" name="Rectangle 32"/>
          <p:cNvSpPr>
            <a:spLocks noChangeArrowheads="1"/>
          </p:cNvSpPr>
          <p:nvPr/>
        </p:nvSpPr>
        <p:spPr bwMode="auto">
          <a:xfrm>
            <a:off x="467544" y="2909887"/>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chemeClr val="accent2"/>
                </a:solidFill>
                <a:latin typeface="Times New Roman" pitchFamily="18" charset="0"/>
                <a:ea typeface="+mn-ea"/>
              </a:rPr>
              <a:t>：通带截止频率</a:t>
            </a:r>
          </a:p>
        </p:txBody>
      </p:sp>
      <p:sp>
        <p:nvSpPr>
          <p:cNvPr id="335905" name="Rectangle 33"/>
          <p:cNvSpPr>
            <a:spLocks noChangeArrowheads="1"/>
          </p:cNvSpPr>
          <p:nvPr/>
        </p:nvSpPr>
        <p:spPr bwMode="auto">
          <a:xfrm>
            <a:off x="467544" y="3629967"/>
            <a:ext cx="2684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chemeClr val="accent2"/>
                </a:solidFill>
                <a:latin typeface="Times New Roman" pitchFamily="18" charset="0"/>
                <a:ea typeface="+mn-ea"/>
              </a:rPr>
              <a:t>：阻带截止频率</a:t>
            </a:r>
          </a:p>
        </p:txBody>
      </p:sp>
      <p:graphicFrame>
        <p:nvGraphicFramePr>
          <p:cNvPr id="335906" name="Object 34"/>
          <p:cNvGraphicFramePr>
            <a:graphicFrameLocks noChangeAspect="1"/>
          </p:cNvGraphicFramePr>
          <p:nvPr>
            <p:extLst>
              <p:ext uri="{D42A27DB-BD31-4B8C-83A1-F6EECF244321}">
                <p14:modId xmlns:p14="http://schemas.microsoft.com/office/powerpoint/2010/main" val="3955878644"/>
              </p:ext>
            </p:extLst>
          </p:nvPr>
        </p:nvGraphicFramePr>
        <p:xfrm>
          <a:off x="395288" y="4365104"/>
          <a:ext cx="2860675" cy="555625"/>
        </p:xfrm>
        <a:graphic>
          <a:graphicData uri="http://schemas.openxmlformats.org/presentationml/2006/ole">
            <mc:AlternateContent xmlns:mc="http://schemas.openxmlformats.org/markup-compatibility/2006">
              <mc:Choice xmlns:v="urn:schemas-microsoft-com:vml" Requires="v">
                <p:oleObj spid="_x0000_s234682" name="公式" r:id="rId30" imgW="1447560" imgH="266400" progId="Equation.3">
                  <p:embed/>
                </p:oleObj>
              </mc:Choice>
              <mc:Fallback>
                <p:oleObj name="公式" r:id="rId30" imgW="1447560" imgH="2664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95288" y="4365104"/>
                        <a:ext cx="286067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907" name="Object 35"/>
          <p:cNvGraphicFramePr>
            <a:graphicFrameLocks noChangeAspect="1"/>
          </p:cNvGraphicFramePr>
          <p:nvPr>
            <p:extLst>
              <p:ext uri="{D42A27DB-BD31-4B8C-83A1-F6EECF244321}">
                <p14:modId xmlns:p14="http://schemas.microsoft.com/office/powerpoint/2010/main" val="3210304856"/>
              </p:ext>
            </p:extLst>
          </p:nvPr>
        </p:nvGraphicFramePr>
        <p:xfrm>
          <a:off x="611188" y="5013176"/>
          <a:ext cx="1870075" cy="530225"/>
        </p:xfrm>
        <a:graphic>
          <a:graphicData uri="http://schemas.openxmlformats.org/presentationml/2006/ole">
            <mc:AlternateContent xmlns:mc="http://schemas.openxmlformats.org/markup-compatibility/2006">
              <mc:Choice xmlns:v="urn:schemas-microsoft-com:vml" Requires="v">
                <p:oleObj spid="_x0000_s234683" name="公式" r:id="rId32" imgW="787320" imgH="253800" progId="Equation.3">
                  <p:embed/>
                </p:oleObj>
              </mc:Choice>
              <mc:Fallback>
                <p:oleObj name="公式" r:id="rId32" imgW="787320" imgH="2538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1188" y="5013176"/>
                        <a:ext cx="187007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908" name="Object 36"/>
          <p:cNvGraphicFramePr>
            <a:graphicFrameLocks noChangeAspect="1"/>
          </p:cNvGraphicFramePr>
          <p:nvPr>
            <p:extLst>
              <p:ext uri="{D42A27DB-BD31-4B8C-83A1-F6EECF244321}">
                <p14:modId xmlns:p14="http://schemas.microsoft.com/office/powerpoint/2010/main" val="2121150611"/>
              </p:ext>
            </p:extLst>
          </p:nvPr>
        </p:nvGraphicFramePr>
        <p:xfrm>
          <a:off x="539552" y="5661248"/>
          <a:ext cx="1900238" cy="504825"/>
        </p:xfrm>
        <a:graphic>
          <a:graphicData uri="http://schemas.openxmlformats.org/presentationml/2006/ole">
            <mc:AlternateContent xmlns:mc="http://schemas.openxmlformats.org/markup-compatibility/2006">
              <mc:Choice xmlns:v="urn:schemas-microsoft-com:vml" Requires="v">
                <p:oleObj spid="_x0000_s234684" name="公式" r:id="rId34" imgW="799920" imgH="241200" progId="Equation.3">
                  <p:embed/>
                </p:oleObj>
              </mc:Choice>
              <mc:Fallback>
                <p:oleObj name="公式" r:id="rId34" imgW="799920" imgH="2412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9552" y="5661248"/>
                        <a:ext cx="190023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9968799"/>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5897"/>
                                        </p:tgtEl>
                                        <p:attrNameLst>
                                          <p:attrName>style.visibility</p:attrName>
                                        </p:attrNameLst>
                                      </p:cBhvr>
                                      <p:to>
                                        <p:strVal val="visible"/>
                                      </p:to>
                                    </p:set>
                                    <p:animEffect transition="in" filter="blinds(horizontal)">
                                      <p:cBhvr>
                                        <p:cTn id="7" dur="500"/>
                                        <p:tgtEl>
                                          <p:spTgt spid="3358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5899"/>
                                        </p:tgtEl>
                                        <p:attrNameLst>
                                          <p:attrName>style.visibility</p:attrName>
                                        </p:attrNameLst>
                                      </p:cBhvr>
                                      <p:to>
                                        <p:strVal val="visible"/>
                                      </p:to>
                                    </p:set>
                                    <p:animEffect transition="in" filter="blinds(horizontal)">
                                      <p:cBhvr>
                                        <p:cTn id="10" dur="500"/>
                                        <p:tgtEl>
                                          <p:spTgt spid="335899"/>
                                        </p:tgtEl>
                                      </p:cBhvr>
                                    </p:animEffect>
                                  </p:childTnLst>
                                </p:cTn>
                              </p:par>
                              <p:par>
                                <p:cTn id="11" presetID="3" presetClass="entr" presetSubtype="10" fill="hold" nodeType="withEffect">
                                  <p:stCondLst>
                                    <p:cond delay="0"/>
                                  </p:stCondLst>
                                  <p:childTnLst>
                                    <p:set>
                                      <p:cBhvr>
                                        <p:cTn id="12" dur="1" fill="hold">
                                          <p:stCondLst>
                                            <p:cond delay="0"/>
                                          </p:stCondLst>
                                        </p:cTn>
                                        <p:tgtEl>
                                          <p:spTgt spid="335900"/>
                                        </p:tgtEl>
                                        <p:attrNameLst>
                                          <p:attrName>style.visibility</p:attrName>
                                        </p:attrNameLst>
                                      </p:cBhvr>
                                      <p:to>
                                        <p:strVal val="visible"/>
                                      </p:to>
                                    </p:set>
                                    <p:animEffect transition="in" filter="blinds(horizontal)">
                                      <p:cBhvr>
                                        <p:cTn id="13" dur="500"/>
                                        <p:tgtEl>
                                          <p:spTgt spid="335900"/>
                                        </p:tgtEl>
                                      </p:cBhvr>
                                    </p:animEffect>
                                  </p:childTnLst>
                                </p:cTn>
                              </p:par>
                              <p:par>
                                <p:cTn id="14" presetID="3" presetClass="entr" presetSubtype="10" fill="hold" nodeType="withEffect">
                                  <p:stCondLst>
                                    <p:cond delay="0"/>
                                  </p:stCondLst>
                                  <p:childTnLst>
                                    <p:set>
                                      <p:cBhvr>
                                        <p:cTn id="15" dur="1" fill="hold">
                                          <p:stCondLst>
                                            <p:cond delay="0"/>
                                          </p:stCondLst>
                                        </p:cTn>
                                        <p:tgtEl>
                                          <p:spTgt spid="335901"/>
                                        </p:tgtEl>
                                        <p:attrNameLst>
                                          <p:attrName>style.visibility</p:attrName>
                                        </p:attrNameLst>
                                      </p:cBhvr>
                                      <p:to>
                                        <p:strVal val="visible"/>
                                      </p:to>
                                    </p:set>
                                    <p:animEffect transition="in" filter="blinds(horizontal)">
                                      <p:cBhvr>
                                        <p:cTn id="16" dur="500"/>
                                        <p:tgtEl>
                                          <p:spTgt spid="335901"/>
                                        </p:tgtEl>
                                      </p:cBhvr>
                                    </p:animEffect>
                                  </p:childTnLst>
                                </p:cTn>
                              </p:par>
                              <p:par>
                                <p:cTn id="17" presetID="3" presetClass="entr" presetSubtype="10" fill="hold" nodeType="withEffect">
                                  <p:stCondLst>
                                    <p:cond delay="0"/>
                                  </p:stCondLst>
                                  <p:childTnLst>
                                    <p:set>
                                      <p:cBhvr>
                                        <p:cTn id="18" dur="1" fill="hold">
                                          <p:stCondLst>
                                            <p:cond delay="0"/>
                                          </p:stCondLst>
                                        </p:cTn>
                                        <p:tgtEl>
                                          <p:spTgt spid="335902"/>
                                        </p:tgtEl>
                                        <p:attrNameLst>
                                          <p:attrName>style.visibility</p:attrName>
                                        </p:attrNameLst>
                                      </p:cBhvr>
                                      <p:to>
                                        <p:strVal val="visible"/>
                                      </p:to>
                                    </p:set>
                                    <p:animEffect transition="in" filter="blinds(horizontal)">
                                      <p:cBhvr>
                                        <p:cTn id="19" dur="500"/>
                                        <p:tgtEl>
                                          <p:spTgt spid="33590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35903"/>
                                        </p:tgtEl>
                                        <p:attrNameLst>
                                          <p:attrName>style.visibility</p:attrName>
                                        </p:attrNameLst>
                                      </p:cBhvr>
                                      <p:to>
                                        <p:strVal val="visible"/>
                                      </p:to>
                                    </p:set>
                                    <p:animEffect transition="in" filter="blinds(horizontal)">
                                      <p:cBhvr>
                                        <p:cTn id="22" dur="500"/>
                                        <p:tgtEl>
                                          <p:spTgt spid="3359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35904"/>
                                        </p:tgtEl>
                                        <p:attrNameLst>
                                          <p:attrName>style.visibility</p:attrName>
                                        </p:attrNameLst>
                                      </p:cBhvr>
                                      <p:to>
                                        <p:strVal val="visible"/>
                                      </p:to>
                                    </p:set>
                                    <p:animEffect transition="in" filter="blinds(horizontal)">
                                      <p:cBhvr>
                                        <p:cTn id="25" dur="500"/>
                                        <p:tgtEl>
                                          <p:spTgt spid="33590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5905"/>
                                        </p:tgtEl>
                                        <p:attrNameLst>
                                          <p:attrName>style.visibility</p:attrName>
                                        </p:attrNameLst>
                                      </p:cBhvr>
                                      <p:to>
                                        <p:strVal val="visible"/>
                                      </p:to>
                                    </p:set>
                                    <p:animEffect transition="in" filter="blinds(horizontal)">
                                      <p:cBhvr>
                                        <p:cTn id="28" dur="500"/>
                                        <p:tgtEl>
                                          <p:spTgt spid="335905"/>
                                        </p:tgtEl>
                                      </p:cBhvr>
                                    </p:animEffect>
                                  </p:childTnLst>
                                </p:cTn>
                              </p:par>
                              <p:par>
                                <p:cTn id="29" presetID="3" presetClass="entr" presetSubtype="10" fill="hold" nodeType="withEffect">
                                  <p:stCondLst>
                                    <p:cond delay="0"/>
                                  </p:stCondLst>
                                  <p:childTnLst>
                                    <p:set>
                                      <p:cBhvr>
                                        <p:cTn id="30" dur="1" fill="hold">
                                          <p:stCondLst>
                                            <p:cond delay="0"/>
                                          </p:stCondLst>
                                        </p:cTn>
                                        <p:tgtEl>
                                          <p:spTgt spid="335906"/>
                                        </p:tgtEl>
                                        <p:attrNameLst>
                                          <p:attrName>style.visibility</p:attrName>
                                        </p:attrNameLst>
                                      </p:cBhvr>
                                      <p:to>
                                        <p:strVal val="visible"/>
                                      </p:to>
                                    </p:set>
                                    <p:animEffect transition="in" filter="blinds(horizontal)">
                                      <p:cBhvr>
                                        <p:cTn id="31" dur="500"/>
                                        <p:tgtEl>
                                          <p:spTgt spid="335906"/>
                                        </p:tgtEl>
                                      </p:cBhvr>
                                    </p:animEffect>
                                  </p:childTnLst>
                                </p:cTn>
                              </p:par>
                              <p:par>
                                <p:cTn id="32" presetID="3" presetClass="entr" presetSubtype="10" fill="hold" nodeType="withEffect">
                                  <p:stCondLst>
                                    <p:cond delay="0"/>
                                  </p:stCondLst>
                                  <p:childTnLst>
                                    <p:set>
                                      <p:cBhvr>
                                        <p:cTn id="33" dur="1" fill="hold">
                                          <p:stCondLst>
                                            <p:cond delay="0"/>
                                          </p:stCondLst>
                                        </p:cTn>
                                        <p:tgtEl>
                                          <p:spTgt spid="335907"/>
                                        </p:tgtEl>
                                        <p:attrNameLst>
                                          <p:attrName>style.visibility</p:attrName>
                                        </p:attrNameLst>
                                      </p:cBhvr>
                                      <p:to>
                                        <p:strVal val="visible"/>
                                      </p:to>
                                    </p:set>
                                    <p:animEffect transition="in" filter="blinds(horizontal)">
                                      <p:cBhvr>
                                        <p:cTn id="34" dur="500"/>
                                        <p:tgtEl>
                                          <p:spTgt spid="335907"/>
                                        </p:tgtEl>
                                      </p:cBhvr>
                                    </p:animEffect>
                                  </p:childTnLst>
                                </p:cTn>
                              </p:par>
                              <p:par>
                                <p:cTn id="35" presetID="3" presetClass="entr" presetSubtype="10" fill="hold" nodeType="withEffect">
                                  <p:stCondLst>
                                    <p:cond delay="0"/>
                                  </p:stCondLst>
                                  <p:childTnLst>
                                    <p:set>
                                      <p:cBhvr>
                                        <p:cTn id="36" dur="1" fill="hold">
                                          <p:stCondLst>
                                            <p:cond delay="0"/>
                                          </p:stCondLst>
                                        </p:cTn>
                                        <p:tgtEl>
                                          <p:spTgt spid="335908"/>
                                        </p:tgtEl>
                                        <p:attrNameLst>
                                          <p:attrName>style.visibility</p:attrName>
                                        </p:attrNameLst>
                                      </p:cBhvr>
                                      <p:to>
                                        <p:strVal val="visible"/>
                                      </p:to>
                                    </p:set>
                                    <p:animEffect transition="in" filter="blinds(horizontal)">
                                      <p:cBhvr>
                                        <p:cTn id="37" dur="500"/>
                                        <p:tgtEl>
                                          <p:spTgt spid="335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99" grpId="0"/>
      <p:bldP spid="335903" grpId="0"/>
      <p:bldP spid="335904" grpId="0"/>
      <p:bldP spid="335905" grpId="0"/>
    </p:bldLst>
  </p:timing>
</p:sld>
</file>

<file path=ppt/theme/theme1.xml><?xml version="1.0" encoding="utf-8"?>
<a:theme xmlns:a="http://schemas.openxmlformats.org/drawingml/2006/main" name="B041">
  <a:themeElements>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41">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Gulim" pitchFamily="34" charset="-127"/>
          </a:defRPr>
        </a:defPPr>
      </a:lstStyle>
    </a:lnDef>
  </a:objectDefaults>
  <a:extraClrSchemeLst>
    <a:extraClrScheme>
      <a:clrScheme name="B04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4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4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4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4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4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14200</TotalTime>
  <Words>383</Words>
  <Application>Microsoft Office PowerPoint</Application>
  <PresentationFormat>全屏显示(4:3)</PresentationFormat>
  <Paragraphs>109</Paragraphs>
  <Slides>16</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16</vt:i4>
      </vt:variant>
    </vt:vector>
  </HeadingPairs>
  <TitlesOfParts>
    <vt:vector size="32" baseType="lpstr">
      <vt:lpstr>Arial</vt:lpstr>
      <vt:lpstr>宋体</vt:lpstr>
      <vt:lpstr>Times New Roman</vt:lpstr>
      <vt:lpstr>Wingdings</vt:lpstr>
      <vt:lpstr>Tahoma</vt:lpstr>
      <vt:lpstr>隶书</vt:lpstr>
      <vt:lpstr>Symbol</vt:lpstr>
      <vt:lpstr>-윤체L</vt:lpstr>
      <vt:lpstr>Gulim</vt:lpstr>
      <vt:lpstr>华文彩云</vt:lpstr>
      <vt:lpstr>黑体</vt:lpstr>
      <vt:lpstr>B041</vt:lpstr>
      <vt:lpstr>公式</vt:lpstr>
      <vt:lpstr>Equation</vt:lpstr>
      <vt:lpstr>Photo Editor 照片</vt:lpstr>
      <vt:lpstr>Image</vt:lpstr>
      <vt:lpstr>第十章   模拟与数字滤波器</vt:lpstr>
      <vt:lpstr>10.1  引言</vt:lpstr>
      <vt:lpstr>PowerPoint 演示文稿</vt:lpstr>
      <vt:lpstr>PowerPoint 演示文稿</vt:lpstr>
      <vt:lpstr>PowerPoint 演示文稿</vt:lpstr>
      <vt:lpstr>数字滤波器分类</vt:lpstr>
      <vt:lpstr>PowerPoint 演示文稿</vt:lpstr>
      <vt:lpstr>10.4 模拟滤波器的设计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(주)윤디자인연구소</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art5</dc:creator>
  <cp:lastModifiedBy>Sky123.Org</cp:lastModifiedBy>
  <cp:revision>254</cp:revision>
  <dcterms:created xsi:type="dcterms:W3CDTF">2001-07-24T02:41:22Z</dcterms:created>
  <dcterms:modified xsi:type="dcterms:W3CDTF">2014-12-23T10:56:59Z</dcterms:modified>
</cp:coreProperties>
</file>