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2817E-4048-4273-A8DA-ED63E77DC766}" type="datetimeFigureOut">
              <a:rPr lang="zh-CN" altLang="en-US" smtClean="0"/>
              <a:t>2016-9-18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AB1EEC-9149-4EC0-B761-B11ABA28492A}" type="slidenum">
              <a:rPr lang="zh-CN" altLang="en-US" smtClean="0"/>
              <a:t>‹#›</a:t>
            </a:fld>
            <a:endParaRPr lang="zh-CN" altLang="en-US"/>
          </a:p>
        </p:txBody>
      </p:sp>
    </p:spTree>
    <p:extLst>
      <p:ext uri="{BB962C8B-B14F-4D97-AF65-F5344CB8AC3E}">
        <p14:creationId xmlns:p14="http://schemas.microsoft.com/office/powerpoint/2010/main" val="2095924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E29E7-34A9-45D9-AD34-25461BACBE6A}" type="slidenum">
              <a:rPr lang="en-US" altLang="zh-CN"/>
              <a:pPr/>
              <a:t>12</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zh-CN" altLang="en-US"/>
              <a:t>说明如何编辑矩阵和保存矩阵（</a:t>
            </a:r>
            <a:r>
              <a:rPr lang="en-US" altLang="zh-CN"/>
              <a:t>P23</a:t>
            </a:r>
            <a:r>
              <a:rPr lang="zh-CN"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2B4318-CA44-47E1-AAAE-13CA71F9723F}" type="slidenum">
              <a:rPr lang="en-US" altLang="zh-CN"/>
              <a:pPr/>
              <a:t>13</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zh-CN" altLang="en-US"/>
              <a:t>第一种方法称为比号生成法，第二种方法成为定数线型采样法</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E977A-BCBC-4A9F-8D32-C6CD7E57AB3E}" type="slidenum">
              <a:rPr lang="en-US" altLang="zh-CN"/>
              <a:pPr/>
              <a:t>16</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74150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52011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1478131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066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4290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05600" y="6248400"/>
            <a:ext cx="1905000" cy="457200"/>
          </a:xfrm>
        </p:spPr>
        <p:txBody>
          <a:bodyPr/>
          <a:lstStyle>
            <a:lvl1pPr>
              <a:defRPr/>
            </a:lvl1pPr>
          </a:lstStyle>
          <a:p>
            <a:fld id="{FE8B9FDD-07A8-4C29-9882-E9740A157293}" type="slidenum">
              <a:rPr lang="en-US" altLang="zh-CN"/>
              <a:pPr/>
              <a:t>‹#›</a:t>
            </a:fld>
            <a:endParaRPr lang="en-US" altLang="zh-CN"/>
          </a:p>
        </p:txBody>
      </p:sp>
    </p:spTree>
    <p:extLst>
      <p:ext uri="{BB962C8B-B14F-4D97-AF65-F5344CB8AC3E}">
        <p14:creationId xmlns:p14="http://schemas.microsoft.com/office/powerpoint/2010/main" val="128377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066800" y="62484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4290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705600" y="6248400"/>
            <a:ext cx="1905000" cy="457200"/>
          </a:xfrm>
        </p:spPr>
        <p:txBody>
          <a:bodyPr/>
          <a:lstStyle>
            <a:lvl1pPr>
              <a:defRPr/>
            </a:lvl1pPr>
          </a:lstStyle>
          <a:p>
            <a:fld id="{18C789D7-3B65-413C-82EA-AF0740174828}" type="slidenum">
              <a:rPr lang="en-US" altLang="zh-CN"/>
              <a:pPr/>
              <a:t>‹#›</a:t>
            </a:fld>
            <a:endParaRPr lang="en-US" altLang="zh-CN"/>
          </a:p>
        </p:txBody>
      </p:sp>
    </p:spTree>
    <p:extLst>
      <p:ext uri="{BB962C8B-B14F-4D97-AF65-F5344CB8AC3E}">
        <p14:creationId xmlns:p14="http://schemas.microsoft.com/office/powerpoint/2010/main" val="3131073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66800" y="304800"/>
            <a:ext cx="754380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066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4290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705600" y="6248400"/>
            <a:ext cx="1905000" cy="457200"/>
          </a:xfrm>
        </p:spPr>
        <p:txBody>
          <a:bodyPr/>
          <a:lstStyle>
            <a:lvl1pPr>
              <a:defRPr/>
            </a:lvl1pPr>
          </a:lstStyle>
          <a:p>
            <a:fld id="{7CEEEB80-0082-4054-9582-A1C607A3744E}" type="slidenum">
              <a:rPr lang="en-US" altLang="zh-CN"/>
              <a:pPr/>
              <a:t>‹#›</a:t>
            </a:fld>
            <a:endParaRPr lang="en-US" altLang="zh-CN"/>
          </a:p>
        </p:txBody>
      </p:sp>
    </p:spTree>
    <p:extLst>
      <p:ext uri="{BB962C8B-B14F-4D97-AF65-F5344CB8AC3E}">
        <p14:creationId xmlns:p14="http://schemas.microsoft.com/office/powerpoint/2010/main" val="1308685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04800"/>
            <a:ext cx="7543800" cy="14319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668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668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066800" y="62484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4290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705600" y="6248400"/>
            <a:ext cx="1905000" cy="457200"/>
          </a:xfrm>
        </p:spPr>
        <p:txBody>
          <a:bodyPr/>
          <a:lstStyle>
            <a:lvl1pPr>
              <a:defRPr/>
            </a:lvl1pPr>
          </a:lstStyle>
          <a:p>
            <a:fld id="{2A0ED014-AE7E-41B8-B62F-2A2B49977334}" type="slidenum">
              <a:rPr lang="en-US" altLang="zh-CN"/>
              <a:pPr/>
              <a:t>‹#›</a:t>
            </a:fld>
            <a:endParaRPr lang="en-US" altLang="zh-CN"/>
          </a:p>
        </p:txBody>
      </p:sp>
    </p:spTree>
    <p:extLst>
      <p:ext uri="{BB962C8B-B14F-4D97-AF65-F5344CB8AC3E}">
        <p14:creationId xmlns:p14="http://schemas.microsoft.com/office/powerpoint/2010/main" val="304080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2632775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225519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160708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338648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137007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27980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8917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70DC68-D0C6-4FDF-A38A-5EBA4E3F5819}" type="datetimeFigureOut">
              <a:rPr lang="zh-CN" altLang="en-US" smtClean="0"/>
              <a:t>2016-9-18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147060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0DC68-D0C6-4FDF-A38A-5EBA4E3F5819}" type="datetimeFigureOut">
              <a:rPr lang="zh-CN" altLang="en-US" smtClean="0"/>
              <a:t>2016-9-18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A7E91-1D7E-47D9-9F32-AD0532A37246}" type="slidenum">
              <a:rPr lang="zh-CN" altLang="en-US" smtClean="0"/>
              <a:t>‹#›</a:t>
            </a:fld>
            <a:endParaRPr lang="zh-CN" altLang="en-US"/>
          </a:p>
        </p:txBody>
      </p:sp>
    </p:spTree>
    <p:extLst>
      <p:ext uri="{BB962C8B-B14F-4D97-AF65-F5344CB8AC3E}">
        <p14:creationId xmlns:p14="http://schemas.microsoft.com/office/powerpoint/2010/main" val="409508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8.bin"/><Relationship Id="rId4" Type="http://schemas.openxmlformats.org/officeDocument/2006/relationships/image" Target="../media/image3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1484784"/>
            <a:ext cx="8784976" cy="1079500"/>
          </a:xfrm>
        </p:spPr>
        <p:txBody>
          <a:bodyPr>
            <a:noAutofit/>
          </a:bodyPr>
          <a:lstStyle/>
          <a:p>
            <a:r>
              <a:rPr lang="en-US" altLang="zh-CN" sz="4800" b="1" dirty="0">
                <a:latin typeface="+mj-ea"/>
              </a:rPr>
              <a:t> </a:t>
            </a:r>
            <a:r>
              <a:rPr lang="zh-CN" altLang="en-US" sz="4800" b="1" dirty="0">
                <a:latin typeface="+mj-ea"/>
              </a:rPr>
              <a:t>第二章 </a:t>
            </a:r>
            <a:r>
              <a:rPr lang="en-US" altLang="zh-CN" sz="4800" b="1" dirty="0" smtClean="0">
                <a:latin typeface="+mj-ea"/>
              </a:rPr>
              <a:t>MATLAB</a:t>
            </a:r>
            <a:r>
              <a:rPr lang="zh-CN" altLang="en-US" sz="4800" b="1" dirty="0">
                <a:latin typeface="+mj-ea"/>
              </a:rPr>
              <a:t>的数值计算功能</a:t>
            </a:r>
          </a:p>
        </p:txBody>
      </p:sp>
    </p:spTree>
    <p:extLst>
      <p:ext uri="{BB962C8B-B14F-4D97-AF65-F5344CB8AC3E}">
        <p14:creationId xmlns:p14="http://schemas.microsoft.com/office/powerpoint/2010/main" val="1801590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a:r>
              <a:rPr lang="en-US" altLang="zh-CN" b="1" dirty="0">
                <a:latin typeface="+mj-ea"/>
              </a:rPr>
              <a:t>1.1.4  </a:t>
            </a:r>
            <a:r>
              <a:rPr lang="zh-CN" altLang="en-US" b="1" dirty="0">
                <a:latin typeface="+mj-ea"/>
              </a:rPr>
              <a:t>矩阵（</a:t>
            </a:r>
            <a:r>
              <a:rPr lang="en-US" altLang="zh-CN" b="1" dirty="0">
                <a:latin typeface="+mj-ea"/>
              </a:rPr>
              <a:t>P19</a:t>
            </a:r>
            <a:r>
              <a:rPr lang="zh-CN" altLang="en-US" b="1" dirty="0">
                <a:latin typeface="+mj-ea"/>
              </a:rPr>
              <a:t>）</a:t>
            </a:r>
          </a:p>
        </p:txBody>
      </p:sp>
      <p:sp>
        <p:nvSpPr>
          <p:cNvPr id="26627" name="Rectangle 3"/>
          <p:cNvSpPr>
            <a:spLocks noGrp="1" noChangeArrowheads="1"/>
          </p:cNvSpPr>
          <p:nvPr>
            <p:ph type="body" idx="1"/>
          </p:nvPr>
        </p:nvSpPr>
        <p:spPr/>
        <p:txBody>
          <a:bodyPr/>
          <a:lstStyle/>
          <a:p>
            <a:r>
              <a:rPr lang="zh-CN" altLang="en-US" b="1" dirty="0">
                <a:latin typeface="+mn-ea"/>
              </a:rPr>
              <a:t>矩阵时</a:t>
            </a:r>
            <a:r>
              <a:rPr lang="en-US" altLang="zh-CN" b="1" dirty="0">
                <a:latin typeface="+mn-ea"/>
              </a:rPr>
              <a:t>MATLAB</a:t>
            </a:r>
            <a:r>
              <a:rPr lang="zh-CN" altLang="en-US" b="1" dirty="0">
                <a:latin typeface="+mn-ea"/>
              </a:rPr>
              <a:t>进行数据处理和运算的基本元素。</a:t>
            </a:r>
          </a:p>
          <a:p>
            <a:r>
              <a:rPr lang="zh-CN" altLang="en-US" b="1" dirty="0">
                <a:latin typeface="+mn-ea"/>
              </a:rPr>
              <a:t>通常意义上的数量（标量）在</a:t>
            </a:r>
            <a:r>
              <a:rPr lang="en-US" altLang="zh-CN" b="1" dirty="0">
                <a:latin typeface="+mn-ea"/>
              </a:rPr>
              <a:t>MATLAB</a:t>
            </a:r>
            <a:r>
              <a:rPr lang="zh-CN" altLang="en-US" b="1" dirty="0">
                <a:latin typeface="+mn-ea"/>
              </a:rPr>
              <a:t>系统中是作为</a:t>
            </a:r>
            <a:r>
              <a:rPr lang="en-US" altLang="zh-CN" b="1" dirty="0">
                <a:latin typeface="+mn-ea"/>
              </a:rPr>
              <a:t>1×1</a:t>
            </a:r>
            <a:r>
              <a:rPr lang="zh-CN" altLang="en-US" b="1" dirty="0">
                <a:latin typeface="+mn-ea"/>
              </a:rPr>
              <a:t>的矩阵来处理，仅有一行或着一列的矩阵在</a:t>
            </a:r>
            <a:r>
              <a:rPr lang="en-US" altLang="zh-CN" b="1" dirty="0">
                <a:latin typeface="+mn-ea"/>
              </a:rPr>
              <a:t>MATLAB</a:t>
            </a:r>
            <a:r>
              <a:rPr lang="zh-CN" altLang="en-US" b="1" dirty="0">
                <a:latin typeface="+mn-ea"/>
              </a:rPr>
              <a:t>中称为向量。</a:t>
            </a:r>
          </a:p>
          <a:p>
            <a:endParaRPr lang="en-US" altLang="zh-CN" b="1" dirty="0">
              <a:latin typeface="+mn-ea"/>
            </a:endParaRPr>
          </a:p>
        </p:txBody>
      </p:sp>
    </p:spTree>
    <p:extLst>
      <p:ext uri="{BB962C8B-B14F-4D97-AF65-F5344CB8AC3E}">
        <p14:creationId xmlns:p14="http://schemas.microsoft.com/office/powerpoint/2010/main" val="1624051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en-US" altLang="zh-CN" b="1" dirty="0">
                <a:latin typeface="+mj-ea"/>
              </a:rPr>
              <a:t>1.1.4.1 </a:t>
            </a:r>
            <a:r>
              <a:rPr lang="zh-CN" altLang="en-US" b="1" dirty="0">
                <a:latin typeface="+mj-ea"/>
              </a:rPr>
              <a:t>创建矩阵（</a:t>
            </a:r>
            <a:r>
              <a:rPr lang="en-US" altLang="zh-CN" b="1" dirty="0">
                <a:latin typeface="+mj-ea"/>
              </a:rPr>
              <a:t>P19</a:t>
            </a:r>
            <a:r>
              <a:rPr lang="zh-CN" altLang="en-US" b="1" dirty="0">
                <a:latin typeface="+mj-ea"/>
              </a:rPr>
              <a:t>）</a:t>
            </a:r>
          </a:p>
        </p:txBody>
      </p:sp>
      <p:sp>
        <p:nvSpPr>
          <p:cNvPr id="25603" name="Rectangle 3"/>
          <p:cNvSpPr>
            <a:spLocks noGrp="1" noChangeArrowheads="1"/>
          </p:cNvSpPr>
          <p:nvPr>
            <p:ph type="body" idx="1"/>
          </p:nvPr>
        </p:nvSpPr>
        <p:spPr>
          <a:xfrm>
            <a:off x="457200" y="1600201"/>
            <a:ext cx="8507288" cy="3484984"/>
          </a:xfrm>
        </p:spPr>
        <p:txBody>
          <a:bodyPr/>
          <a:lstStyle/>
          <a:p>
            <a:r>
              <a:rPr lang="zh-CN" altLang="en-US" b="1" dirty="0">
                <a:latin typeface="+mn-ea"/>
              </a:rPr>
              <a:t>直接输入法创建矩阵</a:t>
            </a:r>
          </a:p>
          <a:p>
            <a:pPr lvl="1"/>
            <a:r>
              <a:rPr lang="zh-CN" altLang="en-US" b="1" dirty="0">
                <a:latin typeface="+mn-ea"/>
              </a:rPr>
              <a:t>矩阵的所有元素必须放在方括号“</a:t>
            </a:r>
            <a:r>
              <a:rPr lang="en-US" altLang="zh-CN" b="1" dirty="0">
                <a:solidFill>
                  <a:srgbClr val="FF0000"/>
                </a:solidFill>
                <a:latin typeface="+mn-ea"/>
              </a:rPr>
              <a:t>[   ]</a:t>
            </a:r>
            <a:r>
              <a:rPr lang="en-US" altLang="zh-CN" b="1" dirty="0">
                <a:latin typeface="+mn-ea"/>
              </a:rPr>
              <a:t>”</a:t>
            </a:r>
            <a:r>
              <a:rPr lang="zh-CN" altLang="en-US" b="1" dirty="0">
                <a:latin typeface="+mn-ea"/>
              </a:rPr>
              <a:t>内；</a:t>
            </a:r>
          </a:p>
          <a:p>
            <a:pPr lvl="1"/>
            <a:r>
              <a:rPr lang="zh-CN" altLang="en-US" b="1" dirty="0">
                <a:latin typeface="+mn-ea"/>
              </a:rPr>
              <a:t>矩阵列元素之间必须用逗号“</a:t>
            </a:r>
            <a:r>
              <a:rPr lang="zh-CN" altLang="en-US" b="1" dirty="0">
                <a:solidFill>
                  <a:srgbClr val="FF0000"/>
                </a:solidFill>
                <a:latin typeface="+mn-ea"/>
              </a:rPr>
              <a:t>，</a:t>
            </a:r>
            <a:r>
              <a:rPr lang="zh-CN" altLang="en-US" b="1" dirty="0">
                <a:latin typeface="+mn-ea"/>
              </a:rPr>
              <a:t>”或</a:t>
            </a:r>
            <a:r>
              <a:rPr lang="zh-CN" altLang="en-US" b="1" dirty="0">
                <a:solidFill>
                  <a:srgbClr val="FF0000"/>
                </a:solidFill>
                <a:latin typeface="+mn-ea"/>
              </a:rPr>
              <a:t>空格</a:t>
            </a:r>
            <a:r>
              <a:rPr lang="zh-CN" altLang="en-US" b="1" dirty="0">
                <a:latin typeface="+mn-ea"/>
              </a:rPr>
              <a:t>隔开，每行必须用“</a:t>
            </a:r>
            <a:r>
              <a:rPr lang="en-US" altLang="zh-CN" b="1" dirty="0">
                <a:solidFill>
                  <a:srgbClr val="FF0000"/>
                </a:solidFill>
                <a:latin typeface="+mn-ea"/>
              </a:rPr>
              <a:t>;</a:t>
            </a:r>
            <a:r>
              <a:rPr lang="en-US" altLang="zh-CN" b="1" dirty="0">
                <a:latin typeface="+mn-ea"/>
              </a:rPr>
              <a:t>”</a:t>
            </a:r>
            <a:r>
              <a:rPr lang="zh-CN" altLang="en-US" b="1" dirty="0">
                <a:latin typeface="+mn-ea"/>
              </a:rPr>
              <a:t>隔开</a:t>
            </a:r>
          </a:p>
          <a:p>
            <a:pPr lvl="1"/>
            <a:r>
              <a:rPr lang="zh-CN" altLang="en-US" b="1" dirty="0">
                <a:latin typeface="+mn-ea"/>
              </a:rPr>
              <a:t>矩阵元素可以是任何不含未定义变量的表达式。可以是实数，或者是复数。</a:t>
            </a:r>
          </a:p>
          <a:p>
            <a:pPr lvl="1"/>
            <a:r>
              <a:rPr lang="zh-CN" altLang="en-US" b="1" dirty="0">
                <a:latin typeface="+mn-ea"/>
              </a:rPr>
              <a:t>例</a:t>
            </a:r>
            <a:r>
              <a:rPr lang="en-US" altLang="zh-CN" b="1" dirty="0">
                <a:latin typeface="+mn-ea"/>
              </a:rPr>
              <a:t>a=[1,2;3,4] </a:t>
            </a:r>
            <a:r>
              <a:rPr lang="zh-CN" altLang="en-US" b="1" dirty="0">
                <a:latin typeface="+mn-ea"/>
              </a:rPr>
              <a:t>或 </a:t>
            </a:r>
            <a:r>
              <a:rPr lang="en-US" altLang="zh-CN" b="1" dirty="0">
                <a:latin typeface="+mn-ea"/>
              </a:rPr>
              <a:t>a=[2 1+3j;sqrt(4) 5</a:t>
            </a:r>
            <a:r>
              <a:rPr lang="en-US" altLang="zh-CN" b="1" dirty="0" smtClean="0">
                <a:latin typeface="+mn-ea"/>
              </a:rPr>
              <a:t>]</a:t>
            </a:r>
            <a:endParaRPr lang="en-US" altLang="zh-CN" b="1" dirty="0">
              <a:latin typeface="+mn-ea"/>
            </a:endParaRPr>
          </a:p>
        </p:txBody>
      </p:sp>
      <p:sp>
        <p:nvSpPr>
          <p:cNvPr id="25604" name="Text Box 4"/>
          <p:cNvSpPr txBox="1">
            <a:spLocks noChangeArrowheads="1"/>
          </p:cNvSpPr>
          <p:nvPr/>
        </p:nvSpPr>
        <p:spPr bwMode="auto">
          <a:xfrm>
            <a:off x="1109387" y="5549900"/>
            <a:ext cx="32400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2</a:t>
            </a:r>
            <a:r>
              <a:rPr lang="zh-CN" altLang="en-US" sz="2800" b="1" dirty="0"/>
              <a:t>行</a:t>
            </a:r>
            <a:r>
              <a:rPr lang="en-US" altLang="zh-CN" sz="2800" b="1" dirty="0"/>
              <a:t>2</a:t>
            </a:r>
            <a:r>
              <a:rPr lang="zh-CN" altLang="en-US" sz="2800" b="1" dirty="0"/>
              <a:t>列的矩阵</a:t>
            </a:r>
          </a:p>
        </p:txBody>
      </p:sp>
      <p:graphicFrame>
        <p:nvGraphicFramePr>
          <p:cNvPr id="25605" name="Object 5"/>
          <p:cNvGraphicFramePr>
            <a:graphicFrameLocks noChangeAspect="1"/>
          </p:cNvGraphicFramePr>
          <p:nvPr>
            <p:extLst>
              <p:ext uri="{D42A27DB-BD31-4B8C-83A1-F6EECF244321}">
                <p14:modId xmlns:p14="http://schemas.microsoft.com/office/powerpoint/2010/main" val="2743304497"/>
              </p:ext>
            </p:extLst>
          </p:nvPr>
        </p:nvGraphicFramePr>
        <p:xfrm>
          <a:off x="3513014" y="5316538"/>
          <a:ext cx="842962" cy="1001712"/>
        </p:xfrm>
        <a:graphic>
          <a:graphicData uri="http://schemas.openxmlformats.org/presentationml/2006/ole">
            <mc:AlternateContent xmlns:mc="http://schemas.openxmlformats.org/markup-compatibility/2006">
              <mc:Choice xmlns:v="urn:schemas-microsoft-com:vml" Requires="v">
                <p:oleObj spid="_x0000_s2066" name="Equation" r:id="rId3" imgW="469800" imgH="558720" progId="Equation.DSMT4">
                  <p:embed/>
                </p:oleObj>
              </mc:Choice>
              <mc:Fallback>
                <p:oleObj name="Equation" r:id="rId3" imgW="469800" imgH="558720" progId="Equation.DSMT4">
                  <p:embed/>
                  <p:pic>
                    <p:nvPicPr>
                      <p:cNvPr id="0" name=""/>
                      <p:cNvPicPr>
                        <a:picLocks noChangeAspect="1" noChangeArrowheads="1"/>
                      </p:cNvPicPr>
                      <p:nvPr/>
                    </p:nvPicPr>
                    <p:blipFill>
                      <a:blip r:embed="rId4"/>
                      <a:srcRect/>
                      <a:stretch>
                        <a:fillRect/>
                      </a:stretch>
                    </p:blipFill>
                    <p:spPr bwMode="auto">
                      <a:xfrm>
                        <a:off x="3513014" y="5316538"/>
                        <a:ext cx="842962"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9137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down)">
                                      <p:cBhvr>
                                        <p:cTn id="7" dur="500"/>
                                        <p:tgtEl>
                                          <p:spTgt spid="2560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603">
                                            <p:txEl>
                                              <p:pRg st="0" end="0"/>
                                            </p:txEl>
                                          </p:spTgt>
                                        </p:tgtEl>
                                        <p:attrNameLst>
                                          <p:attrName>style.visibility</p:attrName>
                                        </p:attrNameLst>
                                      </p:cBhvr>
                                      <p:to>
                                        <p:strVal val="visible"/>
                                      </p:to>
                                    </p:set>
                                    <p:animEffect transition="in" filter="wipe(down)">
                                      <p:cBhvr>
                                        <p:cTn id="10" dur="500"/>
                                        <p:tgtEl>
                                          <p:spTgt spid="2560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Effect transition="in" filter="wipe(down)">
                                      <p:cBhvr>
                                        <p:cTn id="13" dur="500"/>
                                        <p:tgtEl>
                                          <p:spTgt spid="2560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603">
                                            <p:txEl>
                                              <p:pRg st="2" end="2"/>
                                            </p:txEl>
                                          </p:spTgt>
                                        </p:tgtEl>
                                        <p:attrNameLst>
                                          <p:attrName>style.visibility</p:attrName>
                                        </p:attrNameLst>
                                      </p:cBhvr>
                                      <p:to>
                                        <p:strVal val="visible"/>
                                      </p:to>
                                    </p:set>
                                    <p:animEffect transition="in" filter="wipe(down)">
                                      <p:cBhvr>
                                        <p:cTn id="16" dur="500"/>
                                        <p:tgtEl>
                                          <p:spTgt spid="25603">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Effect transition="in" filter="wipe(down)">
                                      <p:cBhvr>
                                        <p:cTn id="19" dur="500"/>
                                        <p:tgtEl>
                                          <p:spTgt spid="25603">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wipe(down)">
                                      <p:cBhvr>
                                        <p:cTn id="22" dur="500"/>
                                        <p:tgtEl>
                                          <p:spTgt spid="25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604"/>
                                        </p:tgtEl>
                                        <p:attrNameLst>
                                          <p:attrName>style.visibility</p:attrName>
                                        </p:attrNameLst>
                                      </p:cBhvr>
                                      <p:to>
                                        <p:strVal val="visible"/>
                                      </p:to>
                                    </p:set>
                                    <p:animEffect transition="in" filter="wipe(down)">
                                      <p:cBhvr>
                                        <p:cTn id="27" dur="500"/>
                                        <p:tgtEl>
                                          <p:spTgt spid="25604"/>
                                        </p:tgtEl>
                                      </p:cBhvr>
                                    </p:animEffect>
                                  </p:childTnLst>
                                </p:cTn>
                              </p:par>
                              <p:par>
                                <p:cTn id="28" presetID="22" presetClass="entr" presetSubtype="4" fill="hold" nodeType="withEffect">
                                  <p:stCondLst>
                                    <p:cond delay="0"/>
                                  </p:stCondLst>
                                  <p:childTnLst>
                                    <p:set>
                                      <p:cBhvr>
                                        <p:cTn id="29" dur="1" fill="hold">
                                          <p:stCondLst>
                                            <p:cond delay="0"/>
                                          </p:stCondLst>
                                        </p:cTn>
                                        <p:tgtEl>
                                          <p:spTgt spid="25605"/>
                                        </p:tgtEl>
                                        <p:attrNameLst>
                                          <p:attrName>style.visibility</p:attrName>
                                        </p:attrNameLst>
                                      </p:cBhvr>
                                      <p:to>
                                        <p:strVal val="visible"/>
                                      </p:to>
                                    </p:set>
                                    <p:animEffect transition="in" filter="wipe(down)">
                                      <p:cBhvr>
                                        <p:cTn id="30"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P spid="256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88640"/>
            <a:ext cx="9144000" cy="1431925"/>
          </a:xfrm>
        </p:spPr>
        <p:txBody>
          <a:bodyPr/>
          <a:lstStyle/>
          <a:p>
            <a:pPr algn="l"/>
            <a:r>
              <a:rPr lang="en-US" altLang="zh-CN" b="1" dirty="0">
                <a:latin typeface="+mj-ea"/>
              </a:rPr>
              <a:t>1.1.4.2</a:t>
            </a:r>
            <a:r>
              <a:rPr lang="zh-CN" altLang="en-US" b="1" dirty="0">
                <a:latin typeface="+mj-ea"/>
              </a:rPr>
              <a:t>利用</a:t>
            </a:r>
            <a:r>
              <a:rPr lang="en-US" altLang="zh-CN" b="1" dirty="0">
                <a:latin typeface="+mj-ea"/>
              </a:rPr>
              <a:t>MATLAB</a:t>
            </a:r>
            <a:r>
              <a:rPr lang="zh-CN" altLang="en-US" b="1" dirty="0">
                <a:latin typeface="+mj-ea"/>
              </a:rPr>
              <a:t>函数创建矩阵</a:t>
            </a:r>
          </a:p>
        </p:txBody>
      </p:sp>
      <p:sp>
        <p:nvSpPr>
          <p:cNvPr id="27651" name="Rectangle 3"/>
          <p:cNvSpPr>
            <a:spLocks noGrp="1" noChangeArrowheads="1"/>
          </p:cNvSpPr>
          <p:nvPr>
            <p:ph type="body" idx="1"/>
          </p:nvPr>
        </p:nvSpPr>
        <p:spPr>
          <a:xfrm>
            <a:off x="457200" y="1600200"/>
            <a:ext cx="8229600" cy="4925143"/>
          </a:xfrm>
        </p:spPr>
        <p:txBody>
          <a:bodyPr>
            <a:noAutofit/>
          </a:bodyPr>
          <a:lstStyle/>
          <a:p>
            <a:pPr>
              <a:lnSpc>
                <a:spcPct val="90000"/>
              </a:lnSpc>
            </a:pPr>
            <a:r>
              <a:rPr lang="en-US" altLang="zh-CN" sz="2800" b="1" dirty="0">
                <a:latin typeface="+mn-ea"/>
              </a:rPr>
              <a:t>MATLAB</a:t>
            </a:r>
            <a:r>
              <a:rPr lang="zh-CN" altLang="en-US" sz="2800" b="1" dirty="0">
                <a:latin typeface="+mn-ea"/>
              </a:rPr>
              <a:t>为用户提供了创建基本矩阵的函数，它们：</a:t>
            </a:r>
          </a:p>
          <a:p>
            <a:pPr lvl="1">
              <a:lnSpc>
                <a:spcPct val="90000"/>
              </a:lnSpc>
            </a:pPr>
            <a:r>
              <a:rPr lang="zh-CN" altLang="en-US" b="1" dirty="0">
                <a:latin typeface="+mn-ea"/>
              </a:rPr>
              <a:t>空阵 </a:t>
            </a:r>
            <a:r>
              <a:rPr lang="en-US" altLang="zh-CN" b="1" dirty="0">
                <a:latin typeface="+mn-ea"/>
              </a:rPr>
              <a:t>[    ] —  </a:t>
            </a:r>
            <a:r>
              <a:rPr lang="en-US" altLang="zh-CN" b="1" dirty="0" err="1">
                <a:latin typeface="+mn-ea"/>
              </a:rPr>
              <a:t>matlab</a:t>
            </a:r>
            <a:r>
              <a:rPr lang="zh-CN" altLang="en-US" b="1" dirty="0">
                <a:latin typeface="+mn-ea"/>
              </a:rPr>
              <a:t>允许输入空阵，当一项操作无结果时，返回空阵</a:t>
            </a:r>
          </a:p>
          <a:p>
            <a:pPr lvl="1">
              <a:lnSpc>
                <a:spcPct val="120000"/>
              </a:lnSpc>
            </a:pPr>
            <a:r>
              <a:rPr lang="en-US" altLang="zh-CN" b="1" dirty="0">
                <a:latin typeface="+mn-ea"/>
              </a:rPr>
              <a:t>ones</a:t>
            </a:r>
            <a:r>
              <a:rPr lang="zh-CN" altLang="en-US" b="1" dirty="0">
                <a:latin typeface="+mn-ea"/>
              </a:rPr>
              <a:t>（</a:t>
            </a:r>
            <a:r>
              <a:rPr lang="en-US" altLang="zh-CN" b="1" dirty="0">
                <a:latin typeface="+mn-ea"/>
              </a:rPr>
              <a:t>N</a:t>
            </a:r>
            <a:r>
              <a:rPr lang="zh-CN" altLang="en-US" b="1" dirty="0">
                <a:latin typeface="+mn-ea"/>
              </a:rPr>
              <a:t>，</a:t>
            </a:r>
            <a:r>
              <a:rPr lang="en-US" altLang="zh-CN" b="1" dirty="0">
                <a:latin typeface="+mn-ea"/>
              </a:rPr>
              <a:t>M</a:t>
            </a:r>
            <a:r>
              <a:rPr lang="zh-CN" altLang="en-US" b="1" dirty="0">
                <a:latin typeface="+mn-ea"/>
              </a:rPr>
              <a:t>） </a:t>
            </a:r>
            <a:r>
              <a:rPr lang="en-US" altLang="zh-CN" b="1" dirty="0">
                <a:latin typeface="+mn-ea"/>
              </a:rPr>
              <a:t>—</a:t>
            </a:r>
            <a:r>
              <a:rPr lang="zh-CN" altLang="en-US" b="1" dirty="0">
                <a:latin typeface="+mn-ea"/>
              </a:rPr>
              <a:t>全部元素都为</a:t>
            </a:r>
            <a:r>
              <a:rPr lang="en-US" altLang="zh-CN" b="1" dirty="0">
                <a:latin typeface="+mn-ea"/>
              </a:rPr>
              <a:t>1</a:t>
            </a:r>
            <a:r>
              <a:rPr lang="zh-CN" altLang="en-US" b="1" dirty="0">
                <a:latin typeface="+mn-ea"/>
              </a:rPr>
              <a:t>的矩阵</a:t>
            </a:r>
          </a:p>
          <a:p>
            <a:pPr lvl="1">
              <a:lnSpc>
                <a:spcPct val="120000"/>
              </a:lnSpc>
            </a:pPr>
            <a:r>
              <a:rPr lang="en-US" altLang="zh-CN" b="1" dirty="0">
                <a:latin typeface="+mn-ea"/>
              </a:rPr>
              <a:t>zeros</a:t>
            </a:r>
            <a:r>
              <a:rPr lang="zh-CN" altLang="en-US" b="1" dirty="0">
                <a:latin typeface="+mn-ea"/>
              </a:rPr>
              <a:t>（</a:t>
            </a:r>
            <a:r>
              <a:rPr lang="en-US" altLang="zh-CN" b="1" dirty="0">
                <a:latin typeface="+mn-ea"/>
              </a:rPr>
              <a:t>N</a:t>
            </a:r>
            <a:r>
              <a:rPr lang="zh-CN" altLang="en-US" b="1" dirty="0">
                <a:latin typeface="+mn-ea"/>
              </a:rPr>
              <a:t>，</a:t>
            </a:r>
            <a:r>
              <a:rPr lang="en-US" altLang="zh-CN" b="1" dirty="0">
                <a:latin typeface="+mn-ea"/>
              </a:rPr>
              <a:t>M</a:t>
            </a:r>
            <a:r>
              <a:rPr lang="zh-CN" altLang="en-US" b="1" dirty="0">
                <a:latin typeface="+mn-ea"/>
              </a:rPr>
              <a:t>） </a:t>
            </a:r>
            <a:r>
              <a:rPr lang="en-US" altLang="zh-CN" b="1" dirty="0">
                <a:latin typeface="+mn-ea"/>
              </a:rPr>
              <a:t>—</a:t>
            </a:r>
            <a:r>
              <a:rPr lang="zh-CN" altLang="en-US" b="1" dirty="0">
                <a:latin typeface="+mn-ea"/>
              </a:rPr>
              <a:t>全部元素都为</a:t>
            </a:r>
            <a:r>
              <a:rPr lang="en-US" altLang="zh-CN" b="1" dirty="0">
                <a:latin typeface="+mn-ea"/>
              </a:rPr>
              <a:t>0</a:t>
            </a:r>
            <a:r>
              <a:rPr lang="zh-CN" altLang="en-US" b="1" dirty="0">
                <a:latin typeface="+mn-ea"/>
              </a:rPr>
              <a:t>的矩阵</a:t>
            </a:r>
          </a:p>
          <a:p>
            <a:pPr lvl="1">
              <a:lnSpc>
                <a:spcPct val="120000"/>
              </a:lnSpc>
            </a:pPr>
            <a:r>
              <a:rPr lang="en-US" altLang="zh-CN" b="1" dirty="0">
                <a:latin typeface="+mn-ea"/>
              </a:rPr>
              <a:t>rand</a:t>
            </a:r>
            <a:r>
              <a:rPr lang="zh-CN" altLang="en-US" b="1" dirty="0">
                <a:latin typeface="+mn-ea"/>
              </a:rPr>
              <a:t>（</a:t>
            </a:r>
            <a:r>
              <a:rPr lang="en-US" altLang="zh-CN" b="1" dirty="0">
                <a:latin typeface="+mn-ea"/>
              </a:rPr>
              <a:t>N</a:t>
            </a:r>
            <a:r>
              <a:rPr lang="zh-CN" altLang="en-US" b="1" dirty="0">
                <a:latin typeface="+mn-ea"/>
              </a:rPr>
              <a:t>，</a:t>
            </a:r>
            <a:r>
              <a:rPr lang="en-US" altLang="zh-CN" b="1" dirty="0">
                <a:latin typeface="+mn-ea"/>
              </a:rPr>
              <a:t>M</a:t>
            </a:r>
            <a:r>
              <a:rPr lang="zh-CN" altLang="en-US" b="1" dirty="0">
                <a:latin typeface="+mn-ea"/>
              </a:rPr>
              <a:t>）</a:t>
            </a:r>
            <a:r>
              <a:rPr lang="en-US" altLang="zh-CN" b="1" dirty="0">
                <a:latin typeface="+mn-ea"/>
              </a:rPr>
              <a:t>— </a:t>
            </a:r>
            <a:r>
              <a:rPr lang="zh-CN" altLang="en-US" b="1" dirty="0">
                <a:latin typeface="+mn-ea"/>
              </a:rPr>
              <a:t>在</a:t>
            </a:r>
            <a:r>
              <a:rPr lang="en-US" altLang="zh-CN" b="1" dirty="0">
                <a:latin typeface="+mn-ea"/>
              </a:rPr>
              <a:t>[0,1]</a:t>
            </a:r>
            <a:r>
              <a:rPr lang="zh-CN" altLang="en-US" b="1" dirty="0">
                <a:latin typeface="+mn-ea"/>
              </a:rPr>
              <a:t>均匀分布的随机矩阵</a:t>
            </a:r>
          </a:p>
          <a:p>
            <a:pPr lvl="1">
              <a:lnSpc>
                <a:spcPct val="120000"/>
              </a:lnSpc>
            </a:pPr>
            <a:r>
              <a:rPr lang="en-US" altLang="zh-CN" b="1" dirty="0" err="1">
                <a:latin typeface="+mn-ea"/>
              </a:rPr>
              <a:t>randn</a:t>
            </a:r>
            <a:r>
              <a:rPr lang="zh-CN" altLang="en-US" b="1" dirty="0">
                <a:latin typeface="+mn-ea"/>
              </a:rPr>
              <a:t>（</a:t>
            </a:r>
            <a:r>
              <a:rPr lang="en-US" altLang="zh-CN" b="1" dirty="0">
                <a:latin typeface="+mn-ea"/>
              </a:rPr>
              <a:t>N</a:t>
            </a:r>
            <a:r>
              <a:rPr lang="zh-CN" altLang="en-US" b="1" dirty="0">
                <a:latin typeface="+mn-ea"/>
              </a:rPr>
              <a:t>，</a:t>
            </a:r>
            <a:r>
              <a:rPr lang="en-US" altLang="zh-CN" b="1" dirty="0">
                <a:latin typeface="+mn-ea"/>
              </a:rPr>
              <a:t>M</a:t>
            </a:r>
            <a:r>
              <a:rPr lang="zh-CN" altLang="en-US" b="1" dirty="0">
                <a:latin typeface="+mn-ea"/>
              </a:rPr>
              <a:t>）</a:t>
            </a:r>
            <a:r>
              <a:rPr lang="en-US" altLang="zh-CN" b="1" dirty="0">
                <a:latin typeface="+mn-ea"/>
              </a:rPr>
              <a:t>— </a:t>
            </a:r>
            <a:r>
              <a:rPr lang="zh-CN" altLang="en-US" b="1" dirty="0">
                <a:latin typeface="+mn-ea"/>
              </a:rPr>
              <a:t>在</a:t>
            </a:r>
            <a:r>
              <a:rPr lang="en-US" altLang="zh-CN" b="1" dirty="0">
                <a:latin typeface="+mn-ea"/>
              </a:rPr>
              <a:t>[0,1]</a:t>
            </a:r>
            <a:r>
              <a:rPr lang="zh-CN" altLang="en-US" b="1" dirty="0">
                <a:latin typeface="+mn-ea"/>
              </a:rPr>
              <a:t>正态分布的随机矩阵</a:t>
            </a:r>
          </a:p>
          <a:p>
            <a:pPr lvl="1">
              <a:lnSpc>
                <a:spcPct val="90000"/>
              </a:lnSpc>
            </a:pPr>
            <a:r>
              <a:rPr lang="en-US" altLang="zh-CN" b="1" dirty="0">
                <a:latin typeface="+mn-ea"/>
              </a:rPr>
              <a:t>eye</a:t>
            </a:r>
            <a:r>
              <a:rPr lang="zh-CN" altLang="en-US" b="1" dirty="0">
                <a:latin typeface="+mn-ea"/>
              </a:rPr>
              <a:t>（</a:t>
            </a:r>
            <a:r>
              <a:rPr lang="en-US" altLang="zh-CN" b="1" dirty="0">
                <a:latin typeface="+mn-ea"/>
              </a:rPr>
              <a:t>N</a:t>
            </a:r>
            <a:r>
              <a:rPr lang="zh-CN" altLang="en-US" b="1" dirty="0">
                <a:latin typeface="+mn-ea"/>
              </a:rPr>
              <a:t>）</a:t>
            </a:r>
            <a:r>
              <a:rPr lang="en-US" altLang="zh-CN" b="1" dirty="0">
                <a:latin typeface="+mn-ea"/>
              </a:rPr>
              <a:t>— </a:t>
            </a:r>
            <a:r>
              <a:rPr lang="zh-CN" altLang="en-US" b="1" dirty="0">
                <a:latin typeface="+mn-ea"/>
              </a:rPr>
              <a:t>单位矩阵</a:t>
            </a:r>
          </a:p>
        </p:txBody>
      </p:sp>
    </p:spTree>
    <p:extLst>
      <p:ext uri="{BB962C8B-B14F-4D97-AF65-F5344CB8AC3E}">
        <p14:creationId xmlns:p14="http://schemas.microsoft.com/office/powerpoint/2010/main" val="1494078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1520" y="188640"/>
            <a:ext cx="8229600" cy="1143000"/>
          </a:xfrm>
        </p:spPr>
        <p:txBody>
          <a:bodyPr/>
          <a:lstStyle/>
          <a:p>
            <a:pPr algn="l"/>
            <a:r>
              <a:rPr lang="en-US" altLang="zh-CN" b="1" dirty="0">
                <a:latin typeface="+mj-ea"/>
              </a:rPr>
              <a:t>1.1.4.3 </a:t>
            </a:r>
            <a:r>
              <a:rPr lang="zh-CN" altLang="en-US" b="1" dirty="0">
                <a:latin typeface="+mj-ea"/>
              </a:rPr>
              <a:t>向量的生成（</a:t>
            </a:r>
            <a:r>
              <a:rPr lang="en-US" altLang="zh-CN" b="1" dirty="0">
                <a:latin typeface="+mj-ea"/>
              </a:rPr>
              <a:t>P24</a:t>
            </a:r>
            <a:r>
              <a:rPr lang="zh-CN" altLang="en-US" b="1" dirty="0">
                <a:latin typeface="+mj-ea"/>
              </a:rPr>
              <a:t>）</a:t>
            </a:r>
          </a:p>
        </p:txBody>
      </p:sp>
      <p:sp>
        <p:nvSpPr>
          <p:cNvPr id="29699" name="Rectangle 3"/>
          <p:cNvSpPr>
            <a:spLocks noGrp="1" noChangeArrowheads="1"/>
          </p:cNvSpPr>
          <p:nvPr>
            <p:ph type="body" idx="1"/>
          </p:nvPr>
        </p:nvSpPr>
        <p:spPr>
          <a:xfrm>
            <a:off x="457200" y="1600200"/>
            <a:ext cx="8507288" cy="4525963"/>
          </a:xfrm>
        </p:spPr>
        <p:txBody>
          <a:bodyPr>
            <a:normAutofit/>
          </a:bodyPr>
          <a:lstStyle/>
          <a:p>
            <a:pPr>
              <a:lnSpc>
                <a:spcPct val="90000"/>
              </a:lnSpc>
            </a:pPr>
            <a:r>
              <a:rPr lang="zh-CN" altLang="en-US" sz="2800" b="1" dirty="0">
                <a:latin typeface="+mn-ea"/>
              </a:rPr>
              <a:t>在</a:t>
            </a:r>
            <a:r>
              <a:rPr lang="en-US" altLang="zh-CN" sz="2800" b="1" dirty="0">
                <a:latin typeface="+mn-ea"/>
              </a:rPr>
              <a:t>MATLAB</a:t>
            </a:r>
            <a:r>
              <a:rPr lang="zh-CN" altLang="en-US" sz="2800" b="1" dirty="0">
                <a:latin typeface="+mn-ea"/>
              </a:rPr>
              <a:t>系统中，仅有一行或一列的矩阵称为向量。</a:t>
            </a:r>
          </a:p>
          <a:p>
            <a:pPr>
              <a:lnSpc>
                <a:spcPct val="90000"/>
              </a:lnSpc>
            </a:pPr>
            <a:r>
              <a:rPr lang="zh-CN" altLang="en-US" sz="2800" b="1" dirty="0">
                <a:latin typeface="+mn-ea"/>
              </a:rPr>
              <a:t>利用冒号“：”生成向量</a:t>
            </a:r>
          </a:p>
          <a:p>
            <a:pPr lvl="1">
              <a:lnSpc>
                <a:spcPct val="90000"/>
              </a:lnSpc>
            </a:pPr>
            <a:r>
              <a:rPr lang="en-US" altLang="zh-CN" b="1" dirty="0">
                <a:latin typeface="+mn-ea"/>
              </a:rPr>
              <a:t>a=</a:t>
            </a:r>
            <a:r>
              <a:rPr lang="en-US" altLang="zh-CN" b="1" dirty="0" err="1">
                <a:latin typeface="+mn-ea"/>
              </a:rPr>
              <a:t>m:n</a:t>
            </a:r>
            <a:endParaRPr lang="en-US" altLang="zh-CN" b="1" dirty="0">
              <a:latin typeface="+mn-ea"/>
            </a:endParaRPr>
          </a:p>
          <a:p>
            <a:pPr lvl="1">
              <a:lnSpc>
                <a:spcPct val="90000"/>
              </a:lnSpc>
            </a:pPr>
            <a:r>
              <a:rPr lang="en-US" altLang="zh-CN" b="1" dirty="0">
                <a:latin typeface="+mn-ea"/>
              </a:rPr>
              <a:t>a=</a:t>
            </a:r>
            <a:r>
              <a:rPr lang="en-US" altLang="zh-CN" b="1" dirty="0" err="1">
                <a:latin typeface="+mn-ea"/>
              </a:rPr>
              <a:t>m:step:n</a:t>
            </a:r>
            <a:endParaRPr lang="en-US" altLang="zh-CN" b="1" dirty="0">
              <a:latin typeface="+mn-ea"/>
            </a:endParaRPr>
          </a:p>
          <a:p>
            <a:pPr>
              <a:lnSpc>
                <a:spcPct val="90000"/>
              </a:lnSpc>
            </a:pPr>
            <a:r>
              <a:rPr lang="zh-CN" altLang="en-US" sz="2800" b="1" dirty="0">
                <a:latin typeface="+mn-ea"/>
              </a:rPr>
              <a:t>利用函数</a:t>
            </a:r>
            <a:r>
              <a:rPr lang="en-US" altLang="zh-CN" sz="2800" b="1" dirty="0" err="1">
                <a:latin typeface="+mn-ea"/>
              </a:rPr>
              <a:t>linspace</a:t>
            </a:r>
            <a:r>
              <a:rPr lang="en-US" altLang="zh-CN" sz="2800" b="1" dirty="0">
                <a:latin typeface="+mn-ea"/>
              </a:rPr>
              <a:t>()</a:t>
            </a:r>
            <a:r>
              <a:rPr lang="zh-CN" altLang="en-US" sz="2800" b="1" dirty="0">
                <a:latin typeface="+mn-ea"/>
              </a:rPr>
              <a:t>生成向量</a:t>
            </a:r>
          </a:p>
          <a:p>
            <a:pPr lvl="1">
              <a:lnSpc>
                <a:spcPct val="90000"/>
              </a:lnSpc>
            </a:pPr>
            <a:r>
              <a:rPr lang="en-US" altLang="zh-CN" b="1" dirty="0" err="1">
                <a:latin typeface="+mn-ea"/>
              </a:rPr>
              <a:t>linspace</a:t>
            </a:r>
            <a:r>
              <a:rPr lang="en-US" altLang="zh-CN" b="1" dirty="0">
                <a:latin typeface="+mn-ea"/>
              </a:rPr>
              <a:t>(</a:t>
            </a:r>
            <a:r>
              <a:rPr lang="en-US" altLang="zh-CN" b="1" dirty="0" err="1">
                <a:latin typeface="+mn-ea"/>
              </a:rPr>
              <a:t>m,n</a:t>
            </a:r>
            <a:r>
              <a:rPr lang="en-US" altLang="zh-CN" b="1" dirty="0">
                <a:latin typeface="+mn-ea"/>
              </a:rPr>
              <a:t>)</a:t>
            </a:r>
          </a:p>
          <a:p>
            <a:pPr lvl="1">
              <a:lnSpc>
                <a:spcPct val="90000"/>
              </a:lnSpc>
            </a:pPr>
            <a:r>
              <a:rPr lang="en-US" altLang="zh-CN" b="1" dirty="0" err="1">
                <a:latin typeface="+mn-ea"/>
              </a:rPr>
              <a:t>linsapce</a:t>
            </a:r>
            <a:r>
              <a:rPr lang="en-US" altLang="zh-CN" b="1" dirty="0">
                <a:latin typeface="+mn-ea"/>
              </a:rPr>
              <a:t>(</a:t>
            </a:r>
            <a:r>
              <a:rPr lang="en-US" altLang="zh-CN" b="1" dirty="0" err="1">
                <a:latin typeface="+mn-ea"/>
              </a:rPr>
              <a:t>m,n,k</a:t>
            </a:r>
            <a:r>
              <a:rPr lang="en-US" altLang="zh-CN" b="1" dirty="0">
                <a:latin typeface="+mn-ea"/>
              </a:rPr>
              <a:t>)</a:t>
            </a:r>
          </a:p>
        </p:txBody>
      </p:sp>
    </p:spTree>
    <p:extLst>
      <p:ext uri="{BB962C8B-B14F-4D97-AF65-F5344CB8AC3E}">
        <p14:creationId xmlns:p14="http://schemas.microsoft.com/office/powerpoint/2010/main" val="356546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4926" y="116632"/>
            <a:ext cx="8497887" cy="1287462"/>
          </a:xfrm>
        </p:spPr>
        <p:txBody>
          <a:bodyPr/>
          <a:lstStyle/>
          <a:p>
            <a:pPr algn="l"/>
            <a:r>
              <a:rPr lang="en-US" altLang="zh-CN" sz="3600" b="1" dirty="0">
                <a:latin typeface="+mj-ea"/>
              </a:rPr>
              <a:t>1.1.4.4 </a:t>
            </a:r>
            <a:r>
              <a:rPr lang="zh-CN" altLang="en-US" sz="3600" b="1" dirty="0">
                <a:latin typeface="+mj-ea"/>
              </a:rPr>
              <a:t>矩阵元素的引用与赋值（</a:t>
            </a:r>
            <a:r>
              <a:rPr lang="en-US" altLang="zh-CN" sz="3600" b="1" dirty="0">
                <a:latin typeface="+mj-ea"/>
              </a:rPr>
              <a:t>P26</a:t>
            </a:r>
            <a:r>
              <a:rPr lang="zh-CN" altLang="en-US" sz="3600" b="1" dirty="0">
                <a:latin typeface="+mj-ea"/>
              </a:rPr>
              <a:t>）</a:t>
            </a:r>
          </a:p>
        </p:txBody>
      </p:sp>
      <p:sp>
        <p:nvSpPr>
          <p:cNvPr id="30723" name="Rectangle 3"/>
          <p:cNvSpPr>
            <a:spLocks noGrp="1" noChangeArrowheads="1"/>
          </p:cNvSpPr>
          <p:nvPr>
            <p:ph type="body" sz="half" idx="1"/>
          </p:nvPr>
        </p:nvSpPr>
        <p:spPr>
          <a:xfrm>
            <a:off x="323850" y="1989137"/>
            <a:ext cx="8820150" cy="3744119"/>
          </a:xfrm>
        </p:spPr>
        <p:txBody>
          <a:bodyPr>
            <a:normAutofit/>
          </a:bodyPr>
          <a:lstStyle/>
          <a:p>
            <a:r>
              <a:rPr lang="zh-CN" altLang="en-US" sz="2800" b="1" dirty="0">
                <a:latin typeface="+mn-ea"/>
              </a:rPr>
              <a:t>在</a:t>
            </a:r>
            <a:r>
              <a:rPr lang="en-US" altLang="zh-CN" sz="2800" b="1" dirty="0">
                <a:latin typeface="+mn-ea"/>
              </a:rPr>
              <a:t>MATLAB</a:t>
            </a:r>
            <a:r>
              <a:rPr lang="zh-CN" altLang="en-US" sz="2800" b="1" dirty="0">
                <a:latin typeface="+mn-ea"/>
              </a:rPr>
              <a:t>中，矩阵下标的行、列号都是从</a:t>
            </a:r>
            <a:r>
              <a:rPr lang="en-US" altLang="zh-CN" sz="2800" b="1" dirty="0">
                <a:latin typeface="+mn-ea"/>
              </a:rPr>
              <a:t>1</a:t>
            </a:r>
            <a:r>
              <a:rPr lang="zh-CN" altLang="en-US" sz="2800" b="1" dirty="0">
                <a:latin typeface="+mn-ea"/>
              </a:rPr>
              <a:t>开始的。</a:t>
            </a:r>
            <a:r>
              <a:rPr lang="en-US" altLang="zh-CN" sz="2800" b="1" dirty="0">
                <a:latin typeface="+mn-ea"/>
              </a:rPr>
              <a:t>A(</a:t>
            </a:r>
            <a:r>
              <a:rPr lang="en-US" altLang="zh-CN" sz="2800" b="1" dirty="0" err="1">
                <a:latin typeface="+mn-ea"/>
              </a:rPr>
              <a:t>i,j</a:t>
            </a:r>
            <a:r>
              <a:rPr lang="en-US" altLang="zh-CN" sz="2800" b="1" dirty="0">
                <a:latin typeface="+mn-ea"/>
              </a:rPr>
              <a:t>)</a:t>
            </a:r>
            <a:r>
              <a:rPr lang="zh-CN" altLang="en-US" sz="2800" b="1" dirty="0">
                <a:latin typeface="+mn-ea"/>
              </a:rPr>
              <a:t>表示矩阵</a:t>
            </a:r>
            <a:r>
              <a:rPr lang="en-US" altLang="zh-CN" sz="2800" b="1" dirty="0">
                <a:latin typeface="+mn-ea"/>
              </a:rPr>
              <a:t>A</a:t>
            </a:r>
            <a:r>
              <a:rPr lang="zh-CN" altLang="en-US" sz="2800" b="1" dirty="0">
                <a:latin typeface="+mn-ea"/>
              </a:rPr>
              <a:t>的第</a:t>
            </a:r>
            <a:r>
              <a:rPr lang="en-US" altLang="zh-CN" sz="2800" b="1" dirty="0">
                <a:latin typeface="+mn-ea"/>
              </a:rPr>
              <a:t>i</a:t>
            </a:r>
            <a:r>
              <a:rPr lang="zh-CN" altLang="en-US" sz="2800" b="1" dirty="0">
                <a:latin typeface="+mn-ea"/>
              </a:rPr>
              <a:t>行第</a:t>
            </a:r>
            <a:r>
              <a:rPr lang="en-US" altLang="zh-CN" sz="2800" b="1" dirty="0">
                <a:latin typeface="+mn-ea"/>
              </a:rPr>
              <a:t>j</a:t>
            </a:r>
            <a:r>
              <a:rPr lang="zh-CN" altLang="en-US" sz="2800" b="1" dirty="0">
                <a:latin typeface="+mn-ea"/>
              </a:rPr>
              <a:t>列的元素。</a:t>
            </a:r>
          </a:p>
          <a:p>
            <a:pPr marL="0" indent="0">
              <a:buNone/>
            </a:pPr>
            <a:r>
              <a:rPr lang="zh-CN" altLang="en-US" sz="2800" b="1" dirty="0">
                <a:latin typeface="+mn-ea"/>
              </a:rPr>
              <a:t>例：                      </a:t>
            </a:r>
            <a:endParaRPr lang="en-US" altLang="zh-CN" sz="2800" b="1" dirty="0" smtClean="0">
              <a:latin typeface="+mn-ea"/>
            </a:endParaRPr>
          </a:p>
          <a:p>
            <a:endParaRPr lang="en-US" altLang="zh-CN" sz="2800" b="1" dirty="0">
              <a:latin typeface="+mn-ea"/>
            </a:endParaRPr>
          </a:p>
          <a:p>
            <a:pPr marL="0" indent="0">
              <a:buNone/>
            </a:pPr>
            <a:r>
              <a:rPr lang="en-US" altLang="zh-CN" sz="2800" b="1" dirty="0" smtClean="0">
                <a:latin typeface="+mn-ea"/>
              </a:rPr>
              <a:t>                      &gt;&gt; </a:t>
            </a:r>
            <a:r>
              <a:rPr lang="en-US" altLang="zh-CN" sz="2800" b="1" dirty="0">
                <a:latin typeface="+mn-ea"/>
              </a:rPr>
              <a:t>b</a:t>
            </a:r>
            <a:r>
              <a:rPr lang="zh-CN" altLang="en-US" sz="2800" b="1" dirty="0">
                <a:latin typeface="+mn-ea"/>
              </a:rPr>
              <a:t>＝</a:t>
            </a:r>
            <a:r>
              <a:rPr lang="en-US" altLang="zh-CN" sz="2800" b="1" dirty="0">
                <a:latin typeface="+mn-ea"/>
              </a:rPr>
              <a:t>A(1,1)+A(2,2)+A(3,3)</a:t>
            </a:r>
          </a:p>
          <a:p>
            <a:endParaRPr lang="en-US" altLang="zh-CN" sz="2800" b="1" dirty="0">
              <a:latin typeface="+mn-ea"/>
            </a:endParaRPr>
          </a:p>
          <a:p>
            <a:pPr>
              <a:buFont typeface="Wingdings" pitchFamily="2" charset="2"/>
              <a:buNone/>
            </a:pPr>
            <a:r>
              <a:rPr lang="en-US" altLang="zh-CN" sz="2800" b="1" dirty="0" smtClean="0">
                <a:latin typeface="+mn-ea"/>
              </a:rPr>
              <a:t>   </a:t>
            </a:r>
            <a:r>
              <a:rPr lang="zh-CN" altLang="en-US" sz="2800" b="1" dirty="0">
                <a:latin typeface="+mn-ea"/>
              </a:rPr>
              <a:t>运行结果：</a:t>
            </a:r>
            <a:r>
              <a:rPr lang="en-US" altLang="zh-CN" sz="2800" b="1" dirty="0">
                <a:latin typeface="+mn-ea"/>
              </a:rPr>
              <a:t>b=15.000</a:t>
            </a:r>
          </a:p>
        </p:txBody>
      </p:sp>
      <p:graphicFrame>
        <p:nvGraphicFramePr>
          <p:cNvPr id="30724" name="Object 4"/>
          <p:cNvGraphicFramePr>
            <a:graphicFrameLocks noGrp="1" noChangeAspect="1"/>
          </p:cNvGraphicFramePr>
          <p:nvPr>
            <p:ph sz="half" idx="2"/>
            <p:extLst>
              <p:ext uri="{D42A27DB-BD31-4B8C-83A1-F6EECF244321}">
                <p14:modId xmlns:p14="http://schemas.microsoft.com/office/powerpoint/2010/main" val="2808315334"/>
              </p:ext>
            </p:extLst>
          </p:nvPr>
        </p:nvGraphicFramePr>
        <p:xfrm>
          <a:off x="1115616" y="3140968"/>
          <a:ext cx="2590800" cy="1933575"/>
        </p:xfrm>
        <a:graphic>
          <a:graphicData uri="http://schemas.openxmlformats.org/presentationml/2006/ole">
            <mc:AlternateContent xmlns:mc="http://schemas.openxmlformats.org/markup-compatibility/2006">
              <mc:Choice xmlns:v="urn:schemas-microsoft-com:vml" Requires="v">
                <p:oleObj spid="_x0000_s3088" name="Equation" r:id="rId3" imgW="952200" imgH="711000" progId="Equation.DSMT4">
                  <p:embed/>
                </p:oleObj>
              </mc:Choice>
              <mc:Fallback>
                <p:oleObj name="Equation" r:id="rId3" imgW="952200" imgH="711000" progId="Equation.DSMT4">
                  <p:embed/>
                  <p:pic>
                    <p:nvPicPr>
                      <p:cNvPr id="0" name=""/>
                      <p:cNvPicPr>
                        <a:picLocks noChangeAspect="1" noChangeArrowheads="1"/>
                      </p:cNvPicPr>
                      <p:nvPr/>
                    </p:nvPicPr>
                    <p:blipFill>
                      <a:blip r:embed="rId4"/>
                      <a:srcRect/>
                      <a:stretch>
                        <a:fillRect/>
                      </a:stretch>
                    </p:blipFill>
                    <p:spPr bwMode="auto">
                      <a:xfrm>
                        <a:off x="1115616" y="3140968"/>
                        <a:ext cx="2590800" cy="193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Text Box 6"/>
          <p:cNvSpPr txBox="1">
            <a:spLocks noChangeArrowheads="1"/>
          </p:cNvSpPr>
          <p:nvPr/>
        </p:nvSpPr>
        <p:spPr bwMode="auto">
          <a:xfrm>
            <a:off x="2915816" y="5510995"/>
            <a:ext cx="6011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rPr>
              <a:t>与</a:t>
            </a:r>
            <a:r>
              <a:rPr lang="en-US" altLang="zh-CN" sz="2400" b="1" dirty="0">
                <a:solidFill>
                  <a:srgbClr val="FF0000"/>
                </a:solidFill>
              </a:rPr>
              <a:t>C</a:t>
            </a:r>
            <a:r>
              <a:rPr lang="zh-CN" altLang="en-US" sz="2400" b="1" dirty="0">
                <a:solidFill>
                  <a:srgbClr val="FF0000"/>
                </a:solidFill>
              </a:rPr>
              <a:t>语言中的数组不同</a:t>
            </a:r>
            <a:r>
              <a:rPr lang="zh-CN" altLang="en-US" sz="2400" b="1" dirty="0" smtClean="0">
                <a:solidFill>
                  <a:srgbClr val="FF0000"/>
                </a:solidFill>
              </a:rPr>
              <a:t>，</a:t>
            </a:r>
            <a:r>
              <a:rPr lang="en-US" altLang="zh-CN" sz="2400" b="1" dirty="0" err="1" smtClean="0">
                <a:solidFill>
                  <a:srgbClr val="FF0000"/>
                </a:solidFill>
              </a:rPr>
              <a:t>matlab</a:t>
            </a:r>
            <a:r>
              <a:rPr lang="zh-CN" altLang="en-US" sz="2400" b="1" dirty="0" smtClean="0">
                <a:solidFill>
                  <a:srgbClr val="FF0000"/>
                </a:solidFill>
              </a:rPr>
              <a:t>下标从</a:t>
            </a:r>
            <a:r>
              <a:rPr lang="en-US" altLang="zh-CN" sz="2400" b="1" dirty="0" smtClean="0">
                <a:solidFill>
                  <a:srgbClr val="FF0000"/>
                </a:solidFill>
              </a:rPr>
              <a:t>1</a:t>
            </a:r>
            <a:r>
              <a:rPr lang="zh-CN" altLang="en-US" sz="2400" b="1" dirty="0" smtClean="0">
                <a:solidFill>
                  <a:srgbClr val="FF0000"/>
                </a:solidFill>
              </a:rPr>
              <a:t>开始</a:t>
            </a:r>
            <a:endParaRPr lang="zh-CN" altLang="en-US" sz="2400" b="1" dirty="0">
              <a:solidFill>
                <a:srgbClr val="FF0000"/>
              </a:solidFill>
            </a:endParaRPr>
          </a:p>
        </p:txBody>
      </p:sp>
    </p:spTree>
    <p:extLst>
      <p:ext uri="{BB962C8B-B14F-4D97-AF65-F5344CB8AC3E}">
        <p14:creationId xmlns:p14="http://schemas.microsoft.com/office/powerpoint/2010/main" val="4054330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t> </a:t>
            </a:r>
          </a:p>
        </p:txBody>
      </p:sp>
      <p:sp>
        <p:nvSpPr>
          <p:cNvPr id="32771" name="Rectangle 3"/>
          <p:cNvSpPr>
            <a:spLocks noGrp="1" noChangeArrowheads="1"/>
          </p:cNvSpPr>
          <p:nvPr>
            <p:ph type="body" idx="1"/>
          </p:nvPr>
        </p:nvSpPr>
        <p:spPr>
          <a:xfrm>
            <a:off x="395536" y="548680"/>
            <a:ext cx="7543800" cy="4114800"/>
          </a:xfrm>
        </p:spPr>
        <p:txBody>
          <a:bodyPr/>
          <a:lstStyle/>
          <a:p>
            <a:r>
              <a:rPr lang="zh-CN" altLang="en-US" sz="2800" b="1" dirty="0">
                <a:latin typeface="+mn-ea"/>
              </a:rPr>
              <a:t>向量</a:t>
            </a:r>
            <a:r>
              <a:rPr lang="en-US" altLang="zh-CN" sz="2800" b="1" dirty="0">
                <a:latin typeface="+mn-ea"/>
              </a:rPr>
              <a:t>x</a:t>
            </a:r>
            <a:r>
              <a:rPr lang="zh-CN" altLang="en-US" sz="2800" b="1" dirty="0">
                <a:latin typeface="+mn-ea"/>
              </a:rPr>
              <a:t>和</a:t>
            </a:r>
            <a:r>
              <a:rPr lang="en-US" altLang="zh-CN" sz="2800" b="1" dirty="0">
                <a:latin typeface="+mn-ea"/>
              </a:rPr>
              <a:t>y</a:t>
            </a:r>
            <a:r>
              <a:rPr lang="zh-CN" altLang="en-US" sz="2800" b="1" dirty="0">
                <a:latin typeface="+mn-ea"/>
              </a:rPr>
              <a:t>中的任何一个可以是冒号”</a:t>
            </a:r>
            <a:r>
              <a:rPr lang="en-US" altLang="zh-CN" sz="2800" b="1" dirty="0">
                <a:latin typeface="+mn-ea"/>
              </a:rPr>
              <a:t>:”</a:t>
            </a:r>
            <a:r>
              <a:rPr lang="zh-CN" altLang="en-US" sz="2800" b="1" dirty="0">
                <a:latin typeface="+mn-ea"/>
              </a:rPr>
              <a:t>，表示所有的行和列。</a:t>
            </a:r>
          </a:p>
          <a:p>
            <a:r>
              <a:rPr lang="zh-CN" altLang="en-US" sz="2800" b="1" dirty="0">
                <a:latin typeface="+mn-ea"/>
              </a:rPr>
              <a:t>例，对上述矩阵</a:t>
            </a:r>
            <a:r>
              <a:rPr lang="en-US" altLang="zh-CN" sz="2800" b="1" dirty="0">
                <a:latin typeface="+mn-ea"/>
              </a:rPr>
              <a:t>A(:,[1,3])</a:t>
            </a:r>
          </a:p>
          <a:p>
            <a:pPr>
              <a:buFont typeface="Wingdings" pitchFamily="2" charset="2"/>
              <a:buNone/>
            </a:pPr>
            <a:r>
              <a:rPr lang="en-US" altLang="zh-CN" sz="2800" b="1" dirty="0">
                <a:latin typeface="+mn-ea"/>
              </a:rPr>
              <a:t>   </a:t>
            </a:r>
            <a:r>
              <a:rPr lang="en-US" altLang="zh-CN" sz="2800" b="1" dirty="0" err="1">
                <a:latin typeface="+mn-ea"/>
              </a:rPr>
              <a:t>ans</a:t>
            </a:r>
            <a:r>
              <a:rPr lang="en-US" altLang="zh-CN" sz="2800" b="1" dirty="0">
                <a:latin typeface="+mn-ea"/>
              </a:rPr>
              <a:t>=1    3</a:t>
            </a:r>
          </a:p>
          <a:p>
            <a:pPr>
              <a:buFont typeface="Wingdings" pitchFamily="2" charset="2"/>
              <a:buNone/>
            </a:pPr>
            <a:r>
              <a:rPr lang="en-US" altLang="zh-CN" sz="2800" b="1" dirty="0">
                <a:latin typeface="+mn-ea"/>
              </a:rPr>
              <a:t>      </a:t>
            </a:r>
            <a:r>
              <a:rPr lang="en-US" altLang="zh-CN" sz="2800" b="1" dirty="0" smtClean="0">
                <a:latin typeface="+mn-ea"/>
              </a:rPr>
              <a:t> </a:t>
            </a:r>
            <a:r>
              <a:rPr lang="en-US" altLang="zh-CN" sz="2800" b="1" dirty="0">
                <a:latin typeface="+mn-ea"/>
              </a:rPr>
              <a:t>4    6</a:t>
            </a:r>
          </a:p>
          <a:p>
            <a:pPr>
              <a:buFont typeface="Wingdings" pitchFamily="2" charset="2"/>
              <a:buNone/>
            </a:pPr>
            <a:r>
              <a:rPr lang="en-US" altLang="zh-CN" sz="2800" b="1" dirty="0">
                <a:latin typeface="+mn-ea"/>
              </a:rPr>
              <a:t>      </a:t>
            </a:r>
            <a:r>
              <a:rPr lang="en-US" altLang="zh-CN" sz="2800" b="1" dirty="0" smtClean="0">
                <a:latin typeface="+mn-ea"/>
              </a:rPr>
              <a:t> </a:t>
            </a:r>
            <a:r>
              <a:rPr lang="en-US" altLang="zh-CN" sz="2800" b="1" dirty="0">
                <a:latin typeface="+mn-ea"/>
              </a:rPr>
              <a:t>7    9</a:t>
            </a:r>
          </a:p>
          <a:p>
            <a:r>
              <a:rPr lang="zh-CN" altLang="en-US" sz="2800" b="1" dirty="0">
                <a:latin typeface="+mn-ea"/>
              </a:rPr>
              <a:t>另外，</a:t>
            </a:r>
            <a:r>
              <a:rPr lang="en-US" altLang="zh-CN" sz="2800" b="1" dirty="0">
                <a:latin typeface="+mn-ea"/>
              </a:rPr>
              <a:t>MATLAB</a:t>
            </a:r>
            <a:r>
              <a:rPr lang="zh-CN" altLang="en-US" sz="2800" b="1" dirty="0">
                <a:latin typeface="+mn-ea"/>
              </a:rPr>
              <a:t>还可以将若干个小矩阵，通过方阵号连接算子，生成较大的矩阵。</a:t>
            </a:r>
          </a:p>
        </p:txBody>
      </p:sp>
    </p:spTree>
    <p:extLst>
      <p:ext uri="{BB962C8B-B14F-4D97-AF65-F5344CB8AC3E}">
        <p14:creationId xmlns:p14="http://schemas.microsoft.com/office/powerpoint/2010/main" val="3552323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l"/>
            <a:r>
              <a:rPr lang="zh-CN" altLang="en-US" sz="4000" b="1" dirty="0">
                <a:latin typeface="+mj-ea"/>
              </a:rPr>
              <a:t>利用子矩阵生成大矩阵（</a:t>
            </a:r>
            <a:r>
              <a:rPr lang="en-US" altLang="zh-CN" sz="4000" b="1" dirty="0">
                <a:latin typeface="+mj-ea"/>
              </a:rPr>
              <a:t>P27</a:t>
            </a:r>
            <a:r>
              <a:rPr lang="zh-CN" altLang="en-US" sz="4000" b="1" dirty="0">
                <a:latin typeface="+mj-ea"/>
              </a:rPr>
              <a:t>）</a:t>
            </a:r>
          </a:p>
        </p:txBody>
      </p:sp>
      <p:sp>
        <p:nvSpPr>
          <p:cNvPr id="114691" name="Rectangle 3"/>
          <p:cNvSpPr>
            <a:spLocks noGrp="1" noChangeArrowheads="1"/>
          </p:cNvSpPr>
          <p:nvPr>
            <p:ph type="body" idx="1"/>
          </p:nvPr>
        </p:nvSpPr>
        <p:spPr>
          <a:xfrm>
            <a:off x="457200" y="1600201"/>
            <a:ext cx="8229600" cy="3412976"/>
          </a:xfrm>
        </p:spPr>
        <p:txBody>
          <a:bodyPr>
            <a:normAutofit/>
          </a:bodyPr>
          <a:lstStyle/>
          <a:p>
            <a:r>
              <a:rPr lang="en-US" altLang="zh-CN" sz="2800" b="1" dirty="0">
                <a:latin typeface="+mn-ea"/>
              </a:rPr>
              <a:t>MATLAB</a:t>
            </a:r>
            <a:r>
              <a:rPr lang="zh-CN" altLang="en-US" sz="2800" b="1" dirty="0">
                <a:latin typeface="+mn-ea"/>
              </a:rPr>
              <a:t>通过方括号连接算子可以直接将多个子矩阵合并起来构成较大的矩阵。</a:t>
            </a:r>
          </a:p>
          <a:p>
            <a:r>
              <a:rPr lang="zh-CN" altLang="en-US" sz="2800" b="1" dirty="0">
                <a:latin typeface="+mn-ea"/>
              </a:rPr>
              <a:t>例：</a:t>
            </a:r>
            <a:r>
              <a:rPr lang="en-US" altLang="zh-CN" sz="2800" b="1" dirty="0">
                <a:latin typeface="+mn-ea"/>
              </a:rPr>
              <a:t>a=ones(1,3);</a:t>
            </a:r>
          </a:p>
          <a:p>
            <a:pPr>
              <a:buFont typeface="Wingdings" pitchFamily="2" charset="2"/>
              <a:buNone/>
            </a:pPr>
            <a:r>
              <a:rPr lang="en-US" altLang="zh-CN" sz="2800" b="1" dirty="0">
                <a:latin typeface="+mn-ea"/>
              </a:rPr>
              <a:t>		  b=zeros(1,4);</a:t>
            </a:r>
          </a:p>
          <a:p>
            <a:pPr>
              <a:buFont typeface="Wingdings" pitchFamily="2" charset="2"/>
              <a:buNone/>
            </a:pPr>
            <a:r>
              <a:rPr lang="en-US" altLang="zh-CN" sz="2800" b="1" dirty="0">
                <a:latin typeface="+mn-ea"/>
              </a:rPr>
              <a:t>         c=[</a:t>
            </a:r>
            <a:r>
              <a:rPr lang="en-US" altLang="zh-CN" sz="2800" b="1" dirty="0" err="1">
                <a:latin typeface="+mn-ea"/>
              </a:rPr>
              <a:t>a,b</a:t>
            </a:r>
            <a:r>
              <a:rPr lang="en-US" altLang="zh-CN" sz="2800" b="1" dirty="0">
                <a:latin typeface="+mn-ea"/>
              </a:rPr>
              <a:t>]</a:t>
            </a:r>
          </a:p>
          <a:p>
            <a:pPr>
              <a:buFont typeface="Wingdings" pitchFamily="2" charset="2"/>
              <a:buNone/>
            </a:pPr>
            <a:r>
              <a:rPr lang="en-US" altLang="zh-CN" sz="2800" b="1" dirty="0">
                <a:latin typeface="+mn-ea"/>
              </a:rPr>
              <a:t>   </a:t>
            </a:r>
            <a:r>
              <a:rPr lang="zh-CN" altLang="en-US" sz="2800" b="1" dirty="0">
                <a:latin typeface="+mn-ea"/>
              </a:rPr>
              <a:t>结果：</a:t>
            </a:r>
            <a:r>
              <a:rPr lang="en-US" altLang="zh-CN" sz="2800" b="1" dirty="0">
                <a:latin typeface="+mn-ea"/>
              </a:rPr>
              <a:t>c=[1 1 1 0 0 0 0]</a:t>
            </a:r>
          </a:p>
        </p:txBody>
      </p:sp>
    </p:spTree>
    <p:extLst>
      <p:ext uri="{BB962C8B-B14F-4D97-AF65-F5344CB8AC3E}">
        <p14:creationId xmlns:p14="http://schemas.microsoft.com/office/powerpoint/2010/main" val="153582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79512" y="116632"/>
            <a:ext cx="7897813" cy="1116013"/>
          </a:xfrm>
        </p:spPr>
        <p:txBody>
          <a:bodyPr/>
          <a:lstStyle/>
          <a:p>
            <a:pPr algn="l"/>
            <a:r>
              <a:rPr lang="en-US" altLang="zh-CN" sz="4000" b="1" dirty="0">
                <a:latin typeface="+mj-ea"/>
              </a:rPr>
              <a:t>1.1.4.5 </a:t>
            </a:r>
            <a:r>
              <a:rPr lang="zh-CN" altLang="en-US" sz="4000" b="1" dirty="0">
                <a:latin typeface="+mj-ea"/>
              </a:rPr>
              <a:t>矩阵的基本信息（</a:t>
            </a:r>
            <a:r>
              <a:rPr lang="en-US" altLang="zh-CN" sz="4000" b="1" dirty="0">
                <a:latin typeface="+mj-ea"/>
              </a:rPr>
              <a:t>P40</a:t>
            </a:r>
            <a:r>
              <a:rPr lang="zh-CN" altLang="en-US" sz="4000" b="1" dirty="0">
                <a:latin typeface="+mj-ea"/>
              </a:rPr>
              <a:t>）</a:t>
            </a:r>
          </a:p>
        </p:txBody>
      </p:sp>
      <p:sp>
        <p:nvSpPr>
          <p:cNvPr id="84995" name="Rectangle 3"/>
          <p:cNvSpPr>
            <a:spLocks noGrp="1" noChangeArrowheads="1"/>
          </p:cNvSpPr>
          <p:nvPr>
            <p:ph type="body" sz="half" idx="1"/>
          </p:nvPr>
        </p:nvSpPr>
        <p:spPr>
          <a:xfrm>
            <a:off x="611560" y="1196752"/>
            <a:ext cx="5472608" cy="3240360"/>
          </a:xfrm>
        </p:spPr>
        <p:txBody>
          <a:bodyPr/>
          <a:lstStyle/>
          <a:p>
            <a:pPr>
              <a:buFont typeface="Wingdings" pitchFamily="2" charset="2"/>
              <a:buNone/>
            </a:pPr>
            <a:r>
              <a:rPr lang="en-US" altLang="zh-CN" sz="2800" b="1" dirty="0">
                <a:latin typeface="+mn-ea"/>
              </a:rPr>
              <a:t>1</a:t>
            </a:r>
            <a:r>
              <a:rPr lang="zh-CN" altLang="en-US" sz="2800" b="1" dirty="0">
                <a:latin typeface="+mn-ea"/>
              </a:rPr>
              <a:t>、</a:t>
            </a:r>
            <a:r>
              <a:rPr lang="en-US" altLang="zh-CN" sz="2800" b="1" dirty="0">
                <a:latin typeface="+mn-ea"/>
              </a:rPr>
              <a:t>size</a:t>
            </a:r>
            <a:r>
              <a:rPr lang="zh-CN" altLang="en-US" sz="2800" b="1" dirty="0">
                <a:latin typeface="+mn-ea"/>
              </a:rPr>
              <a:t>：矩阵的大小</a:t>
            </a:r>
          </a:p>
          <a:p>
            <a:pPr>
              <a:buFont typeface="Wingdings" pitchFamily="2" charset="2"/>
              <a:buNone/>
            </a:pPr>
            <a:r>
              <a:rPr lang="en-US" altLang="zh-CN" sz="2800" b="1" dirty="0">
                <a:latin typeface="+mn-ea"/>
              </a:rPr>
              <a:t>2</a:t>
            </a:r>
            <a:r>
              <a:rPr lang="zh-CN" altLang="en-US" sz="2800" b="1" dirty="0">
                <a:latin typeface="+mn-ea"/>
              </a:rPr>
              <a:t>、</a:t>
            </a:r>
            <a:r>
              <a:rPr lang="en-US" altLang="zh-CN" sz="2800" b="1" dirty="0">
                <a:latin typeface="+mn-ea"/>
              </a:rPr>
              <a:t>length</a:t>
            </a:r>
            <a:r>
              <a:rPr lang="zh-CN" altLang="en-US" sz="2800" b="1" dirty="0">
                <a:latin typeface="+mn-ea"/>
              </a:rPr>
              <a:t>：向量长度</a:t>
            </a:r>
          </a:p>
          <a:p>
            <a:pPr>
              <a:buFont typeface="Wingdings" pitchFamily="2" charset="2"/>
              <a:buNone/>
            </a:pPr>
            <a:r>
              <a:rPr lang="en-US" altLang="zh-CN" sz="2800" b="1" dirty="0">
                <a:latin typeface="+mn-ea"/>
              </a:rPr>
              <a:t>3</a:t>
            </a:r>
            <a:r>
              <a:rPr lang="zh-CN" altLang="en-US" sz="2800" b="1" dirty="0">
                <a:latin typeface="+mn-ea"/>
              </a:rPr>
              <a:t>、</a:t>
            </a:r>
            <a:r>
              <a:rPr lang="en-US" altLang="zh-CN" sz="2800" b="1" dirty="0" err="1">
                <a:latin typeface="+mn-ea"/>
              </a:rPr>
              <a:t>ndims</a:t>
            </a:r>
            <a:r>
              <a:rPr lang="zh-CN" altLang="en-US" sz="2800" b="1" dirty="0">
                <a:latin typeface="+mn-ea"/>
              </a:rPr>
              <a:t>：数组维数</a:t>
            </a:r>
          </a:p>
          <a:p>
            <a:pPr>
              <a:buFont typeface="Wingdings" pitchFamily="2" charset="2"/>
              <a:buNone/>
            </a:pPr>
            <a:r>
              <a:rPr lang="en-US" altLang="zh-CN" sz="2800" b="1" dirty="0">
                <a:latin typeface="+mn-ea"/>
              </a:rPr>
              <a:t>4</a:t>
            </a:r>
            <a:r>
              <a:rPr lang="zh-CN" altLang="en-US" sz="2800" b="1" dirty="0">
                <a:latin typeface="+mn-ea"/>
              </a:rPr>
              <a:t>、</a:t>
            </a:r>
            <a:r>
              <a:rPr lang="en-US" altLang="zh-CN" sz="2800" b="1" dirty="0" err="1">
                <a:latin typeface="+mn-ea"/>
              </a:rPr>
              <a:t>disp</a:t>
            </a:r>
            <a:r>
              <a:rPr lang="zh-CN" altLang="en-US" sz="2800" b="1" dirty="0">
                <a:latin typeface="+mn-ea"/>
              </a:rPr>
              <a:t>：显示数组或文字</a:t>
            </a:r>
          </a:p>
          <a:p>
            <a:pPr>
              <a:buFont typeface="Wingdings" pitchFamily="2" charset="2"/>
              <a:buNone/>
            </a:pPr>
            <a:r>
              <a:rPr lang="en-US" altLang="zh-CN" sz="2800" b="1" dirty="0">
                <a:latin typeface="+mn-ea"/>
              </a:rPr>
              <a:t>5</a:t>
            </a:r>
            <a:r>
              <a:rPr lang="zh-CN" altLang="en-US" sz="2800" b="1" dirty="0">
                <a:latin typeface="+mn-ea"/>
              </a:rPr>
              <a:t>、</a:t>
            </a:r>
            <a:r>
              <a:rPr lang="en-US" altLang="zh-CN" sz="2800" b="1" dirty="0" err="1">
                <a:latin typeface="+mn-ea"/>
              </a:rPr>
              <a:t>isempty</a:t>
            </a:r>
            <a:r>
              <a:rPr lang="zh-CN" altLang="en-US" sz="2800" b="1" dirty="0">
                <a:latin typeface="+mn-ea"/>
              </a:rPr>
              <a:t>：检测是否空矩阵</a:t>
            </a:r>
          </a:p>
          <a:p>
            <a:pPr>
              <a:buFont typeface="Wingdings" pitchFamily="2" charset="2"/>
              <a:buNone/>
            </a:pPr>
            <a:r>
              <a:rPr lang="en-US" altLang="zh-CN" sz="2800" b="1" dirty="0">
                <a:latin typeface="+mn-ea"/>
              </a:rPr>
              <a:t>6</a:t>
            </a:r>
            <a:r>
              <a:rPr lang="zh-CN" altLang="en-US" sz="2800" b="1" dirty="0">
                <a:latin typeface="+mn-ea"/>
              </a:rPr>
              <a:t>、</a:t>
            </a:r>
            <a:r>
              <a:rPr lang="en-US" altLang="zh-CN" sz="2800" b="1" dirty="0" err="1">
                <a:latin typeface="+mn-ea"/>
              </a:rPr>
              <a:t>isequal</a:t>
            </a:r>
            <a:r>
              <a:rPr lang="zh-CN" altLang="en-US" sz="2800" b="1" dirty="0">
                <a:latin typeface="+mn-ea"/>
              </a:rPr>
              <a:t>：检测矩阵是否相等</a:t>
            </a:r>
          </a:p>
        </p:txBody>
      </p:sp>
    </p:spTree>
    <p:extLst>
      <p:ext uri="{BB962C8B-B14F-4D97-AF65-F5344CB8AC3E}">
        <p14:creationId xmlns:p14="http://schemas.microsoft.com/office/powerpoint/2010/main" val="1948799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l"/>
            <a:r>
              <a:rPr lang="zh-CN" altLang="en-US" b="1" dirty="0">
                <a:latin typeface="+mj-ea"/>
              </a:rPr>
              <a:t>矩阵变换（</a:t>
            </a:r>
            <a:r>
              <a:rPr lang="en-US" altLang="zh-CN" b="1" dirty="0">
                <a:latin typeface="+mj-ea"/>
              </a:rPr>
              <a:t>P28</a:t>
            </a:r>
            <a:r>
              <a:rPr lang="zh-CN" altLang="en-US" b="1" dirty="0">
                <a:latin typeface="+mj-ea"/>
              </a:rPr>
              <a:t>）</a:t>
            </a:r>
          </a:p>
        </p:txBody>
      </p:sp>
      <p:sp>
        <p:nvSpPr>
          <p:cNvPr id="116739" name="Rectangle 3"/>
          <p:cNvSpPr>
            <a:spLocks noGrp="1" noChangeArrowheads="1"/>
          </p:cNvSpPr>
          <p:nvPr>
            <p:ph type="body" idx="1"/>
          </p:nvPr>
        </p:nvSpPr>
        <p:spPr>
          <a:xfrm>
            <a:off x="457200" y="1600201"/>
            <a:ext cx="8229600" cy="2044824"/>
          </a:xfrm>
        </p:spPr>
        <p:txBody>
          <a:bodyPr/>
          <a:lstStyle/>
          <a:p>
            <a:r>
              <a:rPr lang="en-US" altLang="zh-CN" b="1" dirty="0">
                <a:latin typeface="+mn-ea"/>
              </a:rPr>
              <a:t>1</a:t>
            </a:r>
            <a:r>
              <a:rPr lang="zh-CN" altLang="en-US" b="1" dirty="0">
                <a:latin typeface="+mn-ea"/>
              </a:rPr>
              <a:t>、</a:t>
            </a:r>
            <a:r>
              <a:rPr lang="en-US" altLang="zh-CN" b="1" dirty="0" err="1">
                <a:latin typeface="+mn-ea"/>
              </a:rPr>
              <a:t>fliplr</a:t>
            </a:r>
            <a:r>
              <a:rPr lang="zh-CN" altLang="en-US" b="1" dirty="0">
                <a:latin typeface="+mn-ea"/>
              </a:rPr>
              <a:t>：用于矩阵元素的左右对称翻转；</a:t>
            </a:r>
          </a:p>
          <a:p>
            <a:r>
              <a:rPr lang="en-US" altLang="zh-CN" b="1" dirty="0">
                <a:latin typeface="+mn-ea"/>
              </a:rPr>
              <a:t>2</a:t>
            </a:r>
            <a:r>
              <a:rPr lang="zh-CN" altLang="en-US" b="1" dirty="0">
                <a:latin typeface="+mn-ea"/>
              </a:rPr>
              <a:t>、</a:t>
            </a:r>
            <a:r>
              <a:rPr lang="en-US" altLang="zh-CN" b="1" dirty="0" err="1" smtClean="0">
                <a:latin typeface="+mn-ea"/>
              </a:rPr>
              <a:t>flipud</a:t>
            </a:r>
            <a:r>
              <a:rPr lang="zh-CN" altLang="en-US" b="1" dirty="0" smtClean="0">
                <a:latin typeface="+mn-ea"/>
              </a:rPr>
              <a:t>：</a:t>
            </a:r>
            <a:r>
              <a:rPr lang="zh-CN" altLang="en-US" b="1" dirty="0">
                <a:latin typeface="+mn-ea"/>
              </a:rPr>
              <a:t>用于矩阵元素的上下对称翻转；</a:t>
            </a:r>
          </a:p>
          <a:p>
            <a:r>
              <a:rPr lang="en-US" altLang="zh-CN" b="1" dirty="0">
                <a:latin typeface="+mn-ea"/>
              </a:rPr>
              <a:t>3</a:t>
            </a:r>
            <a:r>
              <a:rPr lang="zh-CN" altLang="en-US" b="1" dirty="0">
                <a:latin typeface="+mn-ea"/>
              </a:rPr>
              <a:t>、</a:t>
            </a:r>
            <a:r>
              <a:rPr lang="en-US" altLang="zh-CN" b="1" dirty="0">
                <a:latin typeface="+mn-ea"/>
              </a:rPr>
              <a:t>rot90</a:t>
            </a:r>
            <a:r>
              <a:rPr lang="zh-CN" altLang="en-US" b="1" dirty="0">
                <a:latin typeface="+mn-ea"/>
              </a:rPr>
              <a:t>：用于矩阵的逆时针</a:t>
            </a:r>
            <a:r>
              <a:rPr lang="en-US" altLang="zh-CN" b="1" dirty="0">
                <a:latin typeface="+mn-ea"/>
              </a:rPr>
              <a:t>90</a:t>
            </a:r>
            <a:r>
              <a:rPr lang="zh-CN" altLang="en-US" b="1" dirty="0">
                <a:latin typeface="+mn-ea"/>
              </a:rPr>
              <a:t>度旋转</a:t>
            </a:r>
          </a:p>
        </p:txBody>
      </p:sp>
    </p:spTree>
    <p:extLst>
      <p:ext uri="{BB962C8B-B14F-4D97-AF65-F5344CB8AC3E}">
        <p14:creationId xmlns:p14="http://schemas.microsoft.com/office/powerpoint/2010/main" val="181943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116632"/>
            <a:ext cx="7543800" cy="819944"/>
          </a:xfrm>
        </p:spPr>
        <p:txBody>
          <a:bodyPr>
            <a:normAutofit/>
          </a:bodyPr>
          <a:lstStyle/>
          <a:p>
            <a:pPr algn="l"/>
            <a:r>
              <a:rPr lang="en-US" altLang="zh-CN" sz="4000" b="1" dirty="0">
                <a:latin typeface="+mj-ea"/>
              </a:rPr>
              <a:t>1.1.4.6 </a:t>
            </a:r>
            <a:r>
              <a:rPr lang="zh-CN" altLang="en-US" sz="4000" b="1" dirty="0">
                <a:latin typeface="+mj-ea"/>
              </a:rPr>
              <a:t>矩阵运算（</a:t>
            </a:r>
            <a:r>
              <a:rPr lang="en-US" altLang="zh-CN" sz="4000" b="1" dirty="0">
                <a:latin typeface="+mj-ea"/>
              </a:rPr>
              <a:t>P30</a:t>
            </a:r>
            <a:r>
              <a:rPr lang="zh-CN" altLang="en-US" sz="4000" b="1" dirty="0">
                <a:latin typeface="+mj-ea"/>
              </a:rPr>
              <a:t>）</a:t>
            </a:r>
          </a:p>
        </p:txBody>
      </p:sp>
      <p:sp>
        <p:nvSpPr>
          <p:cNvPr id="33795" name="Rectangle 3"/>
          <p:cNvSpPr>
            <a:spLocks noGrp="1" noChangeArrowheads="1"/>
          </p:cNvSpPr>
          <p:nvPr>
            <p:ph type="body" idx="1"/>
          </p:nvPr>
        </p:nvSpPr>
        <p:spPr>
          <a:xfrm>
            <a:off x="179512" y="908720"/>
            <a:ext cx="8856984" cy="3960440"/>
          </a:xfrm>
        </p:spPr>
        <p:txBody>
          <a:bodyPr>
            <a:noAutofit/>
          </a:bodyPr>
          <a:lstStyle/>
          <a:p>
            <a:pPr>
              <a:lnSpc>
                <a:spcPct val="80000"/>
              </a:lnSpc>
            </a:pPr>
            <a:r>
              <a:rPr lang="zh-CN" altLang="en-US" sz="2400" b="1" dirty="0">
                <a:latin typeface="+mn-ea"/>
              </a:rPr>
              <a:t>矩阵加减</a:t>
            </a:r>
          </a:p>
          <a:p>
            <a:pPr lvl="1">
              <a:lnSpc>
                <a:spcPct val="80000"/>
              </a:lnSpc>
            </a:pPr>
            <a:r>
              <a:rPr lang="zh-CN" altLang="en-US" sz="2400" b="1" dirty="0">
                <a:latin typeface="+mn-ea"/>
              </a:rPr>
              <a:t>若参与运算的两矩阵的维数相同，则加减运算的结果是将两运算的对应元素进行加减。</a:t>
            </a:r>
          </a:p>
          <a:p>
            <a:pPr lvl="1">
              <a:lnSpc>
                <a:spcPct val="80000"/>
              </a:lnSpc>
            </a:pPr>
            <a:r>
              <a:rPr lang="zh-CN" altLang="en-US" sz="2400" b="1" dirty="0">
                <a:latin typeface="+mn-ea"/>
              </a:rPr>
              <a:t>若参与运算的两矩阵的之一为标量（</a:t>
            </a:r>
            <a:r>
              <a:rPr lang="en-US" altLang="zh-CN" sz="2400" b="1" dirty="0">
                <a:latin typeface="+mn-ea"/>
              </a:rPr>
              <a:t>1×1</a:t>
            </a:r>
            <a:r>
              <a:rPr lang="zh-CN" altLang="en-US" sz="2400" b="1" dirty="0">
                <a:latin typeface="+mn-ea"/>
              </a:rPr>
              <a:t>），则加减运算的结果是将矩阵的每一个元素与该标量逐一相加减。</a:t>
            </a:r>
          </a:p>
          <a:p>
            <a:pPr lvl="1">
              <a:lnSpc>
                <a:spcPct val="80000"/>
              </a:lnSpc>
            </a:pPr>
            <a:r>
              <a:rPr lang="zh-CN" altLang="en-US" sz="2400" b="1" dirty="0">
                <a:latin typeface="+mn-ea"/>
              </a:rPr>
              <a:t>例：</a:t>
            </a:r>
          </a:p>
          <a:p>
            <a:pPr lvl="1">
              <a:lnSpc>
                <a:spcPct val="80000"/>
              </a:lnSpc>
              <a:buFontTx/>
              <a:buNone/>
            </a:pPr>
            <a:r>
              <a:rPr lang="en-US" altLang="zh-CN" sz="2400" b="1" dirty="0">
                <a:latin typeface="+mn-ea"/>
              </a:rPr>
              <a:t>&gt;&gt;A</a:t>
            </a:r>
            <a:r>
              <a:rPr lang="zh-CN" altLang="en-US" sz="2400" b="1" dirty="0">
                <a:latin typeface="+mn-ea"/>
              </a:rPr>
              <a:t>＝</a:t>
            </a:r>
            <a:r>
              <a:rPr lang="en-US" altLang="zh-CN" sz="2400" b="1" dirty="0">
                <a:latin typeface="+mn-ea"/>
              </a:rPr>
              <a:t>[1,2;3,4],B=[2,3;5,6]              </a:t>
            </a:r>
          </a:p>
          <a:p>
            <a:pPr lvl="1">
              <a:lnSpc>
                <a:spcPct val="80000"/>
              </a:lnSpc>
              <a:buFontTx/>
              <a:buNone/>
            </a:pPr>
            <a:r>
              <a:rPr lang="en-US" altLang="zh-CN" sz="2400" b="1" dirty="0">
                <a:latin typeface="+mn-ea"/>
              </a:rPr>
              <a:t>&gt;&gt;A+B                      </a:t>
            </a:r>
            <a:r>
              <a:rPr lang="en-US" altLang="zh-CN" sz="2400" b="1" dirty="0" smtClean="0">
                <a:latin typeface="+mn-ea"/>
              </a:rPr>
              <a:t> </a:t>
            </a:r>
            <a:r>
              <a:rPr lang="en-US" altLang="zh-CN" sz="2400" b="1" dirty="0">
                <a:latin typeface="+mn-ea"/>
              </a:rPr>
              <a:t>&gt;&gt;A+1</a:t>
            </a:r>
          </a:p>
          <a:p>
            <a:pPr lvl="1">
              <a:lnSpc>
                <a:spcPct val="80000"/>
              </a:lnSpc>
              <a:buFontTx/>
              <a:buNone/>
            </a:pPr>
            <a:r>
              <a:rPr lang="en-US" altLang="zh-CN" sz="2400" b="1" dirty="0" smtClean="0">
                <a:latin typeface="+mn-ea"/>
              </a:rPr>
              <a:t>     </a:t>
            </a:r>
            <a:r>
              <a:rPr lang="en-US" altLang="zh-CN" sz="2400" b="1" dirty="0" err="1" smtClean="0">
                <a:latin typeface="+mn-ea"/>
              </a:rPr>
              <a:t>Ans</a:t>
            </a:r>
            <a:r>
              <a:rPr lang="en-US" altLang="zh-CN" sz="2400" b="1" dirty="0">
                <a:latin typeface="+mn-ea"/>
              </a:rPr>
              <a:t>=                  </a:t>
            </a:r>
            <a:r>
              <a:rPr lang="en-US" altLang="zh-CN" sz="2400" b="1" dirty="0" smtClean="0">
                <a:latin typeface="+mn-ea"/>
              </a:rPr>
              <a:t>    </a:t>
            </a:r>
            <a:r>
              <a:rPr lang="en-US" altLang="zh-CN" sz="2400" b="1" dirty="0" err="1">
                <a:latin typeface="+mn-ea"/>
              </a:rPr>
              <a:t>Ans</a:t>
            </a:r>
            <a:r>
              <a:rPr lang="en-US" altLang="zh-CN" sz="2400" b="1" dirty="0">
                <a:latin typeface="+mn-ea"/>
              </a:rPr>
              <a:t>=</a:t>
            </a:r>
          </a:p>
          <a:p>
            <a:pPr lvl="1">
              <a:lnSpc>
                <a:spcPct val="80000"/>
              </a:lnSpc>
              <a:buFontTx/>
              <a:buNone/>
            </a:pPr>
            <a:r>
              <a:rPr lang="en-US" altLang="zh-CN" sz="2400" b="1" dirty="0">
                <a:latin typeface="+mn-ea"/>
              </a:rPr>
              <a:t>       </a:t>
            </a:r>
            <a:r>
              <a:rPr lang="en-US" altLang="zh-CN" sz="2400" b="1" dirty="0" smtClean="0">
                <a:latin typeface="+mn-ea"/>
              </a:rPr>
              <a:t>   3    </a:t>
            </a:r>
            <a:r>
              <a:rPr lang="en-US" altLang="zh-CN" sz="2400" b="1" dirty="0">
                <a:latin typeface="+mn-ea"/>
              </a:rPr>
              <a:t>5        </a:t>
            </a:r>
            <a:r>
              <a:rPr lang="en-US" altLang="zh-CN" sz="2400" b="1" dirty="0" smtClean="0">
                <a:latin typeface="+mn-ea"/>
              </a:rPr>
              <a:t>             </a:t>
            </a:r>
            <a:r>
              <a:rPr lang="en-US" altLang="zh-CN" sz="2400" b="1" dirty="0">
                <a:latin typeface="+mn-ea"/>
              </a:rPr>
              <a:t>2    3</a:t>
            </a:r>
          </a:p>
          <a:p>
            <a:pPr lvl="1">
              <a:lnSpc>
                <a:spcPct val="80000"/>
              </a:lnSpc>
              <a:buFontTx/>
              <a:buNone/>
            </a:pPr>
            <a:r>
              <a:rPr lang="en-US" altLang="zh-CN" sz="2400" b="1" dirty="0">
                <a:latin typeface="+mn-ea"/>
              </a:rPr>
              <a:t>       </a:t>
            </a:r>
            <a:r>
              <a:rPr lang="en-US" altLang="zh-CN" sz="2400" b="1" dirty="0" smtClean="0">
                <a:latin typeface="+mn-ea"/>
              </a:rPr>
              <a:t>   8    </a:t>
            </a:r>
            <a:r>
              <a:rPr lang="en-US" altLang="zh-CN" sz="2400" b="1" dirty="0">
                <a:latin typeface="+mn-ea"/>
              </a:rPr>
              <a:t>10     </a:t>
            </a:r>
            <a:r>
              <a:rPr lang="en-US" altLang="zh-CN" sz="2400" b="1" dirty="0" smtClean="0">
                <a:latin typeface="+mn-ea"/>
              </a:rPr>
              <a:t>               </a:t>
            </a:r>
            <a:r>
              <a:rPr lang="en-US" altLang="zh-CN" sz="2400" b="1" dirty="0">
                <a:latin typeface="+mn-ea"/>
              </a:rPr>
              <a:t>4    </a:t>
            </a:r>
            <a:r>
              <a:rPr lang="en-US" altLang="zh-CN" sz="2400" b="1" dirty="0" smtClean="0">
                <a:latin typeface="+mn-ea"/>
              </a:rPr>
              <a:t>5</a:t>
            </a:r>
            <a:endParaRPr lang="en-US" altLang="zh-CN" sz="2400" b="1" dirty="0">
              <a:latin typeface="+mn-ea"/>
            </a:endParaRPr>
          </a:p>
        </p:txBody>
      </p:sp>
      <p:sp>
        <p:nvSpPr>
          <p:cNvPr id="33796" name="Text Box 4"/>
          <p:cNvSpPr txBox="1">
            <a:spLocks noChangeArrowheads="1"/>
          </p:cNvSpPr>
          <p:nvPr/>
        </p:nvSpPr>
        <p:spPr bwMode="auto">
          <a:xfrm>
            <a:off x="415333" y="5013176"/>
            <a:ext cx="835183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rPr>
              <a:t>注意：矩阵的加法与减法是指两个大小相等的矩阵，若不相等，则会出现出错提示：</a:t>
            </a:r>
            <a:r>
              <a:rPr lang="zh-CN" altLang="en-US" sz="2800" b="1" dirty="0">
                <a:solidFill>
                  <a:srgbClr val="FF0000"/>
                </a:solidFill>
                <a:latin typeface="Arial"/>
              </a:rPr>
              <a:t>“</a:t>
            </a:r>
            <a:r>
              <a:rPr lang="en-US" altLang="zh-CN" sz="2800" b="1" dirty="0">
                <a:solidFill>
                  <a:srgbClr val="FF0000"/>
                </a:solidFill>
              </a:rPr>
              <a:t>inner matrix dimensions must agree</a:t>
            </a:r>
            <a:r>
              <a:rPr lang="en-US" altLang="zh-CN" sz="2800" b="1" dirty="0">
                <a:solidFill>
                  <a:srgbClr val="FF0000"/>
                </a:solidFill>
                <a:latin typeface="Arial"/>
              </a:rPr>
              <a:t>”</a:t>
            </a:r>
            <a:endParaRPr lang="en-US" altLang="zh-CN" sz="2800" b="1" dirty="0">
              <a:solidFill>
                <a:srgbClr val="FF0000"/>
              </a:solidFill>
            </a:endParaRPr>
          </a:p>
        </p:txBody>
      </p:sp>
    </p:spTree>
    <p:extLst>
      <p:ext uri="{BB962C8B-B14F-4D97-AF65-F5344CB8AC3E}">
        <p14:creationId xmlns:p14="http://schemas.microsoft.com/office/powerpoint/2010/main" val="75986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9512" y="260649"/>
            <a:ext cx="8385175" cy="1008112"/>
          </a:xfrm>
        </p:spPr>
        <p:txBody>
          <a:bodyPr/>
          <a:lstStyle/>
          <a:p>
            <a:pPr algn="l"/>
            <a:r>
              <a:rPr lang="zh-CN" altLang="en-US" b="1" dirty="0"/>
              <a:t>教学目标：</a:t>
            </a:r>
          </a:p>
        </p:txBody>
      </p:sp>
      <p:sp>
        <p:nvSpPr>
          <p:cNvPr id="90115" name="Rectangle 3"/>
          <p:cNvSpPr>
            <a:spLocks noGrp="1" noChangeArrowheads="1"/>
          </p:cNvSpPr>
          <p:nvPr>
            <p:ph type="body" idx="1"/>
          </p:nvPr>
        </p:nvSpPr>
        <p:spPr>
          <a:xfrm>
            <a:off x="683568" y="1268760"/>
            <a:ext cx="7991475" cy="3600400"/>
          </a:xfrm>
        </p:spPr>
        <p:txBody>
          <a:bodyPr>
            <a:normAutofit/>
          </a:bodyPr>
          <a:lstStyle/>
          <a:p>
            <a:r>
              <a:rPr lang="zh-CN" altLang="en-US" sz="3600" b="1" dirty="0">
                <a:latin typeface="+mn-ea"/>
              </a:rPr>
              <a:t>介绍</a:t>
            </a:r>
            <a:r>
              <a:rPr lang="en-US" altLang="zh-CN" sz="3600" b="1" dirty="0">
                <a:latin typeface="+mn-ea"/>
              </a:rPr>
              <a:t>MATALAB</a:t>
            </a:r>
            <a:r>
              <a:rPr lang="zh-CN" altLang="en-US" sz="3600" b="1" dirty="0">
                <a:latin typeface="+mn-ea"/>
              </a:rPr>
              <a:t>的两种数值运算</a:t>
            </a:r>
            <a:r>
              <a:rPr lang="zh-CN" altLang="en-US" sz="3600" b="1" dirty="0" smtClean="0">
                <a:latin typeface="+mn-ea"/>
              </a:rPr>
              <a:t>：</a:t>
            </a:r>
            <a:endParaRPr lang="en-US" altLang="zh-CN" sz="3600" b="1" dirty="0" smtClean="0">
              <a:latin typeface="+mn-ea"/>
            </a:endParaRPr>
          </a:p>
          <a:p>
            <a:pPr marL="0" indent="0">
              <a:buNone/>
            </a:pPr>
            <a:r>
              <a:rPr lang="en-US" altLang="zh-CN" sz="3600" b="1" dirty="0">
                <a:latin typeface="+mn-ea"/>
              </a:rPr>
              <a:t> </a:t>
            </a:r>
            <a:r>
              <a:rPr lang="en-US" altLang="zh-CN" sz="3600" b="1" dirty="0" smtClean="0">
                <a:latin typeface="+mn-ea"/>
              </a:rPr>
              <a:t>            </a:t>
            </a:r>
            <a:r>
              <a:rPr lang="zh-CN" altLang="en-US" sz="3600" b="1" dirty="0" smtClean="0">
                <a:latin typeface="+mn-ea"/>
              </a:rPr>
              <a:t>矩阵</a:t>
            </a:r>
            <a:r>
              <a:rPr lang="zh-CN" altLang="en-US" sz="3600" b="1" dirty="0">
                <a:latin typeface="+mn-ea"/>
              </a:rPr>
              <a:t>和</a:t>
            </a:r>
            <a:r>
              <a:rPr lang="zh-CN" altLang="en-US" sz="3600" b="1" dirty="0" smtClean="0">
                <a:latin typeface="+mn-ea"/>
              </a:rPr>
              <a:t>表达式</a:t>
            </a:r>
            <a:endParaRPr lang="en-US" altLang="zh-CN" sz="3600" b="1" dirty="0" smtClean="0">
              <a:latin typeface="+mn-ea"/>
            </a:endParaRPr>
          </a:p>
          <a:p>
            <a:r>
              <a:rPr lang="zh-CN" altLang="en-US" sz="3600" b="1" dirty="0">
                <a:latin typeface="+mn-ea"/>
              </a:rPr>
              <a:t>掌握矩阵和多项式的构造和运算方法，能够使用常用的几种函数进行简单的问题求解。</a:t>
            </a:r>
          </a:p>
          <a:p>
            <a:pPr marL="0" indent="0">
              <a:buNone/>
            </a:pPr>
            <a:endParaRPr lang="zh-CN" altLang="en-US" sz="3600" b="1" dirty="0">
              <a:latin typeface="+mn-ea"/>
            </a:endParaRPr>
          </a:p>
        </p:txBody>
      </p:sp>
    </p:spTree>
    <p:extLst>
      <p:ext uri="{BB962C8B-B14F-4D97-AF65-F5344CB8AC3E}">
        <p14:creationId xmlns:p14="http://schemas.microsoft.com/office/powerpoint/2010/main" val="47246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sz="half" idx="1"/>
          </p:nvPr>
        </p:nvSpPr>
        <p:spPr>
          <a:xfrm>
            <a:off x="107504" y="188640"/>
            <a:ext cx="8101012" cy="5616624"/>
          </a:xfrm>
        </p:spPr>
        <p:txBody>
          <a:bodyPr>
            <a:noAutofit/>
          </a:bodyPr>
          <a:lstStyle/>
          <a:p>
            <a:pPr>
              <a:lnSpc>
                <a:spcPct val="90000"/>
              </a:lnSpc>
            </a:pPr>
            <a:r>
              <a:rPr lang="zh-CN" altLang="en-US" sz="2800" b="1" dirty="0">
                <a:latin typeface="+mn-ea"/>
              </a:rPr>
              <a:t>矩阵乘（*）</a:t>
            </a:r>
          </a:p>
          <a:p>
            <a:pPr lvl="1">
              <a:lnSpc>
                <a:spcPct val="130000"/>
              </a:lnSpc>
            </a:pPr>
            <a:r>
              <a:rPr lang="en-US" altLang="zh-CN" b="1" dirty="0">
                <a:solidFill>
                  <a:srgbClr val="FF0000"/>
                </a:solidFill>
                <a:latin typeface="+mn-ea"/>
              </a:rPr>
              <a:t>A</a:t>
            </a:r>
            <a:r>
              <a:rPr lang="zh-CN" altLang="en-US" b="1" dirty="0">
                <a:solidFill>
                  <a:srgbClr val="FF0000"/>
                </a:solidFill>
                <a:latin typeface="+mn-ea"/>
              </a:rPr>
              <a:t>矩阵的列数必须等于</a:t>
            </a:r>
            <a:r>
              <a:rPr lang="en-US" altLang="zh-CN" b="1" dirty="0">
                <a:solidFill>
                  <a:srgbClr val="FF0000"/>
                </a:solidFill>
                <a:latin typeface="+mn-ea"/>
              </a:rPr>
              <a:t>B</a:t>
            </a:r>
            <a:r>
              <a:rPr lang="zh-CN" altLang="en-US" b="1" dirty="0">
                <a:solidFill>
                  <a:srgbClr val="FF0000"/>
                </a:solidFill>
                <a:latin typeface="+mn-ea"/>
              </a:rPr>
              <a:t>矩阵的行数</a:t>
            </a:r>
          </a:p>
          <a:p>
            <a:pPr lvl="1">
              <a:lnSpc>
                <a:spcPct val="130000"/>
              </a:lnSpc>
            </a:pPr>
            <a:r>
              <a:rPr lang="zh-CN" altLang="en-US" b="1" dirty="0">
                <a:latin typeface="+mn-ea"/>
              </a:rPr>
              <a:t>标量可与任何矩阵相乘。</a:t>
            </a:r>
          </a:p>
          <a:p>
            <a:pPr lvl="1">
              <a:lnSpc>
                <a:spcPct val="130000"/>
              </a:lnSpc>
            </a:pPr>
            <a:r>
              <a:rPr lang="zh-CN" altLang="en-US" b="1" dirty="0">
                <a:latin typeface="+mn-ea"/>
              </a:rPr>
              <a:t>例：</a:t>
            </a:r>
            <a:r>
              <a:rPr lang="en-US" altLang="zh-CN" b="1" dirty="0">
                <a:latin typeface="+mn-ea"/>
              </a:rPr>
              <a:t>&gt;&gt;a=[1 2 3;4 5 6;7 8 0];</a:t>
            </a:r>
          </a:p>
          <a:p>
            <a:pPr marL="457200" lvl="1" indent="0">
              <a:lnSpc>
                <a:spcPct val="130000"/>
              </a:lnSpc>
              <a:buNone/>
            </a:pPr>
            <a:r>
              <a:rPr lang="en-US" altLang="zh-CN" b="1" dirty="0" smtClean="0">
                <a:latin typeface="+mn-ea"/>
              </a:rPr>
              <a:t>        </a:t>
            </a:r>
            <a:r>
              <a:rPr lang="en-US" altLang="zh-CN" b="1" dirty="0">
                <a:latin typeface="+mn-ea"/>
              </a:rPr>
              <a:t>b=[1 2;3 4;5 6];</a:t>
            </a:r>
          </a:p>
          <a:p>
            <a:pPr marL="457200" lvl="1" indent="0">
              <a:lnSpc>
                <a:spcPct val="130000"/>
              </a:lnSpc>
              <a:buNone/>
            </a:pPr>
            <a:r>
              <a:rPr lang="en-US" altLang="zh-CN" b="1" dirty="0" smtClean="0">
                <a:latin typeface="+mn-ea"/>
              </a:rPr>
              <a:t>&gt;&gt;</a:t>
            </a:r>
            <a:r>
              <a:rPr lang="en-US" altLang="zh-CN" b="1" dirty="0">
                <a:latin typeface="+mn-ea"/>
              </a:rPr>
              <a:t>c=a*b   </a:t>
            </a:r>
            <a:r>
              <a:rPr lang="en-US" altLang="zh-CN" b="1" dirty="0" smtClean="0">
                <a:latin typeface="+mn-ea"/>
              </a:rPr>
              <a:t>          </a:t>
            </a:r>
            <a:r>
              <a:rPr lang="en-US" altLang="zh-CN" b="1" dirty="0">
                <a:latin typeface="+mn-ea"/>
              </a:rPr>
              <a:t>&gt;&gt;d=a*2</a:t>
            </a:r>
          </a:p>
          <a:p>
            <a:pPr>
              <a:lnSpc>
                <a:spcPct val="130000"/>
              </a:lnSpc>
              <a:buFont typeface="Wingdings" pitchFamily="2" charset="2"/>
              <a:buNone/>
            </a:pPr>
            <a:r>
              <a:rPr lang="en-US" altLang="zh-CN" sz="2800" b="1" dirty="0">
                <a:latin typeface="+mn-ea"/>
              </a:rPr>
              <a:t>    </a:t>
            </a:r>
            <a:r>
              <a:rPr lang="en-US" altLang="zh-CN" sz="2800" b="1" dirty="0" smtClean="0">
                <a:latin typeface="+mn-ea"/>
              </a:rPr>
              <a:t>   </a:t>
            </a:r>
            <a:r>
              <a:rPr lang="en-US" altLang="zh-CN" sz="2800" b="1" dirty="0">
                <a:latin typeface="+mn-ea"/>
              </a:rPr>
              <a:t>c =22    28   </a:t>
            </a:r>
            <a:r>
              <a:rPr lang="en-US" altLang="zh-CN" sz="2800" b="1" dirty="0" smtClean="0">
                <a:latin typeface="+mn-ea"/>
              </a:rPr>
              <a:t>      </a:t>
            </a:r>
            <a:r>
              <a:rPr lang="en-US" altLang="zh-CN" sz="2800" b="1" dirty="0">
                <a:latin typeface="+mn-ea"/>
              </a:rPr>
              <a:t>d=2   4    6</a:t>
            </a:r>
          </a:p>
          <a:p>
            <a:pPr>
              <a:lnSpc>
                <a:spcPct val="130000"/>
              </a:lnSpc>
              <a:buFont typeface="Wingdings" pitchFamily="2" charset="2"/>
              <a:buNone/>
            </a:pPr>
            <a:r>
              <a:rPr lang="en-US" altLang="zh-CN" sz="2800" b="1" dirty="0">
                <a:latin typeface="+mn-ea"/>
              </a:rPr>
              <a:t>       </a:t>
            </a:r>
            <a:r>
              <a:rPr lang="en-US" altLang="zh-CN" sz="2800" b="1" dirty="0" smtClean="0">
                <a:latin typeface="+mn-ea"/>
              </a:rPr>
              <a:t>   </a:t>
            </a:r>
            <a:r>
              <a:rPr lang="en-US" altLang="zh-CN" sz="2800" b="1" dirty="0">
                <a:latin typeface="+mn-ea"/>
              </a:rPr>
              <a:t>49    64 </a:t>
            </a:r>
            <a:r>
              <a:rPr lang="en-US" altLang="zh-CN" sz="2800" b="1" dirty="0" smtClean="0">
                <a:latin typeface="+mn-ea"/>
              </a:rPr>
              <a:t>          </a:t>
            </a:r>
            <a:r>
              <a:rPr lang="en-US" altLang="zh-CN" sz="2800" b="1" dirty="0">
                <a:latin typeface="+mn-ea"/>
              </a:rPr>
              <a:t>8   10  12</a:t>
            </a:r>
          </a:p>
          <a:p>
            <a:pPr>
              <a:lnSpc>
                <a:spcPct val="130000"/>
              </a:lnSpc>
              <a:buFont typeface="Wingdings" pitchFamily="2" charset="2"/>
              <a:buNone/>
            </a:pPr>
            <a:r>
              <a:rPr lang="en-US" altLang="zh-CN" sz="2800" b="1" dirty="0">
                <a:latin typeface="+mn-ea"/>
              </a:rPr>
              <a:t>     </a:t>
            </a:r>
            <a:r>
              <a:rPr lang="en-US" altLang="zh-CN" sz="2800" b="1" dirty="0" smtClean="0">
                <a:latin typeface="+mn-ea"/>
              </a:rPr>
              <a:t>     </a:t>
            </a:r>
            <a:r>
              <a:rPr lang="en-US" altLang="zh-CN" sz="2800" b="1" dirty="0">
                <a:latin typeface="+mn-ea"/>
              </a:rPr>
              <a:t>31    46</a:t>
            </a:r>
            <a:r>
              <a:rPr lang="en-US" altLang="zh-CN" sz="2800" b="1" dirty="0">
                <a:solidFill>
                  <a:schemeClr val="tx2"/>
                </a:solidFill>
                <a:latin typeface="+mn-ea"/>
              </a:rPr>
              <a:t>  </a:t>
            </a:r>
            <a:r>
              <a:rPr lang="en-US" altLang="zh-CN" sz="2800" b="1" dirty="0" smtClean="0">
                <a:solidFill>
                  <a:schemeClr val="tx2"/>
                </a:solidFill>
                <a:latin typeface="+mn-ea"/>
              </a:rPr>
              <a:t>         </a:t>
            </a:r>
            <a:r>
              <a:rPr lang="en-US" altLang="zh-CN" sz="2800" b="1" dirty="0">
                <a:latin typeface="+mn-ea"/>
              </a:rPr>
              <a:t>14  16   0</a:t>
            </a:r>
          </a:p>
          <a:p>
            <a:pPr>
              <a:lnSpc>
                <a:spcPct val="130000"/>
              </a:lnSpc>
              <a:buFont typeface="Wingdings" pitchFamily="2" charset="2"/>
              <a:buNone/>
            </a:pPr>
            <a:endParaRPr lang="en-US" altLang="zh-CN" sz="2800" b="1" dirty="0">
              <a:latin typeface="+mn-ea"/>
            </a:endParaRPr>
          </a:p>
        </p:txBody>
      </p:sp>
      <p:grpSp>
        <p:nvGrpSpPr>
          <p:cNvPr id="34825" name="Group 9"/>
          <p:cNvGrpSpPr>
            <a:grpSpLocks/>
          </p:cNvGrpSpPr>
          <p:nvPr/>
        </p:nvGrpSpPr>
        <p:grpSpPr bwMode="auto">
          <a:xfrm>
            <a:off x="862806" y="6026393"/>
            <a:ext cx="3529013" cy="539749"/>
            <a:chOff x="385" y="3735"/>
            <a:chExt cx="2223" cy="340"/>
          </a:xfrm>
        </p:grpSpPr>
        <p:sp>
          <p:nvSpPr>
            <p:cNvPr id="34821" name="Text Box 5"/>
            <p:cNvSpPr txBox="1">
              <a:spLocks noChangeArrowheads="1"/>
            </p:cNvSpPr>
            <p:nvPr/>
          </p:nvSpPr>
          <p:spPr bwMode="auto">
            <a:xfrm>
              <a:off x="385" y="3748"/>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00000"/>
                  </a:solidFill>
                </a:rPr>
                <a:t>注意：</a:t>
              </a:r>
            </a:p>
          </p:txBody>
        </p:sp>
        <p:graphicFrame>
          <p:nvGraphicFramePr>
            <p:cNvPr id="34822" name="Object 6"/>
            <p:cNvGraphicFramePr>
              <a:graphicFrameLocks noChangeAspect="1"/>
            </p:cNvGraphicFramePr>
            <p:nvPr>
              <p:extLst>
                <p:ext uri="{D42A27DB-BD31-4B8C-83A1-F6EECF244321}">
                  <p14:modId xmlns:p14="http://schemas.microsoft.com/office/powerpoint/2010/main" val="1208434981"/>
                </p:ext>
              </p:extLst>
            </p:nvPr>
          </p:nvGraphicFramePr>
          <p:xfrm>
            <a:off x="1111" y="3735"/>
            <a:ext cx="1497" cy="300"/>
          </p:xfrm>
          <a:graphic>
            <a:graphicData uri="http://schemas.openxmlformats.org/presentationml/2006/ole">
              <mc:AlternateContent xmlns:mc="http://schemas.openxmlformats.org/markup-compatibility/2006">
                <mc:Choice xmlns:v="urn:schemas-microsoft-com:vml" Requires="v">
                  <p:oleObj spid="_x0000_s4113" name="Equation" r:id="rId3" imgW="825480" imgH="164880" progId="Equation.DSMT4">
                    <p:embed/>
                  </p:oleObj>
                </mc:Choice>
                <mc:Fallback>
                  <p:oleObj name="Equation" r:id="rId3" imgW="825480" imgH="164880" progId="Equation.DSMT4">
                    <p:embed/>
                    <p:pic>
                      <p:nvPicPr>
                        <p:cNvPr id="0" name=""/>
                        <p:cNvPicPr>
                          <a:picLocks noChangeAspect="1" noChangeArrowheads="1"/>
                        </p:cNvPicPr>
                        <p:nvPr/>
                      </p:nvPicPr>
                      <p:blipFill>
                        <a:blip r:embed="rId4"/>
                        <a:srcRect/>
                        <a:stretch>
                          <a:fillRect/>
                        </a:stretch>
                      </p:blipFill>
                      <p:spPr bwMode="auto">
                        <a:xfrm>
                          <a:off x="1111" y="3735"/>
                          <a:ext cx="149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63210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sz="half" idx="1"/>
          </p:nvPr>
        </p:nvSpPr>
        <p:spPr>
          <a:xfrm>
            <a:off x="395288" y="333375"/>
            <a:ext cx="3695700" cy="647700"/>
          </a:xfrm>
        </p:spPr>
        <p:txBody>
          <a:bodyPr/>
          <a:lstStyle/>
          <a:p>
            <a:pPr>
              <a:lnSpc>
                <a:spcPct val="90000"/>
              </a:lnSpc>
            </a:pPr>
            <a:r>
              <a:rPr lang="zh-CN" altLang="en-US" sz="2800" b="1" dirty="0"/>
              <a:t>矩阵的转置</a:t>
            </a:r>
          </a:p>
          <a:p>
            <a:pPr lvl="1">
              <a:lnSpc>
                <a:spcPct val="130000"/>
              </a:lnSpc>
            </a:pPr>
            <a:endParaRPr lang="en-US" altLang="zh-CN" sz="2400" b="1" dirty="0"/>
          </a:p>
        </p:txBody>
      </p:sp>
      <p:graphicFrame>
        <p:nvGraphicFramePr>
          <p:cNvPr id="87046" name="Object 6"/>
          <p:cNvGraphicFramePr>
            <a:graphicFrameLocks noGrp="1" noChangeAspect="1"/>
          </p:cNvGraphicFramePr>
          <p:nvPr>
            <p:ph sz="quarter" idx="3"/>
            <p:extLst>
              <p:ext uri="{D42A27DB-BD31-4B8C-83A1-F6EECF244321}">
                <p14:modId xmlns:p14="http://schemas.microsoft.com/office/powerpoint/2010/main" val="3022139657"/>
              </p:ext>
            </p:extLst>
          </p:nvPr>
        </p:nvGraphicFramePr>
        <p:xfrm>
          <a:off x="1763713" y="836613"/>
          <a:ext cx="431800" cy="401637"/>
        </p:xfrm>
        <a:graphic>
          <a:graphicData uri="http://schemas.openxmlformats.org/presentationml/2006/ole">
            <mc:AlternateContent xmlns:mc="http://schemas.openxmlformats.org/markup-compatibility/2006">
              <mc:Choice xmlns:v="urn:schemas-microsoft-com:vml" Requires="v">
                <p:oleObj spid="_x0000_s5186" name="Equation" r:id="rId3" imgW="177480" imgH="164880" progId="Equation.DSMT4">
                  <p:embed/>
                </p:oleObj>
              </mc:Choice>
              <mc:Fallback>
                <p:oleObj name="Equation" r:id="rId3" imgW="177480" imgH="164880" progId="Equation.DSMT4">
                  <p:embed/>
                  <p:pic>
                    <p:nvPicPr>
                      <p:cNvPr id="0" name=""/>
                      <p:cNvPicPr>
                        <a:picLocks noChangeAspect="1" noChangeArrowheads="1"/>
                      </p:cNvPicPr>
                      <p:nvPr/>
                    </p:nvPicPr>
                    <p:blipFill>
                      <a:blip r:embed="rId4"/>
                      <a:srcRect/>
                      <a:stretch>
                        <a:fillRect/>
                      </a:stretch>
                    </p:blipFill>
                    <p:spPr bwMode="auto">
                      <a:xfrm>
                        <a:off x="1763713" y="836613"/>
                        <a:ext cx="43180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0" name="Object 10"/>
          <p:cNvGraphicFramePr>
            <a:graphicFrameLocks noChangeAspect="1"/>
          </p:cNvGraphicFramePr>
          <p:nvPr>
            <p:extLst>
              <p:ext uri="{D42A27DB-BD31-4B8C-83A1-F6EECF244321}">
                <p14:modId xmlns:p14="http://schemas.microsoft.com/office/powerpoint/2010/main" val="1254496671"/>
              </p:ext>
            </p:extLst>
          </p:nvPr>
        </p:nvGraphicFramePr>
        <p:xfrm>
          <a:off x="276994" y="4869160"/>
          <a:ext cx="8399462" cy="1522412"/>
        </p:xfrm>
        <a:graphic>
          <a:graphicData uri="http://schemas.openxmlformats.org/presentationml/2006/ole">
            <mc:AlternateContent xmlns:mc="http://schemas.openxmlformats.org/markup-compatibility/2006">
              <mc:Choice xmlns:v="urn:schemas-microsoft-com:vml" Requires="v">
                <p:oleObj spid="_x0000_s5187" name="Equation" r:id="rId5" imgW="3924000" imgH="711000" progId="Equation.DSMT4">
                  <p:embed/>
                </p:oleObj>
              </mc:Choice>
              <mc:Fallback>
                <p:oleObj name="Equation" r:id="rId5" imgW="3924000" imgH="711000" progId="Equation.DSMT4">
                  <p:embed/>
                  <p:pic>
                    <p:nvPicPr>
                      <p:cNvPr id="0" name=""/>
                      <p:cNvPicPr>
                        <a:picLocks noChangeAspect="1" noChangeArrowheads="1"/>
                      </p:cNvPicPr>
                      <p:nvPr/>
                    </p:nvPicPr>
                    <p:blipFill>
                      <a:blip r:embed="rId6"/>
                      <a:srcRect/>
                      <a:stretch>
                        <a:fillRect/>
                      </a:stretch>
                    </p:blipFill>
                    <p:spPr bwMode="auto">
                      <a:xfrm>
                        <a:off x="276994" y="4869160"/>
                        <a:ext cx="8399462"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1" name="Object 11"/>
          <p:cNvGraphicFramePr>
            <a:graphicFrameLocks noChangeAspect="1"/>
          </p:cNvGraphicFramePr>
          <p:nvPr>
            <p:extLst>
              <p:ext uri="{D42A27DB-BD31-4B8C-83A1-F6EECF244321}">
                <p14:modId xmlns:p14="http://schemas.microsoft.com/office/powerpoint/2010/main" val="188825059"/>
              </p:ext>
            </p:extLst>
          </p:nvPr>
        </p:nvGraphicFramePr>
        <p:xfrm>
          <a:off x="5651500" y="2136775"/>
          <a:ext cx="792163" cy="571500"/>
        </p:xfrm>
        <a:graphic>
          <a:graphicData uri="http://schemas.openxmlformats.org/presentationml/2006/ole">
            <mc:AlternateContent xmlns:mc="http://schemas.openxmlformats.org/markup-compatibility/2006">
              <mc:Choice xmlns:v="urn:schemas-microsoft-com:vml" Requires="v">
                <p:oleObj spid="_x0000_s5188" name="Equation" r:id="rId7" imgW="317160" imgH="228600" progId="Equation.DSMT4">
                  <p:embed/>
                </p:oleObj>
              </mc:Choice>
              <mc:Fallback>
                <p:oleObj name="Equation" r:id="rId7" imgW="317160" imgH="228600" progId="Equation.DSMT4">
                  <p:embed/>
                  <p:pic>
                    <p:nvPicPr>
                      <p:cNvPr id="0" name=""/>
                      <p:cNvPicPr>
                        <a:picLocks noChangeAspect="1" noChangeArrowheads="1"/>
                      </p:cNvPicPr>
                      <p:nvPr/>
                    </p:nvPicPr>
                    <p:blipFill>
                      <a:blip r:embed="rId8"/>
                      <a:srcRect/>
                      <a:stretch>
                        <a:fillRect/>
                      </a:stretch>
                    </p:blipFill>
                    <p:spPr bwMode="auto">
                      <a:xfrm>
                        <a:off x="5651500" y="2136775"/>
                        <a:ext cx="7921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2" name="Rectangle 12"/>
          <p:cNvSpPr>
            <a:spLocks noChangeArrowheads="1"/>
          </p:cNvSpPr>
          <p:nvPr/>
        </p:nvSpPr>
        <p:spPr bwMode="auto">
          <a:xfrm>
            <a:off x="395288" y="1412875"/>
            <a:ext cx="3695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90000"/>
              </a:lnSpc>
              <a:spcBef>
                <a:spcPct val="20000"/>
              </a:spcBef>
              <a:buClr>
                <a:schemeClr val="hlink"/>
              </a:buClr>
              <a:buSzPct val="70000"/>
              <a:buFont typeface="Arial" pitchFamily="34" charset="0"/>
              <a:buChar char="•"/>
            </a:pPr>
            <a:r>
              <a:rPr lang="zh-CN" altLang="en-US" sz="2800" b="1" dirty="0">
                <a:effectLst>
                  <a:outerShdw blurRad="38100" dist="38100" dir="2700000" algn="tl">
                    <a:srgbClr val="000000"/>
                  </a:outerShdw>
                </a:effectLst>
              </a:rPr>
              <a:t>矩阵幂次及</a:t>
            </a:r>
            <a:r>
              <a:rPr lang="zh-CN" altLang="en-US" sz="2800" b="1" dirty="0" smtClean="0">
                <a:effectLst>
                  <a:outerShdw blurRad="38100" dist="38100" dir="2700000" algn="tl">
                    <a:srgbClr val="000000"/>
                  </a:outerShdw>
                </a:effectLst>
              </a:rPr>
              <a:t>指数</a:t>
            </a:r>
            <a:endParaRPr lang="en-US" altLang="zh-CN" sz="2400" b="1" dirty="0">
              <a:effectLst>
                <a:outerShdw blurRad="38100" dist="38100" dir="2700000" algn="tl">
                  <a:srgbClr val="000000"/>
                </a:outerShdw>
              </a:effectLst>
            </a:endParaRPr>
          </a:p>
        </p:txBody>
      </p:sp>
      <p:sp>
        <p:nvSpPr>
          <p:cNvPr id="87053" name="Text Box 13"/>
          <p:cNvSpPr txBox="1">
            <a:spLocks noChangeArrowheads="1"/>
          </p:cNvSpPr>
          <p:nvPr/>
        </p:nvSpPr>
        <p:spPr bwMode="auto">
          <a:xfrm>
            <a:off x="684213" y="2189163"/>
            <a:ext cx="511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① </a:t>
            </a:r>
            <a:r>
              <a:rPr lang="zh-CN" altLang="en-US" sz="2800" b="1" dirty="0"/>
              <a:t>假设有方阵</a:t>
            </a:r>
            <a:r>
              <a:rPr lang="en-US" altLang="zh-CN" sz="2800" b="1" dirty="0"/>
              <a:t>A</a:t>
            </a:r>
            <a:r>
              <a:rPr lang="zh-CN" altLang="en-US" sz="2800" b="1" dirty="0"/>
              <a:t>和正整数</a:t>
            </a:r>
            <a:r>
              <a:rPr lang="en-US" altLang="zh-CN" sz="2800" b="1" dirty="0"/>
              <a:t>p</a:t>
            </a:r>
            <a:r>
              <a:rPr lang="zh-CN" altLang="en-US" sz="2800" b="1" dirty="0"/>
              <a:t>，则</a:t>
            </a:r>
          </a:p>
        </p:txBody>
      </p:sp>
      <p:sp>
        <p:nvSpPr>
          <p:cNvPr id="87054" name="Text Box 14"/>
          <p:cNvSpPr txBox="1">
            <a:spLocks noChangeArrowheads="1"/>
          </p:cNvSpPr>
          <p:nvPr/>
        </p:nvSpPr>
        <p:spPr bwMode="auto">
          <a:xfrm>
            <a:off x="6299200" y="2189163"/>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代表方阵</a:t>
            </a:r>
          </a:p>
        </p:txBody>
      </p:sp>
      <p:sp>
        <p:nvSpPr>
          <p:cNvPr id="87055" name="Rectangle 15"/>
          <p:cNvSpPr>
            <a:spLocks noChangeArrowheads="1"/>
          </p:cNvSpPr>
          <p:nvPr/>
        </p:nvSpPr>
        <p:spPr bwMode="auto">
          <a:xfrm>
            <a:off x="1258888" y="2781300"/>
            <a:ext cx="1722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t>A</a:t>
            </a:r>
            <a:r>
              <a:rPr lang="zh-CN" altLang="en-US" sz="2800" b="1"/>
              <a:t>自乘</a:t>
            </a:r>
            <a:r>
              <a:rPr lang="en-US" altLang="zh-CN" sz="2800" b="1"/>
              <a:t>p</a:t>
            </a:r>
            <a:r>
              <a:rPr lang="zh-CN" altLang="en-US" sz="2800" b="1"/>
              <a:t>次</a:t>
            </a:r>
          </a:p>
        </p:txBody>
      </p:sp>
      <p:graphicFrame>
        <p:nvGraphicFramePr>
          <p:cNvPr id="87056" name="Object 16"/>
          <p:cNvGraphicFramePr>
            <a:graphicFrameLocks noGrp="1" noChangeAspect="1"/>
          </p:cNvGraphicFramePr>
          <p:nvPr>
            <p:ph sz="quarter" idx="2"/>
            <p:extLst>
              <p:ext uri="{D42A27DB-BD31-4B8C-83A1-F6EECF244321}">
                <p14:modId xmlns:p14="http://schemas.microsoft.com/office/powerpoint/2010/main" val="3552927540"/>
              </p:ext>
            </p:extLst>
          </p:nvPr>
        </p:nvGraphicFramePr>
        <p:xfrm>
          <a:off x="1619672" y="3212976"/>
          <a:ext cx="2520280" cy="1622724"/>
        </p:xfrm>
        <a:graphic>
          <a:graphicData uri="http://schemas.openxmlformats.org/presentationml/2006/ole">
            <mc:AlternateContent xmlns:mc="http://schemas.openxmlformats.org/markup-compatibility/2006">
              <mc:Choice xmlns:v="urn:schemas-microsoft-com:vml" Requires="v">
                <p:oleObj spid="_x0000_s5189" name="Equation" r:id="rId9" imgW="1104840" imgH="711000" progId="Equation.DSMT4">
                  <p:embed/>
                </p:oleObj>
              </mc:Choice>
              <mc:Fallback>
                <p:oleObj name="Equation" r:id="rId9" imgW="1104840" imgH="711000" progId="Equation.DSMT4">
                  <p:embed/>
                  <p:pic>
                    <p:nvPicPr>
                      <p:cNvPr id="0" name=""/>
                      <p:cNvPicPr>
                        <a:picLocks noChangeAspect="1" noChangeArrowheads="1"/>
                      </p:cNvPicPr>
                      <p:nvPr/>
                    </p:nvPicPr>
                    <p:blipFill>
                      <a:blip r:embed="rId10"/>
                      <a:srcRect/>
                      <a:stretch>
                        <a:fillRect/>
                      </a:stretch>
                    </p:blipFill>
                    <p:spPr bwMode="auto">
                      <a:xfrm>
                        <a:off x="1619672" y="3212976"/>
                        <a:ext cx="2520280" cy="16227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63461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2" name="Object 4"/>
          <p:cNvGraphicFramePr>
            <a:graphicFrameLocks noChangeAspect="1"/>
          </p:cNvGraphicFramePr>
          <p:nvPr>
            <p:extLst>
              <p:ext uri="{D42A27DB-BD31-4B8C-83A1-F6EECF244321}">
                <p14:modId xmlns:p14="http://schemas.microsoft.com/office/powerpoint/2010/main" val="1916566199"/>
              </p:ext>
            </p:extLst>
          </p:nvPr>
        </p:nvGraphicFramePr>
        <p:xfrm>
          <a:off x="1259633" y="3140968"/>
          <a:ext cx="7272808" cy="1486924"/>
        </p:xfrm>
        <a:graphic>
          <a:graphicData uri="http://schemas.openxmlformats.org/presentationml/2006/ole">
            <mc:AlternateContent xmlns:mc="http://schemas.openxmlformats.org/markup-compatibility/2006">
              <mc:Choice xmlns:v="urn:schemas-microsoft-com:vml" Requires="v">
                <p:oleObj spid="_x0000_s6219" name="Equation" r:id="rId3" imgW="3479760" imgH="711000" progId="Equation.DSMT4">
                  <p:embed/>
                </p:oleObj>
              </mc:Choice>
              <mc:Fallback>
                <p:oleObj name="Equation" r:id="rId3" imgW="3479760" imgH="711000" progId="Equation.DSMT4">
                  <p:embed/>
                  <p:pic>
                    <p:nvPicPr>
                      <p:cNvPr id="0" name=""/>
                      <p:cNvPicPr>
                        <a:picLocks noChangeAspect="1" noChangeArrowheads="1"/>
                      </p:cNvPicPr>
                      <p:nvPr/>
                    </p:nvPicPr>
                    <p:blipFill>
                      <a:blip r:embed="rId4"/>
                      <a:srcRect/>
                      <a:stretch>
                        <a:fillRect/>
                      </a:stretch>
                    </p:blipFill>
                    <p:spPr bwMode="auto">
                      <a:xfrm>
                        <a:off x="1259633" y="3140968"/>
                        <a:ext cx="7272808" cy="1486924"/>
                      </a:xfrm>
                      <a:prstGeom prst="rect">
                        <a:avLst/>
                      </a:prstGeom>
                      <a:noFill/>
                      <a:ln>
                        <a:noFill/>
                      </a:ln>
                      <a:effectLst/>
                      <a:extLst/>
                    </p:spPr>
                  </p:pic>
                </p:oleObj>
              </mc:Fallback>
            </mc:AlternateContent>
          </a:graphicData>
        </a:graphic>
      </p:graphicFrame>
      <p:graphicFrame>
        <p:nvGraphicFramePr>
          <p:cNvPr id="89098" name="Object 10"/>
          <p:cNvGraphicFramePr>
            <a:graphicFrameLocks noGrp="1" noChangeAspect="1"/>
          </p:cNvGraphicFramePr>
          <p:nvPr>
            <p:ph sz="half" idx="2"/>
            <p:extLst>
              <p:ext uri="{D42A27DB-BD31-4B8C-83A1-F6EECF244321}">
                <p14:modId xmlns:p14="http://schemas.microsoft.com/office/powerpoint/2010/main" val="2632565007"/>
              </p:ext>
            </p:extLst>
          </p:nvPr>
        </p:nvGraphicFramePr>
        <p:xfrm>
          <a:off x="683568" y="1571626"/>
          <a:ext cx="2573034" cy="1656184"/>
        </p:xfrm>
        <a:graphic>
          <a:graphicData uri="http://schemas.openxmlformats.org/presentationml/2006/ole">
            <mc:AlternateContent xmlns:mc="http://schemas.openxmlformats.org/markup-compatibility/2006">
              <mc:Choice xmlns:v="urn:schemas-microsoft-com:vml" Requires="v">
                <p:oleObj spid="_x0000_s6220" name="Equation" r:id="rId5" imgW="1104840" imgH="711000" progId="Equation.DSMT4">
                  <p:embed/>
                </p:oleObj>
              </mc:Choice>
              <mc:Fallback>
                <p:oleObj name="Equation" r:id="rId5" imgW="1104840" imgH="711000" progId="Equation.DSMT4">
                  <p:embed/>
                  <p:pic>
                    <p:nvPicPr>
                      <p:cNvPr id="0" name=""/>
                      <p:cNvPicPr>
                        <a:picLocks noChangeAspect="1" noChangeArrowheads="1"/>
                      </p:cNvPicPr>
                      <p:nvPr/>
                    </p:nvPicPr>
                    <p:blipFill>
                      <a:blip r:embed="rId6"/>
                      <a:srcRect/>
                      <a:stretch>
                        <a:fillRect/>
                      </a:stretch>
                    </p:blipFill>
                    <p:spPr bwMode="auto">
                      <a:xfrm>
                        <a:off x="683568" y="1571626"/>
                        <a:ext cx="2573034" cy="1656184"/>
                      </a:xfrm>
                      <a:prstGeom prst="rect">
                        <a:avLst/>
                      </a:prstGeom>
                      <a:noFill/>
                      <a:ln>
                        <a:noFill/>
                      </a:ln>
                      <a:effectLst/>
                      <a:extLst/>
                    </p:spPr>
                  </p:pic>
                </p:oleObj>
              </mc:Fallback>
            </mc:AlternateContent>
          </a:graphicData>
        </a:graphic>
      </p:graphicFrame>
      <p:grpSp>
        <p:nvGrpSpPr>
          <p:cNvPr id="89104" name="Group 16"/>
          <p:cNvGrpSpPr>
            <a:grpSpLocks/>
          </p:cNvGrpSpPr>
          <p:nvPr/>
        </p:nvGrpSpPr>
        <p:grpSpPr bwMode="auto">
          <a:xfrm>
            <a:off x="149225" y="385763"/>
            <a:ext cx="7735888" cy="1228725"/>
            <a:chOff x="94" y="243"/>
            <a:chExt cx="4873" cy="774"/>
          </a:xfrm>
        </p:grpSpPr>
        <p:graphicFrame>
          <p:nvGraphicFramePr>
            <p:cNvPr id="89093" name="Object 5"/>
            <p:cNvGraphicFramePr>
              <a:graphicFrameLocks noChangeAspect="1"/>
            </p:cNvGraphicFramePr>
            <p:nvPr>
              <p:extLst>
                <p:ext uri="{D42A27DB-BD31-4B8C-83A1-F6EECF244321}">
                  <p14:modId xmlns:p14="http://schemas.microsoft.com/office/powerpoint/2010/main" val="83832603"/>
                </p:ext>
              </p:extLst>
            </p:nvPr>
          </p:nvGraphicFramePr>
          <p:xfrm>
            <a:off x="3196" y="258"/>
            <a:ext cx="818" cy="360"/>
          </p:xfrm>
          <a:graphic>
            <a:graphicData uri="http://schemas.openxmlformats.org/presentationml/2006/ole">
              <mc:AlternateContent xmlns:mc="http://schemas.openxmlformats.org/markup-compatibility/2006">
                <mc:Choice xmlns:v="urn:schemas-microsoft-com:vml" Requires="v">
                  <p:oleObj spid="_x0000_s6221" name="Equation" r:id="rId7" imgW="520560" imgH="228600" progId="Equation.DSMT4">
                    <p:embed/>
                  </p:oleObj>
                </mc:Choice>
                <mc:Fallback>
                  <p:oleObj name="Equation" r:id="rId7" imgW="520560" imgH="228600" progId="Equation.DSMT4">
                    <p:embed/>
                    <p:pic>
                      <p:nvPicPr>
                        <p:cNvPr id="0" name=""/>
                        <p:cNvPicPr>
                          <a:picLocks noChangeAspect="1" noChangeArrowheads="1"/>
                        </p:cNvPicPr>
                        <p:nvPr/>
                      </p:nvPicPr>
                      <p:blipFill>
                        <a:blip r:embed="rId8"/>
                        <a:srcRect/>
                        <a:stretch>
                          <a:fillRect/>
                        </a:stretch>
                      </p:blipFill>
                      <p:spPr bwMode="auto">
                        <a:xfrm>
                          <a:off x="3196" y="258"/>
                          <a:ext cx="818"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5" name="Text Box 7"/>
            <p:cNvSpPr txBox="1">
              <a:spLocks noChangeArrowheads="1"/>
            </p:cNvSpPr>
            <p:nvPr/>
          </p:nvSpPr>
          <p:spPr bwMode="auto">
            <a:xfrm>
              <a:off x="94" y="243"/>
              <a:ext cx="32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n-ea"/>
                </a:rPr>
                <a:t>② </a:t>
              </a:r>
              <a:r>
                <a:rPr lang="zh-CN" altLang="en-US" sz="2800" b="1" dirty="0">
                  <a:latin typeface="+mn-ea"/>
                </a:rPr>
                <a:t>假设有方阵</a:t>
              </a:r>
              <a:r>
                <a:rPr lang="en-US" altLang="zh-CN" sz="2800" b="1" dirty="0">
                  <a:latin typeface="+mn-ea"/>
                </a:rPr>
                <a:t>A</a:t>
              </a:r>
              <a:r>
                <a:rPr lang="zh-CN" altLang="en-US" sz="2800" b="1" dirty="0">
                  <a:latin typeface="+mn-ea"/>
                </a:rPr>
                <a:t>和负整数</a:t>
              </a:r>
              <a:r>
                <a:rPr lang="en-US" altLang="zh-CN" sz="2800" b="1" dirty="0">
                  <a:latin typeface="+mn-ea"/>
                </a:rPr>
                <a:t>p</a:t>
              </a:r>
              <a:r>
                <a:rPr lang="zh-CN" altLang="en-US" sz="2800" b="1" dirty="0">
                  <a:latin typeface="+mn-ea"/>
                </a:rPr>
                <a:t>，则</a:t>
              </a:r>
            </a:p>
          </p:txBody>
        </p:sp>
        <p:sp>
          <p:nvSpPr>
            <p:cNvPr id="89096" name="Text Box 8"/>
            <p:cNvSpPr txBox="1">
              <a:spLocks noChangeArrowheads="1"/>
            </p:cNvSpPr>
            <p:nvPr/>
          </p:nvSpPr>
          <p:spPr bwMode="auto">
            <a:xfrm>
              <a:off x="3969" y="255"/>
              <a:ext cx="9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代表</a:t>
              </a:r>
            </a:p>
          </p:txBody>
        </p:sp>
        <p:sp>
          <p:nvSpPr>
            <p:cNvPr id="89097" name="Rectangle 9"/>
            <p:cNvSpPr>
              <a:spLocks noChangeArrowheads="1"/>
            </p:cNvSpPr>
            <p:nvPr/>
          </p:nvSpPr>
          <p:spPr bwMode="auto">
            <a:xfrm>
              <a:off x="1020" y="663"/>
              <a:ext cx="9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t>自乘</a:t>
              </a:r>
              <a:r>
                <a:rPr lang="en-US" altLang="zh-CN" sz="2800" b="1"/>
                <a:t>p</a:t>
              </a:r>
              <a:r>
                <a:rPr lang="zh-CN" altLang="en-US" sz="2800" b="1"/>
                <a:t>次</a:t>
              </a:r>
            </a:p>
          </p:txBody>
        </p:sp>
        <p:graphicFrame>
          <p:nvGraphicFramePr>
            <p:cNvPr id="89101" name="Object 13"/>
            <p:cNvGraphicFramePr>
              <a:graphicFrameLocks noChangeAspect="1"/>
            </p:cNvGraphicFramePr>
            <p:nvPr>
              <p:extLst>
                <p:ext uri="{D42A27DB-BD31-4B8C-83A1-F6EECF244321}">
                  <p14:modId xmlns:p14="http://schemas.microsoft.com/office/powerpoint/2010/main" val="2567558877"/>
                </p:ext>
              </p:extLst>
            </p:nvPr>
          </p:nvGraphicFramePr>
          <p:xfrm>
            <a:off x="431" y="709"/>
            <a:ext cx="674" cy="308"/>
          </p:xfrm>
          <a:graphic>
            <a:graphicData uri="http://schemas.openxmlformats.org/presentationml/2006/ole">
              <mc:AlternateContent xmlns:mc="http://schemas.openxmlformats.org/markup-compatibility/2006">
                <mc:Choice xmlns:v="urn:schemas-microsoft-com:vml" Requires="v">
                  <p:oleObj spid="_x0000_s6222" name="Equation" r:id="rId9" imgW="444240" imgH="203040" progId="Equation.DSMT4">
                    <p:embed/>
                  </p:oleObj>
                </mc:Choice>
                <mc:Fallback>
                  <p:oleObj name="Equation" r:id="rId9" imgW="444240" imgH="203040" progId="Equation.DSMT4">
                    <p:embed/>
                    <p:pic>
                      <p:nvPicPr>
                        <p:cNvPr id="0" name=""/>
                        <p:cNvPicPr>
                          <a:picLocks noChangeAspect="1" noChangeArrowheads="1"/>
                        </p:cNvPicPr>
                        <p:nvPr/>
                      </p:nvPicPr>
                      <p:blipFill>
                        <a:blip r:embed="rId10"/>
                        <a:srcRect/>
                        <a:stretch>
                          <a:fillRect/>
                        </a:stretch>
                      </p:blipFill>
                      <p:spPr bwMode="auto">
                        <a:xfrm>
                          <a:off x="431" y="709"/>
                          <a:ext cx="6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 name="对象 1"/>
          <p:cNvGraphicFramePr>
            <a:graphicFrameLocks noGrp="1" noChangeAspect="1"/>
          </p:cNvGraphicFramePr>
          <p:nvPr>
            <p:extLst>
              <p:ext uri="{D42A27DB-BD31-4B8C-83A1-F6EECF244321}">
                <p14:modId xmlns:p14="http://schemas.microsoft.com/office/powerpoint/2010/main" val="3688073676"/>
              </p:ext>
            </p:extLst>
          </p:nvPr>
        </p:nvGraphicFramePr>
        <p:xfrm>
          <a:off x="467544" y="4797152"/>
          <a:ext cx="8101012" cy="1482725"/>
        </p:xfrm>
        <a:graphic>
          <a:graphicData uri="http://schemas.openxmlformats.org/presentationml/2006/ole">
            <mc:AlternateContent xmlns:mc="http://schemas.openxmlformats.org/markup-compatibility/2006">
              <mc:Choice xmlns:v="urn:schemas-microsoft-com:vml" Requires="v">
                <p:oleObj spid="_x0000_s6223" name="Equation" r:id="rId11" imgW="3886200" imgH="711000" progId="Equation.DSMT4">
                  <p:embed/>
                </p:oleObj>
              </mc:Choice>
              <mc:Fallback>
                <p:oleObj name="Equation" r:id="rId11" imgW="3886200" imgH="711000" progId="Equation.DSMT4">
                  <p:embed/>
                  <p:pic>
                    <p:nvPicPr>
                      <p:cNvPr id="0" name="Object 11"/>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44" y="4797152"/>
                        <a:ext cx="8101012"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0648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5" name="Text Box 13"/>
          <p:cNvSpPr txBox="1">
            <a:spLocks noChangeArrowheads="1"/>
          </p:cNvSpPr>
          <p:nvPr/>
        </p:nvSpPr>
        <p:spPr bwMode="auto">
          <a:xfrm>
            <a:off x="395536" y="476672"/>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mn-ea"/>
              </a:rPr>
              <a:t>如果</a:t>
            </a:r>
            <a:r>
              <a:rPr lang="en-US" altLang="zh-CN" sz="3200" b="1" dirty="0">
                <a:latin typeface="+mn-ea"/>
              </a:rPr>
              <a:t>p</a:t>
            </a:r>
            <a:r>
              <a:rPr lang="zh-CN" altLang="en-US" sz="3200" b="1" dirty="0">
                <a:latin typeface="+mn-ea"/>
              </a:rPr>
              <a:t>为一个矩阵的话，就是非法运算会出现出错信息：</a:t>
            </a:r>
          </a:p>
        </p:txBody>
      </p:sp>
      <p:sp>
        <p:nvSpPr>
          <p:cNvPr id="95246" name="Rectangle 14"/>
          <p:cNvSpPr>
            <a:spLocks noChangeArrowheads="1"/>
          </p:cNvSpPr>
          <p:nvPr/>
        </p:nvSpPr>
        <p:spPr bwMode="auto">
          <a:xfrm>
            <a:off x="719386" y="1769847"/>
            <a:ext cx="75247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rgbClr val="C00000"/>
                </a:solidFill>
              </a:rPr>
              <a:t>??? Error using ==&gt; ^</a:t>
            </a:r>
          </a:p>
          <a:p>
            <a:r>
              <a:rPr lang="en-US" altLang="zh-CN" sz="3200" dirty="0">
                <a:solidFill>
                  <a:srgbClr val="C00000"/>
                </a:solidFill>
              </a:rPr>
              <a:t>At least one operand must be scalar.</a:t>
            </a:r>
          </a:p>
        </p:txBody>
      </p:sp>
    </p:spTree>
    <p:extLst>
      <p:ext uri="{BB962C8B-B14F-4D97-AF65-F5344CB8AC3E}">
        <p14:creationId xmlns:p14="http://schemas.microsoft.com/office/powerpoint/2010/main" val="699918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half" idx="1"/>
          </p:nvPr>
        </p:nvSpPr>
        <p:spPr>
          <a:xfrm>
            <a:off x="755576" y="999916"/>
            <a:ext cx="7392987" cy="3293180"/>
          </a:xfrm>
        </p:spPr>
        <p:txBody>
          <a:bodyPr/>
          <a:lstStyle/>
          <a:p>
            <a:pPr marL="0" indent="0">
              <a:buNone/>
            </a:pPr>
            <a:r>
              <a:rPr lang="zh-CN" altLang="en-US" sz="2800" b="1" dirty="0">
                <a:latin typeface="+mn-ea"/>
              </a:rPr>
              <a:t>矩阵除分为矩阵右除和矩阵左除。</a:t>
            </a:r>
          </a:p>
          <a:p>
            <a:pPr lvl="1"/>
            <a:r>
              <a:rPr lang="zh-CN" altLang="en-US" b="1" dirty="0">
                <a:latin typeface="+mn-ea"/>
              </a:rPr>
              <a:t>矩阵右除的运算符号为“</a:t>
            </a:r>
            <a:r>
              <a:rPr lang="en-US" altLang="zh-CN" b="1" dirty="0">
                <a:latin typeface="+mn-ea"/>
              </a:rPr>
              <a:t>/”</a:t>
            </a:r>
            <a:r>
              <a:rPr lang="zh-CN" altLang="en-US" b="1" dirty="0">
                <a:latin typeface="+mn-ea"/>
              </a:rPr>
              <a:t>，设</a:t>
            </a:r>
            <a:r>
              <a:rPr lang="en-US" altLang="zh-CN" b="1" dirty="0">
                <a:latin typeface="+mn-ea"/>
              </a:rPr>
              <a:t>A</a:t>
            </a:r>
            <a:r>
              <a:rPr lang="zh-CN" altLang="en-US" b="1" dirty="0">
                <a:latin typeface="+mn-ea"/>
              </a:rPr>
              <a:t>，</a:t>
            </a:r>
            <a:r>
              <a:rPr lang="en-US" altLang="zh-CN" b="1" dirty="0">
                <a:latin typeface="+mn-ea"/>
              </a:rPr>
              <a:t>B</a:t>
            </a:r>
            <a:r>
              <a:rPr lang="zh-CN" altLang="en-US" b="1" dirty="0">
                <a:latin typeface="+mn-ea"/>
              </a:rPr>
              <a:t>为两个矩阵，则“</a:t>
            </a:r>
            <a:r>
              <a:rPr lang="en-US" altLang="zh-CN" b="1" dirty="0">
                <a:latin typeface="+mn-ea"/>
              </a:rPr>
              <a:t>A/B”</a:t>
            </a:r>
            <a:r>
              <a:rPr lang="zh-CN" altLang="en-US" b="1" dirty="0">
                <a:latin typeface="+mn-ea"/>
              </a:rPr>
              <a:t>是指方程</a:t>
            </a:r>
            <a:r>
              <a:rPr lang="en-US" altLang="zh-CN" b="1" dirty="0">
                <a:latin typeface="+mn-ea"/>
              </a:rPr>
              <a:t>X*B=A</a:t>
            </a:r>
            <a:r>
              <a:rPr lang="zh-CN" altLang="en-US" b="1" dirty="0">
                <a:latin typeface="+mn-ea"/>
              </a:rPr>
              <a:t>的解矩阵</a:t>
            </a:r>
            <a:r>
              <a:rPr lang="en-US" altLang="zh-CN" b="1" dirty="0">
                <a:latin typeface="+mn-ea"/>
              </a:rPr>
              <a:t>X</a:t>
            </a:r>
            <a:r>
              <a:rPr lang="zh-CN" altLang="en-US" b="1" dirty="0">
                <a:latin typeface="+mn-ea"/>
              </a:rPr>
              <a:t>。矩阵</a:t>
            </a:r>
            <a:r>
              <a:rPr lang="en-US" altLang="zh-CN" b="1" dirty="0">
                <a:latin typeface="+mn-ea"/>
              </a:rPr>
              <a:t>A</a:t>
            </a:r>
            <a:r>
              <a:rPr lang="zh-CN" altLang="en-US" b="1" dirty="0">
                <a:latin typeface="+mn-ea"/>
              </a:rPr>
              <a:t>和</a:t>
            </a:r>
            <a:r>
              <a:rPr lang="en-US" altLang="zh-CN" b="1" dirty="0">
                <a:latin typeface="+mn-ea"/>
              </a:rPr>
              <a:t>B</a:t>
            </a:r>
            <a:r>
              <a:rPr lang="zh-CN" altLang="en-US" b="1" dirty="0">
                <a:latin typeface="+mn-ea"/>
              </a:rPr>
              <a:t>的列数必须是相等。</a:t>
            </a:r>
          </a:p>
          <a:p>
            <a:pPr lvl="1"/>
            <a:r>
              <a:rPr lang="zh-CN" altLang="en-US" b="1" dirty="0">
                <a:latin typeface="+mn-ea"/>
              </a:rPr>
              <a:t>矩阵右除的运算符号为“</a:t>
            </a:r>
            <a:r>
              <a:rPr lang="en-US" altLang="zh-CN" b="1" dirty="0">
                <a:latin typeface="+mn-ea"/>
              </a:rPr>
              <a:t>\”</a:t>
            </a:r>
            <a:r>
              <a:rPr lang="zh-CN" altLang="en-US" b="1" dirty="0">
                <a:latin typeface="+mn-ea"/>
              </a:rPr>
              <a:t>，设</a:t>
            </a:r>
            <a:r>
              <a:rPr lang="en-US" altLang="zh-CN" b="1" dirty="0">
                <a:latin typeface="+mn-ea"/>
              </a:rPr>
              <a:t>A</a:t>
            </a:r>
            <a:r>
              <a:rPr lang="zh-CN" altLang="en-US" b="1" dirty="0">
                <a:latin typeface="+mn-ea"/>
              </a:rPr>
              <a:t>，</a:t>
            </a:r>
            <a:r>
              <a:rPr lang="en-US" altLang="zh-CN" b="1" dirty="0">
                <a:latin typeface="+mn-ea"/>
              </a:rPr>
              <a:t>B</a:t>
            </a:r>
            <a:r>
              <a:rPr lang="zh-CN" altLang="en-US" b="1" dirty="0">
                <a:latin typeface="+mn-ea"/>
              </a:rPr>
              <a:t>为两个矩阵，则“</a:t>
            </a:r>
            <a:r>
              <a:rPr lang="en-US" altLang="zh-CN" b="1" dirty="0">
                <a:latin typeface="+mn-ea"/>
              </a:rPr>
              <a:t>B\A”</a:t>
            </a:r>
            <a:r>
              <a:rPr lang="zh-CN" altLang="en-US" b="1" dirty="0">
                <a:latin typeface="+mn-ea"/>
              </a:rPr>
              <a:t>是指方程</a:t>
            </a:r>
            <a:r>
              <a:rPr lang="en-US" altLang="zh-CN" b="1" dirty="0">
                <a:latin typeface="+mn-ea"/>
              </a:rPr>
              <a:t>B*X=A</a:t>
            </a:r>
            <a:r>
              <a:rPr lang="zh-CN" altLang="en-US" b="1" dirty="0">
                <a:latin typeface="+mn-ea"/>
              </a:rPr>
              <a:t>的解矩阵</a:t>
            </a:r>
            <a:r>
              <a:rPr lang="en-US" altLang="zh-CN" b="1" dirty="0">
                <a:latin typeface="+mn-ea"/>
              </a:rPr>
              <a:t>X</a:t>
            </a:r>
            <a:r>
              <a:rPr lang="zh-CN" altLang="en-US" b="1" dirty="0">
                <a:latin typeface="+mn-ea"/>
              </a:rPr>
              <a:t>。矩阵</a:t>
            </a:r>
            <a:r>
              <a:rPr lang="en-US" altLang="zh-CN" b="1" dirty="0">
                <a:latin typeface="+mn-ea"/>
              </a:rPr>
              <a:t>A</a:t>
            </a:r>
            <a:r>
              <a:rPr lang="zh-CN" altLang="en-US" b="1" dirty="0">
                <a:latin typeface="+mn-ea"/>
              </a:rPr>
              <a:t>和</a:t>
            </a:r>
            <a:r>
              <a:rPr lang="en-US" altLang="zh-CN" b="1" dirty="0">
                <a:latin typeface="+mn-ea"/>
              </a:rPr>
              <a:t>B</a:t>
            </a:r>
            <a:r>
              <a:rPr lang="zh-CN" altLang="en-US" b="1" dirty="0">
                <a:latin typeface="+mn-ea"/>
              </a:rPr>
              <a:t>的行数必须是相等。</a:t>
            </a:r>
          </a:p>
        </p:txBody>
      </p:sp>
      <p:sp>
        <p:nvSpPr>
          <p:cNvPr id="35845" name="Rectangle 5"/>
          <p:cNvSpPr>
            <a:spLocks noChangeArrowheads="1"/>
          </p:cNvSpPr>
          <p:nvPr/>
        </p:nvSpPr>
        <p:spPr bwMode="auto">
          <a:xfrm>
            <a:off x="395288" y="333375"/>
            <a:ext cx="3695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lnSpc>
                <a:spcPct val="90000"/>
              </a:lnSpc>
              <a:spcBef>
                <a:spcPct val="20000"/>
              </a:spcBef>
              <a:buClr>
                <a:schemeClr val="hlink"/>
              </a:buClr>
              <a:buSzPct val="70000"/>
              <a:buFont typeface="Wingdings" pitchFamily="2" charset="2"/>
              <a:buChar char="n"/>
            </a:pPr>
            <a:r>
              <a:rPr lang="zh-CN" altLang="en-US" sz="3600" b="1" dirty="0">
                <a:effectLst>
                  <a:outerShdw blurRad="38100" dist="38100" dir="2700000" algn="tl">
                    <a:srgbClr val="000000"/>
                  </a:outerShdw>
                </a:effectLst>
              </a:rPr>
              <a:t>矩阵的</a:t>
            </a:r>
            <a:r>
              <a:rPr lang="zh-CN" altLang="en-US" sz="3600" b="1" dirty="0" smtClean="0">
                <a:effectLst>
                  <a:outerShdw blurRad="38100" dist="38100" dir="2700000" algn="tl">
                    <a:srgbClr val="000000"/>
                  </a:outerShdw>
                </a:effectLst>
              </a:rPr>
              <a:t>除法</a:t>
            </a:r>
            <a:endParaRPr lang="zh-CN" altLang="en-US" sz="3600" b="1" dirty="0">
              <a:effectLst>
                <a:outerShdw blurRad="38100" dist="38100" dir="2700000" algn="tl">
                  <a:srgbClr val="000000"/>
                </a:outerShdw>
              </a:effectLst>
            </a:endParaRPr>
          </a:p>
        </p:txBody>
      </p:sp>
      <p:graphicFrame>
        <p:nvGraphicFramePr>
          <p:cNvPr id="35849" name="Object 9"/>
          <p:cNvGraphicFramePr>
            <a:graphicFrameLocks noGrp="1" noChangeAspect="1"/>
          </p:cNvGraphicFramePr>
          <p:nvPr>
            <p:ph sz="quarter" idx="3"/>
            <p:extLst>
              <p:ext uri="{D42A27DB-BD31-4B8C-83A1-F6EECF244321}">
                <p14:modId xmlns:p14="http://schemas.microsoft.com/office/powerpoint/2010/main" val="397581277"/>
              </p:ext>
            </p:extLst>
          </p:nvPr>
        </p:nvGraphicFramePr>
        <p:xfrm>
          <a:off x="1619250" y="4558134"/>
          <a:ext cx="5832475" cy="527050"/>
        </p:xfrm>
        <a:graphic>
          <a:graphicData uri="http://schemas.openxmlformats.org/presentationml/2006/ole">
            <mc:AlternateContent xmlns:mc="http://schemas.openxmlformats.org/markup-compatibility/2006">
              <mc:Choice xmlns:v="urn:schemas-microsoft-com:vml" Requires="v">
                <p:oleObj spid="_x0000_s8209" name="Equation" r:id="rId3" imgW="2247840" imgH="203040" progId="Equation.DSMT4">
                  <p:embed/>
                </p:oleObj>
              </mc:Choice>
              <mc:Fallback>
                <p:oleObj name="Equation" r:id="rId3" imgW="2247840" imgH="203040" progId="Equation.DSMT4">
                  <p:embed/>
                  <p:pic>
                    <p:nvPicPr>
                      <p:cNvPr id="0" name=""/>
                      <p:cNvPicPr>
                        <a:picLocks noChangeAspect="1" noChangeArrowheads="1"/>
                      </p:cNvPicPr>
                      <p:nvPr/>
                    </p:nvPicPr>
                    <p:blipFill>
                      <a:blip r:embed="rId4"/>
                      <a:srcRect/>
                      <a:stretch>
                        <a:fillRect/>
                      </a:stretch>
                    </p:blipFill>
                    <p:spPr bwMode="auto">
                      <a:xfrm>
                        <a:off x="1619250" y="4558134"/>
                        <a:ext cx="58324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94598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5" name="Object 7"/>
          <p:cNvGraphicFramePr>
            <a:graphicFrameLocks noGrp="1" noChangeAspect="1"/>
          </p:cNvGraphicFramePr>
          <p:nvPr>
            <p:ph sz="quarter" idx="1"/>
            <p:extLst>
              <p:ext uri="{D42A27DB-BD31-4B8C-83A1-F6EECF244321}">
                <p14:modId xmlns:p14="http://schemas.microsoft.com/office/powerpoint/2010/main" val="3769311765"/>
              </p:ext>
            </p:extLst>
          </p:nvPr>
        </p:nvGraphicFramePr>
        <p:xfrm>
          <a:off x="2124075" y="908050"/>
          <a:ext cx="1074738" cy="490538"/>
        </p:xfrm>
        <a:graphic>
          <a:graphicData uri="http://schemas.openxmlformats.org/presentationml/2006/ole">
            <mc:AlternateContent xmlns:mc="http://schemas.openxmlformats.org/markup-compatibility/2006">
              <mc:Choice xmlns:v="urn:schemas-microsoft-com:vml" Requires="v">
                <p:oleObj spid="_x0000_s9282" name="Equation" r:id="rId3" imgW="444240" imgH="203040" progId="Equation.DSMT4">
                  <p:embed/>
                </p:oleObj>
              </mc:Choice>
              <mc:Fallback>
                <p:oleObj name="Equation" r:id="rId3" imgW="444240" imgH="203040" progId="Equation.DSMT4">
                  <p:embed/>
                  <p:pic>
                    <p:nvPicPr>
                      <p:cNvPr id="0" name=""/>
                      <p:cNvPicPr>
                        <a:picLocks noChangeAspect="1" noChangeArrowheads="1"/>
                      </p:cNvPicPr>
                      <p:nvPr/>
                    </p:nvPicPr>
                    <p:blipFill>
                      <a:blip r:embed="rId4"/>
                      <a:srcRect/>
                      <a:stretch>
                        <a:fillRect/>
                      </a:stretch>
                    </p:blipFill>
                    <p:spPr bwMode="auto">
                      <a:xfrm>
                        <a:off x="2124075" y="908050"/>
                        <a:ext cx="1074738"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1" name="Object 3"/>
          <p:cNvGraphicFramePr>
            <a:graphicFrameLocks noGrp="1" noChangeAspect="1"/>
          </p:cNvGraphicFramePr>
          <p:nvPr>
            <p:ph sz="quarter" idx="2"/>
            <p:extLst>
              <p:ext uri="{D42A27DB-BD31-4B8C-83A1-F6EECF244321}">
                <p14:modId xmlns:p14="http://schemas.microsoft.com/office/powerpoint/2010/main" val="2103513327"/>
              </p:ext>
            </p:extLst>
          </p:nvPr>
        </p:nvGraphicFramePr>
        <p:xfrm>
          <a:off x="2124075" y="2357438"/>
          <a:ext cx="1223963" cy="544512"/>
        </p:xfrm>
        <a:graphic>
          <a:graphicData uri="http://schemas.openxmlformats.org/presentationml/2006/ole">
            <mc:AlternateContent xmlns:mc="http://schemas.openxmlformats.org/markup-compatibility/2006">
              <mc:Choice xmlns:v="urn:schemas-microsoft-com:vml" Requires="v">
                <p:oleObj spid="_x0000_s9283" name="Equation" r:id="rId5" imgW="457200" imgH="203040" progId="Equation.DSMT4">
                  <p:embed/>
                </p:oleObj>
              </mc:Choice>
              <mc:Fallback>
                <p:oleObj name="Equation" r:id="rId5" imgW="457200" imgH="203040" progId="Equation.DSMT4">
                  <p:embed/>
                  <p:pic>
                    <p:nvPicPr>
                      <p:cNvPr id="0" name=""/>
                      <p:cNvPicPr>
                        <a:picLocks noChangeAspect="1" noChangeArrowheads="1"/>
                      </p:cNvPicPr>
                      <p:nvPr/>
                    </p:nvPicPr>
                    <p:blipFill>
                      <a:blip r:embed="rId6"/>
                      <a:srcRect/>
                      <a:stretch>
                        <a:fillRect/>
                      </a:stretch>
                    </p:blipFill>
                    <p:spPr bwMode="auto">
                      <a:xfrm>
                        <a:off x="2124075" y="2357438"/>
                        <a:ext cx="12239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3" name="Object 5"/>
          <p:cNvGraphicFramePr>
            <a:graphicFrameLocks noGrp="1" noChangeAspect="1"/>
          </p:cNvGraphicFramePr>
          <p:nvPr>
            <p:ph sz="quarter" idx="3"/>
            <p:extLst>
              <p:ext uri="{D42A27DB-BD31-4B8C-83A1-F6EECF244321}">
                <p14:modId xmlns:p14="http://schemas.microsoft.com/office/powerpoint/2010/main" val="2700066554"/>
              </p:ext>
            </p:extLst>
          </p:nvPr>
        </p:nvGraphicFramePr>
        <p:xfrm>
          <a:off x="2092325" y="5084763"/>
          <a:ext cx="1471613" cy="574675"/>
        </p:xfrm>
        <a:graphic>
          <a:graphicData uri="http://schemas.openxmlformats.org/presentationml/2006/ole">
            <mc:AlternateContent xmlns:mc="http://schemas.openxmlformats.org/markup-compatibility/2006">
              <mc:Choice xmlns:v="urn:schemas-microsoft-com:vml" Requires="v">
                <p:oleObj spid="_x0000_s9284" name="Equation" r:id="rId7" imgW="520560" imgH="203040" progId="Equation.DSMT4">
                  <p:embed/>
                </p:oleObj>
              </mc:Choice>
              <mc:Fallback>
                <p:oleObj name="Equation" r:id="rId7" imgW="520560" imgH="203040" progId="Equation.DSMT4">
                  <p:embed/>
                  <p:pic>
                    <p:nvPicPr>
                      <p:cNvPr id="0" name=""/>
                      <p:cNvPicPr>
                        <a:picLocks noChangeAspect="1" noChangeArrowheads="1"/>
                      </p:cNvPicPr>
                      <p:nvPr/>
                    </p:nvPicPr>
                    <p:blipFill>
                      <a:blip r:embed="rId8"/>
                      <a:srcRect/>
                      <a:stretch>
                        <a:fillRect/>
                      </a:stretch>
                    </p:blipFill>
                    <p:spPr bwMode="auto">
                      <a:xfrm>
                        <a:off x="2092325" y="5084763"/>
                        <a:ext cx="14716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2" name="Rectangle 4"/>
          <p:cNvSpPr>
            <a:spLocks noChangeArrowheads="1"/>
          </p:cNvSpPr>
          <p:nvPr/>
        </p:nvSpPr>
        <p:spPr bwMode="auto">
          <a:xfrm>
            <a:off x="395288" y="333375"/>
            <a:ext cx="3695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0000"/>
              <a:buFont typeface="Wingdings" pitchFamily="2" charset="2"/>
              <a:buChar char="n"/>
            </a:pPr>
            <a:r>
              <a:rPr lang="zh-CN" altLang="en-US" sz="2800" b="1" dirty="0">
                <a:effectLst>
                  <a:outerShdw blurRad="38100" dist="38100" dir="2700000" algn="tl">
                    <a:srgbClr val="000000"/>
                  </a:outerShdw>
                </a:effectLst>
              </a:rPr>
              <a:t>矩阵的求逆</a:t>
            </a:r>
          </a:p>
          <a:p>
            <a:pPr marL="742950" lvl="1" indent="-285750">
              <a:lnSpc>
                <a:spcPct val="130000"/>
              </a:lnSpc>
              <a:spcBef>
                <a:spcPct val="20000"/>
              </a:spcBef>
              <a:buClr>
                <a:schemeClr val="tx1"/>
              </a:buClr>
              <a:buFontTx/>
              <a:buChar char="–"/>
            </a:pPr>
            <a:endParaRPr lang="en-US" altLang="zh-CN" sz="2400" b="1" dirty="0">
              <a:effectLst>
                <a:outerShdw blurRad="38100" dist="38100" dir="2700000" algn="tl">
                  <a:srgbClr val="000000"/>
                </a:outerShdw>
              </a:effectLst>
            </a:endParaRPr>
          </a:p>
        </p:txBody>
      </p:sp>
      <p:graphicFrame>
        <p:nvGraphicFramePr>
          <p:cNvPr id="99341" name="Object 13"/>
          <p:cNvGraphicFramePr>
            <a:graphicFrameLocks noChangeAspect="1"/>
          </p:cNvGraphicFramePr>
          <p:nvPr>
            <p:extLst>
              <p:ext uri="{D42A27DB-BD31-4B8C-83A1-F6EECF244321}">
                <p14:modId xmlns:p14="http://schemas.microsoft.com/office/powerpoint/2010/main" val="2963412415"/>
              </p:ext>
            </p:extLst>
          </p:nvPr>
        </p:nvGraphicFramePr>
        <p:xfrm>
          <a:off x="2051050" y="3749675"/>
          <a:ext cx="1152525" cy="542925"/>
        </p:xfrm>
        <a:graphic>
          <a:graphicData uri="http://schemas.openxmlformats.org/presentationml/2006/ole">
            <mc:AlternateContent xmlns:mc="http://schemas.openxmlformats.org/markup-compatibility/2006">
              <mc:Choice xmlns:v="urn:schemas-microsoft-com:vml" Requires="v">
                <p:oleObj spid="_x0000_s9285" name="Equation" r:id="rId9" imgW="431640" imgH="203040" progId="Equation.DSMT4">
                  <p:embed/>
                </p:oleObj>
              </mc:Choice>
              <mc:Fallback>
                <p:oleObj name="Equation" r:id="rId9" imgW="431640" imgH="203040" progId="Equation.DSMT4">
                  <p:embed/>
                  <p:pic>
                    <p:nvPicPr>
                      <p:cNvPr id="0" name=""/>
                      <p:cNvPicPr>
                        <a:picLocks noChangeAspect="1" noChangeArrowheads="1"/>
                      </p:cNvPicPr>
                      <p:nvPr/>
                    </p:nvPicPr>
                    <p:blipFill>
                      <a:blip r:embed="rId10"/>
                      <a:srcRect/>
                      <a:stretch>
                        <a:fillRect/>
                      </a:stretch>
                    </p:blipFill>
                    <p:spPr bwMode="auto">
                      <a:xfrm>
                        <a:off x="2051050" y="3749675"/>
                        <a:ext cx="11525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2" name="Rectangle 14"/>
          <p:cNvSpPr>
            <a:spLocks noChangeArrowheads="1"/>
          </p:cNvSpPr>
          <p:nvPr/>
        </p:nvSpPr>
        <p:spPr bwMode="auto">
          <a:xfrm>
            <a:off x="395288" y="1628775"/>
            <a:ext cx="3695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0000"/>
              <a:buFont typeface="Wingdings" pitchFamily="2" charset="2"/>
              <a:buChar char="n"/>
            </a:pPr>
            <a:r>
              <a:rPr lang="zh-CN" altLang="en-US" sz="2800" b="1" dirty="0">
                <a:effectLst>
                  <a:outerShdw blurRad="38100" dist="38100" dir="2700000" algn="tl">
                    <a:srgbClr val="000000"/>
                  </a:outerShdw>
                </a:effectLst>
              </a:rPr>
              <a:t>矩阵的特征值</a:t>
            </a:r>
          </a:p>
          <a:p>
            <a:pPr marL="742950" lvl="1" indent="-285750">
              <a:lnSpc>
                <a:spcPct val="130000"/>
              </a:lnSpc>
              <a:spcBef>
                <a:spcPct val="20000"/>
              </a:spcBef>
              <a:buClr>
                <a:schemeClr val="tx1"/>
              </a:buClr>
              <a:buFontTx/>
              <a:buChar char="–"/>
            </a:pPr>
            <a:endParaRPr lang="en-US" altLang="zh-CN" sz="2400" b="1" dirty="0">
              <a:effectLst>
                <a:outerShdw blurRad="38100" dist="38100" dir="2700000" algn="tl">
                  <a:srgbClr val="000000"/>
                </a:outerShdw>
              </a:effectLst>
            </a:endParaRPr>
          </a:p>
        </p:txBody>
      </p:sp>
      <p:sp>
        <p:nvSpPr>
          <p:cNvPr id="99343" name="Rectangle 15"/>
          <p:cNvSpPr>
            <a:spLocks noChangeArrowheads="1"/>
          </p:cNvSpPr>
          <p:nvPr/>
        </p:nvSpPr>
        <p:spPr bwMode="auto">
          <a:xfrm>
            <a:off x="444500" y="2997200"/>
            <a:ext cx="3695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0000"/>
              <a:buFont typeface="Wingdings" pitchFamily="2" charset="2"/>
              <a:buChar char="n"/>
            </a:pPr>
            <a:r>
              <a:rPr lang="zh-CN" altLang="en-US" sz="2800" b="1">
                <a:effectLst>
                  <a:outerShdw blurRad="38100" dist="38100" dir="2700000" algn="tl">
                    <a:srgbClr val="000000"/>
                  </a:outerShdw>
                </a:effectLst>
              </a:rPr>
              <a:t>求方阵的行列式</a:t>
            </a:r>
          </a:p>
          <a:p>
            <a:pPr marL="742950" lvl="1" indent="-285750">
              <a:lnSpc>
                <a:spcPct val="130000"/>
              </a:lnSpc>
              <a:spcBef>
                <a:spcPct val="20000"/>
              </a:spcBef>
              <a:buClr>
                <a:schemeClr val="tx1"/>
              </a:buClr>
              <a:buFontTx/>
              <a:buChar char="–"/>
            </a:pPr>
            <a:endParaRPr lang="en-US" altLang="zh-CN" sz="2400" b="1">
              <a:effectLst>
                <a:outerShdw blurRad="38100" dist="38100" dir="2700000" algn="tl">
                  <a:srgbClr val="000000"/>
                </a:outerShdw>
              </a:effectLst>
            </a:endParaRPr>
          </a:p>
        </p:txBody>
      </p:sp>
      <p:sp>
        <p:nvSpPr>
          <p:cNvPr id="99344" name="Rectangle 16"/>
          <p:cNvSpPr>
            <a:spLocks noChangeArrowheads="1"/>
          </p:cNvSpPr>
          <p:nvPr/>
        </p:nvSpPr>
        <p:spPr bwMode="auto">
          <a:xfrm>
            <a:off x="468313" y="4365625"/>
            <a:ext cx="3695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0000"/>
              <a:buFont typeface="Wingdings" pitchFamily="2" charset="2"/>
              <a:buChar char="n"/>
            </a:pPr>
            <a:r>
              <a:rPr lang="zh-CN" altLang="en-US" sz="2800" b="1">
                <a:effectLst>
                  <a:outerShdw blurRad="38100" dist="38100" dir="2700000" algn="tl">
                    <a:srgbClr val="000000"/>
                  </a:outerShdw>
                </a:effectLst>
              </a:rPr>
              <a:t>求特征多项式</a:t>
            </a:r>
          </a:p>
          <a:p>
            <a:pPr marL="742950" lvl="1" indent="-285750">
              <a:lnSpc>
                <a:spcPct val="130000"/>
              </a:lnSpc>
              <a:spcBef>
                <a:spcPct val="20000"/>
              </a:spcBef>
              <a:buClr>
                <a:schemeClr val="tx1"/>
              </a:buClr>
              <a:buFontTx/>
              <a:buChar char="–"/>
            </a:pPr>
            <a:endParaRPr lang="en-US" altLang="zh-CN" sz="2400" b="1">
              <a:effectLst>
                <a:outerShdw blurRad="38100" dist="38100" dir="2700000" algn="tl">
                  <a:srgbClr val="000000"/>
                </a:outerShdw>
              </a:effectLst>
            </a:endParaRPr>
          </a:p>
        </p:txBody>
      </p:sp>
    </p:spTree>
    <p:extLst>
      <p:ext uri="{BB962C8B-B14F-4D97-AF65-F5344CB8AC3E}">
        <p14:creationId xmlns:p14="http://schemas.microsoft.com/office/powerpoint/2010/main" val="1718296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1520" y="188640"/>
            <a:ext cx="7991475" cy="1431925"/>
          </a:xfrm>
        </p:spPr>
        <p:txBody>
          <a:bodyPr/>
          <a:lstStyle/>
          <a:p>
            <a:pPr algn="l"/>
            <a:r>
              <a:rPr lang="zh-CN" altLang="en-US" sz="4000" b="1" dirty="0"/>
              <a:t>矩阵的数组（向量）运算（</a:t>
            </a:r>
            <a:r>
              <a:rPr lang="en-US" altLang="zh-CN" sz="4000" b="1" dirty="0"/>
              <a:t>P30</a:t>
            </a:r>
            <a:r>
              <a:rPr lang="zh-CN" altLang="en-US" sz="4000" b="1" dirty="0"/>
              <a:t>）</a:t>
            </a:r>
          </a:p>
        </p:txBody>
      </p:sp>
      <p:sp>
        <p:nvSpPr>
          <p:cNvPr id="38917" name="Rectangle 5"/>
          <p:cNvSpPr>
            <a:spLocks noGrp="1" noChangeArrowheads="1"/>
          </p:cNvSpPr>
          <p:nvPr>
            <p:ph type="body" idx="1"/>
          </p:nvPr>
        </p:nvSpPr>
        <p:spPr>
          <a:xfrm>
            <a:off x="457200" y="1600201"/>
            <a:ext cx="8229600" cy="3052936"/>
          </a:xfrm>
        </p:spPr>
        <p:txBody>
          <a:bodyPr>
            <a:normAutofit/>
          </a:bodyPr>
          <a:lstStyle/>
          <a:p>
            <a:r>
              <a:rPr lang="zh-CN" altLang="en-US" sz="2800" b="1" dirty="0">
                <a:latin typeface="+mn-ea"/>
              </a:rPr>
              <a:t>数组（向量）运算指的是元素对元素的逐一运算。</a:t>
            </a:r>
          </a:p>
          <a:p>
            <a:pPr lvl="1"/>
            <a:r>
              <a:rPr lang="zh-CN" altLang="en-US" b="1" dirty="0">
                <a:latin typeface="+mn-ea"/>
              </a:rPr>
              <a:t>数组加减（</a:t>
            </a:r>
            <a:r>
              <a:rPr lang="en-US" altLang="zh-CN" b="1" dirty="0">
                <a:latin typeface="+mn-ea"/>
              </a:rPr>
              <a:t>.-,.+</a:t>
            </a:r>
            <a:r>
              <a:rPr lang="zh-CN" altLang="en-US" b="1" dirty="0">
                <a:latin typeface="+mn-ea"/>
              </a:rPr>
              <a:t>）</a:t>
            </a:r>
          </a:p>
          <a:p>
            <a:pPr lvl="1"/>
            <a:r>
              <a:rPr lang="zh-CN" altLang="en-US" b="1" dirty="0">
                <a:latin typeface="+mn-ea"/>
              </a:rPr>
              <a:t>数组乘除（</a:t>
            </a:r>
            <a:r>
              <a:rPr lang="en-US" altLang="zh-CN" b="1" dirty="0">
                <a:latin typeface="+mn-ea"/>
              </a:rPr>
              <a:t>.*,./,.\</a:t>
            </a:r>
            <a:r>
              <a:rPr lang="zh-CN" altLang="en-US" b="1" dirty="0">
                <a:latin typeface="+mn-ea"/>
              </a:rPr>
              <a:t>）</a:t>
            </a:r>
          </a:p>
          <a:p>
            <a:pPr lvl="1"/>
            <a:r>
              <a:rPr lang="zh-CN" altLang="en-US" b="1" dirty="0">
                <a:latin typeface="+mn-ea"/>
              </a:rPr>
              <a:t>数组乘方（</a:t>
            </a:r>
            <a:r>
              <a:rPr lang="en-US" altLang="zh-CN" b="1" dirty="0">
                <a:latin typeface="+mn-ea"/>
              </a:rPr>
              <a:t>.^</a:t>
            </a:r>
            <a:r>
              <a:rPr lang="zh-CN" altLang="en-US" b="1" dirty="0" smtClean="0">
                <a:latin typeface="+mn-ea"/>
              </a:rPr>
              <a:t>）</a:t>
            </a:r>
            <a:endParaRPr lang="en-US" altLang="zh-CN" b="1" dirty="0" smtClean="0">
              <a:latin typeface="+mn-ea"/>
            </a:endParaRPr>
          </a:p>
          <a:p>
            <a:pPr lvl="1"/>
            <a:r>
              <a:rPr lang="zh-CN" altLang="en-US" b="1" dirty="0" smtClean="0">
                <a:latin typeface="+mn-ea"/>
              </a:rPr>
              <a:t>数组转置 </a:t>
            </a:r>
            <a:r>
              <a:rPr lang="en-US" altLang="zh-CN" b="1" dirty="0" smtClean="0">
                <a:latin typeface="+mn-ea"/>
              </a:rPr>
              <a:t>(.’)</a:t>
            </a:r>
            <a:endParaRPr lang="zh-CN" altLang="en-US" b="1" dirty="0">
              <a:latin typeface="+mn-ea"/>
            </a:endParaRPr>
          </a:p>
        </p:txBody>
      </p:sp>
    </p:spTree>
    <p:extLst>
      <p:ext uri="{BB962C8B-B14F-4D97-AF65-F5344CB8AC3E}">
        <p14:creationId xmlns:p14="http://schemas.microsoft.com/office/powerpoint/2010/main" val="1897103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95536" y="447675"/>
            <a:ext cx="7543800" cy="4493494"/>
          </a:xfrm>
        </p:spPr>
        <p:txBody>
          <a:bodyPr>
            <a:normAutofit/>
          </a:bodyPr>
          <a:lstStyle/>
          <a:p>
            <a:pPr>
              <a:lnSpc>
                <a:spcPct val="90000"/>
              </a:lnSpc>
            </a:pPr>
            <a:r>
              <a:rPr lang="zh-CN" altLang="en-US" b="1" dirty="0">
                <a:latin typeface="+mn-ea"/>
              </a:rPr>
              <a:t>数组加减（</a:t>
            </a:r>
            <a:r>
              <a:rPr lang="en-US" altLang="zh-CN" b="1" dirty="0">
                <a:latin typeface="+mn-ea"/>
              </a:rPr>
              <a:t>.-,.+</a:t>
            </a:r>
            <a:r>
              <a:rPr lang="zh-CN" altLang="en-US" b="1" dirty="0">
                <a:latin typeface="+mn-ea"/>
              </a:rPr>
              <a:t>）</a:t>
            </a:r>
          </a:p>
          <a:p>
            <a:pPr lvl="1">
              <a:lnSpc>
                <a:spcPct val="90000"/>
              </a:lnSpc>
            </a:pPr>
            <a:r>
              <a:rPr lang="en-US" altLang="zh-CN" sz="3200" b="1" dirty="0" err="1">
                <a:effectLst/>
                <a:latin typeface="+mn-ea"/>
              </a:rPr>
              <a:t>a.+b</a:t>
            </a:r>
            <a:endParaRPr lang="en-US" altLang="zh-CN" sz="3200" b="1" dirty="0">
              <a:effectLst/>
              <a:latin typeface="+mn-ea"/>
            </a:endParaRPr>
          </a:p>
          <a:p>
            <a:pPr lvl="1">
              <a:lnSpc>
                <a:spcPct val="90000"/>
              </a:lnSpc>
            </a:pPr>
            <a:r>
              <a:rPr lang="en-US" altLang="zh-CN" sz="3200" b="1" dirty="0">
                <a:effectLst/>
                <a:latin typeface="+mn-ea"/>
              </a:rPr>
              <a:t>a.-b</a:t>
            </a:r>
          </a:p>
          <a:p>
            <a:pPr lvl="1">
              <a:lnSpc>
                <a:spcPct val="90000"/>
              </a:lnSpc>
            </a:pPr>
            <a:r>
              <a:rPr lang="zh-CN" altLang="en-US" sz="3200" b="1" dirty="0">
                <a:latin typeface="+mn-ea"/>
              </a:rPr>
              <a:t>例 </a:t>
            </a:r>
            <a:r>
              <a:rPr lang="en-US" altLang="zh-CN" sz="3200" b="1" dirty="0">
                <a:latin typeface="+mn-ea"/>
              </a:rPr>
              <a:t>:&gt;&gt;a=[1,2;3,4];b=[4,5;2,3]</a:t>
            </a:r>
          </a:p>
          <a:p>
            <a:pPr lvl="1">
              <a:lnSpc>
                <a:spcPct val="90000"/>
              </a:lnSpc>
            </a:pPr>
            <a:r>
              <a:rPr lang="en-US" altLang="zh-CN" sz="3200" b="1" dirty="0">
                <a:latin typeface="+mn-ea"/>
              </a:rPr>
              <a:t>     &gt;&gt;c=a.+</a:t>
            </a:r>
            <a:r>
              <a:rPr lang="en-US" altLang="zh-CN" sz="3200" b="1" dirty="0" err="1">
                <a:latin typeface="+mn-ea"/>
              </a:rPr>
              <a:t>b;d</a:t>
            </a:r>
            <a:r>
              <a:rPr lang="en-US" altLang="zh-CN" sz="3200" b="1" dirty="0">
                <a:latin typeface="+mn-ea"/>
              </a:rPr>
              <a:t>=a.-b</a:t>
            </a:r>
          </a:p>
          <a:p>
            <a:pPr lvl="1">
              <a:lnSpc>
                <a:spcPct val="90000"/>
              </a:lnSpc>
            </a:pPr>
            <a:r>
              <a:rPr lang="en-US" altLang="zh-CN" sz="3200" b="1" dirty="0">
                <a:latin typeface="+mn-ea"/>
              </a:rPr>
              <a:t>     &gt;&gt;c=             d=</a:t>
            </a:r>
          </a:p>
          <a:p>
            <a:pPr marL="457200" lvl="1" indent="0">
              <a:lnSpc>
                <a:spcPct val="90000"/>
              </a:lnSpc>
              <a:buNone/>
            </a:pPr>
            <a:r>
              <a:rPr lang="en-US" altLang="zh-CN" sz="3200" b="1" dirty="0" smtClean="0">
                <a:latin typeface="+mn-ea"/>
              </a:rPr>
              <a:t>           5   7          -</a:t>
            </a:r>
            <a:r>
              <a:rPr lang="en-US" altLang="zh-CN" sz="3200" b="1" dirty="0">
                <a:latin typeface="+mn-ea"/>
              </a:rPr>
              <a:t>3 </a:t>
            </a:r>
            <a:r>
              <a:rPr lang="en-US" altLang="zh-CN" sz="3200" b="1" dirty="0" smtClean="0">
                <a:latin typeface="+mn-ea"/>
              </a:rPr>
              <a:t> </a:t>
            </a:r>
            <a:r>
              <a:rPr lang="en-US" altLang="zh-CN" sz="3200" b="1" dirty="0">
                <a:latin typeface="+mn-ea"/>
              </a:rPr>
              <a:t>-3</a:t>
            </a:r>
          </a:p>
          <a:p>
            <a:pPr marL="457200" lvl="1" indent="0">
              <a:lnSpc>
                <a:spcPct val="90000"/>
              </a:lnSpc>
              <a:buNone/>
            </a:pPr>
            <a:r>
              <a:rPr lang="en-US" altLang="zh-CN" sz="3200" b="1" dirty="0">
                <a:latin typeface="+mn-ea"/>
              </a:rPr>
              <a:t>          </a:t>
            </a:r>
            <a:r>
              <a:rPr lang="en-US" altLang="zh-CN" sz="3200" b="1" dirty="0" smtClean="0">
                <a:latin typeface="+mn-ea"/>
              </a:rPr>
              <a:t> </a:t>
            </a:r>
            <a:r>
              <a:rPr lang="en-US" altLang="zh-CN" sz="3200" b="1" dirty="0">
                <a:latin typeface="+mn-ea"/>
              </a:rPr>
              <a:t>5 </a:t>
            </a:r>
            <a:r>
              <a:rPr lang="en-US" altLang="zh-CN" sz="3200" b="1" dirty="0" smtClean="0">
                <a:latin typeface="+mn-ea"/>
              </a:rPr>
              <a:t>  </a:t>
            </a:r>
            <a:r>
              <a:rPr lang="en-US" altLang="zh-CN" sz="3200" b="1" dirty="0">
                <a:latin typeface="+mn-ea"/>
              </a:rPr>
              <a:t>7           1 </a:t>
            </a:r>
            <a:r>
              <a:rPr lang="en-US" altLang="zh-CN" sz="3200" b="1" dirty="0" smtClean="0">
                <a:latin typeface="+mn-ea"/>
              </a:rPr>
              <a:t>  </a:t>
            </a:r>
            <a:r>
              <a:rPr lang="en-US" altLang="zh-CN" sz="3200" b="1" dirty="0">
                <a:latin typeface="+mn-ea"/>
              </a:rPr>
              <a:t>1</a:t>
            </a:r>
          </a:p>
        </p:txBody>
      </p:sp>
      <p:sp>
        <p:nvSpPr>
          <p:cNvPr id="41988" name="AutoShape 4"/>
          <p:cNvSpPr>
            <a:spLocks/>
          </p:cNvSpPr>
          <p:nvPr/>
        </p:nvSpPr>
        <p:spPr bwMode="auto">
          <a:xfrm>
            <a:off x="2266951" y="1197323"/>
            <a:ext cx="288925" cy="647700"/>
          </a:xfrm>
          <a:prstGeom prst="rightBrace">
            <a:avLst>
              <a:gd name="adj1" fmla="val 18681"/>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9" name="Text Box 5"/>
          <p:cNvSpPr txBox="1">
            <a:spLocks noChangeArrowheads="1"/>
          </p:cNvSpPr>
          <p:nvPr/>
        </p:nvSpPr>
        <p:spPr bwMode="auto">
          <a:xfrm>
            <a:off x="2627313" y="1268760"/>
            <a:ext cx="547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t>对应元素相加减（与矩阵加减等效）</a:t>
            </a:r>
            <a:endParaRPr lang="zh-CN" altLang="en-US" sz="2400" b="1" dirty="0"/>
          </a:p>
        </p:txBody>
      </p:sp>
    </p:spTree>
    <p:extLst>
      <p:ext uri="{BB962C8B-B14F-4D97-AF65-F5344CB8AC3E}">
        <p14:creationId xmlns:p14="http://schemas.microsoft.com/office/powerpoint/2010/main" val="15786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179512" y="260648"/>
            <a:ext cx="8424936" cy="5616575"/>
          </a:xfrm>
        </p:spPr>
        <p:txBody>
          <a:bodyPr>
            <a:normAutofit/>
          </a:bodyPr>
          <a:lstStyle/>
          <a:p>
            <a:pPr>
              <a:lnSpc>
                <a:spcPct val="80000"/>
              </a:lnSpc>
            </a:pPr>
            <a:r>
              <a:rPr lang="zh-CN" altLang="en-US" sz="2800" b="1" dirty="0"/>
              <a:t>数组乘除（ </a:t>
            </a:r>
            <a:r>
              <a:rPr lang="en-US" altLang="zh-CN" sz="2800" b="1" dirty="0"/>
              <a:t>.*,./,.\</a:t>
            </a:r>
            <a:r>
              <a:rPr lang="zh-CN" altLang="en-US" sz="2800" b="1" dirty="0"/>
              <a:t>）</a:t>
            </a:r>
          </a:p>
          <a:p>
            <a:pPr>
              <a:lnSpc>
                <a:spcPct val="80000"/>
              </a:lnSpc>
              <a:buFont typeface="Wingdings" pitchFamily="2" charset="2"/>
              <a:buNone/>
            </a:pPr>
            <a:r>
              <a:rPr lang="zh-CN" altLang="en-US" sz="2800" dirty="0">
                <a:cs typeface="Arial" charset="0"/>
                <a:sym typeface="Symbol" pitchFamily="18" charset="2"/>
              </a:rPr>
              <a:t>	</a:t>
            </a:r>
            <a:r>
              <a:rPr lang="zh-CN" altLang="en-US" sz="2800" dirty="0" smtClean="0">
                <a:cs typeface="Arial" charset="0"/>
                <a:sym typeface="Symbol" pitchFamily="18" charset="2"/>
              </a:rPr>
              <a:t>       </a:t>
            </a:r>
            <a:r>
              <a:rPr lang="en-US" altLang="zh-CN" sz="2800" b="1" dirty="0" smtClean="0">
                <a:cs typeface="Arial" charset="0"/>
                <a:sym typeface="Symbol" pitchFamily="18" charset="2"/>
              </a:rPr>
              <a:t>a</a:t>
            </a:r>
            <a:r>
              <a:rPr lang="en-US" altLang="zh-CN" sz="2800" b="1" dirty="0">
                <a:cs typeface="Arial" charset="0"/>
                <a:sym typeface="Symbol" pitchFamily="18" charset="2"/>
              </a:rPr>
              <a:t></a:t>
            </a:r>
            <a:r>
              <a:rPr lang="en-US" altLang="zh-CN" sz="2800" b="1" dirty="0">
                <a:sym typeface="Symbol" pitchFamily="18" charset="2"/>
              </a:rPr>
              <a:t>b </a:t>
            </a:r>
            <a:r>
              <a:rPr lang="en-US" altLang="zh-CN" sz="2800" b="1" dirty="0">
                <a:latin typeface="Arial"/>
                <a:sym typeface="Symbol" pitchFamily="18" charset="2"/>
              </a:rPr>
              <a:t>——</a:t>
            </a:r>
            <a:r>
              <a:rPr lang="en-US" altLang="zh-CN" sz="2800" b="1" dirty="0">
                <a:sym typeface="Symbol" pitchFamily="18" charset="2"/>
              </a:rPr>
              <a:t> a</a:t>
            </a:r>
            <a:r>
              <a:rPr lang="zh-CN" altLang="en-US" sz="2800" b="1" dirty="0">
                <a:sym typeface="Symbol" pitchFamily="18" charset="2"/>
              </a:rPr>
              <a:t>，</a:t>
            </a:r>
            <a:r>
              <a:rPr lang="en-US" altLang="zh-CN" sz="2800" b="1" dirty="0">
                <a:sym typeface="Symbol" pitchFamily="18" charset="2"/>
              </a:rPr>
              <a:t>b</a:t>
            </a:r>
            <a:r>
              <a:rPr lang="zh-CN" altLang="en-US" sz="2800" b="1" dirty="0">
                <a:sym typeface="Symbol" pitchFamily="18" charset="2"/>
              </a:rPr>
              <a:t>两数组必须有相同的行和列两</a:t>
            </a:r>
            <a:r>
              <a:rPr lang="zh-CN" altLang="en-US" sz="2800" b="1" dirty="0" smtClean="0">
                <a:sym typeface="Symbol" pitchFamily="18" charset="2"/>
              </a:rPr>
              <a:t>数</a:t>
            </a:r>
            <a:endParaRPr lang="en-US" altLang="zh-CN" sz="2800" b="1" dirty="0" smtClean="0">
              <a:sym typeface="Symbol" pitchFamily="18" charset="2"/>
            </a:endParaRPr>
          </a:p>
          <a:p>
            <a:pPr>
              <a:lnSpc>
                <a:spcPct val="80000"/>
              </a:lnSpc>
              <a:buFont typeface="Wingdings" pitchFamily="2" charset="2"/>
              <a:buNone/>
            </a:pPr>
            <a:r>
              <a:rPr lang="en-US" altLang="zh-CN" sz="2800" b="1" dirty="0">
                <a:sym typeface="Symbol" pitchFamily="18" charset="2"/>
              </a:rPr>
              <a:t> </a:t>
            </a:r>
            <a:r>
              <a:rPr lang="en-US" altLang="zh-CN" sz="2800" b="1" dirty="0" smtClean="0">
                <a:sym typeface="Symbol" pitchFamily="18" charset="2"/>
              </a:rPr>
              <a:t>                          </a:t>
            </a:r>
            <a:r>
              <a:rPr lang="zh-CN" altLang="en-US" sz="2800" b="1" dirty="0" smtClean="0">
                <a:sym typeface="Symbol" pitchFamily="18" charset="2"/>
              </a:rPr>
              <a:t>  组</a:t>
            </a:r>
            <a:r>
              <a:rPr lang="zh-CN" altLang="en-US" sz="2800" b="1" dirty="0">
                <a:sym typeface="Symbol" pitchFamily="18" charset="2"/>
              </a:rPr>
              <a:t>相应元素相乘。</a:t>
            </a:r>
          </a:p>
          <a:p>
            <a:pPr>
              <a:lnSpc>
                <a:spcPct val="80000"/>
              </a:lnSpc>
              <a:buFont typeface="Wingdings" pitchFamily="2" charset="2"/>
              <a:buNone/>
            </a:pPr>
            <a:r>
              <a:rPr lang="zh-CN" altLang="en-US" sz="2800" dirty="0">
                <a:sym typeface="Symbol" pitchFamily="18" charset="2"/>
              </a:rPr>
              <a:t>	</a:t>
            </a:r>
          </a:p>
          <a:p>
            <a:pPr>
              <a:lnSpc>
                <a:spcPct val="80000"/>
              </a:lnSpc>
              <a:buFont typeface="Wingdings" pitchFamily="2" charset="2"/>
              <a:buNone/>
            </a:pPr>
            <a:r>
              <a:rPr lang="en-US" altLang="zh-CN" sz="2800" b="1" dirty="0">
                <a:sym typeface="Symbol" pitchFamily="18" charset="2"/>
              </a:rPr>
              <a:t>&gt;&gt;a=[1 2 3;4 5 6;7 8  9];</a:t>
            </a:r>
          </a:p>
          <a:p>
            <a:pPr>
              <a:lnSpc>
                <a:spcPct val="80000"/>
              </a:lnSpc>
              <a:buFont typeface="Wingdings" pitchFamily="2" charset="2"/>
              <a:buNone/>
            </a:pPr>
            <a:r>
              <a:rPr lang="en-US" altLang="zh-CN" sz="2800" b="1" dirty="0">
                <a:sym typeface="Symbol" pitchFamily="18" charset="2"/>
              </a:rPr>
              <a:t>&gt;&gt;b=[2 4 6;1 3 5;7 9 10];</a:t>
            </a:r>
          </a:p>
          <a:p>
            <a:pPr>
              <a:lnSpc>
                <a:spcPct val="80000"/>
              </a:lnSpc>
              <a:buFont typeface="Wingdings" pitchFamily="2" charset="2"/>
              <a:buNone/>
            </a:pPr>
            <a:r>
              <a:rPr lang="en-US" altLang="zh-CN" sz="2800" dirty="0">
                <a:sym typeface="Symbol" pitchFamily="18" charset="2"/>
              </a:rPr>
              <a:t>	</a:t>
            </a:r>
          </a:p>
          <a:p>
            <a:pPr>
              <a:lnSpc>
                <a:spcPct val="80000"/>
              </a:lnSpc>
              <a:buFont typeface="Wingdings" pitchFamily="2" charset="2"/>
              <a:buNone/>
            </a:pPr>
            <a:r>
              <a:rPr lang="en-US" altLang="zh-CN" sz="2800" b="1" dirty="0">
                <a:sym typeface="Symbol" pitchFamily="18" charset="2"/>
              </a:rPr>
              <a:t>&gt;&gt;a.*b</a:t>
            </a:r>
          </a:p>
          <a:p>
            <a:pPr>
              <a:lnSpc>
                <a:spcPct val="80000"/>
              </a:lnSpc>
              <a:buFont typeface="Wingdings" pitchFamily="2" charset="2"/>
              <a:buNone/>
            </a:pPr>
            <a:r>
              <a:rPr lang="en-US" altLang="zh-CN" sz="2800" dirty="0">
                <a:sym typeface="Symbol" pitchFamily="18" charset="2"/>
              </a:rPr>
              <a:t>	</a:t>
            </a:r>
            <a:r>
              <a:rPr lang="en-US" altLang="zh-CN" sz="2800" b="1" dirty="0" err="1">
                <a:sym typeface="Symbol" pitchFamily="18" charset="2"/>
              </a:rPr>
              <a:t>ans</a:t>
            </a:r>
            <a:r>
              <a:rPr lang="en-US" altLang="zh-CN" sz="2800" b="1" dirty="0">
                <a:sym typeface="Symbol" pitchFamily="18" charset="2"/>
              </a:rPr>
              <a:t> =</a:t>
            </a:r>
          </a:p>
          <a:p>
            <a:pPr>
              <a:lnSpc>
                <a:spcPct val="80000"/>
              </a:lnSpc>
              <a:buFont typeface="Wingdings" pitchFamily="2" charset="2"/>
              <a:buNone/>
            </a:pPr>
            <a:r>
              <a:rPr lang="en-US" altLang="zh-CN" sz="2800" b="1" dirty="0">
                <a:sym typeface="Symbol" pitchFamily="18" charset="2"/>
              </a:rPr>
              <a:t>   		   2            8           18      </a:t>
            </a:r>
          </a:p>
          <a:p>
            <a:pPr>
              <a:lnSpc>
                <a:spcPct val="80000"/>
              </a:lnSpc>
              <a:buFont typeface="Wingdings" pitchFamily="2" charset="2"/>
              <a:buNone/>
            </a:pPr>
            <a:r>
              <a:rPr lang="en-US" altLang="zh-CN" sz="2800" b="1" dirty="0">
                <a:sym typeface="Symbol" pitchFamily="18" charset="2"/>
              </a:rPr>
              <a:t>     	   4           15          30      </a:t>
            </a:r>
          </a:p>
          <a:p>
            <a:pPr>
              <a:lnSpc>
                <a:spcPct val="80000"/>
              </a:lnSpc>
              <a:buFont typeface="Wingdings" pitchFamily="2" charset="2"/>
              <a:buNone/>
            </a:pPr>
            <a:r>
              <a:rPr lang="en-US" altLang="zh-CN" sz="2800" b="1" dirty="0">
                <a:sym typeface="Symbol" pitchFamily="18" charset="2"/>
              </a:rPr>
              <a:t>    	   </a:t>
            </a:r>
            <a:r>
              <a:rPr lang="en-US" altLang="zh-CN" sz="2800" b="1" dirty="0" smtClean="0">
                <a:sym typeface="Symbol" pitchFamily="18" charset="2"/>
              </a:rPr>
              <a:t>     49           </a:t>
            </a:r>
            <a:r>
              <a:rPr lang="en-US" altLang="zh-CN" sz="2800" b="1" dirty="0">
                <a:sym typeface="Symbol" pitchFamily="18" charset="2"/>
              </a:rPr>
              <a:t>72          90</a:t>
            </a:r>
            <a:r>
              <a:rPr lang="en-US" altLang="zh-CN" sz="2800" dirty="0">
                <a:sym typeface="Symbol" pitchFamily="18" charset="2"/>
              </a:rPr>
              <a:t>      </a:t>
            </a:r>
          </a:p>
          <a:p>
            <a:pPr>
              <a:lnSpc>
                <a:spcPct val="80000"/>
              </a:lnSpc>
            </a:pPr>
            <a:endParaRPr lang="en-US" altLang="zh-CN" sz="2800" dirty="0"/>
          </a:p>
        </p:txBody>
      </p:sp>
    </p:spTree>
    <p:extLst>
      <p:ext uri="{BB962C8B-B14F-4D97-AF65-F5344CB8AC3E}">
        <p14:creationId xmlns:p14="http://schemas.microsoft.com/office/powerpoint/2010/main" val="386149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323528" y="332656"/>
            <a:ext cx="8496944" cy="5400600"/>
          </a:xfrm>
        </p:spPr>
        <p:txBody>
          <a:bodyPr>
            <a:noAutofit/>
          </a:bodyPr>
          <a:lstStyle/>
          <a:p>
            <a:pPr>
              <a:lnSpc>
                <a:spcPct val="90000"/>
              </a:lnSpc>
              <a:buFont typeface="Wingdings" pitchFamily="2" charset="2"/>
              <a:buNone/>
            </a:pPr>
            <a:r>
              <a:rPr lang="en-US" altLang="zh-CN" sz="2800" b="1" dirty="0" smtClean="0">
                <a:solidFill>
                  <a:schemeClr val="tx2"/>
                </a:solidFill>
                <a:latin typeface="+mn-ea"/>
              </a:rPr>
              <a:t>a</a:t>
            </a:r>
            <a:r>
              <a:rPr lang="en-US" altLang="zh-CN" sz="2800" b="1" dirty="0">
                <a:solidFill>
                  <a:schemeClr val="tx2"/>
                </a:solidFill>
                <a:latin typeface="+mn-ea"/>
              </a:rPr>
              <a:t>./b=b.\a — </a:t>
            </a:r>
            <a:r>
              <a:rPr lang="zh-CN" altLang="en-US" sz="2800" b="1" dirty="0">
                <a:solidFill>
                  <a:schemeClr val="tx2"/>
                </a:solidFill>
                <a:latin typeface="+mn-ea"/>
              </a:rPr>
              <a:t>都是</a:t>
            </a:r>
            <a:r>
              <a:rPr lang="en-US" altLang="zh-CN" sz="2800" b="1" dirty="0">
                <a:solidFill>
                  <a:schemeClr val="tx2"/>
                </a:solidFill>
                <a:latin typeface="+mn-ea"/>
              </a:rPr>
              <a:t>a</a:t>
            </a:r>
            <a:r>
              <a:rPr lang="zh-CN" altLang="en-US" sz="2800" b="1" dirty="0">
                <a:solidFill>
                  <a:schemeClr val="tx2"/>
                </a:solidFill>
                <a:latin typeface="+mn-ea"/>
              </a:rPr>
              <a:t>的元素被</a:t>
            </a:r>
            <a:r>
              <a:rPr lang="en-US" altLang="zh-CN" sz="2800" b="1" dirty="0">
                <a:solidFill>
                  <a:schemeClr val="tx2"/>
                </a:solidFill>
                <a:latin typeface="+mn-ea"/>
              </a:rPr>
              <a:t>b</a:t>
            </a:r>
            <a:r>
              <a:rPr lang="zh-CN" altLang="en-US" sz="2800" b="1" dirty="0">
                <a:solidFill>
                  <a:schemeClr val="tx2"/>
                </a:solidFill>
                <a:latin typeface="+mn-ea"/>
              </a:rPr>
              <a:t>的对应</a:t>
            </a:r>
            <a:r>
              <a:rPr lang="zh-CN" altLang="en-US" sz="2800" b="1" dirty="0" smtClean="0">
                <a:solidFill>
                  <a:schemeClr val="tx2"/>
                </a:solidFill>
                <a:latin typeface="+mn-ea"/>
              </a:rPr>
              <a:t>元素</a:t>
            </a:r>
            <a:r>
              <a:rPr lang="zh-CN" altLang="en-US" sz="2800" b="1" dirty="0">
                <a:solidFill>
                  <a:schemeClr val="tx2"/>
                </a:solidFill>
                <a:latin typeface="+mn-ea"/>
              </a:rPr>
              <a:t>除</a:t>
            </a:r>
          </a:p>
          <a:p>
            <a:pPr>
              <a:lnSpc>
                <a:spcPct val="90000"/>
              </a:lnSpc>
              <a:buFont typeface="Wingdings" pitchFamily="2" charset="2"/>
              <a:buNone/>
            </a:pPr>
            <a:r>
              <a:rPr lang="en-US" altLang="zh-CN" sz="2800" b="1" dirty="0">
                <a:solidFill>
                  <a:schemeClr val="tx2"/>
                </a:solidFill>
                <a:latin typeface="+mn-ea"/>
              </a:rPr>
              <a:t>a.\b=b./a — </a:t>
            </a:r>
            <a:r>
              <a:rPr lang="zh-CN" altLang="en-US" sz="2800" b="1" dirty="0">
                <a:solidFill>
                  <a:schemeClr val="tx2"/>
                </a:solidFill>
                <a:latin typeface="+mn-ea"/>
              </a:rPr>
              <a:t>都是</a:t>
            </a:r>
            <a:r>
              <a:rPr lang="en-US" altLang="zh-CN" sz="2800" b="1" dirty="0">
                <a:solidFill>
                  <a:schemeClr val="tx2"/>
                </a:solidFill>
                <a:latin typeface="+mn-ea"/>
              </a:rPr>
              <a:t>b</a:t>
            </a:r>
            <a:r>
              <a:rPr lang="zh-CN" altLang="en-US" sz="2800" b="1" dirty="0">
                <a:solidFill>
                  <a:schemeClr val="tx2"/>
                </a:solidFill>
                <a:latin typeface="+mn-ea"/>
              </a:rPr>
              <a:t>的元素被</a:t>
            </a:r>
            <a:r>
              <a:rPr lang="en-US" altLang="zh-CN" sz="2800" b="1" dirty="0">
                <a:solidFill>
                  <a:schemeClr val="tx2"/>
                </a:solidFill>
                <a:latin typeface="+mn-ea"/>
              </a:rPr>
              <a:t>a</a:t>
            </a:r>
            <a:r>
              <a:rPr lang="zh-CN" altLang="en-US" sz="2800" b="1" dirty="0">
                <a:solidFill>
                  <a:schemeClr val="tx2"/>
                </a:solidFill>
                <a:latin typeface="+mn-ea"/>
              </a:rPr>
              <a:t>的对应</a:t>
            </a:r>
            <a:r>
              <a:rPr lang="zh-CN" altLang="en-US" sz="2800" b="1" dirty="0" smtClean="0">
                <a:solidFill>
                  <a:schemeClr val="tx2"/>
                </a:solidFill>
                <a:latin typeface="+mn-ea"/>
              </a:rPr>
              <a:t>元素除</a:t>
            </a:r>
            <a:endParaRPr lang="en-US" altLang="zh-CN" sz="2800" b="1" dirty="0" smtClean="0">
              <a:solidFill>
                <a:schemeClr val="tx2"/>
              </a:solidFill>
              <a:latin typeface="+mn-ea"/>
            </a:endParaRPr>
          </a:p>
          <a:p>
            <a:pPr>
              <a:lnSpc>
                <a:spcPct val="90000"/>
              </a:lnSpc>
              <a:buFont typeface="Wingdings" pitchFamily="2" charset="2"/>
              <a:buNone/>
            </a:pPr>
            <a:endParaRPr lang="zh-CN" altLang="en-US" sz="2800" b="1" dirty="0">
              <a:solidFill>
                <a:schemeClr val="tx2"/>
              </a:solidFill>
              <a:latin typeface="+mn-ea"/>
            </a:endParaRPr>
          </a:p>
          <a:p>
            <a:pPr>
              <a:lnSpc>
                <a:spcPct val="90000"/>
              </a:lnSpc>
              <a:buFont typeface="Wingdings" pitchFamily="2" charset="2"/>
              <a:buNone/>
            </a:pPr>
            <a:r>
              <a:rPr lang="zh-CN" altLang="en-US" sz="2800" b="1" dirty="0">
                <a:latin typeface="+mn-ea"/>
              </a:rPr>
              <a:t>例</a:t>
            </a:r>
            <a:r>
              <a:rPr lang="en-US" altLang="zh-CN" sz="2800" b="1" dirty="0">
                <a:latin typeface="+mn-ea"/>
              </a:rPr>
              <a:t>: a=[1 2 3];b=[4 5 6]; c1=a.\b; c2=b./a</a:t>
            </a:r>
          </a:p>
          <a:p>
            <a:pPr>
              <a:lnSpc>
                <a:spcPct val="90000"/>
              </a:lnSpc>
              <a:buFont typeface="Wingdings" pitchFamily="2" charset="2"/>
              <a:buNone/>
            </a:pPr>
            <a:r>
              <a:rPr lang="en-US" altLang="zh-CN" sz="2800" b="1" dirty="0">
                <a:latin typeface="+mn-ea"/>
              </a:rPr>
              <a:t>c1 = 4.0000    2.5000    2.0000</a:t>
            </a:r>
          </a:p>
          <a:p>
            <a:pPr>
              <a:lnSpc>
                <a:spcPct val="90000"/>
              </a:lnSpc>
              <a:buFont typeface="Wingdings" pitchFamily="2" charset="2"/>
              <a:buNone/>
            </a:pPr>
            <a:r>
              <a:rPr lang="en-US" altLang="zh-CN" sz="2800" b="1" dirty="0">
                <a:latin typeface="+mn-ea"/>
              </a:rPr>
              <a:t>c2 = 4.0000    2.5000    2.0000</a:t>
            </a:r>
          </a:p>
          <a:p>
            <a:pPr>
              <a:lnSpc>
                <a:spcPct val="90000"/>
              </a:lnSpc>
            </a:pPr>
            <a:endParaRPr lang="en-US" altLang="zh-CN" sz="2800" dirty="0">
              <a:latin typeface="+mn-ea"/>
            </a:endParaRPr>
          </a:p>
        </p:txBody>
      </p:sp>
    </p:spTree>
    <p:extLst>
      <p:ext uri="{BB962C8B-B14F-4D97-AF65-F5344CB8AC3E}">
        <p14:creationId xmlns:p14="http://schemas.microsoft.com/office/powerpoint/2010/main" val="382420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a:r>
              <a:rPr lang="en-US" altLang="zh-CN" b="1" dirty="0">
                <a:latin typeface="+mj-ea"/>
              </a:rPr>
              <a:t>1.1  </a:t>
            </a:r>
            <a:r>
              <a:rPr lang="zh-CN" altLang="en-US" b="1" dirty="0">
                <a:latin typeface="+mj-ea"/>
              </a:rPr>
              <a:t>基本概念</a:t>
            </a:r>
          </a:p>
        </p:txBody>
      </p:sp>
      <p:sp>
        <p:nvSpPr>
          <p:cNvPr id="16387" name="Rectangle 3"/>
          <p:cNvSpPr>
            <a:spLocks noGrp="1" noChangeArrowheads="1"/>
          </p:cNvSpPr>
          <p:nvPr>
            <p:ph type="body" idx="1"/>
          </p:nvPr>
        </p:nvSpPr>
        <p:spPr>
          <a:xfrm>
            <a:off x="1115616" y="1484784"/>
            <a:ext cx="5915000" cy="4205064"/>
          </a:xfrm>
        </p:spPr>
        <p:txBody>
          <a:bodyPr/>
          <a:lstStyle/>
          <a:p>
            <a:r>
              <a:rPr lang="zh-CN" altLang="en-US" b="1" dirty="0">
                <a:latin typeface="+mn-ea"/>
              </a:rPr>
              <a:t>变量</a:t>
            </a:r>
          </a:p>
          <a:p>
            <a:r>
              <a:rPr lang="zh-CN" altLang="en-US" b="1" dirty="0">
                <a:latin typeface="+mn-ea"/>
              </a:rPr>
              <a:t>数值</a:t>
            </a:r>
          </a:p>
          <a:p>
            <a:r>
              <a:rPr lang="zh-CN" altLang="en-US" b="1" dirty="0">
                <a:latin typeface="+mn-ea"/>
              </a:rPr>
              <a:t>矩阵</a:t>
            </a:r>
          </a:p>
          <a:p>
            <a:r>
              <a:rPr lang="zh-CN" altLang="en-US" b="1" dirty="0">
                <a:latin typeface="+mn-ea"/>
              </a:rPr>
              <a:t>数组，向量</a:t>
            </a:r>
          </a:p>
          <a:p>
            <a:r>
              <a:rPr lang="zh-CN" altLang="en-US" b="1" dirty="0">
                <a:latin typeface="+mn-ea"/>
              </a:rPr>
              <a:t>函数</a:t>
            </a:r>
          </a:p>
          <a:p>
            <a:r>
              <a:rPr lang="zh-CN" altLang="en-US" b="1" dirty="0">
                <a:latin typeface="+mn-ea"/>
              </a:rPr>
              <a:t>运算符</a:t>
            </a:r>
          </a:p>
          <a:p>
            <a:r>
              <a:rPr lang="zh-CN" altLang="en-US" b="1" dirty="0">
                <a:latin typeface="+mn-ea"/>
              </a:rPr>
              <a:t> </a:t>
            </a:r>
            <a:r>
              <a:rPr lang="en-US" altLang="zh-CN" b="1" dirty="0">
                <a:latin typeface="+mn-ea"/>
              </a:rPr>
              <a:t>MATLAB</a:t>
            </a:r>
            <a:r>
              <a:rPr lang="zh-CN" altLang="en-US" b="1" dirty="0">
                <a:latin typeface="+mn-ea"/>
              </a:rPr>
              <a:t>的语句</a:t>
            </a:r>
          </a:p>
        </p:txBody>
      </p:sp>
    </p:spTree>
    <p:extLst>
      <p:ext uri="{BB962C8B-B14F-4D97-AF65-F5344CB8AC3E}">
        <p14:creationId xmlns:p14="http://schemas.microsoft.com/office/powerpoint/2010/main" val="1182325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323528" y="332656"/>
            <a:ext cx="8424936" cy="5400600"/>
          </a:xfrm>
        </p:spPr>
        <p:txBody>
          <a:bodyPr>
            <a:normAutofit/>
          </a:bodyPr>
          <a:lstStyle/>
          <a:p>
            <a:pPr>
              <a:lnSpc>
                <a:spcPct val="80000"/>
              </a:lnSpc>
            </a:pPr>
            <a:r>
              <a:rPr lang="zh-CN" altLang="en-US" b="1" dirty="0">
                <a:latin typeface="+mn-ea"/>
              </a:rPr>
              <a:t>数组乘方－元素对元素的幂</a:t>
            </a:r>
          </a:p>
          <a:p>
            <a:pPr>
              <a:lnSpc>
                <a:spcPct val="80000"/>
              </a:lnSpc>
              <a:buFont typeface="Wingdings" pitchFamily="2" charset="2"/>
              <a:buNone/>
            </a:pPr>
            <a:r>
              <a:rPr lang="zh-CN" altLang="en-US" b="1" dirty="0">
                <a:latin typeface="+mn-ea"/>
              </a:rPr>
              <a:t>例</a:t>
            </a:r>
            <a:r>
              <a:rPr lang="en-US" altLang="zh-CN" b="1" dirty="0">
                <a:latin typeface="+mn-ea"/>
              </a:rPr>
              <a:t>:</a:t>
            </a:r>
          </a:p>
          <a:p>
            <a:pPr>
              <a:lnSpc>
                <a:spcPct val="80000"/>
              </a:lnSpc>
              <a:buFont typeface="Wingdings" pitchFamily="2" charset="2"/>
              <a:buNone/>
            </a:pPr>
            <a:r>
              <a:rPr lang="en-US" altLang="zh-CN" b="1" u="sng" dirty="0">
                <a:latin typeface="+mn-ea"/>
              </a:rPr>
              <a:t>a=[1 2 3];b=[4 5 6];</a:t>
            </a:r>
          </a:p>
          <a:p>
            <a:pPr>
              <a:lnSpc>
                <a:spcPct val="80000"/>
              </a:lnSpc>
              <a:buFont typeface="Wingdings" pitchFamily="2" charset="2"/>
              <a:buNone/>
            </a:pPr>
            <a:r>
              <a:rPr lang="en-US" altLang="zh-CN" b="1" u="sng" dirty="0">
                <a:latin typeface="+mn-ea"/>
              </a:rPr>
              <a:t>z=a.^2</a:t>
            </a:r>
          </a:p>
          <a:p>
            <a:pPr>
              <a:lnSpc>
                <a:spcPct val="80000"/>
              </a:lnSpc>
              <a:buFont typeface="Wingdings" pitchFamily="2" charset="2"/>
              <a:buNone/>
            </a:pPr>
            <a:r>
              <a:rPr lang="en-US" altLang="zh-CN" b="1" dirty="0" smtClean="0">
                <a:latin typeface="+mn-ea"/>
              </a:rPr>
              <a:t>    z </a:t>
            </a:r>
            <a:r>
              <a:rPr lang="en-US" altLang="zh-CN" b="1" dirty="0">
                <a:latin typeface="+mn-ea"/>
              </a:rPr>
              <a:t>=</a:t>
            </a:r>
          </a:p>
          <a:p>
            <a:pPr>
              <a:lnSpc>
                <a:spcPct val="80000"/>
              </a:lnSpc>
              <a:buFont typeface="Wingdings" pitchFamily="2" charset="2"/>
              <a:buNone/>
            </a:pPr>
            <a:r>
              <a:rPr lang="en-US" altLang="zh-CN" b="1" dirty="0">
                <a:latin typeface="+mn-ea"/>
              </a:rPr>
              <a:t>       </a:t>
            </a:r>
            <a:r>
              <a:rPr lang="en-US" altLang="zh-CN" b="1" dirty="0" smtClean="0">
                <a:latin typeface="+mn-ea"/>
              </a:rPr>
              <a:t>1.00      </a:t>
            </a:r>
            <a:r>
              <a:rPr lang="en-US" altLang="zh-CN" b="1" dirty="0">
                <a:latin typeface="+mn-ea"/>
              </a:rPr>
              <a:t>4.00  </a:t>
            </a:r>
            <a:r>
              <a:rPr lang="en-US" altLang="zh-CN" b="1" dirty="0" smtClean="0">
                <a:latin typeface="+mn-ea"/>
              </a:rPr>
              <a:t>     </a:t>
            </a:r>
            <a:r>
              <a:rPr lang="en-US" altLang="zh-CN" b="1" dirty="0">
                <a:latin typeface="+mn-ea"/>
              </a:rPr>
              <a:t>9.00</a:t>
            </a:r>
            <a:endParaRPr lang="en-US" altLang="zh-CN" b="1" u="sng" dirty="0">
              <a:latin typeface="+mn-ea"/>
            </a:endParaRPr>
          </a:p>
          <a:p>
            <a:pPr>
              <a:lnSpc>
                <a:spcPct val="80000"/>
              </a:lnSpc>
              <a:buFont typeface="Wingdings" pitchFamily="2" charset="2"/>
              <a:buNone/>
            </a:pPr>
            <a:r>
              <a:rPr lang="en-US" altLang="zh-CN" b="1" u="sng" dirty="0">
                <a:latin typeface="+mn-ea"/>
              </a:rPr>
              <a:t>z=</a:t>
            </a:r>
            <a:r>
              <a:rPr lang="en-US" altLang="zh-CN" b="1" u="sng" dirty="0" err="1">
                <a:latin typeface="+mn-ea"/>
              </a:rPr>
              <a:t>a.^b</a:t>
            </a:r>
            <a:endParaRPr lang="en-US" altLang="zh-CN" b="1" u="sng" dirty="0">
              <a:latin typeface="+mn-ea"/>
            </a:endParaRPr>
          </a:p>
          <a:p>
            <a:pPr>
              <a:lnSpc>
                <a:spcPct val="80000"/>
              </a:lnSpc>
              <a:buFont typeface="Wingdings" pitchFamily="2" charset="2"/>
              <a:buNone/>
            </a:pPr>
            <a:r>
              <a:rPr lang="en-US" altLang="zh-CN" b="1" dirty="0" smtClean="0">
                <a:latin typeface="+mn-ea"/>
              </a:rPr>
              <a:t>    z = </a:t>
            </a:r>
          </a:p>
          <a:p>
            <a:pPr>
              <a:lnSpc>
                <a:spcPct val="80000"/>
              </a:lnSpc>
              <a:buFont typeface="Wingdings" pitchFamily="2" charset="2"/>
              <a:buNone/>
            </a:pPr>
            <a:r>
              <a:rPr lang="en-US" altLang="zh-CN" b="1" dirty="0">
                <a:latin typeface="+mn-ea"/>
              </a:rPr>
              <a:t> </a:t>
            </a:r>
            <a:r>
              <a:rPr lang="en-US" altLang="zh-CN" b="1" dirty="0" smtClean="0">
                <a:latin typeface="+mn-ea"/>
              </a:rPr>
              <a:t>      </a:t>
            </a:r>
            <a:r>
              <a:rPr lang="en-US" altLang="zh-CN" b="1" dirty="0">
                <a:latin typeface="+mn-ea"/>
              </a:rPr>
              <a:t>1.00  </a:t>
            </a:r>
            <a:r>
              <a:rPr lang="en-US" altLang="zh-CN" b="1" dirty="0" smtClean="0">
                <a:latin typeface="+mn-ea"/>
              </a:rPr>
              <a:t>   </a:t>
            </a:r>
            <a:r>
              <a:rPr lang="en-US" altLang="zh-CN" b="1" dirty="0">
                <a:latin typeface="+mn-ea"/>
              </a:rPr>
              <a:t>32.00 </a:t>
            </a:r>
            <a:r>
              <a:rPr lang="en-US" altLang="zh-CN" b="1" dirty="0" smtClean="0">
                <a:latin typeface="+mn-ea"/>
              </a:rPr>
              <a:t>    </a:t>
            </a:r>
            <a:r>
              <a:rPr lang="en-US" altLang="zh-CN" b="1" dirty="0">
                <a:latin typeface="+mn-ea"/>
              </a:rPr>
              <a:t>729.00</a:t>
            </a:r>
          </a:p>
        </p:txBody>
      </p:sp>
    </p:spTree>
    <p:extLst>
      <p:ext uri="{BB962C8B-B14F-4D97-AF65-F5344CB8AC3E}">
        <p14:creationId xmlns:p14="http://schemas.microsoft.com/office/powerpoint/2010/main" val="173903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7504" y="116632"/>
            <a:ext cx="8229600" cy="1143000"/>
          </a:xfrm>
        </p:spPr>
        <p:txBody>
          <a:bodyPr/>
          <a:lstStyle/>
          <a:p>
            <a:pPr algn="l"/>
            <a:r>
              <a:rPr lang="zh-CN" altLang="en-US" b="1"/>
              <a:t>矩阵的关系运算</a:t>
            </a:r>
          </a:p>
        </p:txBody>
      </p:sp>
      <p:sp>
        <p:nvSpPr>
          <p:cNvPr id="47107" name="Rectangle 3"/>
          <p:cNvSpPr>
            <a:spLocks noGrp="1" noChangeArrowheads="1"/>
          </p:cNvSpPr>
          <p:nvPr>
            <p:ph type="body" idx="1"/>
          </p:nvPr>
        </p:nvSpPr>
        <p:spPr>
          <a:xfrm>
            <a:off x="251520" y="1124744"/>
            <a:ext cx="8640960" cy="5400600"/>
          </a:xfrm>
        </p:spPr>
        <p:txBody>
          <a:bodyPr>
            <a:noAutofit/>
          </a:bodyPr>
          <a:lstStyle/>
          <a:p>
            <a:pPr>
              <a:lnSpc>
                <a:spcPct val="80000"/>
              </a:lnSpc>
            </a:pPr>
            <a:r>
              <a:rPr lang="en-US" altLang="zh-CN" sz="2400" b="1" dirty="0"/>
              <a:t>MATLAB</a:t>
            </a:r>
            <a:r>
              <a:rPr lang="zh-CN" altLang="en-US" sz="2400" b="1" dirty="0"/>
              <a:t>的基本关系运算符为：</a:t>
            </a:r>
          </a:p>
          <a:p>
            <a:pPr>
              <a:lnSpc>
                <a:spcPct val="80000"/>
              </a:lnSpc>
              <a:buFont typeface="Wingdings" pitchFamily="2" charset="2"/>
              <a:buNone/>
            </a:pPr>
            <a:r>
              <a:rPr lang="zh-CN" altLang="en-US" sz="2400" b="1" dirty="0"/>
              <a:t>    </a:t>
            </a:r>
            <a:r>
              <a:rPr lang="en-US" altLang="zh-CN" sz="2400" b="1" dirty="0"/>
              <a:t>&gt;</a:t>
            </a:r>
            <a:r>
              <a:rPr lang="zh-CN" altLang="en-US" sz="2400" b="1" dirty="0"/>
              <a:t>（大于）</a:t>
            </a:r>
            <a:r>
              <a:rPr lang="en-US" altLang="zh-CN" sz="2400" b="1" dirty="0"/>
              <a:t>&lt;</a:t>
            </a:r>
            <a:r>
              <a:rPr lang="zh-CN" altLang="en-US" sz="2400" b="1" dirty="0"/>
              <a:t>（小于）</a:t>
            </a:r>
            <a:r>
              <a:rPr lang="en-US" altLang="zh-CN" sz="2400" b="1" dirty="0"/>
              <a:t>==</a:t>
            </a:r>
            <a:r>
              <a:rPr lang="zh-CN" altLang="en-US" sz="2400" b="1" dirty="0"/>
              <a:t>（等于）      </a:t>
            </a:r>
          </a:p>
          <a:p>
            <a:pPr>
              <a:lnSpc>
                <a:spcPct val="80000"/>
              </a:lnSpc>
              <a:buFont typeface="Wingdings" pitchFamily="2" charset="2"/>
              <a:buNone/>
            </a:pPr>
            <a:r>
              <a:rPr lang="zh-CN" altLang="en-US" sz="2400" b="1" dirty="0"/>
              <a:t>    </a:t>
            </a:r>
            <a:r>
              <a:rPr lang="en-US" altLang="zh-CN" sz="2400" b="1" dirty="0"/>
              <a:t>&lt;=</a:t>
            </a:r>
            <a:r>
              <a:rPr lang="zh-CN" altLang="en-US" sz="2400" b="1" dirty="0"/>
              <a:t>（小于等于）</a:t>
            </a:r>
            <a:r>
              <a:rPr lang="en-US" altLang="zh-CN" sz="2400" b="1" dirty="0"/>
              <a:t>~=</a:t>
            </a:r>
            <a:r>
              <a:rPr lang="zh-CN" altLang="en-US" sz="2400" b="1" dirty="0"/>
              <a:t>（不等于）</a:t>
            </a:r>
          </a:p>
          <a:p>
            <a:pPr>
              <a:lnSpc>
                <a:spcPct val="80000"/>
              </a:lnSpc>
            </a:pPr>
            <a:r>
              <a:rPr lang="zh-CN" altLang="en-US" sz="2400" b="1" dirty="0"/>
              <a:t>关系运算的规则是：</a:t>
            </a:r>
          </a:p>
          <a:p>
            <a:pPr lvl="1">
              <a:lnSpc>
                <a:spcPct val="80000"/>
              </a:lnSpc>
            </a:pPr>
            <a:r>
              <a:rPr lang="zh-CN" altLang="en-US" sz="2400" b="1" dirty="0"/>
              <a:t>参与关系运算的矩阵必须是同维矩阵或其中之一为标量。</a:t>
            </a:r>
          </a:p>
          <a:p>
            <a:pPr lvl="1">
              <a:lnSpc>
                <a:spcPct val="80000"/>
              </a:lnSpc>
            </a:pPr>
            <a:r>
              <a:rPr lang="zh-CN" altLang="en-US" sz="2400" b="1" dirty="0"/>
              <a:t>当参与运算的矩阵是两同维矩阵</a:t>
            </a:r>
            <a:r>
              <a:rPr lang="en-US" altLang="zh-CN" sz="2400" b="1" dirty="0"/>
              <a:t>A</a:t>
            </a:r>
            <a:r>
              <a:rPr lang="zh-CN" altLang="en-US" sz="2400" b="1" dirty="0"/>
              <a:t>和</a:t>
            </a:r>
            <a:r>
              <a:rPr lang="en-US" altLang="zh-CN" sz="2400" b="1" dirty="0"/>
              <a:t>B</a:t>
            </a:r>
            <a:r>
              <a:rPr lang="zh-CN" altLang="en-US" sz="2400" b="1" dirty="0"/>
              <a:t>时，关系运算的结果时将矩阵</a:t>
            </a:r>
            <a:r>
              <a:rPr lang="en-US" altLang="zh-CN" sz="2400" b="1" dirty="0"/>
              <a:t>A</a:t>
            </a:r>
            <a:r>
              <a:rPr lang="zh-CN" altLang="en-US" sz="2400" b="1" dirty="0"/>
              <a:t>和</a:t>
            </a:r>
            <a:r>
              <a:rPr lang="en-US" altLang="zh-CN" sz="2400" b="1" dirty="0"/>
              <a:t>B</a:t>
            </a:r>
            <a:r>
              <a:rPr lang="zh-CN" altLang="en-US" sz="2400" b="1" dirty="0"/>
              <a:t>下标相同的对应元素逐一进行关系比较。</a:t>
            </a:r>
          </a:p>
          <a:p>
            <a:pPr lvl="1">
              <a:lnSpc>
                <a:spcPct val="80000"/>
              </a:lnSpc>
            </a:pPr>
            <a:r>
              <a:rPr lang="zh-CN" altLang="en-US" sz="2400" b="1" dirty="0"/>
              <a:t>当参与运算的矩阵之一是标量，关系运算的结果是将矩阵的每一个元素与该标量逐一进行关系比较。</a:t>
            </a:r>
          </a:p>
          <a:p>
            <a:pPr lvl="1">
              <a:lnSpc>
                <a:spcPct val="80000"/>
              </a:lnSpc>
            </a:pPr>
            <a:r>
              <a:rPr lang="zh-CN" altLang="en-US" sz="2400" b="1" dirty="0"/>
              <a:t>关系运算比算术运算具有更高的优先级</a:t>
            </a:r>
          </a:p>
          <a:p>
            <a:pPr lvl="1">
              <a:lnSpc>
                <a:spcPct val="80000"/>
              </a:lnSpc>
            </a:pPr>
            <a:r>
              <a:rPr lang="zh-CN" altLang="en-US" sz="2400" b="1" dirty="0"/>
              <a:t>例：</a:t>
            </a:r>
            <a:r>
              <a:rPr lang="en-US" altLang="zh-CN" sz="2400" b="1" dirty="0"/>
              <a:t>&gt;&gt;a=[1,2;2,3]</a:t>
            </a:r>
          </a:p>
          <a:p>
            <a:pPr lvl="1">
              <a:lnSpc>
                <a:spcPct val="80000"/>
              </a:lnSpc>
            </a:pPr>
            <a:r>
              <a:rPr lang="en-US" altLang="zh-CN" sz="2400" b="1" dirty="0"/>
              <a:t>       &gt;&gt;b=[2,2;2,2]</a:t>
            </a:r>
          </a:p>
          <a:p>
            <a:pPr lvl="1">
              <a:lnSpc>
                <a:spcPct val="80000"/>
              </a:lnSpc>
            </a:pPr>
            <a:r>
              <a:rPr lang="en-US" altLang="zh-CN" sz="2400" b="1" dirty="0"/>
              <a:t>       &gt;&gt;a&gt;=b</a:t>
            </a:r>
          </a:p>
          <a:p>
            <a:pPr lvl="1">
              <a:lnSpc>
                <a:spcPct val="80000"/>
              </a:lnSpc>
            </a:pPr>
            <a:r>
              <a:rPr lang="en-US" altLang="zh-CN" sz="2400" b="1" dirty="0"/>
              <a:t>       </a:t>
            </a:r>
            <a:r>
              <a:rPr lang="en-US" altLang="zh-CN" sz="2400" b="1" dirty="0" err="1"/>
              <a:t>ans</a:t>
            </a:r>
            <a:r>
              <a:rPr lang="en-US" altLang="zh-CN" sz="2400" b="1" dirty="0"/>
              <a:t>=0   1 </a:t>
            </a:r>
          </a:p>
          <a:p>
            <a:pPr lvl="1">
              <a:lnSpc>
                <a:spcPct val="80000"/>
              </a:lnSpc>
            </a:pPr>
            <a:r>
              <a:rPr lang="en-US" altLang="zh-CN" sz="2400" b="1" dirty="0"/>
              <a:t>                1   1</a:t>
            </a:r>
          </a:p>
        </p:txBody>
      </p:sp>
    </p:spTree>
    <p:extLst>
      <p:ext uri="{BB962C8B-B14F-4D97-AF65-F5344CB8AC3E}">
        <p14:creationId xmlns:p14="http://schemas.microsoft.com/office/powerpoint/2010/main" val="160966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9512" y="188640"/>
            <a:ext cx="8229600" cy="1143000"/>
          </a:xfrm>
        </p:spPr>
        <p:txBody>
          <a:bodyPr/>
          <a:lstStyle/>
          <a:p>
            <a:pPr algn="l"/>
            <a:r>
              <a:rPr lang="zh-CN" altLang="en-US" b="1" dirty="0"/>
              <a:t>矩阵的逻辑运算</a:t>
            </a:r>
          </a:p>
        </p:txBody>
      </p:sp>
      <p:sp>
        <p:nvSpPr>
          <p:cNvPr id="48131" name="Rectangle 3"/>
          <p:cNvSpPr>
            <a:spLocks noGrp="1" noChangeArrowheads="1"/>
          </p:cNvSpPr>
          <p:nvPr>
            <p:ph type="body" idx="1"/>
          </p:nvPr>
        </p:nvSpPr>
        <p:spPr>
          <a:xfrm>
            <a:off x="323528" y="1268760"/>
            <a:ext cx="8424936" cy="5328592"/>
          </a:xfrm>
        </p:spPr>
        <p:txBody>
          <a:bodyPr>
            <a:noAutofit/>
          </a:bodyPr>
          <a:lstStyle/>
          <a:p>
            <a:pPr>
              <a:lnSpc>
                <a:spcPct val="80000"/>
              </a:lnSpc>
            </a:pPr>
            <a:r>
              <a:rPr lang="en-US" altLang="zh-CN" sz="2400" b="1" dirty="0"/>
              <a:t>MATLAB</a:t>
            </a:r>
            <a:r>
              <a:rPr lang="zh-CN" altLang="en-US" sz="2400" b="1" dirty="0"/>
              <a:t>的基本逻运算符为：</a:t>
            </a:r>
          </a:p>
          <a:p>
            <a:pPr>
              <a:lnSpc>
                <a:spcPct val="80000"/>
              </a:lnSpc>
              <a:buFont typeface="Wingdings" pitchFamily="2" charset="2"/>
              <a:buNone/>
            </a:pPr>
            <a:r>
              <a:rPr lang="zh-CN" altLang="en-US" sz="2400" b="1" dirty="0"/>
              <a:t>   </a:t>
            </a:r>
            <a:r>
              <a:rPr lang="en-US" altLang="zh-CN" sz="2400" b="1" dirty="0"/>
              <a:t>&amp;</a:t>
            </a:r>
            <a:r>
              <a:rPr lang="zh-CN" altLang="en-US" sz="2400" b="1" dirty="0"/>
              <a:t>（与）  </a:t>
            </a:r>
            <a:r>
              <a:rPr lang="en-US" altLang="zh-CN" sz="2400" b="1" dirty="0"/>
              <a:t>|</a:t>
            </a:r>
            <a:r>
              <a:rPr lang="zh-CN" altLang="en-US" sz="2400" b="1" dirty="0"/>
              <a:t>（或）  ～（非）</a:t>
            </a:r>
          </a:p>
          <a:p>
            <a:pPr>
              <a:lnSpc>
                <a:spcPct val="80000"/>
              </a:lnSpc>
            </a:pPr>
            <a:r>
              <a:rPr lang="zh-CN" altLang="en-US" sz="2400" b="1" dirty="0"/>
              <a:t>在逻辑运算中，</a:t>
            </a:r>
            <a:r>
              <a:rPr lang="zh-CN" altLang="en-US" sz="2400" b="1" dirty="0">
                <a:latin typeface="Arial"/>
              </a:rPr>
              <a:t>”</a:t>
            </a:r>
            <a:r>
              <a:rPr lang="zh-CN" altLang="en-US" sz="2400" b="1" dirty="0"/>
              <a:t>真</a:t>
            </a:r>
            <a:r>
              <a:rPr lang="zh-CN" altLang="en-US" sz="2400" b="1" dirty="0">
                <a:latin typeface="Arial"/>
              </a:rPr>
              <a:t>“</a:t>
            </a:r>
            <a:r>
              <a:rPr lang="zh-CN" altLang="en-US" sz="2400" b="1" dirty="0"/>
              <a:t>用代码</a:t>
            </a:r>
            <a:r>
              <a:rPr lang="zh-CN" altLang="en-US" sz="2400" b="1" dirty="0">
                <a:latin typeface="Arial"/>
              </a:rPr>
              <a:t>”</a:t>
            </a:r>
            <a:r>
              <a:rPr lang="en-US" altLang="zh-CN" sz="2400" b="1" dirty="0"/>
              <a:t>1</a:t>
            </a:r>
            <a:r>
              <a:rPr lang="en-US" altLang="zh-CN" sz="2400" b="1" dirty="0">
                <a:latin typeface="Arial"/>
              </a:rPr>
              <a:t>”</a:t>
            </a:r>
            <a:r>
              <a:rPr lang="zh-CN" altLang="en-US" sz="2400" b="1" dirty="0"/>
              <a:t>表示，</a:t>
            </a:r>
            <a:r>
              <a:rPr lang="zh-CN" altLang="en-US" sz="2400" b="1" dirty="0">
                <a:latin typeface="Arial"/>
              </a:rPr>
              <a:t>”</a:t>
            </a:r>
            <a:r>
              <a:rPr lang="zh-CN" altLang="en-US" sz="2400" b="1" dirty="0"/>
              <a:t>假</a:t>
            </a:r>
            <a:r>
              <a:rPr lang="zh-CN" altLang="en-US" sz="2400" b="1" dirty="0">
                <a:latin typeface="Arial"/>
              </a:rPr>
              <a:t>”</a:t>
            </a:r>
            <a:r>
              <a:rPr lang="zh-CN" altLang="en-US" sz="2400" b="1" dirty="0"/>
              <a:t>用代码</a:t>
            </a:r>
            <a:r>
              <a:rPr lang="zh-CN" altLang="en-US" sz="2400" b="1" dirty="0">
                <a:latin typeface="Arial"/>
              </a:rPr>
              <a:t>”</a:t>
            </a:r>
            <a:r>
              <a:rPr lang="en-US" altLang="zh-CN" sz="2400" b="1" dirty="0"/>
              <a:t>0</a:t>
            </a:r>
            <a:r>
              <a:rPr lang="en-US" altLang="zh-CN" sz="2400" b="1" dirty="0">
                <a:latin typeface="Arial"/>
              </a:rPr>
              <a:t>”</a:t>
            </a:r>
            <a:r>
              <a:rPr lang="zh-CN" altLang="en-US" sz="2400" b="1" dirty="0"/>
              <a:t>表示。逻辑运算的规则是：</a:t>
            </a:r>
          </a:p>
          <a:p>
            <a:pPr lvl="1">
              <a:lnSpc>
                <a:spcPct val="80000"/>
              </a:lnSpc>
            </a:pPr>
            <a:r>
              <a:rPr lang="zh-CN" altLang="en-US" sz="2400" b="1" dirty="0"/>
              <a:t>参与逻辑运算的矩阵必须是同维矩阵或其中之一为标量</a:t>
            </a:r>
          </a:p>
          <a:p>
            <a:pPr lvl="1">
              <a:lnSpc>
                <a:spcPct val="80000"/>
              </a:lnSpc>
            </a:pPr>
            <a:r>
              <a:rPr lang="zh-CN" altLang="en-US" sz="2400" b="1" dirty="0"/>
              <a:t>当参与逻辑运算是两同维矩阵</a:t>
            </a:r>
            <a:r>
              <a:rPr lang="en-US" altLang="zh-CN" sz="2400" b="1" dirty="0"/>
              <a:t>A</a:t>
            </a:r>
            <a:r>
              <a:rPr lang="zh-CN" altLang="en-US" sz="2400" b="1" dirty="0"/>
              <a:t>和</a:t>
            </a:r>
            <a:r>
              <a:rPr lang="en-US" altLang="zh-CN" sz="2400" b="1" dirty="0"/>
              <a:t>B</a:t>
            </a:r>
            <a:r>
              <a:rPr lang="zh-CN" altLang="en-US" sz="2400" b="1" dirty="0"/>
              <a:t>时，逻辑运算的结果是将矩阵</a:t>
            </a:r>
            <a:r>
              <a:rPr lang="en-US" altLang="zh-CN" sz="2400" b="1" dirty="0"/>
              <a:t>A</a:t>
            </a:r>
            <a:r>
              <a:rPr lang="zh-CN" altLang="en-US" sz="2400" b="1" dirty="0"/>
              <a:t>和</a:t>
            </a:r>
            <a:r>
              <a:rPr lang="en-US" altLang="zh-CN" sz="2400" b="1" dirty="0"/>
              <a:t>B</a:t>
            </a:r>
            <a:r>
              <a:rPr lang="zh-CN" altLang="en-US" sz="2400" b="1" dirty="0"/>
              <a:t>下标相同的对应元素逐一进行逻辑运算。</a:t>
            </a:r>
          </a:p>
          <a:p>
            <a:pPr lvl="1">
              <a:lnSpc>
                <a:spcPct val="80000"/>
              </a:lnSpc>
            </a:pPr>
            <a:r>
              <a:rPr lang="zh-CN" altLang="en-US" sz="2400" b="1" dirty="0"/>
              <a:t>当参与逻辑运算之一是标量时，逻辑运算的结果是将矩阵的每一个元素与该标量进行逻辑运算。</a:t>
            </a:r>
          </a:p>
          <a:p>
            <a:pPr>
              <a:lnSpc>
                <a:spcPct val="80000"/>
              </a:lnSpc>
            </a:pPr>
            <a:r>
              <a:rPr lang="zh-CN" altLang="en-US" sz="2400" b="1" dirty="0"/>
              <a:t>例： </a:t>
            </a:r>
            <a:r>
              <a:rPr lang="en-US" altLang="zh-CN" sz="2400" b="1" dirty="0"/>
              <a:t>&gt;&gt;a=[2,0;0,3];</a:t>
            </a:r>
          </a:p>
          <a:p>
            <a:pPr>
              <a:lnSpc>
                <a:spcPct val="80000"/>
              </a:lnSpc>
              <a:buFont typeface="Wingdings" pitchFamily="2" charset="2"/>
              <a:buNone/>
            </a:pPr>
            <a:r>
              <a:rPr lang="en-US" altLang="zh-CN" sz="2400" b="1" dirty="0"/>
              <a:t>            &gt;&gt;b=[1,0;0,0];</a:t>
            </a:r>
          </a:p>
          <a:p>
            <a:pPr>
              <a:lnSpc>
                <a:spcPct val="80000"/>
              </a:lnSpc>
              <a:buFont typeface="Wingdings" pitchFamily="2" charset="2"/>
              <a:buNone/>
            </a:pPr>
            <a:r>
              <a:rPr lang="en-US" altLang="zh-CN" sz="2400" b="1" dirty="0"/>
              <a:t>            &gt;&gt;</a:t>
            </a:r>
            <a:r>
              <a:rPr lang="en-US" altLang="zh-CN" sz="2400" b="1" dirty="0" err="1"/>
              <a:t>a&amp;b</a:t>
            </a:r>
            <a:endParaRPr lang="en-US" altLang="zh-CN" sz="2400" b="1" dirty="0"/>
          </a:p>
          <a:p>
            <a:pPr>
              <a:lnSpc>
                <a:spcPct val="80000"/>
              </a:lnSpc>
              <a:buFont typeface="Wingdings" pitchFamily="2" charset="2"/>
              <a:buNone/>
            </a:pPr>
            <a:r>
              <a:rPr lang="en-US" altLang="zh-CN" sz="2400" b="1" dirty="0"/>
              <a:t>            </a:t>
            </a:r>
            <a:r>
              <a:rPr lang="en-US" altLang="zh-CN" sz="2400" b="1" dirty="0" err="1"/>
              <a:t>ans</a:t>
            </a:r>
            <a:r>
              <a:rPr lang="en-US" altLang="zh-CN" sz="2400" b="1" dirty="0"/>
              <a:t>= </a:t>
            </a:r>
          </a:p>
          <a:p>
            <a:pPr>
              <a:lnSpc>
                <a:spcPct val="80000"/>
              </a:lnSpc>
              <a:buFont typeface="Wingdings" pitchFamily="2" charset="2"/>
              <a:buNone/>
            </a:pPr>
            <a:r>
              <a:rPr lang="en-US" altLang="zh-CN" sz="2400" b="1" dirty="0"/>
              <a:t>                   1    0</a:t>
            </a:r>
          </a:p>
          <a:p>
            <a:pPr>
              <a:lnSpc>
                <a:spcPct val="80000"/>
              </a:lnSpc>
              <a:buFont typeface="Wingdings" pitchFamily="2" charset="2"/>
              <a:buNone/>
            </a:pPr>
            <a:r>
              <a:rPr lang="en-US" altLang="zh-CN" sz="2400" b="1" dirty="0"/>
              <a:t>                   0    0</a:t>
            </a:r>
          </a:p>
        </p:txBody>
      </p:sp>
    </p:spTree>
    <p:extLst>
      <p:ext uri="{BB962C8B-B14F-4D97-AF65-F5344CB8AC3E}">
        <p14:creationId xmlns:p14="http://schemas.microsoft.com/office/powerpoint/2010/main" val="4108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a:t>MATLAB</a:t>
            </a:r>
            <a:r>
              <a:rPr lang="zh-CN" altLang="en-US"/>
              <a:t>的算术运算符</a:t>
            </a:r>
          </a:p>
        </p:txBody>
      </p:sp>
      <p:pic>
        <p:nvPicPr>
          <p:cNvPr id="4915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628775"/>
            <a:ext cx="8497887" cy="4738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0703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MATLAB</a:t>
            </a:r>
            <a:r>
              <a:rPr lang="zh-CN" altLang="en-US"/>
              <a:t>的关系与逻辑运算符</a:t>
            </a:r>
          </a:p>
        </p:txBody>
      </p:sp>
      <p:pic>
        <p:nvPicPr>
          <p:cNvPr id="5018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2492375"/>
            <a:ext cx="4321175" cy="2809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708275"/>
            <a:ext cx="4419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25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55650" y="304800"/>
            <a:ext cx="8064500" cy="1431925"/>
          </a:xfrm>
        </p:spPr>
        <p:txBody>
          <a:bodyPr/>
          <a:lstStyle/>
          <a:p>
            <a:r>
              <a:rPr lang="en-US" altLang="zh-CN" sz="4000"/>
              <a:t>MATLAB</a:t>
            </a:r>
            <a:r>
              <a:rPr lang="zh-CN" altLang="en-US" sz="4000"/>
              <a:t>的特殊运算符号（</a:t>
            </a:r>
            <a:r>
              <a:rPr lang="en-US" altLang="zh-CN" sz="4000"/>
              <a:t>P73</a:t>
            </a:r>
            <a:r>
              <a:rPr lang="zh-CN" altLang="en-US" sz="4000"/>
              <a:t>）</a:t>
            </a:r>
          </a:p>
        </p:txBody>
      </p:sp>
      <p:pic>
        <p:nvPicPr>
          <p:cNvPr id="5120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58888" y="2133600"/>
            <a:ext cx="7129462" cy="208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292600"/>
            <a:ext cx="7239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59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常用的一些数学函数（</a:t>
            </a:r>
            <a:r>
              <a:rPr lang="en-US" altLang="zh-CN"/>
              <a:t>P45</a:t>
            </a:r>
            <a:r>
              <a:rPr lang="zh-CN" altLang="en-US"/>
              <a:t>）</a:t>
            </a:r>
          </a:p>
        </p:txBody>
      </p:sp>
      <p:pic>
        <p:nvPicPr>
          <p:cNvPr id="5325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71600" y="1556792"/>
            <a:ext cx="8027987" cy="417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54014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67544" y="260648"/>
            <a:ext cx="8280920" cy="6192688"/>
          </a:xfrm>
        </p:spPr>
        <p:txBody>
          <a:bodyPr>
            <a:noAutofit/>
          </a:bodyPr>
          <a:lstStyle/>
          <a:p>
            <a:pPr>
              <a:lnSpc>
                <a:spcPct val="80000"/>
              </a:lnSpc>
              <a:buFont typeface="Wingdings" pitchFamily="2" charset="2"/>
              <a:buNone/>
            </a:pPr>
            <a:r>
              <a:rPr lang="en-US" altLang="zh-CN" sz="2800" b="1" dirty="0">
                <a:latin typeface="+mn-ea"/>
              </a:rPr>
              <a:t>&gt;&gt;</a:t>
            </a:r>
            <a:r>
              <a:rPr lang="pt-BR" altLang="zh-CN" sz="2800" b="1" dirty="0">
                <a:latin typeface="+mn-ea"/>
              </a:rPr>
              <a:t>a=[1 2 3 4];</a:t>
            </a:r>
          </a:p>
          <a:p>
            <a:pPr>
              <a:lnSpc>
                <a:spcPct val="80000"/>
              </a:lnSpc>
              <a:buFont typeface="Wingdings" pitchFamily="2" charset="2"/>
              <a:buNone/>
            </a:pPr>
            <a:r>
              <a:rPr lang="pt-BR" altLang="zh-CN" sz="2800" b="1" dirty="0">
                <a:latin typeface="+mn-ea"/>
              </a:rPr>
              <a:t>&gt;&gt;sin(a)</a:t>
            </a:r>
          </a:p>
          <a:p>
            <a:pPr>
              <a:lnSpc>
                <a:spcPct val="80000"/>
              </a:lnSpc>
              <a:buFont typeface="Wingdings" pitchFamily="2" charset="2"/>
              <a:buNone/>
            </a:pPr>
            <a:r>
              <a:rPr lang="pt-BR" altLang="zh-CN" sz="2800" b="1" dirty="0">
                <a:latin typeface="+mn-ea"/>
              </a:rPr>
              <a:t>ans=</a:t>
            </a:r>
          </a:p>
          <a:p>
            <a:pPr>
              <a:lnSpc>
                <a:spcPct val="80000"/>
              </a:lnSpc>
              <a:buFont typeface="Wingdings" pitchFamily="2" charset="2"/>
              <a:buNone/>
            </a:pPr>
            <a:r>
              <a:rPr lang="pt-BR" altLang="zh-CN" sz="2800" b="1" dirty="0">
                <a:latin typeface="+mn-ea"/>
              </a:rPr>
              <a:t>   </a:t>
            </a:r>
            <a:r>
              <a:rPr lang="en-US" altLang="zh-CN" sz="2800" b="1" dirty="0">
                <a:latin typeface="+mn-ea"/>
              </a:rPr>
              <a:t>0.8415   0.9093    0.1411    -0.7568</a:t>
            </a:r>
          </a:p>
          <a:p>
            <a:pPr>
              <a:lnSpc>
                <a:spcPct val="80000"/>
              </a:lnSpc>
              <a:buFont typeface="Wingdings" pitchFamily="2" charset="2"/>
              <a:buNone/>
            </a:pPr>
            <a:r>
              <a:rPr lang="en-US" altLang="zh-CN" sz="2800" b="1" dirty="0">
                <a:latin typeface="+mn-ea"/>
              </a:rPr>
              <a:t>&gt;&gt;</a:t>
            </a:r>
            <a:r>
              <a:rPr lang="en-US" altLang="zh-CN" sz="2800" b="1" dirty="0" err="1">
                <a:latin typeface="+mn-ea"/>
              </a:rPr>
              <a:t>cos</a:t>
            </a:r>
            <a:r>
              <a:rPr lang="en-US" altLang="zh-CN" sz="2800" b="1" dirty="0">
                <a:latin typeface="+mn-ea"/>
              </a:rPr>
              <a:t>(a)</a:t>
            </a:r>
          </a:p>
          <a:p>
            <a:pPr>
              <a:lnSpc>
                <a:spcPct val="80000"/>
              </a:lnSpc>
              <a:buFont typeface="Wingdings" pitchFamily="2" charset="2"/>
              <a:buNone/>
            </a:pPr>
            <a:r>
              <a:rPr lang="en-US" altLang="zh-CN" sz="2800" b="1" dirty="0" err="1">
                <a:latin typeface="+mn-ea"/>
              </a:rPr>
              <a:t>ans</a:t>
            </a:r>
            <a:r>
              <a:rPr lang="en-US" altLang="zh-CN" sz="2800" b="1" dirty="0">
                <a:latin typeface="+mn-ea"/>
              </a:rPr>
              <a:t>=</a:t>
            </a:r>
          </a:p>
          <a:p>
            <a:pPr>
              <a:lnSpc>
                <a:spcPct val="80000"/>
              </a:lnSpc>
              <a:buFont typeface="Wingdings" pitchFamily="2" charset="2"/>
              <a:buNone/>
            </a:pPr>
            <a:r>
              <a:rPr lang="en-US" altLang="zh-CN" sz="2800" b="1" dirty="0">
                <a:latin typeface="+mn-ea"/>
              </a:rPr>
              <a:t>   0.5403   -0.4161   -0.9900   -0.6536</a:t>
            </a:r>
          </a:p>
          <a:p>
            <a:pPr>
              <a:lnSpc>
                <a:spcPct val="80000"/>
              </a:lnSpc>
              <a:buFont typeface="Wingdings" pitchFamily="2" charset="2"/>
              <a:buNone/>
            </a:pPr>
            <a:r>
              <a:rPr lang="en-US" altLang="zh-CN" sz="2800" b="1" dirty="0">
                <a:latin typeface="+mn-ea"/>
              </a:rPr>
              <a:t>&gt;&gt;b=1+2i</a:t>
            </a:r>
          </a:p>
          <a:p>
            <a:pPr>
              <a:lnSpc>
                <a:spcPct val="80000"/>
              </a:lnSpc>
              <a:buFont typeface="Wingdings" pitchFamily="2" charset="2"/>
              <a:buNone/>
            </a:pPr>
            <a:r>
              <a:rPr lang="en-US" altLang="zh-CN" sz="2800" b="1" dirty="0">
                <a:latin typeface="+mn-ea"/>
              </a:rPr>
              <a:t>&gt;&gt;real(b)</a:t>
            </a:r>
          </a:p>
          <a:p>
            <a:pPr>
              <a:lnSpc>
                <a:spcPct val="80000"/>
              </a:lnSpc>
              <a:buFont typeface="Wingdings" pitchFamily="2" charset="2"/>
              <a:buNone/>
            </a:pPr>
            <a:r>
              <a:rPr lang="en-US" altLang="zh-CN" sz="2800" b="1" dirty="0" err="1">
                <a:latin typeface="+mn-ea"/>
              </a:rPr>
              <a:t>ans</a:t>
            </a:r>
            <a:r>
              <a:rPr lang="en-US" altLang="zh-CN" sz="2800" b="1" dirty="0">
                <a:latin typeface="+mn-ea"/>
              </a:rPr>
              <a:t>=</a:t>
            </a:r>
          </a:p>
          <a:p>
            <a:pPr>
              <a:lnSpc>
                <a:spcPct val="80000"/>
              </a:lnSpc>
              <a:buFont typeface="Wingdings" pitchFamily="2" charset="2"/>
              <a:buNone/>
            </a:pPr>
            <a:r>
              <a:rPr lang="en-US" altLang="zh-CN" sz="2800" b="1" dirty="0">
                <a:latin typeface="+mn-ea"/>
              </a:rPr>
              <a:t>      1</a:t>
            </a:r>
          </a:p>
          <a:p>
            <a:pPr>
              <a:lnSpc>
                <a:spcPct val="80000"/>
              </a:lnSpc>
              <a:buFont typeface="Wingdings" pitchFamily="2" charset="2"/>
              <a:buNone/>
            </a:pPr>
            <a:r>
              <a:rPr lang="en-US" altLang="zh-CN" sz="2800" b="1" dirty="0">
                <a:latin typeface="+mn-ea"/>
              </a:rPr>
              <a:t>&gt;&gt;</a:t>
            </a:r>
            <a:r>
              <a:rPr lang="en-US" altLang="zh-CN" sz="2800" b="1" dirty="0" err="1">
                <a:latin typeface="+mn-ea"/>
              </a:rPr>
              <a:t>imag</a:t>
            </a:r>
            <a:r>
              <a:rPr lang="en-US" altLang="zh-CN" sz="2800" b="1" dirty="0">
                <a:latin typeface="+mn-ea"/>
              </a:rPr>
              <a:t>(b)</a:t>
            </a:r>
          </a:p>
          <a:p>
            <a:pPr>
              <a:lnSpc>
                <a:spcPct val="80000"/>
              </a:lnSpc>
              <a:buFont typeface="Wingdings" pitchFamily="2" charset="2"/>
              <a:buNone/>
            </a:pPr>
            <a:r>
              <a:rPr lang="en-US" altLang="zh-CN" sz="2800" b="1" dirty="0" err="1">
                <a:latin typeface="+mn-ea"/>
              </a:rPr>
              <a:t>Ans</a:t>
            </a:r>
            <a:r>
              <a:rPr lang="en-US" altLang="zh-CN" sz="2800" b="1" dirty="0">
                <a:latin typeface="+mn-ea"/>
              </a:rPr>
              <a:t>=</a:t>
            </a:r>
          </a:p>
          <a:p>
            <a:pPr>
              <a:lnSpc>
                <a:spcPct val="80000"/>
              </a:lnSpc>
              <a:buFont typeface="Wingdings" pitchFamily="2" charset="2"/>
              <a:buNone/>
            </a:pPr>
            <a:r>
              <a:rPr lang="en-US" altLang="zh-CN" sz="2800" b="1" dirty="0">
                <a:latin typeface="+mn-ea"/>
              </a:rPr>
              <a:t>      2</a:t>
            </a:r>
          </a:p>
        </p:txBody>
      </p:sp>
    </p:spTree>
    <p:extLst>
      <p:ext uri="{BB962C8B-B14F-4D97-AF65-F5344CB8AC3E}">
        <p14:creationId xmlns:p14="http://schemas.microsoft.com/office/powerpoint/2010/main" val="1307986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512" y="116633"/>
            <a:ext cx="7543800" cy="1152128"/>
          </a:xfrm>
        </p:spPr>
        <p:txBody>
          <a:bodyPr/>
          <a:lstStyle/>
          <a:p>
            <a:pPr algn="l"/>
            <a:r>
              <a:rPr lang="zh-CN" altLang="en-US" b="1" dirty="0">
                <a:latin typeface="+mn-ea"/>
                <a:ea typeface="+mn-ea"/>
              </a:rPr>
              <a:t>多项式及其运算（</a:t>
            </a:r>
            <a:r>
              <a:rPr lang="en-US" altLang="zh-CN" b="1" dirty="0">
                <a:latin typeface="+mn-ea"/>
                <a:ea typeface="+mn-ea"/>
              </a:rPr>
              <a:t>P46</a:t>
            </a:r>
            <a:r>
              <a:rPr lang="zh-CN" altLang="en-US" b="1" dirty="0">
                <a:latin typeface="+mn-ea"/>
                <a:ea typeface="+mn-ea"/>
              </a:rPr>
              <a:t>）</a:t>
            </a:r>
          </a:p>
        </p:txBody>
      </p:sp>
      <p:sp>
        <p:nvSpPr>
          <p:cNvPr id="55299" name="Rectangle 3"/>
          <p:cNvSpPr>
            <a:spLocks noGrp="1" noChangeArrowheads="1"/>
          </p:cNvSpPr>
          <p:nvPr>
            <p:ph type="body" sz="half" idx="1"/>
          </p:nvPr>
        </p:nvSpPr>
        <p:spPr>
          <a:xfrm>
            <a:off x="539552" y="1268760"/>
            <a:ext cx="8280920" cy="5112568"/>
          </a:xfrm>
        </p:spPr>
        <p:txBody>
          <a:bodyPr>
            <a:normAutofit/>
          </a:bodyPr>
          <a:lstStyle/>
          <a:p>
            <a:r>
              <a:rPr lang="zh-CN" altLang="en-US" sz="2800" b="1" dirty="0">
                <a:latin typeface="+mn-ea"/>
              </a:rPr>
              <a:t>多项式的表达与创建</a:t>
            </a:r>
          </a:p>
          <a:p>
            <a:pPr lvl="1"/>
            <a:r>
              <a:rPr lang="en-US" altLang="zh-CN" b="1" dirty="0">
                <a:latin typeface="+mn-ea"/>
              </a:rPr>
              <a:t>MATLAB</a:t>
            </a:r>
            <a:r>
              <a:rPr lang="zh-CN" altLang="en-US" b="1" dirty="0">
                <a:latin typeface="+mn-ea"/>
              </a:rPr>
              <a:t>采用将多项式按幂次序排列形成的行向量来表征一多项式。设多项式为</a:t>
            </a:r>
          </a:p>
          <a:p>
            <a:pPr lvl="1">
              <a:buFontTx/>
              <a:buNone/>
            </a:pPr>
            <a:endParaRPr lang="zh-CN" altLang="en-US" b="1" dirty="0">
              <a:latin typeface="+mn-ea"/>
            </a:endParaRPr>
          </a:p>
          <a:p>
            <a:pPr lvl="1">
              <a:buFontTx/>
              <a:buNone/>
            </a:pPr>
            <a:r>
              <a:rPr lang="zh-CN" altLang="en-US" b="1" dirty="0">
                <a:latin typeface="+mn-ea"/>
              </a:rPr>
              <a:t>   则表征该多项式的行向量为：</a:t>
            </a:r>
          </a:p>
          <a:p>
            <a:pPr lvl="1">
              <a:buFontTx/>
              <a:buNone/>
            </a:pPr>
            <a:r>
              <a:rPr lang="zh-CN" altLang="en-US" b="1" dirty="0">
                <a:latin typeface="+mn-ea"/>
              </a:rPr>
              <a:t>   </a:t>
            </a:r>
          </a:p>
          <a:p>
            <a:pPr lvl="1"/>
            <a:r>
              <a:rPr lang="zh-CN" altLang="en-US" b="1" dirty="0">
                <a:latin typeface="+mn-ea"/>
              </a:rPr>
              <a:t>例：语句</a:t>
            </a:r>
            <a:r>
              <a:rPr lang="en-US" altLang="zh-CN" b="1" dirty="0">
                <a:latin typeface="+mn-ea"/>
              </a:rPr>
              <a:t>A=[1 2 0 1]</a:t>
            </a:r>
            <a:r>
              <a:rPr lang="zh-CN" altLang="en-US" b="1" dirty="0">
                <a:latin typeface="+mn-ea"/>
              </a:rPr>
              <a:t>，即表示创建多项式</a:t>
            </a:r>
          </a:p>
          <a:p>
            <a:pPr lvl="1">
              <a:buFontTx/>
              <a:buNone/>
            </a:pPr>
            <a:r>
              <a:rPr lang="zh-CN" altLang="en-US" b="1" dirty="0">
                <a:latin typeface="+mn-ea"/>
              </a:rPr>
              <a:t>           </a:t>
            </a:r>
            <a:r>
              <a:rPr lang="zh-CN" altLang="en-US" b="1" dirty="0" smtClean="0">
                <a:latin typeface="+mn-ea"/>
              </a:rPr>
              <a:t>，</a:t>
            </a:r>
            <a:r>
              <a:rPr lang="zh-CN" altLang="en-US" b="1" dirty="0">
                <a:latin typeface="+mn-ea"/>
              </a:rPr>
              <a:t>并赋值给变量</a:t>
            </a:r>
            <a:r>
              <a:rPr lang="en-US" altLang="zh-CN" b="1" dirty="0">
                <a:latin typeface="+mn-ea"/>
              </a:rPr>
              <a:t>A</a:t>
            </a:r>
            <a:r>
              <a:rPr lang="zh-CN" altLang="en-US" b="1" dirty="0">
                <a:latin typeface="+mn-ea"/>
              </a:rPr>
              <a:t>。</a:t>
            </a:r>
          </a:p>
        </p:txBody>
      </p:sp>
      <p:graphicFrame>
        <p:nvGraphicFramePr>
          <p:cNvPr id="55300" name="Object 4"/>
          <p:cNvGraphicFramePr>
            <a:graphicFrameLocks noGrp="1" noChangeAspect="1"/>
          </p:cNvGraphicFramePr>
          <p:nvPr>
            <p:ph sz="quarter" idx="2"/>
            <p:extLst>
              <p:ext uri="{D42A27DB-BD31-4B8C-83A1-F6EECF244321}">
                <p14:modId xmlns:p14="http://schemas.microsoft.com/office/powerpoint/2010/main" val="3787421322"/>
              </p:ext>
            </p:extLst>
          </p:nvPr>
        </p:nvGraphicFramePr>
        <p:xfrm>
          <a:off x="2051720" y="2708920"/>
          <a:ext cx="5114881" cy="576064"/>
        </p:xfrm>
        <a:graphic>
          <a:graphicData uri="http://schemas.openxmlformats.org/presentationml/2006/ole">
            <mc:AlternateContent xmlns:mc="http://schemas.openxmlformats.org/markup-compatibility/2006">
              <mc:Choice xmlns:v="urn:schemas-microsoft-com:vml" Requires="v">
                <p:oleObj spid="_x0000_s10287" name="Equation" r:id="rId3" imgW="2145960" imgH="241200" progId="Equation.DSMT4">
                  <p:embed/>
                </p:oleObj>
              </mc:Choice>
              <mc:Fallback>
                <p:oleObj name="Equation" r:id="rId3" imgW="2145960" imgH="241200" progId="Equation.DSMT4">
                  <p:embed/>
                  <p:pic>
                    <p:nvPicPr>
                      <p:cNvPr id="0" name=""/>
                      <p:cNvPicPr>
                        <a:picLocks noChangeAspect="1" noChangeArrowheads="1"/>
                      </p:cNvPicPr>
                      <p:nvPr/>
                    </p:nvPicPr>
                    <p:blipFill>
                      <a:blip r:embed="rId4"/>
                      <a:srcRect/>
                      <a:stretch>
                        <a:fillRect/>
                      </a:stretch>
                    </p:blipFill>
                    <p:spPr bwMode="auto">
                      <a:xfrm>
                        <a:off x="2051720" y="2708920"/>
                        <a:ext cx="5114881" cy="576064"/>
                      </a:xfrm>
                      <a:prstGeom prst="rect">
                        <a:avLst/>
                      </a:prstGeom>
                      <a:noFill/>
                      <a:ln>
                        <a:noFill/>
                      </a:ln>
                      <a:effectLst/>
                      <a:extLst/>
                    </p:spPr>
                  </p:pic>
                </p:oleObj>
              </mc:Fallback>
            </mc:AlternateContent>
          </a:graphicData>
        </a:graphic>
      </p:graphicFrame>
      <p:graphicFrame>
        <p:nvGraphicFramePr>
          <p:cNvPr id="55302" name="Object 6"/>
          <p:cNvGraphicFramePr>
            <a:graphicFrameLocks noGrp="1" noChangeAspect="1"/>
          </p:cNvGraphicFramePr>
          <p:nvPr>
            <p:ph sz="quarter" idx="3"/>
            <p:extLst>
              <p:ext uri="{D42A27DB-BD31-4B8C-83A1-F6EECF244321}">
                <p14:modId xmlns:p14="http://schemas.microsoft.com/office/powerpoint/2010/main" val="3844745576"/>
              </p:ext>
            </p:extLst>
          </p:nvPr>
        </p:nvGraphicFramePr>
        <p:xfrm>
          <a:off x="2123728" y="3789040"/>
          <a:ext cx="4156802" cy="504056"/>
        </p:xfrm>
        <a:graphic>
          <a:graphicData uri="http://schemas.openxmlformats.org/presentationml/2006/ole">
            <mc:AlternateContent xmlns:mc="http://schemas.openxmlformats.org/markup-compatibility/2006">
              <mc:Choice xmlns:v="urn:schemas-microsoft-com:vml" Requires="v">
                <p:oleObj spid="_x0000_s10288" name="Equation" r:id="rId5" imgW="1282680" imgH="228600" progId="Equation.DSMT4">
                  <p:embed/>
                </p:oleObj>
              </mc:Choice>
              <mc:Fallback>
                <p:oleObj name="Equation" r:id="rId5" imgW="1282680" imgH="228600" progId="Equation.DSMT4">
                  <p:embed/>
                  <p:pic>
                    <p:nvPicPr>
                      <p:cNvPr id="0" name=""/>
                      <p:cNvPicPr>
                        <a:picLocks noChangeAspect="1" noChangeArrowheads="1"/>
                      </p:cNvPicPr>
                      <p:nvPr/>
                    </p:nvPicPr>
                    <p:blipFill>
                      <a:blip r:embed="rId6"/>
                      <a:srcRect/>
                      <a:stretch>
                        <a:fillRect/>
                      </a:stretch>
                    </p:blipFill>
                    <p:spPr bwMode="auto">
                      <a:xfrm>
                        <a:off x="2123728" y="3789040"/>
                        <a:ext cx="4156802" cy="504056"/>
                      </a:xfrm>
                      <a:prstGeom prst="rect">
                        <a:avLst/>
                      </a:prstGeom>
                      <a:noFill/>
                      <a:ln>
                        <a:noFill/>
                      </a:ln>
                      <a:effectLst/>
                      <a:extLst/>
                    </p:spPr>
                  </p:pic>
                </p:oleObj>
              </mc:Fallback>
            </mc:AlternateContent>
          </a:graphicData>
        </a:graphic>
      </p:graphicFrame>
      <p:graphicFrame>
        <p:nvGraphicFramePr>
          <p:cNvPr id="55304" name="Object 8"/>
          <p:cNvGraphicFramePr>
            <a:graphicFrameLocks noChangeAspect="1"/>
          </p:cNvGraphicFramePr>
          <p:nvPr>
            <p:extLst>
              <p:ext uri="{D42A27DB-BD31-4B8C-83A1-F6EECF244321}">
                <p14:modId xmlns:p14="http://schemas.microsoft.com/office/powerpoint/2010/main" val="3932733535"/>
              </p:ext>
            </p:extLst>
          </p:nvPr>
        </p:nvGraphicFramePr>
        <p:xfrm>
          <a:off x="1475656" y="4797152"/>
          <a:ext cx="1566863" cy="425450"/>
        </p:xfrm>
        <a:graphic>
          <a:graphicData uri="http://schemas.openxmlformats.org/presentationml/2006/ole">
            <mc:AlternateContent xmlns:mc="http://schemas.openxmlformats.org/markup-compatibility/2006">
              <mc:Choice xmlns:v="urn:schemas-microsoft-com:vml" Requires="v">
                <p:oleObj spid="_x0000_s10289" name="Equation" r:id="rId7" imgW="749160" imgH="203040" progId="Equation.DSMT4">
                  <p:embed/>
                </p:oleObj>
              </mc:Choice>
              <mc:Fallback>
                <p:oleObj name="Equation" r:id="rId7" imgW="749160" imgH="203040" progId="Equation.DSMT4">
                  <p:embed/>
                  <p:pic>
                    <p:nvPicPr>
                      <p:cNvPr id="0" name=""/>
                      <p:cNvPicPr>
                        <a:picLocks noChangeAspect="1" noChangeArrowheads="1"/>
                      </p:cNvPicPr>
                      <p:nvPr/>
                    </p:nvPicPr>
                    <p:blipFill>
                      <a:blip r:embed="rId8"/>
                      <a:srcRect/>
                      <a:stretch>
                        <a:fillRect/>
                      </a:stretch>
                    </p:blipFill>
                    <p:spPr bwMode="auto">
                      <a:xfrm>
                        <a:off x="1475656" y="4797152"/>
                        <a:ext cx="1566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0485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7504" y="116632"/>
            <a:ext cx="8229600" cy="1143000"/>
          </a:xfrm>
        </p:spPr>
        <p:txBody>
          <a:bodyPr/>
          <a:lstStyle/>
          <a:p>
            <a:pPr algn="l"/>
            <a:r>
              <a:rPr lang="zh-CN" altLang="en-US" b="1" dirty="0"/>
              <a:t>多项式及其运算（续）</a:t>
            </a:r>
          </a:p>
        </p:txBody>
      </p:sp>
      <p:sp>
        <p:nvSpPr>
          <p:cNvPr id="58371" name="Rectangle 3"/>
          <p:cNvSpPr>
            <a:spLocks noGrp="1" noChangeArrowheads="1"/>
          </p:cNvSpPr>
          <p:nvPr>
            <p:ph type="body" idx="1"/>
          </p:nvPr>
        </p:nvSpPr>
        <p:spPr>
          <a:xfrm>
            <a:off x="395536" y="1196752"/>
            <a:ext cx="8243887" cy="4392612"/>
          </a:xfrm>
        </p:spPr>
        <p:txBody>
          <a:bodyPr>
            <a:normAutofit/>
          </a:bodyPr>
          <a:lstStyle/>
          <a:p>
            <a:r>
              <a:rPr lang="zh-CN" altLang="en-US" sz="2800" b="1" dirty="0">
                <a:latin typeface="+mn-ea"/>
              </a:rPr>
              <a:t>多项式求根（</a:t>
            </a:r>
            <a:r>
              <a:rPr lang="en-US" altLang="zh-CN" sz="2800" b="1" dirty="0">
                <a:latin typeface="+mn-ea"/>
              </a:rPr>
              <a:t>P47</a:t>
            </a:r>
            <a:r>
              <a:rPr lang="zh-CN" altLang="en-US" sz="2800" b="1" dirty="0">
                <a:latin typeface="+mn-ea"/>
              </a:rPr>
              <a:t>）</a:t>
            </a:r>
          </a:p>
          <a:p>
            <a:pPr lvl="1"/>
            <a:r>
              <a:rPr lang="zh-CN" altLang="en-US" b="1" dirty="0">
                <a:latin typeface="+mn-ea"/>
              </a:rPr>
              <a:t>函数</a:t>
            </a:r>
            <a:r>
              <a:rPr lang="en-US" altLang="zh-CN" b="1" dirty="0">
                <a:latin typeface="+mn-ea"/>
              </a:rPr>
              <a:t>roots()</a:t>
            </a:r>
            <a:r>
              <a:rPr lang="zh-CN" altLang="en-US" b="1" dirty="0">
                <a:latin typeface="+mn-ea"/>
              </a:rPr>
              <a:t>用于对多项式求根，调用格式为：</a:t>
            </a:r>
          </a:p>
          <a:p>
            <a:pPr lvl="1">
              <a:buFontTx/>
              <a:buNone/>
            </a:pPr>
            <a:r>
              <a:rPr lang="zh-CN" altLang="en-US" b="1" dirty="0">
                <a:latin typeface="+mn-ea"/>
              </a:rPr>
              <a:t>   </a:t>
            </a:r>
            <a:r>
              <a:rPr lang="en-US" altLang="zh-CN" b="1" dirty="0">
                <a:latin typeface="+mn-ea"/>
              </a:rPr>
              <a:t>p=roots(A)</a:t>
            </a:r>
          </a:p>
          <a:p>
            <a:pPr lvl="1"/>
            <a:r>
              <a:rPr lang="zh-CN" altLang="en-US" b="1" dirty="0">
                <a:latin typeface="+mn-ea"/>
              </a:rPr>
              <a:t>例如：</a:t>
            </a:r>
            <a:r>
              <a:rPr lang="en-US" altLang="zh-CN" b="1" dirty="0">
                <a:latin typeface="+mn-ea"/>
              </a:rPr>
              <a:t>&gt;&gt;b=[1 3 2]</a:t>
            </a:r>
          </a:p>
          <a:p>
            <a:pPr lvl="1">
              <a:buFontTx/>
              <a:buNone/>
            </a:pPr>
            <a:r>
              <a:rPr lang="en-US" altLang="zh-CN" b="1" dirty="0" smtClean="0">
                <a:latin typeface="+mn-ea"/>
              </a:rPr>
              <a:t>        </a:t>
            </a:r>
            <a:r>
              <a:rPr lang="en-US" altLang="zh-CN" b="1" dirty="0">
                <a:latin typeface="+mn-ea"/>
              </a:rPr>
              <a:t>&gt;&gt;roots(b)</a:t>
            </a:r>
          </a:p>
          <a:p>
            <a:pPr lvl="1">
              <a:buFontTx/>
              <a:buNone/>
            </a:pPr>
            <a:r>
              <a:rPr lang="en-US" altLang="zh-CN" b="1" dirty="0">
                <a:latin typeface="+mn-ea"/>
              </a:rPr>
              <a:t>            </a:t>
            </a:r>
            <a:r>
              <a:rPr lang="en-US" altLang="zh-CN" b="1" dirty="0" err="1">
                <a:latin typeface="+mn-ea"/>
              </a:rPr>
              <a:t>ans</a:t>
            </a:r>
            <a:r>
              <a:rPr lang="en-US" altLang="zh-CN" b="1" dirty="0">
                <a:latin typeface="+mn-ea"/>
              </a:rPr>
              <a:t>=</a:t>
            </a:r>
          </a:p>
          <a:p>
            <a:pPr lvl="1">
              <a:buFontTx/>
              <a:buNone/>
            </a:pPr>
            <a:r>
              <a:rPr lang="en-US" altLang="zh-CN" b="1" dirty="0">
                <a:latin typeface="+mn-ea"/>
              </a:rPr>
              <a:t>                   -2</a:t>
            </a:r>
          </a:p>
          <a:p>
            <a:pPr lvl="1">
              <a:buFontTx/>
              <a:buNone/>
            </a:pPr>
            <a:r>
              <a:rPr lang="en-US" altLang="zh-CN" b="1" dirty="0">
                <a:latin typeface="+mn-ea"/>
              </a:rPr>
              <a:t>                   -1</a:t>
            </a:r>
          </a:p>
        </p:txBody>
      </p:sp>
    </p:spTree>
    <p:extLst>
      <p:ext uri="{BB962C8B-B14F-4D97-AF65-F5344CB8AC3E}">
        <p14:creationId xmlns:p14="http://schemas.microsoft.com/office/powerpoint/2010/main" val="3455455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a:r>
              <a:rPr lang="en-US" altLang="zh-CN" b="1" dirty="0">
                <a:latin typeface="+mj-ea"/>
              </a:rPr>
              <a:t>1.1.1 </a:t>
            </a:r>
            <a:r>
              <a:rPr lang="zh-CN" altLang="en-US" b="1" dirty="0">
                <a:latin typeface="+mj-ea"/>
              </a:rPr>
              <a:t>变量（</a:t>
            </a:r>
            <a:r>
              <a:rPr lang="en-US" altLang="zh-CN" b="1" dirty="0">
                <a:latin typeface="+mj-ea"/>
              </a:rPr>
              <a:t>P10</a:t>
            </a:r>
            <a:r>
              <a:rPr lang="zh-CN" altLang="en-US" b="1" dirty="0">
                <a:latin typeface="+mj-ea"/>
              </a:rPr>
              <a:t>）</a:t>
            </a:r>
          </a:p>
        </p:txBody>
      </p:sp>
      <p:sp>
        <p:nvSpPr>
          <p:cNvPr id="17411" name="Rectangle 3"/>
          <p:cNvSpPr>
            <a:spLocks noGrp="1" noChangeArrowheads="1"/>
          </p:cNvSpPr>
          <p:nvPr>
            <p:ph type="body" idx="1"/>
          </p:nvPr>
        </p:nvSpPr>
        <p:spPr>
          <a:xfrm>
            <a:off x="662880" y="1340768"/>
            <a:ext cx="8229600" cy="4525963"/>
          </a:xfrm>
        </p:spPr>
        <p:txBody>
          <a:bodyPr>
            <a:normAutofit/>
          </a:bodyPr>
          <a:lstStyle/>
          <a:p>
            <a:r>
              <a:rPr lang="zh-CN" altLang="en-US" b="1" dirty="0">
                <a:latin typeface="+mn-ea"/>
              </a:rPr>
              <a:t>变量由变量名表示，命名应遵循如下规则：</a:t>
            </a:r>
          </a:p>
          <a:p>
            <a:pPr lvl="1"/>
            <a:r>
              <a:rPr lang="zh-CN" altLang="en-US" b="1" dirty="0">
                <a:latin typeface="+mn-ea"/>
              </a:rPr>
              <a:t>变量名必须以字母开头</a:t>
            </a:r>
          </a:p>
          <a:p>
            <a:pPr lvl="1"/>
            <a:r>
              <a:rPr lang="zh-CN" altLang="en-US" b="1" dirty="0">
                <a:latin typeface="+mn-ea"/>
              </a:rPr>
              <a:t>变量名可以由</a:t>
            </a:r>
            <a:r>
              <a:rPr lang="zh-CN" altLang="en-US" b="1" dirty="0">
                <a:solidFill>
                  <a:srgbClr val="FF0000"/>
                </a:solidFill>
                <a:latin typeface="+mn-ea"/>
              </a:rPr>
              <a:t>字母、数字和下划线</a:t>
            </a:r>
            <a:r>
              <a:rPr lang="zh-CN" altLang="en-US" b="1" dirty="0">
                <a:latin typeface="+mn-ea"/>
              </a:rPr>
              <a:t>混合组成</a:t>
            </a:r>
          </a:p>
          <a:p>
            <a:pPr lvl="1"/>
            <a:r>
              <a:rPr lang="zh-CN" altLang="en-US" b="1" dirty="0">
                <a:latin typeface="+mn-ea"/>
              </a:rPr>
              <a:t>变量名区分字母大小写（表示</a:t>
            </a:r>
            <a:r>
              <a:rPr lang="en-US" altLang="zh-CN" b="1" dirty="0">
                <a:latin typeface="+mn-ea"/>
              </a:rPr>
              <a:t>π</a:t>
            </a:r>
            <a:r>
              <a:rPr lang="zh-CN" altLang="en-US" b="1" dirty="0">
                <a:latin typeface="+mn-ea"/>
              </a:rPr>
              <a:t>：</a:t>
            </a:r>
            <a:r>
              <a:rPr lang="en-US" altLang="zh-CN" b="1" dirty="0">
                <a:solidFill>
                  <a:srgbClr val="FF0000"/>
                </a:solidFill>
                <a:latin typeface="+mn-ea"/>
              </a:rPr>
              <a:t>pi</a:t>
            </a:r>
            <a:r>
              <a:rPr lang="zh-CN" altLang="en-US" b="1" dirty="0">
                <a:latin typeface="+mn-ea"/>
              </a:rPr>
              <a:t>，</a:t>
            </a:r>
            <a:r>
              <a:rPr lang="en-US" altLang="zh-CN" b="1" dirty="0">
                <a:latin typeface="+mn-ea"/>
              </a:rPr>
              <a:t>PI</a:t>
            </a:r>
            <a:r>
              <a:rPr lang="zh-CN" altLang="en-US" b="1" dirty="0">
                <a:latin typeface="+mn-ea"/>
              </a:rPr>
              <a:t>）</a:t>
            </a:r>
          </a:p>
          <a:p>
            <a:pPr lvl="1"/>
            <a:r>
              <a:rPr lang="zh-CN" altLang="en-US" b="1" dirty="0">
                <a:latin typeface="+mn-ea"/>
              </a:rPr>
              <a:t>变量名的字符长度不应超过</a:t>
            </a:r>
            <a:r>
              <a:rPr lang="en-US" altLang="zh-CN" b="1" dirty="0">
                <a:latin typeface="+mn-ea"/>
              </a:rPr>
              <a:t>63</a:t>
            </a:r>
            <a:r>
              <a:rPr lang="zh-CN" altLang="en-US" b="1" dirty="0">
                <a:latin typeface="+mn-ea"/>
              </a:rPr>
              <a:t>个。</a:t>
            </a:r>
          </a:p>
          <a:p>
            <a:r>
              <a:rPr lang="en-US" altLang="zh-CN" b="1" dirty="0">
                <a:latin typeface="+mn-ea"/>
              </a:rPr>
              <a:t>MATLAB</a:t>
            </a:r>
            <a:r>
              <a:rPr lang="zh-CN" altLang="en-US" b="1" dirty="0">
                <a:latin typeface="+mn-ea"/>
              </a:rPr>
              <a:t>使用变量时不需要预先对变量进行说明，</a:t>
            </a:r>
            <a:r>
              <a:rPr lang="en-US" altLang="zh-CN" b="1" dirty="0">
                <a:latin typeface="+mn-ea"/>
              </a:rPr>
              <a:t>MATLAB</a:t>
            </a:r>
            <a:r>
              <a:rPr lang="zh-CN" altLang="en-US" b="1" dirty="0">
                <a:latin typeface="+mn-ea"/>
              </a:rPr>
              <a:t>会自动根据所输入的数据来决定变量的数据类型和分配存储空间。</a:t>
            </a:r>
          </a:p>
          <a:p>
            <a:pPr lvl="1">
              <a:buFontTx/>
              <a:buNone/>
            </a:pPr>
            <a:endParaRPr lang="en-US" altLang="zh-CN" b="1" dirty="0">
              <a:latin typeface="+mn-ea"/>
            </a:endParaRPr>
          </a:p>
        </p:txBody>
      </p:sp>
    </p:spTree>
    <p:extLst>
      <p:ext uri="{BB962C8B-B14F-4D97-AF65-F5344CB8AC3E}">
        <p14:creationId xmlns:p14="http://schemas.microsoft.com/office/powerpoint/2010/main" val="4012829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a:r>
              <a:rPr lang="zh-CN" altLang="en-US" b="1" dirty="0"/>
              <a:t>多项式及其运算（续）</a:t>
            </a:r>
          </a:p>
        </p:txBody>
      </p:sp>
      <p:sp>
        <p:nvSpPr>
          <p:cNvPr id="59395" name="Rectangle 3"/>
          <p:cNvSpPr>
            <a:spLocks noGrp="1" noChangeArrowheads="1"/>
          </p:cNvSpPr>
          <p:nvPr>
            <p:ph type="body" idx="1"/>
          </p:nvPr>
        </p:nvSpPr>
        <p:spPr/>
        <p:txBody>
          <a:bodyPr>
            <a:normAutofit/>
          </a:bodyPr>
          <a:lstStyle/>
          <a:p>
            <a:r>
              <a:rPr lang="zh-CN" altLang="en-US" sz="2800" b="1" dirty="0">
                <a:latin typeface="+mn-ea"/>
              </a:rPr>
              <a:t>由指定根求多项式</a:t>
            </a:r>
          </a:p>
          <a:p>
            <a:pPr lvl="1"/>
            <a:r>
              <a:rPr lang="zh-CN" altLang="en-US" b="1" dirty="0">
                <a:latin typeface="+mn-ea"/>
              </a:rPr>
              <a:t>函数</a:t>
            </a:r>
            <a:r>
              <a:rPr lang="en-US" altLang="zh-CN" b="1" dirty="0">
                <a:latin typeface="+mn-ea"/>
              </a:rPr>
              <a:t>ploy</a:t>
            </a:r>
            <a:r>
              <a:rPr lang="zh-CN" altLang="en-US" b="1" dirty="0">
                <a:latin typeface="+mn-ea"/>
              </a:rPr>
              <a:t>用于由给定定根求多项式系数向量，调用格式为：</a:t>
            </a:r>
          </a:p>
          <a:p>
            <a:pPr lvl="1">
              <a:buFontTx/>
              <a:buNone/>
            </a:pPr>
            <a:r>
              <a:rPr lang="zh-CN" altLang="en-US" b="1" dirty="0">
                <a:latin typeface="+mn-ea"/>
              </a:rPr>
              <a:t>   </a:t>
            </a:r>
            <a:r>
              <a:rPr lang="en-US" altLang="zh-CN" b="1" dirty="0">
                <a:latin typeface="+mn-ea"/>
              </a:rPr>
              <a:t>A=poly(p)</a:t>
            </a:r>
          </a:p>
          <a:p>
            <a:pPr lvl="1"/>
            <a:r>
              <a:rPr lang="zh-CN" altLang="en-US" b="1" dirty="0">
                <a:latin typeface="+mn-ea"/>
              </a:rPr>
              <a:t>例：</a:t>
            </a:r>
            <a:r>
              <a:rPr lang="en-US" altLang="zh-CN" b="1" dirty="0">
                <a:latin typeface="+mn-ea"/>
              </a:rPr>
              <a:t>&gt;&gt;p=[2,1]</a:t>
            </a:r>
          </a:p>
          <a:p>
            <a:pPr lvl="1">
              <a:buFontTx/>
              <a:buNone/>
            </a:pPr>
            <a:r>
              <a:rPr lang="en-US" altLang="zh-CN" b="1" dirty="0">
                <a:latin typeface="+mn-ea"/>
              </a:rPr>
              <a:t>         &gt;&gt;poly(p)</a:t>
            </a:r>
          </a:p>
          <a:p>
            <a:pPr lvl="1">
              <a:buFontTx/>
              <a:buNone/>
            </a:pPr>
            <a:r>
              <a:rPr lang="en-US" altLang="zh-CN" b="1" dirty="0">
                <a:latin typeface="+mn-ea"/>
              </a:rPr>
              <a:t>         </a:t>
            </a:r>
            <a:r>
              <a:rPr lang="en-US" altLang="zh-CN" b="1" dirty="0" err="1">
                <a:latin typeface="+mn-ea"/>
              </a:rPr>
              <a:t>ans</a:t>
            </a:r>
            <a:r>
              <a:rPr lang="en-US" altLang="zh-CN" b="1" dirty="0">
                <a:latin typeface="+mn-ea"/>
              </a:rPr>
              <a:t>=</a:t>
            </a:r>
          </a:p>
          <a:p>
            <a:pPr lvl="1">
              <a:buFontTx/>
              <a:buNone/>
            </a:pPr>
            <a:r>
              <a:rPr lang="en-US" altLang="zh-CN" b="1" dirty="0">
                <a:latin typeface="+mn-ea"/>
              </a:rPr>
              <a:t>                1      -3      2</a:t>
            </a:r>
          </a:p>
        </p:txBody>
      </p:sp>
    </p:spTree>
    <p:extLst>
      <p:ext uri="{BB962C8B-B14F-4D97-AF65-F5344CB8AC3E}">
        <p14:creationId xmlns:p14="http://schemas.microsoft.com/office/powerpoint/2010/main" val="42359824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1520" y="188640"/>
            <a:ext cx="8229600" cy="1143000"/>
          </a:xfrm>
        </p:spPr>
        <p:txBody>
          <a:bodyPr/>
          <a:lstStyle/>
          <a:p>
            <a:pPr algn="l"/>
            <a:r>
              <a:rPr lang="zh-CN" altLang="en-US" b="1" dirty="0"/>
              <a:t>多项式及其运算（续）</a:t>
            </a:r>
          </a:p>
        </p:txBody>
      </p:sp>
      <p:sp>
        <p:nvSpPr>
          <p:cNvPr id="60419" name="Rectangle 3"/>
          <p:cNvSpPr>
            <a:spLocks noGrp="1" noChangeArrowheads="1"/>
          </p:cNvSpPr>
          <p:nvPr>
            <p:ph type="body" idx="1"/>
          </p:nvPr>
        </p:nvSpPr>
        <p:spPr>
          <a:xfrm>
            <a:off x="683568" y="1268760"/>
            <a:ext cx="8136904" cy="4543425"/>
          </a:xfrm>
        </p:spPr>
        <p:txBody>
          <a:bodyPr>
            <a:normAutofit/>
          </a:bodyPr>
          <a:lstStyle/>
          <a:p>
            <a:pPr>
              <a:lnSpc>
                <a:spcPct val="90000"/>
              </a:lnSpc>
            </a:pPr>
            <a:r>
              <a:rPr lang="zh-CN" altLang="en-US" sz="2800" b="1" dirty="0">
                <a:latin typeface="+mn-ea"/>
              </a:rPr>
              <a:t>多项式相乘（</a:t>
            </a:r>
            <a:r>
              <a:rPr lang="en-US" altLang="zh-CN" sz="2800" b="1" dirty="0">
                <a:latin typeface="+mn-ea"/>
              </a:rPr>
              <a:t>P47</a:t>
            </a:r>
            <a:r>
              <a:rPr lang="zh-CN" altLang="en-US" sz="2800" b="1" dirty="0">
                <a:latin typeface="+mn-ea"/>
              </a:rPr>
              <a:t>）</a:t>
            </a:r>
          </a:p>
          <a:p>
            <a:pPr lvl="1">
              <a:lnSpc>
                <a:spcPct val="90000"/>
              </a:lnSpc>
            </a:pPr>
            <a:r>
              <a:rPr lang="zh-CN" altLang="en-US" b="1" dirty="0">
                <a:latin typeface="+mn-ea"/>
              </a:rPr>
              <a:t>函数</a:t>
            </a:r>
            <a:r>
              <a:rPr lang="en-US" altLang="zh-CN" b="1" dirty="0" err="1">
                <a:latin typeface="+mn-ea"/>
              </a:rPr>
              <a:t>conv</a:t>
            </a:r>
            <a:r>
              <a:rPr lang="en-US" altLang="zh-CN" b="1" dirty="0">
                <a:latin typeface="+mn-ea"/>
              </a:rPr>
              <a:t>()</a:t>
            </a:r>
            <a:r>
              <a:rPr lang="zh-CN" altLang="en-US" b="1" dirty="0">
                <a:latin typeface="+mn-ea"/>
              </a:rPr>
              <a:t>用于求两个多项式的乘积多项式，其调用格式为：</a:t>
            </a:r>
          </a:p>
          <a:p>
            <a:pPr lvl="1">
              <a:lnSpc>
                <a:spcPct val="90000"/>
              </a:lnSpc>
              <a:buFontTx/>
              <a:buNone/>
            </a:pPr>
            <a:r>
              <a:rPr lang="zh-CN" altLang="en-US" b="1" dirty="0">
                <a:latin typeface="+mn-ea"/>
              </a:rPr>
              <a:t>   </a:t>
            </a:r>
            <a:r>
              <a:rPr lang="en-US" altLang="zh-CN" b="1" dirty="0">
                <a:latin typeface="+mn-ea"/>
              </a:rPr>
              <a:t>R</a:t>
            </a:r>
            <a:r>
              <a:rPr lang="zh-CN" altLang="en-US" b="1" dirty="0">
                <a:latin typeface="+mn-ea"/>
              </a:rPr>
              <a:t>＝</a:t>
            </a:r>
            <a:r>
              <a:rPr lang="en-US" altLang="zh-CN" b="1" dirty="0" err="1">
                <a:latin typeface="+mn-ea"/>
              </a:rPr>
              <a:t>conv</a:t>
            </a:r>
            <a:r>
              <a:rPr lang="en-US" altLang="zh-CN" b="1" dirty="0">
                <a:latin typeface="+mn-ea"/>
              </a:rPr>
              <a:t>(A,B)</a:t>
            </a:r>
          </a:p>
          <a:p>
            <a:pPr lvl="1">
              <a:lnSpc>
                <a:spcPct val="90000"/>
              </a:lnSpc>
            </a:pPr>
            <a:r>
              <a:rPr lang="zh-CN" altLang="en-US" b="1" dirty="0">
                <a:latin typeface="+mn-ea"/>
              </a:rPr>
              <a:t>例：</a:t>
            </a:r>
            <a:r>
              <a:rPr lang="en-US" altLang="zh-CN" b="1" dirty="0">
                <a:latin typeface="+mn-ea"/>
              </a:rPr>
              <a:t>&gt;&gt;A=[1   3   2];</a:t>
            </a:r>
          </a:p>
          <a:p>
            <a:pPr lvl="1">
              <a:lnSpc>
                <a:spcPct val="90000"/>
              </a:lnSpc>
              <a:buFontTx/>
              <a:buNone/>
            </a:pPr>
            <a:r>
              <a:rPr lang="en-US" altLang="zh-CN" b="1" dirty="0">
                <a:latin typeface="+mn-ea"/>
              </a:rPr>
              <a:t>         &gt;&gt;B=[1   2   1];</a:t>
            </a:r>
          </a:p>
          <a:p>
            <a:pPr lvl="1">
              <a:lnSpc>
                <a:spcPct val="90000"/>
              </a:lnSpc>
              <a:buFontTx/>
              <a:buNone/>
            </a:pPr>
            <a:r>
              <a:rPr lang="en-US" altLang="zh-CN" b="1" dirty="0">
                <a:latin typeface="+mn-ea"/>
              </a:rPr>
              <a:t>         &gt;&gt;R=</a:t>
            </a:r>
            <a:r>
              <a:rPr lang="en-US" altLang="zh-CN" b="1" dirty="0" err="1">
                <a:latin typeface="+mn-ea"/>
              </a:rPr>
              <a:t>conv</a:t>
            </a:r>
            <a:r>
              <a:rPr lang="en-US" altLang="zh-CN" b="1" dirty="0">
                <a:latin typeface="+mn-ea"/>
              </a:rPr>
              <a:t>(A,B)</a:t>
            </a:r>
          </a:p>
          <a:p>
            <a:pPr lvl="1">
              <a:lnSpc>
                <a:spcPct val="90000"/>
              </a:lnSpc>
              <a:buFontTx/>
              <a:buNone/>
            </a:pPr>
            <a:r>
              <a:rPr lang="en-US" altLang="zh-CN" b="1" dirty="0">
                <a:latin typeface="+mn-ea"/>
              </a:rPr>
              <a:t>         R=</a:t>
            </a:r>
          </a:p>
          <a:p>
            <a:pPr lvl="1">
              <a:lnSpc>
                <a:spcPct val="90000"/>
              </a:lnSpc>
              <a:buFontTx/>
              <a:buNone/>
            </a:pPr>
            <a:r>
              <a:rPr lang="en-US" altLang="zh-CN" b="1" dirty="0">
                <a:latin typeface="+mn-ea"/>
              </a:rPr>
              <a:t>             1    5    9    7    2</a:t>
            </a:r>
          </a:p>
        </p:txBody>
      </p:sp>
    </p:spTree>
    <p:extLst>
      <p:ext uri="{BB962C8B-B14F-4D97-AF65-F5344CB8AC3E}">
        <p14:creationId xmlns:p14="http://schemas.microsoft.com/office/powerpoint/2010/main" val="688678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9512" y="116632"/>
            <a:ext cx="8229600" cy="1143000"/>
          </a:xfrm>
        </p:spPr>
        <p:txBody>
          <a:bodyPr/>
          <a:lstStyle/>
          <a:p>
            <a:pPr algn="l"/>
            <a:r>
              <a:rPr lang="zh-CN" altLang="en-US" b="1" dirty="0"/>
              <a:t>多项式及其运算（续）</a:t>
            </a:r>
          </a:p>
        </p:txBody>
      </p:sp>
      <p:sp>
        <p:nvSpPr>
          <p:cNvPr id="61443" name="Rectangle 3"/>
          <p:cNvSpPr>
            <a:spLocks noGrp="1" noChangeArrowheads="1"/>
          </p:cNvSpPr>
          <p:nvPr>
            <p:ph type="body" idx="1"/>
          </p:nvPr>
        </p:nvSpPr>
        <p:spPr>
          <a:xfrm>
            <a:off x="539552" y="1196752"/>
            <a:ext cx="8280920" cy="5400600"/>
          </a:xfrm>
        </p:spPr>
        <p:txBody>
          <a:bodyPr>
            <a:noAutofit/>
          </a:bodyPr>
          <a:lstStyle/>
          <a:p>
            <a:pPr>
              <a:lnSpc>
                <a:spcPct val="90000"/>
              </a:lnSpc>
            </a:pPr>
            <a:r>
              <a:rPr lang="zh-CN" altLang="en-US" sz="2800" b="1" dirty="0">
                <a:latin typeface="+mn-ea"/>
              </a:rPr>
              <a:t>多项式相除（解卷）（</a:t>
            </a:r>
            <a:r>
              <a:rPr lang="en-US" altLang="zh-CN" sz="2800" b="1" dirty="0">
                <a:latin typeface="+mn-ea"/>
              </a:rPr>
              <a:t>P48</a:t>
            </a:r>
            <a:r>
              <a:rPr lang="zh-CN" altLang="en-US" sz="2800" b="1" dirty="0">
                <a:latin typeface="+mn-ea"/>
              </a:rPr>
              <a:t>）</a:t>
            </a:r>
          </a:p>
          <a:p>
            <a:pPr lvl="1">
              <a:lnSpc>
                <a:spcPct val="90000"/>
              </a:lnSpc>
            </a:pPr>
            <a:r>
              <a:rPr lang="zh-CN" altLang="en-US" b="1" dirty="0">
                <a:latin typeface="+mn-ea"/>
              </a:rPr>
              <a:t>函数</a:t>
            </a:r>
            <a:r>
              <a:rPr lang="en-US" altLang="zh-CN" b="1" dirty="0" err="1">
                <a:latin typeface="+mn-ea"/>
              </a:rPr>
              <a:t>deconv</a:t>
            </a:r>
            <a:r>
              <a:rPr lang="en-US" altLang="zh-CN" b="1" dirty="0">
                <a:latin typeface="+mn-ea"/>
              </a:rPr>
              <a:t>()</a:t>
            </a:r>
            <a:r>
              <a:rPr lang="zh-CN" altLang="en-US" b="1" dirty="0">
                <a:latin typeface="+mn-ea"/>
              </a:rPr>
              <a:t>用于进行两个多项式的相除运算，其调用格式为</a:t>
            </a:r>
          </a:p>
          <a:p>
            <a:pPr lvl="1">
              <a:lnSpc>
                <a:spcPct val="90000"/>
              </a:lnSpc>
              <a:buFontTx/>
              <a:buNone/>
            </a:pPr>
            <a:r>
              <a:rPr lang="zh-CN" altLang="en-US" b="1" dirty="0">
                <a:latin typeface="+mn-ea"/>
              </a:rPr>
              <a:t>   </a:t>
            </a:r>
            <a:r>
              <a:rPr lang="en-US" altLang="zh-CN" b="1" dirty="0">
                <a:latin typeface="+mn-ea"/>
              </a:rPr>
              <a:t>[</a:t>
            </a:r>
            <a:r>
              <a:rPr lang="en-US" altLang="zh-CN" b="1" dirty="0" err="1">
                <a:latin typeface="+mn-ea"/>
              </a:rPr>
              <a:t>B,t</a:t>
            </a:r>
            <a:r>
              <a:rPr lang="en-US" altLang="zh-CN" b="1" dirty="0">
                <a:latin typeface="+mn-ea"/>
              </a:rPr>
              <a:t>]=</a:t>
            </a:r>
            <a:r>
              <a:rPr lang="en-US" altLang="zh-CN" b="1" dirty="0" err="1">
                <a:latin typeface="+mn-ea"/>
              </a:rPr>
              <a:t>deconv</a:t>
            </a:r>
            <a:r>
              <a:rPr lang="en-US" altLang="zh-CN" b="1" dirty="0">
                <a:latin typeface="+mn-ea"/>
              </a:rPr>
              <a:t>(R,A)</a:t>
            </a:r>
          </a:p>
          <a:p>
            <a:pPr lvl="1">
              <a:lnSpc>
                <a:spcPct val="90000"/>
              </a:lnSpc>
            </a:pPr>
            <a:r>
              <a:rPr lang="zh-CN" altLang="en-US" b="1" dirty="0">
                <a:latin typeface="+mn-ea"/>
              </a:rPr>
              <a:t>例：</a:t>
            </a:r>
            <a:r>
              <a:rPr lang="en-US" altLang="zh-CN" b="1" dirty="0">
                <a:latin typeface="+mn-ea"/>
              </a:rPr>
              <a:t>&gt;&gt;R=[1 5 9 7 2];</a:t>
            </a:r>
          </a:p>
          <a:p>
            <a:pPr lvl="1">
              <a:lnSpc>
                <a:spcPct val="90000"/>
              </a:lnSpc>
              <a:buFontTx/>
              <a:buNone/>
            </a:pPr>
            <a:r>
              <a:rPr lang="en-US" altLang="zh-CN" b="1" dirty="0">
                <a:latin typeface="+mn-ea"/>
              </a:rPr>
              <a:t>         &gt;&gt;A=[1  3  2]</a:t>
            </a:r>
          </a:p>
          <a:p>
            <a:pPr lvl="1">
              <a:lnSpc>
                <a:spcPct val="90000"/>
              </a:lnSpc>
              <a:buFontTx/>
              <a:buNone/>
            </a:pPr>
            <a:r>
              <a:rPr lang="en-US" altLang="zh-CN" b="1" dirty="0">
                <a:latin typeface="+mn-ea"/>
              </a:rPr>
              <a:t>         &gt;&gt;[</a:t>
            </a:r>
            <a:r>
              <a:rPr lang="en-US" altLang="zh-CN" b="1" dirty="0" err="1">
                <a:latin typeface="+mn-ea"/>
              </a:rPr>
              <a:t>B,t</a:t>
            </a:r>
            <a:r>
              <a:rPr lang="en-US" altLang="zh-CN" b="1" dirty="0">
                <a:latin typeface="+mn-ea"/>
              </a:rPr>
              <a:t>]=</a:t>
            </a:r>
            <a:r>
              <a:rPr lang="en-US" altLang="zh-CN" b="1" dirty="0" err="1">
                <a:latin typeface="+mn-ea"/>
              </a:rPr>
              <a:t>deconv</a:t>
            </a:r>
            <a:r>
              <a:rPr lang="en-US" altLang="zh-CN" b="1" dirty="0">
                <a:latin typeface="+mn-ea"/>
              </a:rPr>
              <a:t>(R,A)</a:t>
            </a:r>
          </a:p>
          <a:p>
            <a:pPr lvl="1">
              <a:lnSpc>
                <a:spcPct val="90000"/>
              </a:lnSpc>
              <a:buFontTx/>
              <a:buNone/>
            </a:pPr>
            <a:r>
              <a:rPr lang="en-US" altLang="zh-CN" b="1" dirty="0">
                <a:latin typeface="+mn-ea"/>
              </a:rPr>
              <a:t>         B=</a:t>
            </a:r>
          </a:p>
          <a:p>
            <a:pPr lvl="1">
              <a:lnSpc>
                <a:spcPct val="90000"/>
              </a:lnSpc>
              <a:buFontTx/>
              <a:buNone/>
            </a:pPr>
            <a:r>
              <a:rPr lang="en-US" altLang="zh-CN" b="1" dirty="0">
                <a:latin typeface="+mn-ea"/>
              </a:rPr>
              <a:t>             1    2    1</a:t>
            </a:r>
          </a:p>
          <a:p>
            <a:pPr lvl="1">
              <a:lnSpc>
                <a:spcPct val="90000"/>
              </a:lnSpc>
              <a:buFontTx/>
              <a:buNone/>
            </a:pPr>
            <a:r>
              <a:rPr lang="en-US" altLang="zh-CN" b="1" dirty="0">
                <a:latin typeface="+mn-ea"/>
              </a:rPr>
              <a:t>         t=</a:t>
            </a:r>
          </a:p>
          <a:p>
            <a:pPr lvl="1">
              <a:lnSpc>
                <a:spcPct val="90000"/>
              </a:lnSpc>
              <a:buFontTx/>
              <a:buNone/>
            </a:pPr>
            <a:r>
              <a:rPr lang="en-US" altLang="zh-CN" b="1" dirty="0">
                <a:latin typeface="+mn-ea"/>
              </a:rPr>
              <a:t>             0    0    0    0    0</a:t>
            </a:r>
          </a:p>
        </p:txBody>
      </p:sp>
    </p:spTree>
    <p:extLst>
      <p:ext uri="{BB962C8B-B14F-4D97-AF65-F5344CB8AC3E}">
        <p14:creationId xmlns:p14="http://schemas.microsoft.com/office/powerpoint/2010/main" val="2642465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1520" y="116632"/>
            <a:ext cx="8229600" cy="1143000"/>
          </a:xfrm>
        </p:spPr>
        <p:txBody>
          <a:bodyPr/>
          <a:lstStyle/>
          <a:p>
            <a:pPr algn="l"/>
            <a:r>
              <a:rPr lang="en-US" altLang="zh-CN" b="1" dirty="0"/>
              <a:t>MATLAB</a:t>
            </a:r>
            <a:r>
              <a:rPr lang="zh-CN" altLang="en-US" b="1" dirty="0"/>
              <a:t>的基本管理命令</a:t>
            </a:r>
          </a:p>
        </p:txBody>
      </p:sp>
      <p:sp>
        <p:nvSpPr>
          <p:cNvPr id="62467" name="Rectangle 3"/>
          <p:cNvSpPr>
            <a:spLocks noGrp="1" noChangeArrowheads="1"/>
          </p:cNvSpPr>
          <p:nvPr>
            <p:ph type="body" idx="1"/>
          </p:nvPr>
        </p:nvSpPr>
        <p:spPr>
          <a:xfrm>
            <a:off x="395536" y="1196752"/>
            <a:ext cx="8229600" cy="4525963"/>
          </a:xfrm>
        </p:spPr>
        <p:txBody>
          <a:bodyPr>
            <a:normAutofit/>
          </a:bodyPr>
          <a:lstStyle/>
          <a:p>
            <a:r>
              <a:rPr lang="zh-CN" altLang="en-US" b="1" dirty="0">
                <a:latin typeface="+mn-ea"/>
              </a:rPr>
              <a:t>当</a:t>
            </a:r>
            <a:r>
              <a:rPr lang="en-US" altLang="zh-CN" b="1" dirty="0">
                <a:latin typeface="+mn-ea"/>
              </a:rPr>
              <a:t>MATLAB</a:t>
            </a:r>
            <a:r>
              <a:rPr lang="zh-CN" altLang="en-US" b="1" dirty="0">
                <a:latin typeface="+mn-ea"/>
              </a:rPr>
              <a:t>启动后，系统自动在内存中开辟一块存储区域用于用户在</a:t>
            </a:r>
            <a:r>
              <a:rPr lang="en-US" altLang="zh-CN" b="1" dirty="0">
                <a:latin typeface="+mn-ea"/>
              </a:rPr>
              <a:t>MATLAB</a:t>
            </a:r>
            <a:r>
              <a:rPr lang="zh-CN" altLang="en-US" b="1" dirty="0">
                <a:latin typeface="+mn-ea"/>
              </a:rPr>
              <a:t>命令窗口中定义的变量、运算结果和有关数据。此内存空间称为</a:t>
            </a:r>
            <a:r>
              <a:rPr lang="en-US" altLang="zh-CN" b="1" dirty="0">
                <a:latin typeface="+mn-ea"/>
              </a:rPr>
              <a:t>MATLAB</a:t>
            </a:r>
            <a:r>
              <a:rPr lang="zh-CN" altLang="en-US" b="1" dirty="0">
                <a:latin typeface="+mn-ea"/>
              </a:rPr>
              <a:t>的工作空间（</a:t>
            </a:r>
            <a:r>
              <a:rPr lang="en-US" altLang="zh-CN" b="1" dirty="0">
                <a:latin typeface="+mn-ea"/>
              </a:rPr>
              <a:t>workspace</a:t>
            </a:r>
            <a:r>
              <a:rPr lang="zh-CN" altLang="en-US" b="1" dirty="0">
                <a:latin typeface="+mn-ea"/>
              </a:rPr>
              <a:t>）。</a:t>
            </a:r>
          </a:p>
          <a:p>
            <a:r>
              <a:rPr lang="zh-CN" altLang="en-US" b="1" dirty="0">
                <a:latin typeface="+mn-ea"/>
              </a:rPr>
              <a:t>清除变量命令</a:t>
            </a:r>
            <a:r>
              <a:rPr lang="en-US" altLang="zh-CN" b="1" dirty="0">
                <a:latin typeface="+mn-ea"/>
              </a:rPr>
              <a:t>clear</a:t>
            </a:r>
          </a:p>
          <a:p>
            <a:pPr>
              <a:buFont typeface="Wingdings" pitchFamily="2" charset="2"/>
              <a:buNone/>
            </a:pPr>
            <a:r>
              <a:rPr lang="en-US" altLang="zh-CN" b="1" dirty="0">
                <a:latin typeface="+mn-ea"/>
              </a:rPr>
              <a:t>   clear      </a:t>
            </a:r>
            <a:r>
              <a:rPr lang="en-US" altLang="zh-CN" b="1" dirty="0" smtClean="0">
                <a:latin typeface="+mn-ea"/>
              </a:rPr>
              <a:t>       </a:t>
            </a:r>
            <a:r>
              <a:rPr lang="en-US" altLang="zh-CN" b="1" dirty="0" err="1">
                <a:latin typeface="+mn-ea"/>
              </a:rPr>
              <a:t>clear</a:t>
            </a:r>
            <a:r>
              <a:rPr lang="en-US" altLang="zh-CN" b="1" dirty="0">
                <a:latin typeface="+mn-ea"/>
              </a:rPr>
              <a:t> a b</a:t>
            </a:r>
          </a:p>
        </p:txBody>
      </p:sp>
    </p:spTree>
    <p:extLst>
      <p:ext uri="{BB962C8B-B14F-4D97-AF65-F5344CB8AC3E}">
        <p14:creationId xmlns:p14="http://schemas.microsoft.com/office/powerpoint/2010/main" val="355456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467544" y="396876"/>
            <a:ext cx="3863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Arial" charset="0"/>
              </a:rPr>
              <a:t>作业</a:t>
            </a:r>
            <a:r>
              <a:rPr lang="en-US" altLang="zh-CN" sz="3200" b="1" dirty="0">
                <a:latin typeface="Arial" charset="0"/>
              </a:rPr>
              <a:t>1     </a:t>
            </a:r>
            <a:r>
              <a:rPr lang="zh-CN" altLang="en-US" sz="3200" b="1" dirty="0">
                <a:latin typeface="Arial" charset="0"/>
              </a:rPr>
              <a:t>矩阵相乘</a:t>
            </a:r>
          </a:p>
        </p:txBody>
      </p:sp>
      <p:graphicFrame>
        <p:nvGraphicFramePr>
          <p:cNvPr id="104451" name="Object 3"/>
          <p:cNvGraphicFramePr>
            <a:graphicFrameLocks noChangeAspect="1"/>
          </p:cNvGraphicFramePr>
          <p:nvPr>
            <p:extLst>
              <p:ext uri="{D42A27DB-BD31-4B8C-83A1-F6EECF244321}">
                <p14:modId xmlns:p14="http://schemas.microsoft.com/office/powerpoint/2010/main" val="2291701958"/>
              </p:ext>
            </p:extLst>
          </p:nvPr>
        </p:nvGraphicFramePr>
        <p:xfrm>
          <a:off x="706611" y="1340148"/>
          <a:ext cx="3384550" cy="2743200"/>
        </p:xfrm>
        <a:graphic>
          <a:graphicData uri="http://schemas.openxmlformats.org/presentationml/2006/ole">
            <mc:AlternateContent xmlns:mc="http://schemas.openxmlformats.org/markup-compatibility/2006">
              <mc:Choice xmlns:v="urn:schemas-microsoft-com:vml" Requires="v">
                <p:oleObj spid="_x0000_s11294" name="Equation" r:id="rId3" imgW="1409400" imgH="1143000" progId="Equation.DSMT4">
                  <p:embed/>
                </p:oleObj>
              </mc:Choice>
              <mc:Fallback>
                <p:oleObj name="Equation" r:id="rId3" imgW="1409400" imgH="1143000" progId="Equation.DSMT4">
                  <p:embed/>
                  <p:pic>
                    <p:nvPicPr>
                      <p:cNvPr id="0" name=""/>
                      <p:cNvPicPr>
                        <a:picLocks noChangeAspect="1" noChangeArrowheads="1"/>
                      </p:cNvPicPr>
                      <p:nvPr/>
                    </p:nvPicPr>
                    <p:blipFill>
                      <a:blip r:embed="rId4"/>
                      <a:srcRect/>
                      <a:stretch>
                        <a:fillRect/>
                      </a:stretch>
                    </p:blipFill>
                    <p:spPr bwMode="auto">
                      <a:xfrm>
                        <a:off x="706611" y="1340148"/>
                        <a:ext cx="338455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2" name="Object 4"/>
          <p:cNvGraphicFramePr>
            <a:graphicFrameLocks noChangeAspect="1"/>
          </p:cNvGraphicFramePr>
          <p:nvPr>
            <p:extLst>
              <p:ext uri="{D42A27DB-BD31-4B8C-83A1-F6EECF244321}">
                <p14:modId xmlns:p14="http://schemas.microsoft.com/office/powerpoint/2010/main" val="873410127"/>
              </p:ext>
            </p:extLst>
          </p:nvPr>
        </p:nvGraphicFramePr>
        <p:xfrm>
          <a:off x="5148064" y="1628800"/>
          <a:ext cx="2478088" cy="2079625"/>
        </p:xfrm>
        <a:graphic>
          <a:graphicData uri="http://schemas.openxmlformats.org/presentationml/2006/ole">
            <mc:AlternateContent xmlns:mc="http://schemas.openxmlformats.org/markup-compatibility/2006">
              <mc:Choice xmlns:v="urn:schemas-microsoft-com:vml" Requires="v">
                <p:oleObj spid="_x0000_s11295" name="Equation" r:id="rId5" imgW="1028520" imgH="863280" progId="Equation.DSMT4">
                  <p:embed/>
                </p:oleObj>
              </mc:Choice>
              <mc:Fallback>
                <p:oleObj name="Equation" r:id="rId5" imgW="1028520" imgH="863280" progId="Equation.DSMT4">
                  <p:embed/>
                  <p:pic>
                    <p:nvPicPr>
                      <p:cNvPr id="0" name=""/>
                      <p:cNvPicPr>
                        <a:picLocks noChangeAspect="1" noChangeArrowheads="1"/>
                      </p:cNvPicPr>
                      <p:nvPr/>
                    </p:nvPicPr>
                    <p:blipFill>
                      <a:blip r:embed="rId6"/>
                      <a:srcRect/>
                      <a:stretch>
                        <a:fillRect/>
                      </a:stretch>
                    </p:blipFill>
                    <p:spPr bwMode="auto">
                      <a:xfrm>
                        <a:off x="5148064" y="1628800"/>
                        <a:ext cx="2478088" cy="207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3" name="Text Box 5"/>
          <p:cNvSpPr txBox="1">
            <a:spLocks noChangeArrowheads="1"/>
          </p:cNvSpPr>
          <p:nvPr/>
        </p:nvSpPr>
        <p:spPr bwMode="auto">
          <a:xfrm>
            <a:off x="1038225" y="5111750"/>
            <a:ext cx="2390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charset="0"/>
              </a:rPr>
              <a:t>求</a:t>
            </a:r>
            <a:r>
              <a:rPr lang="en-US" altLang="zh-CN" sz="3200" b="1">
                <a:latin typeface="Arial" charset="0"/>
              </a:rPr>
              <a:t>C=A×B</a:t>
            </a:r>
          </a:p>
        </p:txBody>
      </p:sp>
    </p:spTree>
    <p:extLst>
      <p:ext uri="{BB962C8B-B14F-4D97-AF65-F5344CB8AC3E}">
        <p14:creationId xmlns:p14="http://schemas.microsoft.com/office/powerpoint/2010/main" val="2806777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998538" y="1222375"/>
            <a:ext cx="5653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Arial" charset="0"/>
              </a:rPr>
              <a:t>作业</a:t>
            </a:r>
            <a:r>
              <a:rPr lang="en-US" altLang="zh-CN" sz="3200" b="1" dirty="0">
                <a:latin typeface="Arial" charset="0"/>
              </a:rPr>
              <a:t>2  </a:t>
            </a:r>
            <a:r>
              <a:rPr lang="zh-CN" altLang="en-US" sz="3200" b="1" dirty="0">
                <a:latin typeface="Arial" charset="0"/>
              </a:rPr>
              <a:t>求解线性方程组</a:t>
            </a:r>
          </a:p>
        </p:txBody>
      </p:sp>
      <p:graphicFrame>
        <p:nvGraphicFramePr>
          <p:cNvPr id="105475" name="Object 3"/>
          <p:cNvGraphicFramePr>
            <a:graphicFrameLocks noChangeAspect="1"/>
          </p:cNvGraphicFramePr>
          <p:nvPr>
            <p:extLst>
              <p:ext uri="{D42A27DB-BD31-4B8C-83A1-F6EECF244321}">
                <p14:modId xmlns:p14="http://schemas.microsoft.com/office/powerpoint/2010/main" val="3521520170"/>
              </p:ext>
            </p:extLst>
          </p:nvPr>
        </p:nvGraphicFramePr>
        <p:xfrm>
          <a:off x="2500313" y="2386013"/>
          <a:ext cx="3748087" cy="2089150"/>
        </p:xfrm>
        <a:graphic>
          <a:graphicData uri="http://schemas.openxmlformats.org/presentationml/2006/ole">
            <mc:AlternateContent xmlns:mc="http://schemas.openxmlformats.org/markup-compatibility/2006">
              <mc:Choice xmlns:v="urn:schemas-microsoft-com:vml" Requires="v">
                <p:oleObj spid="_x0000_s12304" name="Equation" r:id="rId3" imgW="1549080" imgH="863280" progId="Equation.DSMT4">
                  <p:embed/>
                </p:oleObj>
              </mc:Choice>
              <mc:Fallback>
                <p:oleObj name="Equation" r:id="rId3" imgW="1549080" imgH="863280" progId="Equation.DSMT4">
                  <p:embed/>
                  <p:pic>
                    <p:nvPicPr>
                      <p:cNvPr id="0" name=""/>
                      <p:cNvPicPr>
                        <a:picLocks noChangeAspect="1" noChangeArrowheads="1"/>
                      </p:cNvPicPr>
                      <p:nvPr/>
                    </p:nvPicPr>
                    <p:blipFill>
                      <a:blip r:embed="rId4"/>
                      <a:srcRect/>
                      <a:stretch>
                        <a:fillRect/>
                      </a:stretch>
                    </p:blipFill>
                    <p:spPr bwMode="auto">
                      <a:xfrm>
                        <a:off x="2500313" y="2386013"/>
                        <a:ext cx="3748087" cy="208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88824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541338" y="1306513"/>
            <a:ext cx="452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charset="0"/>
              </a:rPr>
              <a:t>作业</a:t>
            </a:r>
            <a:r>
              <a:rPr lang="en-US" altLang="zh-CN" sz="3200" b="1">
                <a:latin typeface="Arial" charset="0"/>
              </a:rPr>
              <a:t>3     </a:t>
            </a:r>
            <a:r>
              <a:rPr lang="zh-CN" altLang="en-US" sz="3200" b="1">
                <a:latin typeface="Arial" charset="0"/>
              </a:rPr>
              <a:t>将表达式</a:t>
            </a:r>
          </a:p>
        </p:txBody>
      </p:sp>
      <p:graphicFrame>
        <p:nvGraphicFramePr>
          <p:cNvPr id="106499" name="Object 3"/>
          <p:cNvGraphicFramePr>
            <a:graphicFrameLocks noChangeAspect="1"/>
          </p:cNvGraphicFramePr>
          <p:nvPr>
            <p:extLst>
              <p:ext uri="{D42A27DB-BD31-4B8C-83A1-F6EECF244321}">
                <p14:modId xmlns:p14="http://schemas.microsoft.com/office/powerpoint/2010/main" val="2632891825"/>
              </p:ext>
            </p:extLst>
          </p:nvPr>
        </p:nvGraphicFramePr>
        <p:xfrm>
          <a:off x="1846263" y="2028825"/>
          <a:ext cx="4721225" cy="633413"/>
        </p:xfrm>
        <a:graphic>
          <a:graphicData uri="http://schemas.openxmlformats.org/presentationml/2006/ole">
            <mc:AlternateContent xmlns:mc="http://schemas.openxmlformats.org/markup-compatibility/2006">
              <mc:Choice xmlns:v="urn:schemas-microsoft-com:vml" Requires="v">
                <p:oleObj spid="_x0000_s13328" name="Equation" r:id="rId3" imgW="2082600" imgH="279360" progId="Equation.DSMT4">
                  <p:embed/>
                </p:oleObj>
              </mc:Choice>
              <mc:Fallback>
                <p:oleObj name="Equation" r:id="rId3" imgW="2082600" imgH="279360" progId="Equation.DSMT4">
                  <p:embed/>
                  <p:pic>
                    <p:nvPicPr>
                      <p:cNvPr id="0" name=""/>
                      <p:cNvPicPr>
                        <a:picLocks noChangeAspect="1" noChangeArrowheads="1"/>
                      </p:cNvPicPr>
                      <p:nvPr/>
                    </p:nvPicPr>
                    <p:blipFill>
                      <a:blip r:embed="rId4"/>
                      <a:srcRect/>
                      <a:stretch>
                        <a:fillRect/>
                      </a:stretch>
                    </p:blipFill>
                    <p:spPr bwMode="auto">
                      <a:xfrm>
                        <a:off x="1846263" y="2028825"/>
                        <a:ext cx="472122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0" name="Text Box 4"/>
          <p:cNvSpPr txBox="1">
            <a:spLocks noChangeArrowheads="1"/>
          </p:cNvSpPr>
          <p:nvPr/>
        </p:nvSpPr>
        <p:spPr bwMode="auto">
          <a:xfrm>
            <a:off x="490538" y="2719388"/>
            <a:ext cx="7902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charset="0"/>
              </a:rPr>
              <a:t>展开为多项式形式，并求其对应的一元</a:t>
            </a:r>
            <a:r>
              <a:rPr lang="en-US" altLang="zh-CN" sz="3200" b="1">
                <a:latin typeface="Arial" charset="0"/>
              </a:rPr>
              <a:t>n</a:t>
            </a:r>
            <a:r>
              <a:rPr lang="zh-CN" altLang="en-US" sz="3200" b="1">
                <a:latin typeface="Arial" charset="0"/>
              </a:rPr>
              <a:t>次方程的根。</a:t>
            </a:r>
          </a:p>
        </p:txBody>
      </p:sp>
    </p:spTree>
    <p:extLst>
      <p:ext uri="{BB962C8B-B14F-4D97-AF65-F5344CB8AC3E}">
        <p14:creationId xmlns:p14="http://schemas.microsoft.com/office/powerpoint/2010/main" val="3471148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788988" y="1350963"/>
            <a:ext cx="3802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charset="0"/>
              </a:rPr>
              <a:t>作业</a:t>
            </a:r>
            <a:r>
              <a:rPr lang="en-US" altLang="zh-CN" sz="3200" b="1">
                <a:latin typeface="Arial" charset="0"/>
              </a:rPr>
              <a:t>4  </a:t>
            </a:r>
            <a:r>
              <a:rPr lang="zh-CN" altLang="en-US" sz="3200" b="1">
                <a:latin typeface="Arial" charset="0"/>
              </a:rPr>
              <a:t>求多项式</a:t>
            </a:r>
          </a:p>
        </p:txBody>
      </p:sp>
      <p:graphicFrame>
        <p:nvGraphicFramePr>
          <p:cNvPr id="107523" name="Object 3"/>
          <p:cNvGraphicFramePr>
            <a:graphicFrameLocks noChangeAspect="1"/>
          </p:cNvGraphicFramePr>
          <p:nvPr>
            <p:extLst>
              <p:ext uri="{D42A27DB-BD31-4B8C-83A1-F6EECF244321}">
                <p14:modId xmlns:p14="http://schemas.microsoft.com/office/powerpoint/2010/main" val="1022403407"/>
              </p:ext>
            </p:extLst>
          </p:nvPr>
        </p:nvGraphicFramePr>
        <p:xfrm>
          <a:off x="1114425" y="2028825"/>
          <a:ext cx="6923088" cy="668338"/>
        </p:xfrm>
        <a:graphic>
          <a:graphicData uri="http://schemas.openxmlformats.org/presentationml/2006/ole">
            <mc:AlternateContent xmlns:mc="http://schemas.openxmlformats.org/markup-compatibility/2006">
              <mc:Choice xmlns:v="urn:schemas-microsoft-com:vml" Requires="v">
                <p:oleObj spid="_x0000_s14366" name="Equation" r:id="rId3" imgW="2501640" imgH="241200" progId="Equation.DSMT4">
                  <p:embed/>
                </p:oleObj>
              </mc:Choice>
              <mc:Fallback>
                <p:oleObj name="Equation" r:id="rId3" imgW="2501640" imgH="241200" progId="Equation.DSMT4">
                  <p:embed/>
                  <p:pic>
                    <p:nvPicPr>
                      <p:cNvPr id="0" name=""/>
                      <p:cNvPicPr>
                        <a:picLocks noChangeAspect="1" noChangeArrowheads="1"/>
                      </p:cNvPicPr>
                      <p:nvPr/>
                    </p:nvPicPr>
                    <p:blipFill>
                      <a:blip r:embed="rId4"/>
                      <a:srcRect/>
                      <a:stretch>
                        <a:fillRect/>
                      </a:stretch>
                    </p:blipFill>
                    <p:spPr bwMode="auto">
                      <a:xfrm>
                        <a:off x="1114425" y="2028825"/>
                        <a:ext cx="6923088"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4" name="Text Box 4"/>
          <p:cNvSpPr txBox="1">
            <a:spLocks noChangeArrowheads="1"/>
          </p:cNvSpPr>
          <p:nvPr/>
        </p:nvSpPr>
        <p:spPr bwMode="auto">
          <a:xfrm>
            <a:off x="3632200" y="2786063"/>
            <a:ext cx="852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charset="0"/>
              </a:rPr>
              <a:t>被</a:t>
            </a:r>
          </a:p>
        </p:txBody>
      </p:sp>
      <p:graphicFrame>
        <p:nvGraphicFramePr>
          <p:cNvPr id="107525" name="Object 5"/>
          <p:cNvGraphicFramePr>
            <a:graphicFrameLocks noChangeAspect="1"/>
          </p:cNvGraphicFramePr>
          <p:nvPr>
            <p:extLst>
              <p:ext uri="{D42A27DB-BD31-4B8C-83A1-F6EECF244321}">
                <p14:modId xmlns:p14="http://schemas.microsoft.com/office/powerpoint/2010/main" val="269639180"/>
              </p:ext>
            </p:extLst>
          </p:nvPr>
        </p:nvGraphicFramePr>
        <p:xfrm>
          <a:off x="2573338" y="3405188"/>
          <a:ext cx="3252787" cy="701675"/>
        </p:xfrm>
        <a:graphic>
          <a:graphicData uri="http://schemas.openxmlformats.org/presentationml/2006/ole">
            <mc:AlternateContent xmlns:mc="http://schemas.openxmlformats.org/markup-compatibility/2006">
              <mc:Choice xmlns:v="urn:schemas-microsoft-com:vml" Requires="v">
                <p:oleObj spid="_x0000_s14367" name="Equation" r:id="rId5" imgW="1295280" imgH="279360" progId="Equation.DSMT4">
                  <p:embed/>
                </p:oleObj>
              </mc:Choice>
              <mc:Fallback>
                <p:oleObj name="Equation" r:id="rId5" imgW="1295280" imgH="279360" progId="Equation.DSMT4">
                  <p:embed/>
                  <p:pic>
                    <p:nvPicPr>
                      <p:cNvPr id="0" name=""/>
                      <p:cNvPicPr>
                        <a:picLocks noChangeAspect="1" noChangeArrowheads="1"/>
                      </p:cNvPicPr>
                      <p:nvPr/>
                    </p:nvPicPr>
                    <p:blipFill>
                      <a:blip r:embed="rId6"/>
                      <a:srcRect/>
                      <a:stretch>
                        <a:fillRect/>
                      </a:stretch>
                    </p:blipFill>
                    <p:spPr bwMode="auto">
                      <a:xfrm>
                        <a:off x="2573338" y="3405188"/>
                        <a:ext cx="32527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6" name="Text Box 6"/>
          <p:cNvSpPr txBox="1">
            <a:spLocks noChangeArrowheads="1"/>
          </p:cNvSpPr>
          <p:nvPr/>
        </p:nvSpPr>
        <p:spPr bwMode="auto">
          <a:xfrm>
            <a:off x="2911475" y="4303713"/>
            <a:ext cx="2514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charset="0"/>
              </a:rPr>
              <a:t>除后的结果</a:t>
            </a:r>
          </a:p>
        </p:txBody>
      </p:sp>
    </p:spTree>
    <p:extLst>
      <p:ext uri="{BB962C8B-B14F-4D97-AF65-F5344CB8AC3E}">
        <p14:creationId xmlns:p14="http://schemas.microsoft.com/office/powerpoint/2010/main" val="23521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t> </a:t>
            </a:r>
          </a:p>
        </p:txBody>
      </p:sp>
      <p:sp>
        <p:nvSpPr>
          <p:cNvPr id="18435" name="Rectangle 3"/>
          <p:cNvSpPr>
            <a:spLocks noGrp="1" noChangeArrowheads="1"/>
          </p:cNvSpPr>
          <p:nvPr>
            <p:ph type="body" sz="half" idx="1"/>
          </p:nvPr>
        </p:nvSpPr>
        <p:spPr>
          <a:xfrm>
            <a:off x="395536" y="260648"/>
            <a:ext cx="7537450" cy="720303"/>
          </a:xfrm>
        </p:spPr>
        <p:txBody>
          <a:bodyPr/>
          <a:lstStyle/>
          <a:p>
            <a:r>
              <a:rPr lang="en-US" altLang="zh-CN" b="1" dirty="0">
                <a:latin typeface="+mn-ea"/>
              </a:rPr>
              <a:t>MATLAB</a:t>
            </a:r>
            <a:r>
              <a:rPr lang="zh-CN" altLang="en-US" b="1" dirty="0">
                <a:latin typeface="+mn-ea"/>
              </a:rPr>
              <a:t>默认的预定义变量</a:t>
            </a:r>
          </a:p>
          <a:p>
            <a:endParaRPr lang="zh-CN" altLang="en-US" sz="4000" b="1" dirty="0">
              <a:latin typeface="+mn-ea"/>
            </a:endParaRPr>
          </a:p>
          <a:p>
            <a:endParaRPr lang="zh-CN" altLang="en-US" sz="2800" b="1" dirty="0">
              <a:latin typeface="+mn-ea"/>
            </a:endParaRPr>
          </a:p>
          <a:p>
            <a:endParaRPr lang="zh-CN" altLang="en-US" sz="2800" b="1" dirty="0">
              <a:latin typeface="+mn-ea"/>
            </a:endParaRPr>
          </a:p>
          <a:p>
            <a:endParaRPr lang="zh-CN" altLang="en-US" sz="2800" b="1" dirty="0">
              <a:latin typeface="+mn-ea"/>
            </a:endParaRPr>
          </a:p>
          <a:p>
            <a:endParaRPr lang="zh-CN" altLang="en-US" sz="2800" b="1" dirty="0">
              <a:latin typeface="+mn-ea"/>
            </a:endParaRPr>
          </a:p>
          <a:p>
            <a:endParaRPr lang="zh-CN" altLang="en-US" sz="2800" b="1" dirty="0">
              <a:latin typeface="+mn-ea"/>
            </a:endParaRPr>
          </a:p>
          <a:p>
            <a:endParaRPr lang="zh-CN" altLang="en-US" sz="2800" b="1" dirty="0">
              <a:latin typeface="+mn-ea"/>
            </a:endParaRPr>
          </a:p>
          <a:p>
            <a:endParaRPr lang="zh-CN" altLang="en-US" sz="2800" b="1" dirty="0">
              <a:latin typeface="+mn-ea"/>
            </a:endParaRPr>
          </a:p>
          <a:p>
            <a:endParaRPr lang="zh-CN" altLang="en-US" sz="2800" b="1" dirty="0">
              <a:latin typeface="+mn-ea"/>
            </a:endParaRPr>
          </a:p>
          <a:p>
            <a:endParaRPr lang="en-US" altLang="zh-CN" sz="2800" b="1" dirty="0">
              <a:latin typeface="+mn-ea"/>
            </a:endParaRPr>
          </a:p>
        </p:txBody>
      </p:sp>
      <p:graphicFrame>
        <p:nvGraphicFramePr>
          <p:cNvPr id="18481" name="Group 49"/>
          <p:cNvGraphicFramePr>
            <a:graphicFrameLocks noGrp="1"/>
          </p:cNvGraphicFramePr>
          <p:nvPr>
            <p:ph sz="half" idx="2"/>
            <p:extLst>
              <p:ext uri="{D42A27DB-BD31-4B8C-83A1-F6EECF244321}">
                <p14:modId xmlns:p14="http://schemas.microsoft.com/office/powerpoint/2010/main" val="138380513"/>
              </p:ext>
            </p:extLst>
          </p:nvPr>
        </p:nvGraphicFramePr>
        <p:xfrm>
          <a:off x="539551" y="980728"/>
          <a:ext cx="8424937" cy="4032448"/>
        </p:xfrm>
        <a:graphic>
          <a:graphicData uri="http://schemas.openxmlformats.org/drawingml/2006/table">
            <a:tbl>
              <a:tblPr/>
              <a:tblGrid>
                <a:gridCol w="1391983"/>
                <a:gridCol w="2928498"/>
                <a:gridCol w="1591793"/>
                <a:gridCol w="2512663"/>
              </a:tblGrid>
              <a:tr h="693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mn-ea"/>
                          <a:ea typeface="+mn-ea"/>
                        </a:rPr>
                        <a:t>预定义变量</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mn-ea"/>
                          <a:ea typeface="+mn-ea"/>
                        </a:rPr>
                        <a:t>含  义</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mn-ea"/>
                          <a:ea typeface="+mn-ea"/>
                        </a:rPr>
                        <a:t>预定义变量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mn-ea"/>
                          <a:ea typeface="+mn-ea"/>
                        </a:rPr>
                        <a:t>含  义</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ans</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计算结果的缺省变量名</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NaN</a:t>
                      </a:r>
                      <a:r>
                        <a:rPr kumimoji="0" lang="en-US" altLang="zh-CN" sz="2000" b="1" i="0" u="none" strike="noStrike" cap="none" normalizeH="0" baseline="0" dirty="0" smtClean="0">
                          <a:ln>
                            <a:noFill/>
                          </a:ln>
                          <a:solidFill>
                            <a:srgbClr val="FF0000"/>
                          </a:solidFill>
                          <a:effectLst/>
                          <a:latin typeface="+mn-ea"/>
                          <a:ea typeface="+mn-ea"/>
                        </a:rPr>
                        <a:t> </a:t>
                      </a:r>
                      <a:r>
                        <a:rPr kumimoji="0" lang="zh-CN" altLang="en-US" sz="2000" b="1" i="0" u="none" strike="noStrike" cap="none" normalizeH="0" baseline="0" dirty="0" smtClean="0">
                          <a:ln>
                            <a:noFill/>
                          </a:ln>
                          <a:solidFill>
                            <a:srgbClr val="FF0000"/>
                          </a:solidFill>
                          <a:effectLst/>
                          <a:latin typeface="+mn-ea"/>
                          <a:ea typeface="+mn-ea"/>
                        </a:rPr>
                        <a:t>或 </a:t>
                      </a:r>
                      <a:r>
                        <a:rPr kumimoji="0" lang="en-US" altLang="zh-CN" sz="2000" b="1" i="0" u="none" strike="noStrike" cap="none" normalizeH="0" baseline="0" dirty="0" smtClean="0">
                          <a:ln>
                            <a:noFill/>
                          </a:ln>
                          <a:solidFill>
                            <a:srgbClr val="FF0000"/>
                          </a:solidFill>
                          <a:effectLst/>
                          <a:latin typeface="+mn-ea"/>
                          <a:ea typeface="+mn-ea"/>
                        </a:rPr>
                        <a:t>nan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不定值，如 </a:t>
                      </a:r>
                      <a:r>
                        <a:rPr kumimoji="0" lang="en-US" altLang="zh-CN" sz="2000" b="1" i="0" u="none" strike="noStrike" cap="none" normalizeH="0" baseline="0" smtClean="0">
                          <a:ln>
                            <a:noFill/>
                          </a:ln>
                          <a:solidFill>
                            <a:schemeClr val="tx1"/>
                          </a:solidFill>
                          <a:effectLst/>
                          <a:latin typeface="+mn-ea"/>
                          <a:ea typeface="+mn-ea"/>
                        </a:rPr>
                        <a:t>0/0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eps</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最小的机器数</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nargin</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函数输入宗量数目</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Inf</a:t>
                      </a:r>
                      <a:r>
                        <a:rPr kumimoji="0" lang="en-US" altLang="zh-CN" sz="2000" b="1" i="0" u="none" strike="noStrike" cap="none" normalizeH="0" baseline="0" dirty="0" smtClean="0">
                          <a:ln>
                            <a:noFill/>
                          </a:ln>
                          <a:solidFill>
                            <a:srgbClr val="FF0000"/>
                          </a:solidFill>
                          <a:effectLst/>
                          <a:latin typeface="+mn-ea"/>
                          <a:ea typeface="+mn-ea"/>
                        </a:rPr>
                        <a:t> </a:t>
                      </a:r>
                      <a:r>
                        <a:rPr kumimoji="0" lang="zh-CN" altLang="en-US" sz="2000" b="1" i="0" u="none" strike="noStrike" cap="none" normalizeH="0" baseline="0" dirty="0" smtClean="0">
                          <a:ln>
                            <a:noFill/>
                          </a:ln>
                          <a:solidFill>
                            <a:srgbClr val="FF0000"/>
                          </a:solidFill>
                          <a:effectLst/>
                          <a:latin typeface="+mn-ea"/>
                          <a:ea typeface="+mn-ea"/>
                        </a:rPr>
                        <a:t>或 </a:t>
                      </a:r>
                      <a:r>
                        <a:rPr kumimoji="0" lang="en-US" altLang="zh-CN" sz="2000" b="1" i="0" u="none" strike="noStrike" cap="none" normalizeH="0" baseline="0" dirty="0" err="1" smtClean="0">
                          <a:ln>
                            <a:noFill/>
                          </a:ln>
                          <a:solidFill>
                            <a:srgbClr val="FF0000"/>
                          </a:solidFill>
                          <a:effectLst/>
                          <a:latin typeface="+mn-ea"/>
                          <a:ea typeface="+mn-ea"/>
                        </a:rPr>
                        <a:t>inf</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无穷大，如 </a:t>
                      </a:r>
                      <a:r>
                        <a:rPr kumimoji="0" lang="en-US" altLang="zh-CN" sz="2000" b="1" i="0" u="none" strike="noStrike" cap="none" normalizeH="0" baseline="0" smtClean="0">
                          <a:ln>
                            <a:noFill/>
                          </a:ln>
                          <a:solidFill>
                            <a:schemeClr val="tx1"/>
                          </a:solidFill>
                          <a:effectLst/>
                          <a:latin typeface="+mn-ea"/>
                          <a:ea typeface="+mn-ea"/>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nargout</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函数输出宗量数目</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mn-ea"/>
                          <a:ea typeface="+mn-ea"/>
                        </a:rPr>
                        <a:t>i </a:t>
                      </a:r>
                      <a:r>
                        <a:rPr kumimoji="0" lang="zh-CN" altLang="en-US" sz="2000" b="1" i="0" u="none" strike="noStrike" cap="none" normalizeH="0" baseline="0" dirty="0" smtClean="0">
                          <a:ln>
                            <a:noFill/>
                          </a:ln>
                          <a:solidFill>
                            <a:srgbClr val="FF0000"/>
                          </a:solidFill>
                          <a:effectLst/>
                          <a:latin typeface="+mn-ea"/>
                          <a:ea typeface="+mn-ea"/>
                        </a:rPr>
                        <a:t>或 </a:t>
                      </a:r>
                      <a:r>
                        <a:rPr kumimoji="0" lang="en-US" altLang="zh-CN" sz="2000" b="1" i="0" u="none" strike="noStrike" cap="none" normalizeH="0" baseline="0" dirty="0" smtClean="0">
                          <a:ln>
                            <a:noFill/>
                          </a:ln>
                          <a:solidFill>
                            <a:srgbClr val="FF0000"/>
                          </a:solidFill>
                          <a:effectLst/>
                          <a:latin typeface="+mn-ea"/>
                          <a:ea typeface="+mn-ea"/>
                        </a:rPr>
                        <a:t>j</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虚单元 </a:t>
                      </a:r>
                      <a:r>
                        <a:rPr kumimoji="0" lang="en-US" altLang="zh-CN" sz="2000" b="1" i="0" u="none" strike="noStrike" cap="none" normalizeH="0" baseline="0" smtClean="0">
                          <a:ln>
                            <a:noFill/>
                          </a:ln>
                          <a:solidFill>
                            <a:schemeClr val="tx1"/>
                          </a:solidFill>
                          <a:effectLst/>
                          <a:latin typeface="+mn-ea"/>
                          <a:ea typeface="+mn-ea"/>
                        </a:rPr>
                        <a:t>i=j=(-1)</a:t>
                      </a:r>
                      <a:r>
                        <a:rPr kumimoji="0" lang="en-US" altLang="zh-CN" sz="2000" b="1" i="0" u="none" strike="noStrike" cap="none" normalizeH="0" baseline="30000" smtClean="0">
                          <a:ln>
                            <a:noFill/>
                          </a:ln>
                          <a:solidFill>
                            <a:schemeClr val="tx1"/>
                          </a:solidFill>
                          <a:effectLst/>
                          <a:latin typeface="+mn-ea"/>
                          <a:ea typeface="+mn-ea"/>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realmax</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最大正实数</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7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mn-ea"/>
                          <a:ea typeface="+mn-ea"/>
                        </a:rPr>
                        <a:t>pi</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mn-ea"/>
                          <a:ea typeface="+mn-ea"/>
                        </a:rPr>
                        <a:t>  </a:t>
                      </a:r>
                      <a:r>
                        <a:rPr kumimoji="0" lang="zh-CN" altLang="en-US" sz="2000" b="1" i="0" u="none" strike="noStrike" cap="none" normalizeH="0" baseline="0" smtClean="0">
                          <a:ln>
                            <a:noFill/>
                          </a:ln>
                          <a:solidFill>
                            <a:schemeClr val="tx1"/>
                          </a:solidFill>
                          <a:effectLst/>
                          <a:latin typeface="+mn-ea"/>
                          <a:ea typeface="+mn-ea"/>
                        </a:rPr>
                        <a:t>圆周率 </a:t>
                      </a:r>
                      <a:r>
                        <a:rPr kumimoji="0" lang="el-GR" altLang="zh-CN" sz="2000" b="1" i="0" u="none" strike="noStrike" cap="none" normalizeH="0" baseline="0" smtClean="0">
                          <a:ln>
                            <a:noFill/>
                          </a:ln>
                          <a:solidFill>
                            <a:schemeClr val="tx1"/>
                          </a:solidFill>
                          <a:effectLst/>
                          <a:latin typeface="+mn-ea"/>
                          <a:ea typeface="+mn-ea"/>
                        </a:rPr>
                        <a:t>π</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err="1" smtClean="0">
                          <a:ln>
                            <a:noFill/>
                          </a:ln>
                          <a:solidFill>
                            <a:srgbClr val="FF0000"/>
                          </a:solidFill>
                          <a:effectLst/>
                          <a:latin typeface="+mn-ea"/>
                          <a:ea typeface="+mn-ea"/>
                        </a:rPr>
                        <a:t>realmin</a:t>
                      </a:r>
                      <a:endParaRPr kumimoji="0" lang="en-US" altLang="zh-CN" sz="2000" b="1" i="0" u="none" strike="noStrike" cap="none" normalizeH="0" baseline="0" dirty="0" smtClean="0">
                        <a:ln>
                          <a:noFill/>
                        </a:ln>
                        <a:solidFill>
                          <a:srgbClr val="FF0000"/>
                        </a:solidFill>
                        <a:effectLst/>
                        <a:latin typeface="+mn-ea"/>
                        <a:ea typeface="+mn-ea"/>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mn-ea"/>
                          <a:ea typeface="+mn-ea"/>
                        </a:rPr>
                        <a:t>  </a:t>
                      </a:r>
                      <a:r>
                        <a:rPr kumimoji="0" lang="zh-CN" altLang="en-US" sz="2000" b="1" i="0" u="none" strike="noStrike" cap="none" normalizeH="0" baseline="0" dirty="0" smtClean="0">
                          <a:ln>
                            <a:noFill/>
                          </a:ln>
                          <a:solidFill>
                            <a:schemeClr val="tx1"/>
                          </a:solidFill>
                          <a:effectLst/>
                          <a:latin typeface="+mn-ea"/>
                          <a:ea typeface="+mn-ea"/>
                        </a:rPr>
                        <a:t>最小正实数</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87" name="Text Box 55"/>
          <p:cNvSpPr txBox="1">
            <a:spLocks noChangeArrowheads="1"/>
          </p:cNvSpPr>
          <p:nvPr/>
        </p:nvSpPr>
        <p:spPr bwMode="auto">
          <a:xfrm>
            <a:off x="971600" y="5301208"/>
            <a:ext cx="568801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hlink"/>
              </a:buClr>
              <a:buSzPct val="70000"/>
              <a:buFont typeface="Wingdings" pitchFamily="2" charset="2"/>
              <a:buChar char="n"/>
            </a:pPr>
            <a:r>
              <a:rPr lang="zh-CN" altLang="en-US" sz="3200" b="1" dirty="0"/>
              <a:t>例：</a:t>
            </a:r>
            <a:r>
              <a:rPr lang="en-US" altLang="zh-CN" sz="3200" b="1" dirty="0"/>
              <a:t>a=</a:t>
            </a:r>
            <a:r>
              <a:rPr lang="en-US" altLang="zh-CN" sz="3200" b="1" dirty="0">
                <a:latin typeface="Arial"/>
              </a:rPr>
              <a:t>‘</a:t>
            </a:r>
            <a:r>
              <a:rPr lang="en-US" altLang="zh-CN" sz="3200" b="1" dirty="0" err="1"/>
              <a:t>happy</a:t>
            </a:r>
            <a:r>
              <a:rPr lang="en-US" altLang="zh-CN" sz="3200" b="1" dirty="0" err="1">
                <a:latin typeface="Arial"/>
              </a:rPr>
              <a:t>’</a:t>
            </a:r>
            <a:r>
              <a:rPr lang="en-US" altLang="zh-CN" sz="3200" b="1" dirty="0" err="1"/>
              <a:t>;b</a:t>
            </a:r>
            <a:r>
              <a:rPr lang="en-US" altLang="zh-CN" sz="3200" b="1" dirty="0"/>
              <a:t>=3;</a:t>
            </a:r>
          </a:p>
        </p:txBody>
      </p:sp>
    </p:spTree>
    <p:extLst>
      <p:ext uri="{BB962C8B-B14F-4D97-AF65-F5344CB8AC3E}">
        <p14:creationId xmlns:p14="http://schemas.microsoft.com/office/powerpoint/2010/main" val="902369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1520" y="188641"/>
            <a:ext cx="7543800" cy="936104"/>
          </a:xfrm>
        </p:spPr>
        <p:txBody>
          <a:bodyPr/>
          <a:lstStyle/>
          <a:p>
            <a:pPr algn="l"/>
            <a:r>
              <a:rPr lang="en-US" altLang="zh-CN" b="1" dirty="0"/>
              <a:t>1.1.2 </a:t>
            </a:r>
            <a:r>
              <a:rPr lang="zh-CN" altLang="en-US" b="1" dirty="0"/>
              <a:t>数值（</a:t>
            </a:r>
            <a:r>
              <a:rPr lang="en-US" altLang="zh-CN" b="1" dirty="0"/>
              <a:t>P10</a:t>
            </a:r>
            <a:r>
              <a:rPr lang="zh-CN" altLang="en-US" b="1" dirty="0"/>
              <a:t>）</a:t>
            </a:r>
          </a:p>
        </p:txBody>
      </p:sp>
      <p:sp>
        <p:nvSpPr>
          <p:cNvPr id="20483" name="Rectangle 3"/>
          <p:cNvSpPr>
            <a:spLocks noGrp="1" noChangeArrowheads="1"/>
          </p:cNvSpPr>
          <p:nvPr>
            <p:ph type="body" sz="half" idx="1"/>
          </p:nvPr>
        </p:nvSpPr>
        <p:spPr>
          <a:xfrm>
            <a:off x="755576" y="1124744"/>
            <a:ext cx="7177088" cy="4114800"/>
          </a:xfrm>
        </p:spPr>
        <p:txBody>
          <a:bodyPr/>
          <a:lstStyle/>
          <a:p>
            <a:r>
              <a:rPr lang="zh-CN" altLang="en-US" sz="2800" b="1" dirty="0"/>
              <a:t>在</a:t>
            </a:r>
            <a:r>
              <a:rPr lang="en-US" altLang="zh-CN" sz="2800" b="1" dirty="0"/>
              <a:t>MATLAB</a:t>
            </a:r>
            <a:r>
              <a:rPr lang="zh-CN" altLang="en-US" sz="2800" b="1" dirty="0"/>
              <a:t>中每一个数据元素都是用双精度来表示和存储的，有效范围为</a:t>
            </a:r>
          </a:p>
          <a:p>
            <a:r>
              <a:rPr lang="zh-CN" altLang="en-US" sz="2800" b="1" dirty="0"/>
              <a:t>但是在进行输入输出时，</a:t>
            </a:r>
            <a:r>
              <a:rPr lang="en-US" altLang="zh-CN" sz="2800" b="1" dirty="0"/>
              <a:t>MATLAB</a:t>
            </a:r>
            <a:r>
              <a:rPr lang="zh-CN" altLang="en-US" sz="2800" b="1" dirty="0"/>
              <a:t>可以采用不同的格式。默认格式为</a:t>
            </a:r>
            <a:r>
              <a:rPr lang="en-US" altLang="zh-CN" sz="2800" b="1" dirty="0"/>
              <a:t>short</a:t>
            </a:r>
            <a:r>
              <a:rPr lang="zh-CN" altLang="en-US" sz="2800" b="1" dirty="0"/>
              <a:t>格式。</a:t>
            </a:r>
          </a:p>
          <a:p>
            <a:r>
              <a:rPr lang="zh-CN" altLang="en-US" sz="2800" b="1" dirty="0"/>
              <a:t>可以采用下面两种语句来改变输出格式</a:t>
            </a:r>
          </a:p>
          <a:p>
            <a:pPr lvl="1"/>
            <a:r>
              <a:rPr lang="en-US" altLang="zh-CN" sz="2400" b="1" dirty="0"/>
              <a:t>f</a:t>
            </a:r>
            <a:r>
              <a:rPr lang="en-US" altLang="zh-CN" sz="2400" b="1" dirty="0" smtClean="0"/>
              <a:t>ormat </a:t>
            </a:r>
            <a:r>
              <a:rPr lang="en-US" altLang="zh-CN" sz="2400" b="1" dirty="0"/>
              <a:t>short </a:t>
            </a:r>
            <a:r>
              <a:rPr lang="en-US" altLang="zh-CN" sz="2400" b="1" dirty="0" smtClean="0"/>
              <a:t>e</a:t>
            </a:r>
            <a:endParaRPr lang="en-US" altLang="zh-CN" sz="2400" b="1" dirty="0"/>
          </a:p>
          <a:p>
            <a:pPr lvl="1"/>
            <a:r>
              <a:rPr lang="en-US" altLang="zh-CN" sz="2400" b="1" dirty="0"/>
              <a:t>f</a:t>
            </a:r>
            <a:r>
              <a:rPr lang="en-US" altLang="zh-CN" sz="2400" b="1" dirty="0" smtClean="0"/>
              <a:t>ormat </a:t>
            </a:r>
            <a:r>
              <a:rPr lang="en-US" altLang="zh-CN" sz="2400" b="1" dirty="0"/>
              <a:t>long </a:t>
            </a:r>
            <a:r>
              <a:rPr lang="en-US" altLang="zh-CN" sz="2400" b="1" dirty="0" smtClean="0"/>
              <a:t>g</a:t>
            </a:r>
            <a:endParaRPr lang="en-US" altLang="zh-CN" sz="2400" b="1" dirty="0"/>
          </a:p>
          <a:p>
            <a:r>
              <a:rPr lang="zh-CN" altLang="en-US" sz="2800" b="1" dirty="0"/>
              <a:t>虚数单位为</a:t>
            </a:r>
            <a:r>
              <a:rPr lang="en-US" altLang="zh-CN" sz="2800" b="1" dirty="0"/>
              <a:t>i</a:t>
            </a:r>
            <a:r>
              <a:rPr lang="zh-CN" altLang="en-US" sz="2800" b="1" dirty="0"/>
              <a:t>、</a:t>
            </a:r>
            <a:r>
              <a:rPr lang="en-US" altLang="zh-CN" sz="2800" b="1" dirty="0"/>
              <a:t>j</a:t>
            </a:r>
            <a:r>
              <a:rPr lang="zh-CN" altLang="en-US" sz="2800" b="1" dirty="0"/>
              <a:t>（      ），例</a:t>
            </a:r>
            <a:r>
              <a:rPr lang="en-US" altLang="zh-CN" sz="2800" b="1" dirty="0"/>
              <a:t>a=1+2i</a:t>
            </a:r>
            <a:r>
              <a:rPr lang="zh-CN" altLang="en-US" sz="2800" b="1" dirty="0" smtClean="0"/>
              <a:t>。</a:t>
            </a:r>
            <a:endParaRPr lang="zh-CN" altLang="en-US" sz="2800" b="1" dirty="0"/>
          </a:p>
          <a:p>
            <a:endParaRPr lang="en-US" altLang="zh-CN" sz="2800" b="1" dirty="0"/>
          </a:p>
        </p:txBody>
      </p:sp>
      <p:graphicFrame>
        <p:nvGraphicFramePr>
          <p:cNvPr id="20486" name="Object 6"/>
          <p:cNvGraphicFramePr>
            <a:graphicFrameLocks noGrp="1" noChangeAspect="1"/>
          </p:cNvGraphicFramePr>
          <p:nvPr>
            <p:ph sz="quarter" idx="3"/>
            <p:extLst>
              <p:ext uri="{D42A27DB-BD31-4B8C-83A1-F6EECF244321}">
                <p14:modId xmlns:p14="http://schemas.microsoft.com/office/powerpoint/2010/main" val="2867109113"/>
              </p:ext>
            </p:extLst>
          </p:nvPr>
        </p:nvGraphicFramePr>
        <p:xfrm>
          <a:off x="3779912" y="4437112"/>
          <a:ext cx="576262" cy="407987"/>
        </p:xfrm>
        <a:graphic>
          <a:graphicData uri="http://schemas.openxmlformats.org/presentationml/2006/ole">
            <mc:AlternateContent xmlns:mc="http://schemas.openxmlformats.org/markup-compatibility/2006">
              <mc:Choice xmlns:v="urn:schemas-microsoft-com:vml" Requires="v">
                <p:oleObj spid="_x0000_s1054" name="Equation" r:id="rId3" imgW="304560" imgH="215640" progId="Equation.DSMT4">
                  <p:embed/>
                </p:oleObj>
              </mc:Choice>
              <mc:Fallback>
                <p:oleObj name="Equation" r:id="rId3" imgW="304560" imgH="215640" progId="Equation.DSMT4">
                  <p:embed/>
                  <p:pic>
                    <p:nvPicPr>
                      <p:cNvPr id="0" name=""/>
                      <p:cNvPicPr>
                        <a:picLocks noChangeAspect="1" noChangeArrowheads="1"/>
                      </p:cNvPicPr>
                      <p:nvPr/>
                    </p:nvPicPr>
                    <p:blipFill>
                      <a:blip r:embed="rId4"/>
                      <a:srcRect/>
                      <a:stretch>
                        <a:fillRect/>
                      </a:stretch>
                    </p:blipFill>
                    <p:spPr bwMode="auto">
                      <a:xfrm>
                        <a:off x="3779912" y="4437112"/>
                        <a:ext cx="576262"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p:cNvGraphicFramePr>
            <a:graphicFrameLocks noChangeAspect="1"/>
          </p:cNvGraphicFramePr>
          <p:nvPr>
            <p:extLst>
              <p:ext uri="{D42A27DB-BD31-4B8C-83A1-F6EECF244321}">
                <p14:modId xmlns:p14="http://schemas.microsoft.com/office/powerpoint/2010/main" val="3339793703"/>
              </p:ext>
            </p:extLst>
          </p:nvPr>
        </p:nvGraphicFramePr>
        <p:xfrm>
          <a:off x="5939681" y="1556792"/>
          <a:ext cx="1944687" cy="430212"/>
        </p:xfrm>
        <a:graphic>
          <a:graphicData uri="http://schemas.openxmlformats.org/presentationml/2006/ole">
            <mc:AlternateContent xmlns:mc="http://schemas.openxmlformats.org/markup-compatibility/2006">
              <mc:Choice xmlns:v="urn:schemas-microsoft-com:vml" Requires="v">
                <p:oleObj spid="_x0000_s1055" name="Equation" r:id="rId5" imgW="1091880" imgH="241200" progId="Equation.DSMT4">
                  <p:embed/>
                </p:oleObj>
              </mc:Choice>
              <mc:Fallback>
                <p:oleObj name="Equation" r:id="rId5" imgW="1091880" imgH="241200" progId="Equation.DSMT4">
                  <p:embed/>
                  <p:pic>
                    <p:nvPicPr>
                      <p:cNvPr id="0" name=""/>
                      <p:cNvPicPr>
                        <a:picLocks noChangeAspect="1" noChangeArrowheads="1"/>
                      </p:cNvPicPr>
                      <p:nvPr/>
                    </p:nvPicPr>
                    <p:blipFill>
                      <a:blip r:embed="rId6"/>
                      <a:srcRect/>
                      <a:stretch>
                        <a:fillRect/>
                      </a:stretch>
                    </p:blipFill>
                    <p:spPr bwMode="auto">
                      <a:xfrm>
                        <a:off x="5939681" y="1556792"/>
                        <a:ext cx="194468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53449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5039"/>
            <a:ext cx="7543800" cy="999877"/>
          </a:xfrm>
        </p:spPr>
        <p:txBody>
          <a:bodyPr/>
          <a:lstStyle/>
          <a:p>
            <a:pPr algn="l"/>
            <a:r>
              <a:rPr lang="en-US" altLang="zh-CN" b="1" dirty="0"/>
              <a:t>1.1.3 MATLAB</a:t>
            </a:r>
            <a:r>
              <a:rPr lang="zh-CN" altLang="en-US" b="1" dirty="0"/>
              <a:t>语句（</a:t>
            </a:r>
            <a:r>
              <a:rPr lang="en-US" altLang="zh-CN" b="1" dirty="0"/>
              <a:t>P11</a:t>
            </a:r>
            <a:r>
              <a:rPr lang="zh-CN" altLang="en-US" b="1" dirty="0"/>
              <a:t>）</a:t>
            </a:r>
          </a:p>
        </p:txBody>
      </p:sp>
      <p:sp>
        <p:nvSpPr>
          <p:cNvPr id="23555" name="Rectangle 3"/>
          <p:cNvSpPr>
            <a:spLocks noGrp="1" noChangeArrowheads="1"/>
          </p:cNvSpPr>
          <p:nvPr>
            <p:ph type="body" idx="1"/>
          </p:nvPr>
        </p:nvSpPr>
        <p:spPr>
          <a:xfrm>
            <a:off x="467544" y="836712"/>
            <a:ext cx="8568952" cy="5760640"/>
          </a:xfrm>
        </p:spPr>
        <p:txBody>
          <a:bodyPr>
            <a:normAutofit/>
          </a:bodyPr>
          <a:lstStyle/>
          <a:p>
            <a:pPr>
              <a:lnSpc>
                <a:spcPct val="80000"/>
              </a:lnSpc>
            </a:pPr>
            <a:r>
              <a:rPr lang="en-US" altLang="zh-CN" b="1" dirty="0"/>
              <a:t>MATLAB</a:t>
            </a:r>
            <a:r>
              <a:rPr lang="zh-CN" altLang="en-US" b="1" dirty="0"/>
              <a:t>语句采用命令行形式的表达式语言，每一条命令行就是一条语句。</a:t>
            </a:r>
            <a:endParaRPr lang="en-US" altLang="zh-CN" b="1" dirty="0"/>
          </a:p>
          <a:p>
            <a:r>
              <a:rPr lang="zh-CN" altLang="en-US" b="1" dirty="0" smtClean="0"/>
              <a:t>逗号和分号的作用</a:t>
            </a:r>
          </a:p>
          <a:p>
            <a:pPr lvl="1"/>
            <a:r>
              <a:rPr lang="zh-CN" altLang="en-US" b="1" dirty="0" smtClean="0"/>
              <a:t>逗号和分号可作为指令间的分隔符，</a:t>
            </a:r>
            <a:r>
              <a:rPr lang="en-US" altLang="zh-CN" b="1" dirty="0" err="1" smtClean="0"/>
              <a:t>matlab</a:t>
            </a:r>
            <a:r>
              <a:rPr lang="zh-CN" altLang="en-US" b="1" dirty="0" smtClean="0"/>
              <a:t>允许多条语句在同一行出现。</a:t>
            </a:r>
          </a:p>
          <a:p>
            <a:pPr lvl="1"/>
            <a:r>
              <a:rPr lang="zh-CN" altLang="en-US" b="1" dirty="0" smtClean="0"/>
              <a:t>分号如果出现在指令后，屏幕上将不显示结果。</a:t>
            </a:r>
            <a:r>
              <a:rPr kumimoji="1" lang="zh-CN" altLang="en-US" b="1" dirty="0" smtClean="0">
                <a:solidFill>
                  <a:srgbClr val="C00000"/>
                </a:solidFill>
              </a:rPr>
              <a:t>注意：只要是赋过值的变量，不管是否在屏幕上显示过，都存储在工作空间中，以后可随时显示或调用。</a:t>
            </a:r>
          </a:p>
          <a:p>
            <a:pPr marL="609600" indent="-609600">
              <a:lnSpc>
                <a:spcPct val="80000"/>
              </a:lnSpc>
            </a:pPr>
            <a:r>
              <a:rPr lang="zh-CN" altLang="en-US" b="1" dirty="0" smtClean="0"/>
              <a:t>采用</a:t>
            </a:r>
            <a:r>
              <a:rPr lang="zh-CN" altLang="en-US" b="1" dirty="0"/>
              <a:t>以下两种形式</a:t>
            </a:r>
          </a:p>
          <a:p>
            <a:pPr marL="990600" lvl="1" indent="-533400">
              <a:lnSpc>
                <a:spcPct val="80000"/>
              </a:lnSpc>
            </a:pPr>
            <a:r>
              <a:rPr lang="zh-CN" altLang="en-US" sz="3200" b="1" dirty="0"/>
              <a:t>表达式</a:t>
            </a:r>
          </a:p>
          <a:p>
            <a:pPr marL="990600" lvl="1" indent="-533400">
              <a:lnSpc>
                <a:spcPct val="80000"/>
              </a:lnSpc>
            </a:pPr>
            <a:r>
              <a:rPr lang="zh-CN" altLang="en-US" sz="3200" b="1" dirty="0"/>
              <a:t>变量＝表达式</a:t>
            </a:r>
          </a:p>
          <a:p>
            <a:pPr marL="609600" indent="-609600">
              <a:lnSpc>
                <a:spcPct val="80000"/>
              </a:lnSpc>
            </a:pPr>
            <a:endParaRPr lang="en-US" altLang="zh-CN" dirty="0"/>
          </a:p>
        </p:txBody>
      </p:sp>
    </p:spTree>
    <p:extLst>
      <p:ext uri="{BB962C8B-B14F-4D97-AF65-F5344CB8AC3E}">
        <p14:creationId xmlns:p14="http://schemas.microsoft.com/office/powerpoint/2010/main" val="848135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539750" y="404813"/>
            <a:ext cx="82089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sz="3200" b="1" dirty="0">
                <a:solidFill>
                  <a:srgbClr val="990099"/>
                </a:solidFill>
              </a:rPr>
              <a:t>[</a:t>
            </a:r>
            <a:r>
              <a:rPr lang="zh-CN" altLang="en-US" sz="3200" b="1" dirty="0">
                <a:solidFill>
                  <a:srgbClr val="990099"/>
                </a:solidFill>
              </a:rPr>
              <a:t>例</a:t>
            </a:r>
            <a:r>
              <a:rPr lang="en-US" altLang="zh-CN" sz="3200" b="1" dirty="0">
                <a:solidFill>
                  <a:srgbClr val="990099"/>
                </a:solidFill>
              </a:rPr>
              <a:t>]</a:t>
            </a:r>
            <a:r>
              <a:rPr lang="zh-CN" altLang="en-US" sz="3200" b="1" dirty="0"/>
              <a:t>求</a:t>
            </a:r>
            <a:r>
              <a:rPr lang="en-US" altLang="zh-CN" sz="3200" b="1" dirty="0"/>
              <a:t>[12+2× (7-4)]÷3</a:t>
            </a:r>
            <a:r>
              <a:rPr lang="en-US" altLang="zh-CN" sz="3200" b="1" baseline="30000" dirty="0"/>
              <a:t>2</a:t>
            </a:r>
            <a:r>
              <a:rPr lang="zh-CN" altLang="en-US" sz="3200" b="1" dirty="0"/>
              <a:t>的运算结果。</a:t>
            </a:r>
          </a:p>
          <a:p>
            <a:pPr marL="342900" indent="-342900"/>
            <a:endParaRPr lang="zh-CN" altLang="en-US" sz="3200" b="1" dirty="0"/>
          </a:p>
          <a:p>
            <a:pPr marL="342900" indent="-342900">
              <a:buFontTx/>
              <a:buAutoNum type="arabicParenR"/>
            </a:pPr>
            <a:r>
              <a:rPr lang="zh-CN" altLang="en-US" sz="3200" b="1" dirty="0"/>
              <a:t>键盘在指令窗输入下面一行指令，然后按下</a:t>
            </a:r>
            <a:r>
              <a:rPr lang="en-US" altLang="zh-CN" sz="3200" b="1" dirty="0"/>
              <a:t>Enter</a:t>
            </a:r>
            <a:r>
              <a:rPr lang="zh-CN" altLang="en-US" sz="3200" b="1" dirty="0"/>
              <a:t>键。</a:t>
            </a:r>
          </a:p>
          <a:p>
            <a:pPr marL="342900" indent="-342900"/>
            <a:endParaRPr lang="zh-CN" altLang="en-US" sz="3200" b="1" dirty="0"/>
          </a:p>
          <a:p>
            <a:pPr marL="342900" indent="-342900"/>
            <a:r>
              <a:rPr lang="en-US" altLang="zh-CN" sz="3200" b="1" dirty="0">
                <a:solidFill>
                  <a:srgbClr val="FF0000"/>
                </a:solidFill>
              </a:rPr>
              <a:t>&gt;&gt;(12+2*(7-4))/3^2</a:t>
            </a:r>
          </a:p>
          <a:p>
            <a:pPr marL="342900" indent="-342900"/>
            <a:endParaRPr lang="en-US" altLang="zh-CN" sz="3200" b="1" dirty="0">
              <a:solidFill>
                <a:srgbClr val="FFFF00"/>
              </a:solidFill>
            </a:endParaRPr>
          </a:p>
          <a:p>
            <a:pPr marL="342900" indent="-342900"/>
            <a:r>
              <a:rPr lang="en-US" altLang="zh-CN" sz="3200" b="1" dirty="0"/>
              <a:t>2)	</a:t>
            </a:r>
            <a:r>
              <a:rPr lang="zh-CN" altLang="en-US" sz="3200" b="1" dirty="0"/>
              <a:t>等待指令执行完毕，</a:t>
            </a:r>
            <a:r>
              <a:rPr lang="en-US" altLang="zh-CN" sz="3200" b="1" dirty="0"/>
              <a:t>MATLAB</a:t>
            </a:r>
            <a:r>
              <a:rPr lang="zh-CN" altLang="en-US" sz="3200" b="1" dirty="0"/>
              <a:t>指令窗显示运算结果。</a:t>
            </a:r>
          </a:p>
          <a:p>
            <a:pPr marL="342900" indent="-342900"/>
            <a:r>
              <a:rPr lang="zh-CN" altLang="en-US" sz="3200" b="1" i="1" dirty="0">
                <a:solidFill>
                  <a:srgbClr val="FF0000"/>
                </a:solidFill>
              </a:rPr>
              <a:t>            </a:t>
            </a:r>
            <a:r>
              <a:rPr lang="en-US" altLang="zh-CN" sz="3200" b="1" i="1" dirty="0" err="1">
                <a:solidFill>
                  <a:srgbClr val="FF0000"/>
                </a:solidFill>
              </a:rPr>
              <a:t>ans</a:t>
            </a:r>
            <a:r>
              <a:rPr lang="en-US" altLang="zh-CN" sz="3200" b="1" i="1" dirty="0">
                <a:solidFill>
                  <a:srgbClr val="FF0000"/>
                </a:solidFill>
              </a:rPr>
              <a:t>=</a:t>
            </a:r>
          </a:p>
          <a:p>
            <a:pPr marL="342900" indent="-342900"/>
            <a:r>
              <a:rPr lang="en-US" altLang="zh-CN" sz="3200" b="1" i="1" dirty="0">
                <a:solidFill>
                  <a:srgbClr val="FF0000"/>
                </a:solidFill>
              </a:rPr>
              <a:t>	                       2</a:t>
            </a:r>
          </a:p>
        </p:txBody>
      </p:sp>
    </p:spTree>
    <p:extLst>
      <p:ext uri="{BB962C8B-B14F-4D97-AF65-F5344CB8AC3E}">
        <p14:creationId xmlns:p14="http://schemas.microsoft.com/office/powerpoint/2010/main" val="2204866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zh-CN" altLang="en-US" b="1" dirty="0">
                <a:latin typeface="+mj-ea"/>
              </a:rPr>
              <a:t>函数（</a:t>
            </a:r>
            <a:r>
              <a:rPr lang="en-US" altLang="zh-CN" b="1" dirty="0">
                <a:latin typeface="+mj-ea"/>
              </a:rPr>
              <a:t>P18</a:t>
            </a:r>
            <a:r>
              <a:rPr lang="zh-CN" altLang="en-US" b="1" dirty="0">
                <a:latin typeface="+mj-ea"/>
              </a:rPr>
              <a:t>）</a:t>
            </a:r>
          </a:p>
        </p:txBody>
      </p:sp>
      <p:sp>
        <p:nvSpPr>
          <p:cNvPr id="24579" name="Rectangle 3"/>
          <p:cNvSpPr>
            <a:spLocks noGrp="1" noChangeArrowheads="1"/>
          </p:cNvSpPr>
          <p:nvPr>
            <p:ph type="body" idx="1"/>
          </p:nvPr>
        </p:nvSpPr>
        <p:spPr>
          <a:xfrm>
            <a:off x="457200" y="1600201"/>
            <a:ext cx="8229600" cy="3340968"/>
          </a:xfrm>
        </p:spPr>
        <p:txBody>
          <a:bodyPr/>
          <a:lstStyle/>
          <a:p>
            <a:r>
              <a:rPr lang="en-US" altLang="zh-CN" b="1" dirty="0">
                <a:latin typeface="+mn-ea"/>
              </a:rPr>
              <a:t>MATLAB</a:t>
            </a:r>
            <a:r>
              <a:rPr lang="zh-CN" altLang="en-US" b="1" dirty="0">
                <a:latin typeface="+mn-ea"/>
              </a:rPr>
              <a:t>为用户提供了丰富且功能各异的函数，用户可以直接调用这些函数来进行数据处理。</a:t>
            </a:r>
          </a:p>
          <a:p>
            <a:r>
              <a:rPr lang="zh-CN" altLang="en-US" b="1" dirty="0">
                <a:latin typeface="+mn-ea"/>
              </a:rPr>
              <a:t>函数调用的格式：函数名（参数）</a:t>
            </a:r>
          </a:p>
          <a:p>
            <a:r>
              <a:rPr lang="zh-CN" altLang="en-US" b="1" dirty="0">
                <a:latin typeface="+mn-ea"/>
              </a:rPr>
              <a:t>例：</a:t>
            </a:r>
            <a:r>
              <a:rPr lang="en-US" altLang="zh-CN" b="1" dirty="0">
                <a:latin typeface="+mn-ea"/>
              </a:rPr>
              <a:t>a=sin(b)</a:t>
            </a:r>
            <a:r>
              <a:rPr lang="zh-CN" altLang="en-US" b="1" dirty="0">
                <a:latin typeface="+mn-ea"/>
              </a:rPr>
              <a:t>，表示计算</a:t>
            </a:r>
            <a:r>
              <a:rPr lang="en-US" altLang="zh-CN" b="1" dirty="0">
                <a:latin typeface="+mn-ea"/>
              </a:rPr>
              <a:t>b</a:t>
            </a:r>
            <a:r>
              <a:rPr lang="zh-CN" altLang="en-US" b="1" dirty="0">
                <a:latin typeface="+mn-ea"/>
              </a:rPr>
              <a:t>的正弦值并将其赋值给变量</a:t>
            </a:r>
            <a:r>
              <a:rPr lang="en-US" altLang="zh-CN" b="1" dirty="0">
                <a:latin typeface="+mn-ea"/>
              </a:rPr>
              <a:t>a</a:t>
            </a:r>
            <a:r>
              <a:rPr lang="zh-CN" altLang="en-US" b="1" dirty="0">
                <a:latin typeface="+mn-ea"/>
              </a:rPr>
              <a:t>。</a:t>
            </a:r>
          </a:p>
        </p:txBody>
      </p:sp>
    </p:spTree>
    <p:extLst>
      <p:ext uri="{BB962C8B-B14F-4D97-AF65-F5344CB8AC3E}">
        <p14:creationId xmlns:p14="http://schemas.microsoft.com/office/powerpoint/2010/main" val="1050163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2412</Words>
  <Application>Microsoft Office PowerPoint</Application>
  <PresentationFormat>全屏显示(4:3)</PresentationFormat>
  <Paragraphs>330</Paragraphs>
  <Slides>47</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Office 主题​​</vt:lpstr>
      <vt:lpstr>Equation</vt:lpstr>
      <vt:lpstr> 第二章 MATLAB的数值计算功能</vt:lpstr>
      <vt:lpstr>教学目标：</vt:lpstr>
      <vt:lpstr>1.1  基本概念</vt:lpstr>
      <vt:lpstr>1.1.1 变量（P10）</vt:lpstr>
      <vt:lpstr> </vt:lpstr>
      <vt:lpstr>1.1.2 数值（P10）</vt:lpstr>
      <vt:lpstr>1.1.3 MATLAB语句（P11）</vt:lpstr>
      <vt:lpstr>PowerPoint 演示文稿</vt:lpstr>
      <vt:lpstr>函数（P18）</vt:lpstr>
      <vt:lpstr>1.1.4  矩阵（P19）</vt:lpstr>
      <vt:lpstr>1.1.4.1 创建矩阵（P19）</vt:lpstr>
      <vt:lpstr>1.1.4.2利用MATLAB函数创建矩阵</vt:lpstr>
      <vt:lpstr>1.1.4.3 向量的生成（P24）</vt:lpstr>
      <vt:lpstr>1.1.4.4 矩阵元素的引用与赋值（P26）</vt:lpstr>
      <vt:lpstr> </vt:lpstr>
      <vt:lpstr>利用子矩阵生成大矩阵（P27）</vt:lpstr>
      <vt:lpstr>1.1.4.5 矩阵的基本信息（P40）</vt:lpstr>
      <vt:lpstr>矩阵变换（P28）</vt:lpstr>
      <vt:lpstr>1.1.4.6 矩阵运算（P30）</vt:lpstr>
      <vt:lpstr>PowerPoint 演示文稿</vt:lpstr>
      <vt:lpstr>PowerPoint 演示文稿</vt:lpstr>
      <vt:lpstr>PowerPoint 演示文稿</vt:lpstr>
      <vt:lpstr>PowerPoint 演示文稿</vt:lpstr>
      <vt:lpstr>PowerPoint 演示文稿</vt:lpstr>
      <vt:lpstr>PowerPoint 演示文稿</vt:lpstr>
      <vt:lpstr>矩阵的数组（向量）运算（P30）</vt:lpstr>
      <vt:lpstr>PowerPoint 演示文稿</vt:lpstr>
      <vt:lpstr>PowerPoint 演示文稿</vt:lpstr>
      <vt:lpstr>PowerPoint 演示文稿</vt:lpstr>
      <vt:lpstr>PowerPoint 演示文稿</vt:lpstr>
      <vt:lpstr>矩阵的关系运算</vt:lpstr>
      <vt:lpstr>矩阵的逻辑运算</vt:lpstr>
      <vt:lpstr>MATLAB的算术运算符</vt:lpstr>
      <vt:lpstr>MATLAB的关系与逻辑运算符</vt:lpstr>
      <vt:lpstr>MATLAB的特殊运算符号（P73）</vt:lpstr>
      <vt:lpstr>常用的一些数学函数（P45）</vt:lpstr>
      <vt:lpstr>PowerPoint 演示文稿</vt:lpstr>
      <vt:lpstr>多项式及其运算（P46）</vt:lpstr>
      <vt:lpstr>多项式及其运算（续）</vt:lpstr>
      <vt:lpstr>多项式及其运算（续）</vt:lpstr>
      <vt:lpstr>多项式及其运算（续）</vt:lpstr>
      <vt:lpstr>多项式及其运算（续）</vt:lpstr>
      <vt:lpstr>MATLAB的基本管理命令</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第二章 MATLAB的数值计算功能</dc:title>
  <dc:creator>Sky123.Org</dc:creator>
  <cp:lastModifiedBy>微软用户</cp:lastModifiedBy>
  <cp:revision>17</cp:revision>
  <dcterms:created xsi:type="dcterms:W3CDTF">2015-09-21T01:19:47Z</dcterms:created>
  <dcterms:modified xsi:type="dcterms:W3CDTF">2016-09-18T03:21:37Z</dcterms:modified>
</cp:coreProperties>
</file>