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37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29C9CD-8509-4599-B821-0BC919F73329}" type="doc">
      <dgm:prSet loTypeId="urn:microsoft.com/office/officeart/2005/8/layout/process1" loCatId="process" qsTypeId="urn:microsoft.com/office/officeart/2005/8/quickstyle/simple1" qsCatId="simple" csTypeId="urn:microsoft.com/office/officeart/2005/8/colors/accent1_2" csCatId="accent1" phldr="1"/>
      <dgm:spPr/>
    </dgm:pt>
    <dgm:pt modelId="{0F61FDF5-65CA-4A98-9BBE-69C7EF50DB62}">
      <dgm:prSet phldrT="[文本]"/>
      <dgm:spPr/>
      <dgm:t>
        <a:bodyPr/>
        <a:lstStyle/>
        <a:p>
          <a:r>
            <a:rPr lang="zh-CN" altLang="en-US" dirty="0" smtClean="0"/>
            <a:t>分析问题</a:t>
          </a:r>
          <a:endParaRPr lang="zh-CN" altLang="en-US" dirty="0"/>
        </a:p>
      </dgm:t>
    </dgm:pt>
    <dgm:pt modelId="{06AE680E-CADC-4A2B-8F0B-A12F8A9278A1}" type="parTrans" cxnId="{93828D6F-99BC-42A7-A007-3EEFC421789D}">
      <dgm:prSet/>
      <dgm:spPr/>
      <dgm:t>
        <a:bodyPr/>
        <a:lstStyle/>
        <a:p>
          <a:endParaRPr lang="zh-CN" altLang="en-US"/>
        </a:p>
      </dgm:t>
    </dgm:pt>
    <dgm:pt modelId="{6BF6690B-46AC-4F66-B2D4-667ECB52AE65}" type="sibTrans" cxnId="{93828D6F-99BC-42A7-A007-3EEFC421789D}">
      <dgm:prSet/>
      <dgm:spPr/>
      <dgm:t>
        <a:bodyPr/>
        <a:lstStyle/>
        <a:p>
          <a:endParaRPr lang="zh-CN" altLang="en-US"/>
        </a:p>
      </dgm:t>
    </dgm:pt>
    <dgm:pt modelId="{16514243-3007-40F3-A886-9724242BA4E0}">
      <dgm:prSet phldrT="[文本]"/>
      <dgm:spPr/>
      <dgm:t>
        <a:bodyPr/>
        <a:lstStyle/>
        <a:p>
          <a:r>
            <a:rPr lang="zh-CN" altLang="en-US" dirty="0" smtClean="0"/>
            <a:t>数字计算</a:t>
          </a:r>
          <a:endParaRPr lang="zh-CN" altLang="en-US" dirty="0"/>
        </a:p>
      </dgm:t>
    </dgm:pt>
    <dgm:pt modelId="{56C8C4AC-6709-4ED9-8D7F-FCEE4BE1468A}" type="parTrans" cxnId="{D4E2632F-9521-4177-9C1F-8B5B59C7A0E3}">
      <dgm:prSet/>
      <dgm:spPr/>
      <dgm:t>
        <a:bodyPr/>
        <a:lstStyle/>
        <a:p>
          <a:endParaRPr lang="zh-CN" altLang="en-US"/>
        </a:p>
      </dgm:t>
    </dgm:pt>
    <dgm:pt modelId="{3BD04FA6-0877-40EE-879E-FFF522DE336C}" type="sibTrans" cxnId="{D4E2632F-9521-4177-9C1F-8B5B59C7A0E3}">
      <dgm:prSet/>
      <dgm:spPr/>
      <dgm:t>
        <a:bodyPr/>
        <a:lstStyle/>
        <a:p>
          <a:endParaRPr lang="zh-CN" altLang="en-US"/>
        </a:p>
      </dgm:t>
    </dgm:pt>
    <dgm:pt modelId="{75466231-5066-4FDC-9DC5-E227656F83F3}">
      <dgm:prSet phldrT="[文本]"/>
      <dgm:spPr/>
      <dgm:t>
        <a:bodyPr/>
        <a:lstStyle/>
        <a:p>
          <a:r>
            <a:rPr lang="zh-CN" altLang="en-US" dirty="0" smtClean="0"/>
            <a:t>解决问题</a:t>
          </a:r>
          <a:endParaRPr lang="zh-CN" altLang="en-US" dirty="0"/>
        </a:p>
      </dgm:t>
    </dgm:pt>
    <dgm:pt modelId="{1D26DA39-E04E-431F-ADE2-93AE89880037}" type="parTrans" cxnId="{B99922E9-6438-4373-B7BA-849369BA2887}">
      <dgm:prSet/>
      <dgm:spPr/>
      <dgm:t>
        <a:bodyPr/>
        <a:lstStyle/>
        <a:p>
          <a:endParaRPr lang="zh-CN" altLang="en-US"/>
        </a:p>
      </dgm:t>
    </dgm:pt>
    <dgm:pt modelId="{1A621421-5FB7-415E-B18A-34C308B3EA97}" type="sibTrans" cxnId="{B99922E9-6438-4373-B7BA-849369BA2887}">
      <dgm:prSet/>
      <dgm:spPr/>
      <dgm:t>
        <a:bodyPr/>
        <a:lstStyle/>
        <a:p>
          <a:endParaRPr lang="zh-CN" altLang="en-US"/>
        </a:p>
      </dgm:t>
    </dgm:pt>
    <dgm:pt modelId="{EE5E57F9-8196-4138-87BA-8F2F73884DEE}">
      <dgm:prSet/>
      <dgm:spPr/>
      <dgm:t>
        <a:bodyPr/>
        <a:lstStyle/>
        <a:p>
          <a:r>
            <a:rPr lang="zh-CN" altLang="en-US" dirty="0" smtClean="0"/>
            <a:t>数字表示</a:t>
          </a:r>
          <a:endParaRPr lang="zh-CN" altLang="en-US" dirty="0"/>
        </a:p>
      </dgm:t>
    </dgm:pt>
    <dgm:pt modelId="{5FE6E380-7150-43B9-A136-8F7590FE5F52}" type="sibTrans" cxnId="{121AB5F6-6EAC-4CB0-9B8D-5F713FE3137A}">
      <dgm:prSet/>
      <dgm:spPr/>
      <dgm:t>
        <a:bodyPr/>
        <a:lstStyle/>
        <a:p>
          <a:endParaRPr lang="zh-CN" altLang="en-US"/>
        </a:p>
      </dgm:t>
    </dgm:pt>
    <dgm:pt modelId="{B097ED6B-1DDC-4655-A198-DE5330DF990E}" type="parTrans" cxnId="{121AB5F6-6EAC-4CB0-9B8D-5F713FE3137A}">
      <dgm:prSet/>
      <dgm:spPr/>
      <dgm:t>
        <a:bodyPr/>
        <a:lstStyle/>
        <a:p>
          <a:endParaRPr lang="zh-CN" altLang="en-US"/>
        </a:p>
      </dgm:t>
    </dgm:pt>
    <dgm:pt modelId="{A1CEFEA4-23C9-4199-89FD-E6D5F9EFB584}" type="pres">
      <dgm:prSet presAssocID="{FB29C9CD-8509-4599-B821-0BC919F73329}" presName="Name0" presStyleCnt="0">
        <dgm:presLayoutVars>
          <dgm:dir/>
          <dgm:resizeHandles val="exact"/>
        </dgm:presLayoutVars>
      </dgm:prSet>
      <dgm:spPr/>
    </dgm:pt>
    <dgm:pt modelId="{D57D6317-614B-4EC6-92DF-75FBECF79AA6}" type="pres">
      <dgm:prSet presAssocID="{0F61FDF5-65CA-4A98-9BBE-69C7EF50DB62}" presName="node" presStyleLbl="node1" presStyleIdx="0" presStyleCnt="4">
        <dgm:presLayoutVars>
          <dgm:bulletEnabled val="1"/>
        </dgm:presLayoutVars>
      </dgm:prSet>
      <dgm:spPr/>
      <dgm:t>
        <a:bodyPr/>
        <a:lstStyle/>
        <a:p>
          <a:endParaRPr lang="zh-CN" altLang="en-US"/>
        </a:p>
      </dgm:t>
    </dgm:pt>
    <dgm:pt modelId="{CE84C259-442F-4564-AAAF-34048590C0B7}" type="pres">
      <dgm:prSet presAssocID="{6BF6690B-46AC-4F66-B2D4-667ECB52AE65}" presName="sibTrans" presStyleLbl="sibTrans2D1" presStyleIdx="0" presStyleCnt="3"/>
      <dgm:spPr/>
      <dgm:t>
        <a:bodyPr/>
        <a:lstStyle/>
        <a:p>
          <a:endParaRPr lang="zh-CN" altLang="en-US"/>
        </a:p>
      </dgm:t>
    </dgm:pt>
    <dgm:pt modelId="{1CDD5ED3-2F32-4404-9C0A-D22AA4231706}" type="pres">
      <dgm:prSet presAssocID="{6BF6690B-46AC-4F66-B2D4-667ECB52AE65}" presName="connectorText" presStyleLbl="sibTrans2D1" presStyleIdx="0" presStyleCnt="3"/>
      <dgm:spPr/>
      <dgm:t>
        <a:bodyPr/>
        <a:lstStyle/>
        <a:p>
          <a:endParaRPr lang="zh-CN" altLang="en-US"/>
        </a:p>
      </dgm:t>
    </dgm:pt>
    <dgm:pt modelId="{2908036E-5D3A-4D23-8ED5-56E150CB9BE7}" type="pres">
      <dgm:prSet presAssocID="{EE5E57F9-8196-4138-87BA-8F2F73884DEE}" presName="node" presStyleLbl="node1" presStyleIdx="1" presStyleCnt="4">
        <dgm:presLayoutVars>
          <dgm:bulletEnabled val="1"/>
        </dgm:presLayoutVars>
      </dgm:prSet>
      <dgm:spPr/>
      <dgm:t>
        <a:bodyPr/>
        <a:lstStyle/>
        <a:p>
          <a:endParaRPr lang="zh-CN" altLang="en-US"/>
        </a:p>
      </dgm:t>
    </dgm:pt>
    <dgm:pt modelId="{CB9AA1B7-7874-4CEF-ADE5-638EE2927334}" type="pres">
      <dgm:prSet presAssocID="{5FE6E380-7150-43B9-A136-8F7590FE5F52}" presName="sibTrans" presStyleLbl="sibTrans2D1" presStyleIdx="1" presStyleCnt="3"/>
      <dgm:spPr/>
      <dgm:t>
        <a:bodyPr/>
        <a:lstStyle/>
        <a:p>
          <a:endParaRPr lang="zh-CN" altLang="en-US"/>
        </a:p>
      </dgm:t>
    </dgm:pt>
    <dgm:pt modelId="{EAA42D3A-622C-4953-9055-0E5DD731BA28}" type="pres">
      <dgm:prSet presAssocID="{5FE6E380-7150-43B9-A136-8F7590FE5F52}" presName="connectorText" presStyleLbl="sibTrans2D1" presStyleIdx="1" presStyleCnt="3"/>
      <dgm:spPr/>
      <dgm:t>
        <a:bodyPr/>
        <a:lstStyle/>
        <a:p>
          <a:endParaRPr lang="zh-CN" altLang="en-US"/>
        </a:p>
      </dgm:t>
    </dgm:pt>
    <dgm:pt modelId="{084A9EB9-832F-4358-BAAB-FF32BCBC91FC}" type="pres">
      <dgm:prSet presAssocID="{16514243-3007-40F3-A886-9724242BA4E0}" presName="node" presStyleLbl="node1" presStyleIdx="2" presStyleCnt="4">
        <dgm:presLayoutVars>
          <dgm:bulletEnabled val="1"/>
        </dgm:presLayoutVars>
      </dgm:prSet>
      <dgm:spPr/>
      <dgm:t>
        <a:bodyPr/>
        <a:lstStyle/>
        <a:p>
          <a:endParaRPr lang="zh-CN" altLang="en-US"/>
        </a:p>
      </dgm:t>
    </dgm:pt>
    <dgm:pt modelId="{7F607510-34FB-4A1E-A5B6-7AB7EBA62D3D}" type="pres">
      <dgm:prSet presAssocID="{3BD04FA6-0877-40EE-879E-FFF522DE336C}" presName="sibTrans" presStyleLbl="sibTrans2D1" presStyleIdx="2" presStyleCnt="3"/>
      <dgm:spPr/>
      <dgm:t>
        <a:bodyPr/>
        <a:lstStyle/>
        <a:p>
          <a:endParaRPr lang="zh-CN" altLang="en-US"/>
        </a:p>
      </dgm:t>
    </dgm:pt>
    <dgm:pt modelId="{ADB746A2-01A2-4A71-886C-A4110F481839}" type="pres">
      <dgm:prSet presAssocID="{3BD04FA6-0877-40EE-879E-FFF522DE336C}" presName="connectorText" presStyleLbl="sibTrans2D1" presStyleIdx="2" presStyleCnt="3"/>
      <dgm:spPr/>
      <dgm:t>
        <a:bodyPr/>
        <a:lstStyle/>
        <a:p>
          <a:endParaRPr lang="zh-CN" altLang="en-US"/>
        </a:p>
      </dgm:t>
    </dgm:pt>
    <dgm:pt modelId="{ACD03354-F283-491F-8BCD-7A8B78EED2BD}" type="pres">
      <dgm:prSet presAssocID="{75466231-5066-4FDC-9DC5-E227656F83F3}" presName="node" presStyleLbl="node1" presStyleIdx="3" presStyleCnt="4">
        <dgm:presLayoutVars>
          <dgm:bulletEnabled val="1"/>
        </dgm:presLayoutVars>
      </dgm:prSet>
      <dgm:spPr/>
      <dgm:t>
        <a:bodyPr/>
        <a:lstStyle/>
        <a:p>
          <a:endParaRPr lang="zh-CN" altLang="en-US"/>
        </a:p>
      </dgm:t>
    </dgm:pt>
  </dgm:ptLst>
  <dgm:cxnLst>
    <dgm:cxn modelId="{ABF4D260-148C-4A8E-8BC8-D8844E1AE451}" type="presOf" srcId="{EE5E57F9-8196-4138-87BA-8F2F73884DEE}" destId="{2908036E-5D3A-4D23-8ED5-56E150CB9BE7}" srcOrd="0" destOrd="0" presId="urn:microsoft.com/office/officeart/2005/8/layout/process1"/>
    <dgm:cxn modelId="{0FF9E3B3-E7C3-471E-9A1A-3DED85C6BB8C}" type="presOf" srcId="{FB29C9CD-8509-4599-B821-0BC919F73329}" destId="{A1CEFEA4-23C9-4199-89FD-E6D5F9EFB584}" srcOrd="0" destOrd="0" presId="urn:microsoft.com/office/officeart/2005/8/layout/process1"/>
    <dgm:cxn modelId="{121AB5F6-6EAC-4CB0-9B8D-5F713FE3137A}" srcId="{FB29C9CD-8509-4599-B821-0BC919F73329}" destId="{EE5E57F9-8196-4138-87BA-8F2F73884DEE}" srcOrd="1" destOrd="0" parTransId="{B097ED6B-1DDC-4655-A198-DE5330DF990E}" sibTransId="{5FE6E380-7150-43B9-A136-8F7590FE5F52}"/>
    <dgm:cxn modelId="{770C96D9-8ECF-4244-A703-1AC49BDE0A76}" type="presOf" srcId="{3BD04FA6-0877-40EE-879E-FFF522DE336C}" destId="{7F607510-34FB-4A1E-A5B6-7AB7EBA62D3D}" srcOrd="0" destOrd="0" presId="urn:microsoft.com/office/officeart/2005/8/layout/process1"/>
    <dgm:cxn modelId="{3218B56B-FAA7-4474-9501-0D387772B52A}" type="presOf" srcId="{16514243-3007-40F3-A886-9724242BA4E0}" destId="{084A9EB9-832F-4358-BAAB-FF32BCBC91FC}" srcOrd="0" destOrd="0" presId="urn:microsoft.com/office/officeart/2005/8/layout/process1"/>
    <dgm:cxn modelId="{48484969-82D0-48D7-B5D6-EA11DD4F38C0}" type="presOf" srcId="{3BD04FA6-0877-40EE-879E-FFF522DE336C}" destId="{ADB746A2-01A2-4A71-886C-A4110F481839}" srcOrd="1" destOrd="0" presId="urn:microsoft.com/office/officeart/2005/8/layout/process1"/>
    <dgm:cxn modelId="{F0569FD5-F5ED-44B3-8F0B-3B97FF169369}" type="presOf" srcId="{75466231-5066-4FDC-9DC5-E227656F83F3}" destId="{ACD03354-F283-491F-8BCD-7A8B78EED2BD}" srcOrd="0" destOrd="0" presId="urn:microsoft.com/office/officeart/2005/8/layout/process1"/>
    <dgm:cxn modelId="{D4E2632F-9521-4177-9C1F-8B5B59C7A0E3}" srcId="{FB29C9CD-8509-4599-B821-0BC919F73329}" destId="{16514243-3007-40F3-A886-9724242BA4E0}" srcOrd="2" destOrd="0" parTransId="{56C8C4AC-6709-4ED9-8D7F-FCEE4BE1468A}" sibTransId="{3BD04FA6-0877-40EE-879E-FFF522DE336C}"/>
    <dgm:cxn modelId="{A2B030D5-4BE4-4E4A-A4E3-78238E9ED9CB}" type="presOf" srcId="{6BF6690B-46AC-4F66-B2D4-667ECB52AE65}" destId="{CE84C259-442F-4564-AAAF-34048590C0B7}" srcOrd="0" destOrd="0" presId="urn:microsoft.com/office/officeart/2005/8/layout/process1"/>
    <dgm:cxn modelId="{A2244BF8-2BDE-4AA4-AD17-55AE70FB9FF5}" type="presOf" srcId="{0F61FDF5-65CA-4A98-9BBE-69C7EF50DB62}" destId="{D57D6317-614B-4EC6-92DF-75FBECF79AA6}" srcOrd="0" destOrd="0" presId="urn:microsoft.com/office/officeart/2005/8/layout/process1"/>
    <dgm:cxn modelId="{C206748F-EB46-4719-88C5-E56BB63F4B9C}" type="presOf" srcId="{5FE6E380-7150-43B9-A136-8F7590FE5F52}" destId="{CB9AA1B7-7874-4CEF-ADE5-638EE2927334}" srcOrd="0" destOrd="0" presId="urn:microsoft.com/office/officeart/2005/8/layout/process1"/>
    <dgm:cxn modelId="{B99922E9-6438-4373-B7BA-849369BA2887}" srcId="{FB29C9CD-8509-4599-B821-0BC919F73329}" destId="{75466231-5066-4FDC-9DC5-E227656F83F3}" srcOrd="3" destOrd="0" parTransId="{1D26DA39-E04E-431F-ADE2-93AE89880037}" sibTransId="{1A621421-5FB7-415E-B18A-34C308B3EA97}"/>
    <dgm:cxn modelId="{38F72EB8-B289-4CC2-80A9-A4658A63DDEE}" type="presOf" srcId="{6BF6690B-46AC-4F66-B2D4-667ECB52AE65}" destId="{1CDD5ED3-2F32-4404-9C0A-D22AA4231706}" srcOrd="1" destOrd="0" presId="urn:microsoft.com/office/officeart/2005/8/layout/process1"/>
    <dgm:cxn modelId="{93828D6F-99BC-42A7-A007-3EEFC421789D}" srcId="{FB29C9CD-8509-4599-B821-0BC919F73329}" destId="{0F61FDF5-65CA-4A98-9BBE-69C7EF50DB62}" srcOrd="0" destOrd="0" parTransId="{06AE680E-CADC-4A2B-8F0B-A12F8A9278A1}" sibTransId="{6BF6690B-46AC-4F66-B2D4-667ECB52AE65}"/>
    <dgm:cxn modelId="{4FC23506-259A-4B11-97BF-944DFA261707}" type="presOf" srcId="{5FE6E380-7150-43B9-A136-8F7590FE5F52}" destId="{EAA42D3A-622C-4953-9055-0E5DD731BA28}" srcOrd="1" destOrd="0" presId="urn:microsoft.com/office/officeart/2005/8/layout/process1"/>
    <dgm:cxn modelId="{B21ADB4C-030C-4A4F-A068-5BCD6FD6E7CB}" type="presParOf" srcId="{A1CEFEA4-23C9-4199-89FD-E6D5F9EFB584}" destId="{D57D6317-614B-4EC6-92DF-75FBECF79AA6}" srcOrd="0" destOrd="0" presId="urn:microsoft.com/office/officeart/2005/8/layout/process1"/>
    <dgm:cxn modelId="{92B5292B-7EEE-4154-84C8-20F635C1D479}" type="presParOf" srcId="{A1CEFEA4-23C9-4199-89FD-E6D5F9EFB584}" destId="{CE84C259-442F-4564-AAAF-34048590C0B7}" srcOrd="1" destOrd="0" presId="urn:microsoft.com/office/officeart/2005/8/layout/process1"/>
    <dgm:cxn modelId="{CEB7C285-434C-4168-A3C0-783EF5C32711}" type="presParOf" srcId="{CE84C259-442F-4564-AAAF-34048590C0B7}" destId="{1CDD5ED3-2F32-4404-9C0A-D22AA4231706}" srcOrd="0" destOrd="0" presId="urn:microsoft.com/office/officeart/2005/8/layout/process1"/>
    <dgm:cxn modelId="{964595EC-F987-4A4A-9659-8BA8B2823DC5}" type="presParOf" srcId="{A1CEFEA4-23C9-4199-89FD-E6D5F9EFB584}" destId="{2908036E-5D3A-4D23-8ED5-56E150CB9BE7}" srcOrd="2" destOrd="0" presId="urn:microsoft.com/office/officeart/2005/8/layout/process1"/>
    <dgm:cxn modelId="{E464AC81-47F7-430E-9207-16FE144EBCAB}" type="presParOf" srcId="{A1CEFEA4-23C9-4199-89FD-E6D5F9EFB584}" destId="{CB9AA1B7-7874-4CEF-ADE5-638EE2927334}" srcOrd="3" destOrd="0" presId="urn:microsoft.com/office/officeart/2005/8/layout/process1"/>
    <dgm:cxn modelId="{4E9C2E29-77D5-4382-9B28-AD83DC1FC794}" type="presParOf" srcId="{CB9AA1B7-7874-4CEF-ADE5-638EE2927334}" destId="{EAA42D3A-622C-4953-9055-0E5DD731BA28}" srcOrd="0" destOrd="0" presId="urn:microsoft.com/office/officeart/2005/8/layout/process1"/>
    <dgm:cxn modelId="{15D9A105-C3B8-4690-8AB3-AE3BB1A10FD5}" type="presParOf" srcId="{A1CEFEA4-23C9-4199-89FD-E6D5F9EFB584}" destId="{084A9EB9-832F-4358-BAAB-FF32BCBC91FC}" srcOrd="4" destOrd="0" presId="urn:microsoft.com/office/officeart/2005/8/layout/process1"/>
    <dgm:cxn modelId="{A6D8BAAC-E98B-40CB-91B3-E411BA179965}" type="presParOf" srcId="{A1CEFEA4-23C9-4199-89FD-E6D5F9EFB584}" destId="{7F607510-34FB-4A1E-A5B6-7AB7EBA62D3D}" srcOrd="5" destOrd="0" presId="urn:microsoft.com/office/officeart/2005/8/layout/process1"/>
    <dgm:cxn modelId="{B428E975-5EFD-4D7A-9E3E-010BB71AFAED}" type="presParOf" srcId="{7F607510-34FB-4A1E-A5B6-7AB7EBA62D3D}" destId="{ADB746A2-01A2-4A71-886C-A4110F481839}" srcOrd="0" destOrd="0" presId="urn:microsoft.com/office/officeart/2005/8/layout/process1"/>
    <dgm:cxn modelId="{E2671ED5-809A-4462-83E4-D2146C16FBD5}" type="presParOf" srcId="{A1CEFEA4-23C9-4199-89FD-E6D5F9EFB584}" destId="{ACD03354-F283-491F-8BCD-7A8B78EED2B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59313A-CDB5-4AC6-A574-0A2AC4693A9E}" type="doc">
      <dgm:prSet loTypeId="urn:microsoft.com/office/officeart/2005/8/layout/process1" loCatId="process" qsTypeId="urn:microsoft.com/office/officeart/2005/8/quickstyle/simple1" qsCatId="simple" csTypeId="urn:microsoft.com/office/officeart/2005/8/colors/accent1_2" csCatId="accent1" phldr="1"/>
      <dgm:spPr/>
    </dgm:pt>
    <dgm:pt modelId="{2ED9E62B-EFFC-4C2A-A535-92EAADF1CAC8}">
      <dgm:prSet phldrT="[文本]" custT="1"/>
      <dgm:spPr/>
      <dgm:t>
        <a:bodyPr/>
        <a:lstStyle/>
        <a:p>
          <a:r>
            <a:rPr lang="zh-CN" altLang="en-US" sz="4000" dirty="0" smtClean="0"/>
            <a:t>输入</a:t>
          </a:r>
          <a:endParaRPr lang="zh-CN" altLang="en-US" sz="4000" dirty="0"/>
        </a:p>
      </dgm:t>
    </dgm:pt>
    <dgm:pt modelId="{54CBC878-A492-4D13-94A2-D697260CB84D}" type="parTrans" cxnId="{B25A13D4-C2EA-4F03-9B4B-DD8044C46317}">
      <dgm:prSet/>
      <dgm:spPr/>
      <dgm:t>
        <a:bodyPr/>
        <a:lstStyle/>
        <a:p>
          <a:endParaRPr lang="zh-CN" altLang="en-US"/>
        </a:p>
      </dgm:t>
    </dgm:pt>
    <dgm:pt modelId="{4FE44B9B-F3B8-4459-A8D4-8558F1295DE0}" type="sibTrans" cxnId="{B25A13D4-C2EA-4F03-9B4B-DD8044C46317}">
      <dgm:prSet/>
      <dgm:spPr/>
      <dgm:t>
        <a:bodyPr/>
        <a:lstStyle/>
        <a:p>
          <a:endParaRPr lang="zh-CN" altLang="en-US"/>
        </a:p>
      </dgm:t>
    </dgm:pt>
    <dgm:pt modelId="{F4C89BA3-23C6-490B-B40A-C79A092030D2}" type="pres">
      <dgm:prSet presAssocID="{C259313A-CDB5-4AC6-A574-0A2AC4693A9E}" presName="Name0" presStyleCnt="0">
        <dgm:presLayoutVars>
          <dgm:dir/>
          <dgm:resizeHandles val="exact"/>
        </dgm:presLayoutVars>
      </dgm:prSet>
      <dgm:spPr/>
    </dgm:pt>
    <dgm:pt modelId="{500AB66E-1111-47AD-B24D-DB7A61529C7D}" type="pres">
      <dgm:prSet presAssocID="{2ED9E62B-EFFC-4C2A-A535-92EAADF1CAC8}" presName="node" presStyleLbl="node1" presStyleIdx="0" presStyleCnt="1" custLinFactNeighborX="3798">
        <dgm:presLayoutVars>
          <dgm:bulletEnabled val="1"/>
        </dgm:presLayoutVars>
      </dgm:prSet>
      <dgm:spPr/>
      <dgm:t>
        <a:bodyPr/>
        <a:lstStyle/>
        <a:p>
          <a:endParaRPr lang="zh-CN" altLang="en-US"/>
        </a:p>
      </dgm:t>
    </dgm:pt>
  </dgm:ptLst>
  <dgm:cxnLst>
    <dgm:cxn modelId="{B25A13D4-C2EA-4F03-9B4B-DD8044C46317}" srcId="{C259313A-CDB5-4AC6-A574-0A2AC4693A9E}" destId="{2ED9E62B-EFFC-4C2A-A535-92EAADF1CAC8}" srcOrd="0" destOrd="0" parTransId="{54CBC878-A492-4D13-94A2-D697260CB84D}" sibTransId="{4FE44B9B-F3B8-4459-A8D4-8558F1295DE0}"/>
    <dgm:cxn modelId="{E8B8D8FD-9988-4481-A99F-D08BED56541C}" type="presOf" srcId="{C259313A-CDB5-4AC6-A574-0A2AC4693A9E}" destId="{F4C89BA3-23C6-490B-B40A-C79A092030D2}" srcOrd="0" destOrd="0" presId="urn:microsoft.com/office/officeart/2005/8/layout/process1"/>
    <dgm:cxn modelId="{71E6D377-6846-44A6-899A-798135D35339}" type="presOf" srcId="{2ED9E62B-EFFC-4C2A-A535-92EAADF1CAC8}" destId="{500AB66E-1111-47AD-B24D-DB7A61529C7D}" srcOrd="0" destOrd="0" presId="urn:microsoft.com/office/officeart/2005/8/layout/process1"/>
    <dgm:cxn modelId="{0648FC64-F2B8-4CA1-A2B1-8CED574C1DB3}" type="presParOf" srcId="{F4C89BA3-23C6-490B-B40A-C79A092030D2}" destId="{500AB66E-1111-47AD-B24D-DB7A61529C7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5E0F38-1B43-4929-A60C-EA4B55EEA0A4}" type="doc">
      <dgm:prSet loTypeId="urn:microsoft.com/office/officeart/2005/8/layout/hProcess3" loCatId="process" qsTypeId="urn:microsoft.com/office/officeart/2005/8/quickstyle/simple1" qsCatId="simple" csTypeId="urn:microsoft.com/office/officeart/2005/8/colors/accent1_2" csCatId="accent1" phldr="1"/>
      <dgm:spPr/>
    </dgm:pt>
    <dgm:pt modelId="{16CD53E7-9C25-491A-A6CB-B8AEDAE68E82}">
      <dgm:prSet phldrT="[文本]" custT="1"/>
      <dgm:spPr/>
      <dgm:t>
        <a:bodyPr/>
        <a:lstStyle/>
        <a:p>
          <a:r>
            <a:rPr lang="zh-CN" altLang="en-US" sz="4000" dirty="0" smtClean="0"/>
            <a:t>算法</a:t>
          </a:r>
          <a:endParaRPr lang="zh-CN" altLang="en-US" sz="4000" dirty="0"/>
        </a:p>
      </dgm:t>
    </dgm:pt>
    <dgm:pt modelId="{434546E7-62A4-4875-8653-8927096F7879}" type="parTrans" cxnId="{4BCE2B8E-EC7C-4879-AE70-AB4A16A04164}">
      <dgm:prSet/>
      <dgm:spPr/>
      <dgm:t>
        <a:bodyPr/>
        <a:lstStyle/>
        <a:p>
          <a:endParaRPr lang="zh-CN" altLang="en-US"/>
        </a:p>
      </dgm:t>
    </dgm:pt>
    <dgm:pt modelId="{34A8F177-34B4-4AFC-89E4-3E55AF59C1C2}" type="sibTrans" cxnId="{4BCE2B8E-EC7C-4879-AE70-AB4A16A04164}">
      <dgm:prSet/>
      <dgm:spPr/>
      <dgm:t>
        <a:bodyPr/>
        <a:lstStyle/>
        <a:p>
          <a:endParaRPr lang="zh-CN" altLang="en-US"/>
        </a:p>
      </dgm:t>
    </dgm:pt>
    <dgm:pt modelId="{F9BDB79D-2305-47F9-B643-464F3C37E026}" type="pres">
      <dgm:prSet presAssocID="{8D5E0F38-1B43-4929-A60C-EA4B55EEA0A4}" presName="Name0" presStyleCnt="0">
        <dgm:presLayoutVars>
          <dgm:dir/>
          <dgm:animLvl val="lvl"/>
          <dgm:resizeHandles val="exact"/>
        </dgm:presLayoutVars>
      </dgm:prSet>
      <dgm:spPr/>
    </dgm:pt>
    <dgm:pt modelId="{64B7C8D3-AA38-467E-A3B2-2F35897A9F59}" type="pres">
      <dgm:prSet presAssocID="{8D5E0F38-1B43-4929-A60C-EA4B55EEA0A4}" presName="dummy" presStyleCnt="0"/>
      <dgm:spPr/>
    </dgm:pt>
    <dgm:pt modelId="{BE1C81F9-F764-4D1B-982F-3F7988805952}" type="pres">
      <dgm:prSet presAssocID="{8D5E0F38-1B43-4929-A60C-EA4B55EEA0A4}" presName="linH" presStyleCnt="0"/>
      <dgm:spPr/>
    </dgm:pt>
    <dgm:pt modelId="{9B960D8D-DEB3-4372-B76E-0C668DCF92CB}" type="pres">
      <dgm:prSet presAssocID="{8D5E0F38-1B43-4929-A60C-EA4B55EEA0A4}" presName="padding1" presStyleCnt="0"/>
      <dgm:spPr/>
    </dgm:pt>
    <dgm:pt modelId="{74C2E972-FE04-49B0-B7EA-CDF09B0DE007}" type="pres">
      <dgm:prSet presAssocID="{16CD53E7-9C25-491A-A6CB-B8AEDAE68E82}" presName="linV" presStyleCnt="0"/>
      <dgm:spPr/>
    </dgm:pt>
    <dgm:pt modelId="{B3D176C6-1A12-45D1-BC16-4220EB2C6852}" type="pres">
      <dgm:prSet presAssocID="{16CD53E7-9C25-491A-A6CB-B8AEDAE68E82}" presName="spVertical1" presStyleCnt="0"/>
      <dgm:spPr/>
    </dgm:pt>
    <dgm:pt modelId="{3F2B1933-CB92-42FB-A052-7124C463083C}" type="pres">
      <dgm:prSet presAssocID="{16CD53E7-9C25-491A-A6CB-B8AEDAE68E82}" presName="parTx" presStyleLbl="revTx" presStyleIdx="0" presStyleCnt="1" custLinFactY="-11112" custLinFactNeighborX="-8320" custLinFactNeighborY="-100000">
        <dgm:presLayoutVars>
          <dgm:chMax val="0"/>
          <dgm:chPref val="0"/>
          <dgm:bulletEnabled val="1"/>
        </dgm:presLayoutVars>
      </dgm:prSet>
      <dgm:spPr/>
      <dgm:t>
        <a:bodyPr/>
        <a:lstStyle/>
        <a:p>
          <a:endParaRPr lang="zh-CN" altLang="en-US"/>
        </a:p>
      </dgm:t>
    </dgm:pt>
    <dgm:pt modelId="{E8C42FCA-CEC3-4815-922B-2CE6409BC2F6}" type="pres">
      <dgm:prSet presAssocID="{16CD53E7-9C25-491A-A6CB-B8AEDAE68E82}" presName="spVertical2" presStyleCnt="0"/>
      <dgm:spPr/>
    </dgm:pt>
    <dgm:pt modelId="{2AD1982A-7014-45E4-854F-D3478730EFE1}" type="pres">
      <dgm:prSet presAssocID="{16CD53E7-9C25-491A-A6CB-B8AEDAE68E82}" presName="spVertical3" presStyleCnt="0"/>
      <dgm:spPr/>
    </dgm:pt>
    <dgm:pt modelId="{3D6DB857-4C20-4B2B-81A9-8B68C616929F}" type="pres">
      <dgm:prSet presAssocID="{8D5E0F38-1B43-4929-A60C-EA4B55EEA0A4}" presName="padding2" presStyleCnt="0"/>
      <dgm:spPr/>
    </dgm:pt>
    <dgm:pt modelId="{078B2ABE-0963-4DF3-A18D-8E0D96E3F378}" type="pres">
      <dgm:prSet presAssocID="{8D5E0F38-1B43-4929-A60C-EA4B55EEA0A4}" presName="negArrow" presStyleCnt="0"/>
      <dgm:spPr/>
    </dgm:pt>
    <dgm:pt modelId="{7688C384-C8BB-4F9B-8B89-958619697BD9}" type="pres">
      <dgm:prSet presAssocID="{8D5E0F38-1B43-4929-A60C-EA4B55EEA0A4}" presName="backgroundArrow" presStyleLbl="node1" presStyleIdx="0" presStyleCnt="1" custLinFactNeighborY="26736"/>
      <dgm:spPr/>
    </dgm:pt>
  </dgm:ptLst>
  <dgm:cxnLst>
    <dgm:cxn modelId="{4B07B964-4EE1-4DE5-B14B-04462F4A0631}" type="presOf" srcId="{8D5E0F38-1B43-4929-A60C-EA4B55EEA0A4}" destId="{F9BDB79D-2305-47F9-B643-464F3C37E026}" srcOrd="0" destOrd="0" presId="urn:microsoft.com/office/officeart/2005/8/layout/hProcess3"/>
    <dgm:cxn modelId="{01BB7C52-5A99-4455-83B7-AA55E438BBFE}" type="presOf" srcId="{16CD53E7-9C25-491A-A6CB-B8AEDAE68E82}" destId="{3F2B1933-CB92-42FB-A052-7124C463083C}" srcOrd="0" destOrd="0" presId="urn:microsoft.com/office/officeart/2005/8/layout/hProcess3"/>
    <dgm:cxn modelId="{4BCE2B8E-EC7C-4879-AE70-AB4A16A04164}" srcId="{8D5E0F38-1B43-4929-A60C-EA4B55EEA0A4}" destId="{16CD53E7-9C25-491A-A6CB-B8AEDAE68E82}" srcOrd="0" destOrd="0" parTransId="{434546E7-62A4-4875-8653-8927096F7879}" sibTransId="{34A8F177-34B4-4AFC-89E4-3E55AF59C1C2}"/>
    <dgm:cxn modelId="{B720B315-CF3E-4BF9-B484-71EECA68CDC5}" type="presParOf" srcId="{F9BDB79D-2305-47F9-B643-464F3C37E026}" destId="{64B7C8D3-AA38-467E-A3B2-2F35897A9F59}" srcOrd="0" destOrd="0" presId="urn:microsoft.com/office/officeart/2005/8/layout/hProcess3"/>
    <dgm:cxn modelId="{F304D0C0-F3B0-4E86-91D3-9C75CCF18832}" type="presParOf" srcId="{F9BDB79D-2305-47F9-B643-464F3C37E026}" destId="{BE1C81F9-F764-4D1B-982F-3F7988805952}" srcOrd="1" destOrd="0" presId="urn:microsoft.com/office/officeart/2005/8/layout/hProcess3"/>
    <dgm:cxn modelId="{1F69A4B5-218E-429A-A771-4EBF29421F50}" type="presParOf" srcId="{BE1C81F9-F764-4D1B-982F-3F7988805952}" destId="{9B960D8D-DEB3-4372-B76E-0C668DCF92CB}" srcOrd="0" destOrd="0" presId="urn:microsoft.com/office/officeart/2005/8/layout/hProcess3"/>
    <dgm:cxn modelId="{ECC68D5A-FCB9-4865-AD19-E8FB2056850D}" type="presParOf" srcId="{BE1C81F9-F764-4D1B-982F-3F7988805952}" destId="{74C2E972-FE04-49B0-B7EA-CDF09B0DE007}" srcOrd="1" destOrd="0" presId="urn:microsoft.com/office/officeart/2005/8/layout/hProcess3"/>
    <dgm:cxn modelId="{EC8B75D6-CB0E-4724-ACC7-AB7B01F30664}" type="presParOf" srcId="{74C2E972-FE04-49B0-B7EA-CDF09B0DE007}" destId="{B3D176C6-1A12-45D1-BC16-4220EB2C6852}" srcOrd="0" destOrd="0" presId="urn:microsoft.com/office/officeart/2005/8/layout/hProcess3"/>
    <dgm:cxn modelId="{79EF6DA0-88D7-424C-B3FB-40427F47AE76}" type="presParOf" srcId="{74C2E972-FE04-49B0-B7EA-CDF09B0DE007}" destId="{3F2B1933-CB92-42FB-A052-7124C463083C}" srcOrd="1" destOrd="0" presId="urn:microsoft.com/office/officeart/2005/8/layout/hProcess3"/>
    <dgm:cxn modelId="{99538046-6E33-4078-8CC8-47A804FCFB56}" type="presParOf" srcId="{74C2E972-FE04-49B0-B7EA-CDF09B0DE007}" destId="{E8C42FCA-CEC3-4815-922B-2CE6409BC2F6}" srcOrd="2" destOrd="0" presId="urn:microsoft.com/office/officeart/2005/8/layout/hProcess3"/>
    <dgm:cxn modelId="{52ABDD06-7659-490C-AD7B-71AD8B55F80A}" type="presParOf" srcId="{74C2E972-FE04-49B0-B7EA-CDF09B0DE007}" destId="{2AD1982A-7014-45E4-854F-D3478730EFE1}" srcOrd="3" destOrd="0" presId="urn:microsoft.com/office/officeart/2005/8/layout/hProcess3"/>
    <dgm:cxn modelId="{06E3B3F1-D552-490E-A355-03517BACE832}" type="presParOf" srcId="{BE1C81F9-F764-4D1B-982F-3F7988805952}" destId="{3D6DB857-4C20-4B2B-81A9-8B68C616929F}" srcOrd="2" destOrd="0" presId="urn:microsoft.com/office/officeart/2005/8/layout/hProcess3"/>
    <dgm:cxn modelId="{0F9CB3DB-913C-41A9-897D-E24877F96276}" type="presParOf" srcId="{BE1C81F9-F764-4D1B-982F-3F7988805952}" destId="{078B2ABE-0963-4DF3-A18D-8E0D96E3F378}" srcOrd="3" destOrd="0" presId="urn:microsoft.com/office/officeart/2005/8/layout/hProcess3"/>
    <dgm:cxn modelId="{DD01C943-6358-4949-8941-6B5C0EA830FD}" type="presParOf" srcId="{BE1C81F9-F764-4D1B-982F-3F7988805952}" destId="{7688C384-C8BB-4F9B-8B89-958619697BD9}"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D6317-614B-4EC6-92DF-75FBECF79AA6}">
      <dsp:nvSpPr>
        <dsp:cNvPr id="0" name=""/>
        <dsp:cNvSpPr/>
      </dsp:nvSpPr>
      <dsp:spPr>
        <a:xfrm>
          <a:off x="3322" y="824321"/>
          <a:ext cx="1452729" cy="8716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分析问题</a:t>
          </a:r>
          <a:endParaRPr lang="zh-CN" altLang="en-US" sz="2300" kern="1200" dirty="0"/>
        </a:p>
      </dsp:txBody>
      <dsp:txXfrm>
        <a:off x="28851" y="849850"/>
        <a:ext cx="1401671" cy="820579"/>
      </dsp:txXfrm>
    </dsp:sp>
    <dsp:sp modelId="{CE84C259-442F-4564-AAAF-34048590C0B7}">
      <dsp:nvSpPr>
        <dsp:cNvPr id="0" name=""/>
        <dsp:cNvSpPr/>
      </dsp:nvSpPr>
      <dsp:spPr>
        <a:xfrm>
          <a:off x="1601325" y="1080001"/>
          <a:ext cx="307978" cy="3602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1601325" y="1152056"/>
        <a:ext cx="215585" cy="216166"/>
      </dsp:txXfrm>
    </dsp:sp>
    <dsp:sp modelId="{2908036E-5D3A-4D23-8ED5-56E150CB9BE7}">
      <dsp:nvSpPr>
        <dsp:cNvPr id="0" name=""/>
        <dsp:cNvSpPr/>
      </dsp:nvSpPr>
      <dsp:spPr>
        <a:xfrm>
          <a:off x="2037144" y="824321"/>
          <a:ext cx="1452729" cy="8716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数字表示</a:t>
          </a:r>
          <a:endParaRPr lang="zh-CN" altLang="en-US" sz="2300" kern="1200" dirty="0"/>
        </a:p>
      </dsp:txBody>
      <dsp:txXfrm>
        <a:off x="2062673" y="849850"/>
        <a:ext cx="1401671" cy="820579"/>
      </dsp:txXfrm>
    </dsp:sp>
    <dsp:sp modelId="{CB9AA1B7-7874-4CEF-ADE5-638EE2927334}">
      <dsp:nvSpPr>
        <dsp:cNvPr id="0" name=""/>
        <dsp:cNvSpPr/>
      </dsp:nvSpPr>
      <dsp:spPr>
        <a:xfrm>
          <a:off x="3635147" y="1080001"/>
          <a:ext cx="307978" cy="3602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35147" y="1152056"/>
        <a:ext cx="215585" cy="216166"/>
      </dsp:txXfrm>
    </dsp:sp>
    <dsp:sp modelId="{084A9EB9-832F-4358-BAAB-FF32BCBC91FC}">
      <dsp:nvSpPr>
        <dsp:cNvPr id="0" name=""/>
        <dsp:cNvSpPr/>
      </dsp:nvSpPr>
      <dsp:spPr>
        <a:xfrm>
          <a:off x="4070965" y="824321"/>
          <a:ext cx="1452729" cy="8716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数字计算</a:t>
          </a:r>
          <a:endParaRPr lang="zh-CN" altLang="en-US" sz="2300" kern="1200" dirty="0"/>
        </a:p>
      </dsp:txBody>
      <dsp:txXfrm>
        <a:off x="4096494" y="849850"/>
        <a:ext cx="1401671" cy="820579"/>
      </dsp:txXfrm>
    </dsp:sp>
    <dsp:sp modelId="{7F607510-34FB-4A1E-A5B6-7AB7EBA62D3D}">
      <dsp:nvSpPr>
        <dsp:cNvPr id="0" name=""/>
        <dsp:cNvSpPr/>
      </dsp:nvSpPr>
      <dsp:spPr>
        <a:xfrm>
          <a:off x="5668968" y="1080001"/>
          <a:ext cx="307978" cy="3602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5668968" y="1152056"/>
        <a:ext cx="215585" cy="216166"/>
      </dsp:txXfrm>
    </dsp:sp>
    <dsp:sp modelId="{ACD03354-F283-491F-8BCD-7A8B78EED2BD}">
      <dsp:nvSpPr>
        <dsp:cNvPr id="0" name=""/>
        <dsp:cNvSpPr/>
      </dsp:nvSpPr>
      <dsp:spPr>
        <a:xfrm>
          <a:off x="6104787" y="824321"/>
          <a:ext cx="1452729" cy="8716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解决问题</a:t>
          </a:r>
          <a:endParaRPr lang="zh-CN" altLang="en-US" sz="2300" kern="1200" dirty="0"/>
        </a:p>
      </dsp:txBody>
      <dsp:txXfrm>
        <a:off x="6130316" y="849850"/>
        <a:ext cx="1401671" cy="820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AB66E-1111-47AD-B24D-DB7A61529C7D}">
      <dsp:nvSpPr>
        <dsp:cNvPr id="0" name=""/>
        <dsp:cNvSpPr/>
      </dsp:nvSpPr>
      <dsp:spPr>
        <a:xfrm>
          <a:off x="0" y="115314"/>
          <a:ext cx="1895872" cy="11375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输入</a:t>
          </a:r>
          <a:endParaRPr lang="zh-CN" altLang="en-US" sz="4000" kern="1200" dirty="0"/>
        </a:p>
      </dsp:txBody>
      <dsp:txXfrm>
        <a:off x="33317" y="148631"/>
        <a:ext cx="1829238" cy="1070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8C384-C8BB-4F9B-8B89-958619697BD9}">
      <dsp:nvSpPr>
        <dsp:cNvPr id="0" name=""/>
        <dsp:cNvSpPr/>
      </dsp:nvSpPr>
      <dsp:spPr>
        <a:xfrm>
          <a:off x="0" y="799071"/>
          <a:ext cx="3062600" cy="122504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B1933-CB92-42FB-A052-7124C463083C}">
      <dsp:nvSpPr>
        <dsp:cNvPr id="0" name=""/>
        <dsp:cNvSpPr/>
      </dsp:nvSpPr>
      <dsp:spPr>
        <a:xfrm>
          <a:off x="38268" y="403481"/>
          <a:ext cx="2509298" cy="61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0" rIns="0" bIns="406400" numCol="1" spcCol="1270" anchor="ctr" anchorCtr="0">
          <a:noAutofit/>
        </a:bodyPr>
        <a:lstStyle/>
        <a:p>
          <a:pPr lvl="0" algn="ctr" defTabSz="1778000">
            <a:lnSpc>
              <a:spcPct val="90000"/>
            </a:lnSpc>
            <a:spcBef>
              <a:spcPct val="0"/>
            </a:spcBef>
            <a:spcAft>
              <a:spcPct val="35000"/>
            </a:spcAft>
          </a:pPr>
          <a:r>
            <a:rPr lang="zh-CN" altLang="en-US" sz="4000" kern="1200" dirty="0" smtClean="0"/>
            <a:t>算法</a:t>
          </a:r>
          <a:endParaRPr lang="zh-CN" altLang="en-US" sz="4000" kern="1200" dirty="0"/>
        </a:p>
      </dsp:txBody>
      <dsp:txXfrm>
        <a:off x="38268" y="403481"/>
        <a:ext cx="2509298" cy="6125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3F510BB3-A6A8-4118-A769-4E964B323F61}" type="datetimeFigureOut">
              <a:rPr lang="zh-CN" altLang="en-US"/>
              <a:pPr>
                <a:defRPr/>
              </a:pPr>
              <a:t>2018/9/26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395CA9A-1A77-4293-8358-D53D6D80F859}"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endParaRPr lang="zh-CN" altLang="en-US"/>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endParaRPr lang="zh-CN" altLang="en-US"/>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73EE05F2-27F9-45CA-A580-5FE37A43A87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A58BF9-52AA-4EB0-ABC7-E518DC30B50F}"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58BF9-52AA-4EB0-ABC7-E518DC30B50F}" type="datetimeFigureOut">
              <a:rPr lang="zh-CN" altLang="en-US" smtClean="0"/>
              <a:t>2018/9/26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A48EB-2F31-4837-A423-DC9FD84CCE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900113" y="2349500"/>
            <a:ext cx="7623175" cy="1752600"/>
          </a:xfrm>
        </p:spPr>
        <p:txBody>
          <a:bodyPr anchor="t"/>
          <a:lstStyle/>
          <a:p>
            <a:pPr algn="ctr" eaLnBrk="1" hangingPunct="1"/>
            <a:r>
              <a:rPr lang="zh-CN" altLang="en-US" b="1" dirty="0" smtClean="0"/>
              <a:t>程序设计的发展</a:t>
            </a:r>
          </a:p>
        </p:txBody>
      </p:sp>
      <p:sp>
        <p:nvSpPr>
          <p:cNvPr id="5123" name="Rectangle 3"/>
          <p:cNvSpPr>
            <a:spLocks noGrp="1" noChangeArrowheads="1"/>
          </p:cNvSpPr>
          <p:nvPr>
            <p:ph type="subTitle" idx="4294967295"/>
          </p:nvPr>
        </p:nvSpPr>
        <p:spPr>
          <a:xfrm>
            <a:off x="1571604" y="3571876"/>
            <a:ext cx="6229350" cy="1184275"/>
          </a:xfrm>
        </p:spPr>
        <p:txBody>
          <a:bodyPr/>
          <a:lstStyle/>
          <a:p>
            <a:pPr marL="0" indent="0" algn="ctr" eaLnBrk="1" hangingPunct="1">
              <a:buFont typeface="Wingdings" pitchFamily="2" charset="2"/>
              <a:buNone/>
            </a:pPr>
            <a:r>
              <a:rPr lang="zh-CN" altLang="en-US" sz="2200" dirty="0" smtClean="0">
                <a:latin typeface="隶书" pitchFamily="49" charset="-122"/>
                <a:ea typeface="楷体_GB2312" pitchFamily="49" charset="-122"/>
              </a:rPr>
              <a:t>庄朝晖  厦门大学计算机系</a:t>
            </a:r>
            <a:endParaRPr lang="zh-CN" altLang="en-US" sz="2400" dirty="0" smtClean="0"/>
          </a:p>
        </p:txBody>
      </p:sp>
      <p:pic>
        <p:nvPicPr>
          <p:cNvPr id="5124" name="Picture 11"/>
          <p:cNvPicPr>
            <a:picLocks noChangeAspect="1" noChangeArrowheads="1"/>
          </p:cNvPicPr>
          <p:nvPr/>
        </p:nvPicPr>
        <p:blipFill>
          <a:blip r:embed="rId2"/>
          <a:srcRect/>
          <a:stretch>
            <a:fillRect/>
          </a:stretch>
        </p:blipFill>
        <p:spPr bwMode="auto">
          <a:xfrm>
            <a:off x="0" y="0"/>
            <a:ext cx="9144000" cy="1249363"/>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4114800" y="5334000"/>
            <a:ext cx="895350" cy="636588"/>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bg/>
                                          </p:spTgt>
                                        </p:tgtEl>
                                        <p:attrNameLst>
                                          <p:attrName>style.visibility</p:attrName>
                                        </p:attrNameLst>
                                      </p:cBhvr>
                                      <p:to>
                                        <p:strVal val="visible"/>
                                      </p:to>
                                    </p:set>
                                    <p:animEffect transition="in" filter="wipe(left)">
                                      <p:cBhvr>
                                        <p:cTn id="7" dur="500"/>
                                        <p:tgtEl>
                                          <p:spTgt spid="512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left)">
                                      <p:cBhvr>
                                        <p:cTn id="12"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smtClean="0"/>
              <a:t>算法的表示</a:t>
            </a:r>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zh-CN" altLang="zh-CN" smtClean="0"/>
              <a:t>	1</a:t>
            </a:r>
            <a:r>
              <a:rPr lang="zh-CN" smtClean="0"/>
              <a:t>、自然语言描述</a:t>
            </a:r>
            <a:r>
              <a:rPr lang="zh-CN" altLang="zh-CN" smtClean="0"/>
              <a:t>;</a:t>
            </a:r>
          </a:p>
          <a:p>
            <a:pPr eaLnBrk="1" hangingPunct="1">
              <a:buFont typeface="Wingdings" pitchFamily="2" charset="2"/>
              <a:buNone/>
            </a:pPr>
            <a:r>
              <a:rPr lang="zh-CN" altLang="zh-CN" smtClean="0"/>
              <a:t>	2</a:t>
            </a:r>
            <a:r>
              <a:rPr lang="zh-CN" smtClean="0"/>
              <a:t>、程序流程图描述 </a:t>
            </a:r>
            <a:r>
              <a:rPr lang="zh-CN" altLang="zh-CN" smtClean="0"/>
              <a:t>;</a:t>
            </a:r>
          </a:p>
          <a:p>
            <a:pPr eaLnBrk="1" hangingPunct="1">
              <a:buFont typeface="Wingdings" pitchFamily="2" charset="2"/>
              <a:buNone/>
            </a:pPr>
            <a:r>
              <a:rPr lang="zh-CN" altLang="zh-CN" smtClean="0"/>
              <a:t>	3</a:t>
            </a:r>
            <a:r>
              <a:rPr lang="zh-CN" smtClean="0"/>
              <a:t>、</a:t>
            </a:r>
            <a:r>
              <a:rPr lang="zh-CN" altLang="zh-CN" smtClean="0"/>
              <a:t>N-S</a:t>
            </a:r>
            <a:r>
              <a:rPr lang="zh-CN" smtClean="0"/>
              <a:t>图描述</a:t>
            </a:r>
            <a:r>
              <a:rPr lang="zh-CN" altLang="zh-CN" smtClean="0"/>
              <a:t>;</a:t>
            </a:r>
          </a:p>
          <a:p>
            <a:pPr eaLnBrk="1" hangingPunct="1">
              <a:buFont typeface="Wingdings" pitchFamily="2" charset="2"/>
              <a:buNone/>
            </a:pPr>
            <a:r>
              <a:rPr lang="zh-CN" altLang="zh-CN" smtClean="0"/>
              <a:t>    </a:t>
            </a:r>
            <a:r>
              <a:rPr lang="zh-CN" smtClean="0"/>
              <a:t>例如：求</a:t>
            </a:r>
            <a:r>
              <a:rPr lang="zh-CN" altLang="zh-CN" smtClean="0"/>
              <a:t>1</a:t>
            </a:r>
            <a:r>
              <a:rPr lang="zh-CN" smtClean="0"/>
              <a:t>＋</a:t>
            </a:r>
            <a:r>
              <a:rPr lang="zh-CN" altLang="zh-CN" smtClean="0"/>
              <a:t>2</a:t>
            </a:r>
            <a:r>
              <a:rPr lang="zh-CN" smtClean="0"/>
              <a:t>＋</a:t>
            </a:r>
            <a:r>
              <a:rPr lang="zh-CN" altLang="zh-CN" smtClean="0">
                <a:latin typeface="Times New Roman" pitchFamily="18" charset="0"/>
              </a:rPr>
              <a:t>……</a:t>
            </a:r>
            <a:r>
              <a:rPr lang="zh-CN" altLang="zh-CN" smtClean="0"/>
              <a:t>+100</a:t>
            </a:r>
            <a:r>
              <a:rPr lang="zh-CN" smtClean="0"/>
              <a:t>之和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smtClean="0"/>
              <a:t>算法的自然语言描述</a:t>
            </a:r>
          </a:p>
        </p:txBody>
      </p:sp>
      <p:sp>
        <p:nvSpPr>
          <p:cNvPr id="15363" name="Rectangle 3"/>
          <p:cNvSpPr>
            <a:spLocks noGrp="1" noChangeArrowheads="1"/>
          </p:cNvSpPr>
          <p:nvPr>
            <p:ph type="body" idx="1"/>
          </p:nvPr>
        </p:nvSpPr>
        <p:spPr/>
        <p:txBody>
          <a:bodyPr/>
          <a:lstStyle/>
          <a:p>
            <a:pPr eaLnBrk="1" hangingPunct="1">
              <a:buFont typeface="Wingdings" pitchFamily="2" charset="2"/>
              <a:buNone/>
            </a:pPr>
            <a:r>
              <a:rPr lang="zh-CN" altLang="en-US" smtClean="0"/>
              <a:t>1. sum赋初值为0;变量i赋初值为1；</a:t>
            </a:r>
          </a:p>
          <a:p>
            <a:pPr eaLnBrk="1" hangingPunct="1">
              <a:buFont typeface="Wingdings" pitchFamily="2" charset="2"/>
              <a:buNone/>
            </a:pPr>
            <a:r>
              <a:rPr lang="zh-CN" altLang="en-US" smtClean="0"/>
              <a:t>2. 让i从1变化到100，执行以下循环：</a:t>
            </a:r>
          </a:p>
          <a:p>
            <a:pPr eaLnBrk="1" hangingPunct="1">
              <a:buFont typeface="Wingdings" pitchFamily="2" charset="2"/>
              <a:buNone/>
            </a:pPr>
            <a:r>
              <a:rPr lang="zh-CN" altLang="en-US" smtClean="0"/>
              <a:t>		将i的值累加到sum中去。</a:t>
            </a:r>
          </a:p>
          <a:p>
            <a:pPr eaLnBrk="1" hangingPunct="1">
              <a:buFont typeface="Wingdings" pitchFamily="2" charset="2"/>
              <a:buNone/>
            </a:pPr>
            <a:r>
              <a:rPr lang="zh-CN" altLang="en-US" smtClean="0"/>
              <a:t>3.输出sum中的值，即为所求的结果。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smtClean="0"/>
              <a:t>算法的程序流程图描述 </a:t>
            </a:r>
          </a:p>
        </p:txBody>
      </p:sp>
      <p:sp>
        <p:nvSpPr>
          <p:cNvPr id="16387" name="AutoShape 3"/>
          <p:cNvSpPr>
            <a:spLocks noChangeArrowheads="1"/>
          </p:cNvSpPr>
          <p:nvPr/>
        </p:nvSpPr>
        <p:spPr bwMode="auto">
          <a:xfrm>
            <a:off x="3429000" y="1905000"/>
            <a:ext cx="1143000" cy="381000"/>
          </a:xfrm>
          <a:prstGeom prst="flowChartAlternateProcess">
            <a:avLst/>
          </a:prstGeom>
          <a:noFill/>
          <a:ln w="9525">
            <a:solidFill>
              <a:schemeClr val="tx1"/>
            </a:solidFill>
            <a:miter lim="800000"/>
            <a:headEnd/>
            <a:tailEnd/>
          </a:ln>
        </p:spPr>
        <p:txBody>
          <a:bodyPr wrap="none" anchor="ctr"/>
          <a:lstStyle/>
          <a:p>
            <a:pPr algn="ctr"/>
            <a:r>
              <a:rPr lang="zh-CN" sz="2000">
                <a:latin typeface="Tahoma" pitchFamily="34" charset="0"/>
                <a:ea typeface="黑体" pitchFamily="2" charset="-122"/>
              </a:rPr>
              <a:t>开始</a:t>
            </a:r>
          </a:p>
        </p:txBody>
      </p:sp>
      <p:sp>
        <p:nvSpPr>
          <p:cNvPr id="16388" name="AutoShape 4"/>
          <p:cNvSpPr>
            <a:spLocks noChangeArrowheads="1"/>
          </p:cNvSpPr>
          <p:nvPr/>
        </p:nvSpPr>
        <p:spPr bwMode="auto">
          <a:xfrm>
            <a:off x="3200400" y="2590800"/>
            <a:ext cx="1600200" cy="3810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sum=0</a:t>
            </a:r>
          </a:p>
        </p:txBody>
      </p:sp>
      <p:sp>
        <p:nvSpPr>
          <p:cNvPr id="16389" name="AutoShape 5"/>
          <p:cNvSpPr>
            <a:spLocks noChangeArrowheads="1"/>
          </p:cNvSpPr>
          <p:nvPr/>
        </p:nvSpPr>
        <p:spPr bwMode="auto">
          <a:xfrm>
            <a:off x="3200400" y="3200400"/>
            <a:ext cx="1600200" cy="3810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i=1</a:t>
            </a:r>
          </a:p>
        </p:txBody>
      </p:sp>
      <p:sp>
        <p:nvSpPr>
          <p:cNvPr id="16390" name="AutoShape 6"/>
          <p:cNvSpPr>
            <a:spLocks noChangeArrowheads="1"/>
          </p:cNvSpPr>
          <p:nvPr/>
        </p:nvSpPr>
        <p:spPr bwMode="auto">
          <a:xfrm>
            <a:off x="2971800" y="3886200"/>
            <a:ext cx="1981200" cy="533400"/>
          </a:xfrm>
          <a:prstGeom prst="flowChartDecision">
            <a:avLst/>
          </a:prstGeom>
          <a:noFill/>
          <a:ln w="9525">
            <a:solidFill>
              <a:schemeClr val="tx1"/>
            </a:solidFill>
            <a:miter lim="800000"/>
            <a:headEnd/>
            <a:tailEnd/>
          </a:ln>
        </p:spPr>
        <p:txBody>
          <a:bodyPr wrap="none" anchor="ctr"/>
          <a:lstStyle/>
          <a:p>
            <a:pPr algn="ctr"/>
            <a:r>
              <a:rPr lang="zh-CN" altLang="en-US" b="1">
                <a:latin typeface="Tahoma" pitchFamily="34" charset="0"/>
              </a:rPr>
              <a:t>i&lt;=100</a:t>
            </a:r>
          </a:p>
        </p:txBody>
      </p:sp>
      <p:sp>
        <p:nvSpPr>
          <p:cNvPr id="16391" name="AutoShape 7"/>
          <p:cNvSpPr>
            <a:spLocks noChangeArrowheads="1"/>
          </p:cNvSpPr>
          <p:nvPr/>
        </p:nvSpPr>
        <p:spPr bwMode="auto">
          <a:xfrm>
            <a:off x="3200400" y="4648200"/>
            <a:ext cx="1600200" cy="4572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sum=sum+i</a:t>
            </a:r>
          </a:p>
        </p:txBody>
      </p:sp>
      <p:sp>
        <p:nvSpPr>
          <p:cNvPr id="16392" name="AutoShape 8"/>
          <p:cNvSpPr>
            <a:spLocks noChangeArrowheads="1"/>
          </p:cNvSpPr>
          <p:nvPr/>
        </p:nvSpPr>
        <p:spPr bwMode="auto">
          <a:xfrm>
            <a:off x="3200400" y="5486400"/>
            <a:ext cx="1600200" cy="3810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i=i+1</a:t>
            </a:r>
          </a:p>
        </p:txBody>
      </p:sp>
      <p:sp>
        <p:nvSpPr>
          <p:cNvPr id="16393" name="AutoShape 9"/>
          <p:cNvSpPr>
            <a:spLocks noChangeArrowheads="1"/>
          </p:cNvSpPr>
          <p:nvPr/>
        </p:nvSpPr>
        <p:spPr bwMode="auto">
          <a:xfrm>
            <a:off x="3200400" y="6324600"/>
            <a:ext cx="1600200" cy="457200"/>
          </a:xfrm>
          <a:prstGeom prst="flowChartAlternateProcess">
            <a:avLst/>
          </a:prstGeom>
          <a:noFill/>
          <a:ln w="9525">
            <a:solidFill>
              <a:schemeClr val="tx1"/>
            </a:solidFill>
            <a:miter lim="800000"/>
            <a:headEnd/>
            <a:tailEnd/>
          </a:ln>
        </p:spPr>
        <p:txBody>
          <a:bodyPr wrap="none" anchor="ctr"/>
          <a:lstStyle/>
          <a:p>
            <a:pPr algn="ctr"/>
            <a:r>
              <a:rPr lang="zh-CN" b="1">
                <a:latin typeface="Tahoma" pitchFamily="34" charset="0"/>
              </a:rPr>
              <a:t>打印</a:t>
            </a:r>
          </a:p>
        </p:txBody>
      </p:sp>
      <p:sp>
        <p:nvSpPr>
          <p:cNvPr id="16394" name="Line 10"/>
          <p:cNvSpPr>
            <a:spLocks noChangeShapeType="1"/>
          </p:cNvSpPr>
          <p:nvPr/>
        </p:nvSpPr>
        <p:spPr bwMode="auto">
          <a:xfrm>
            <a:off x="3962400" y="22860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6395" name="Line 11"/>
          <p:cNvSpPr>
            <a:spLocks noChangeShapeType="1"/>
          </p:cNvSpPr>
          <p:nvPr/>
        </p:nvSpPr>
        <p:spPr bwMode="auto">
          <a:xfrm>
            <a:off x="3962400" y="2971800"/>
            <a:ext cx="0" cy="228600"/>
          </a:xfrm>
          <a:prstGeom prst="line">
            <a:avLst/>
          </a:prstGeom>
          <a:noFill/>
          <a:ln w="9525">
            <a:solidFill>
              <a:schemeClr val="tx1"/>
            </a:solidFill>
            <a:round/>
            <a:headEnd/>
            <a:tailEnd type="triangle" w="med" len="med"/>
          </a:ln>
        </p:spPr>
        <p:txBody>
          <a:bodyPr/>
          <a:lstStyle/>
          <a:p>
            <a:endParaRPr lang="zh-CN" altLang="en-US"/>
          </a:p>
        </p:txBody>
      </p:sp>
      <p:sp>
        <p:nvSpPr>
          <p:cNvPr id="16396" name="Line 12"/>
          <p:cNvSpPr>
            <a:spLocks noChangeShapeType="1"/>
          </p:cNvSpPr>
          <p:nvPr/>
        </p:nvSpPr>
        <p:spPr bwMode="auto">
          <a:xfrm>
            <a:off x="3962400" y="35814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6397" name="Line 13"/>
          <p:cNvSpPr>
            <a:spLocks noChangeShapeType="1"/>
          </p:cNvSpPr>
          <p:nvPr/>
        </p:nvSpPr>
        <p:spPr bwMode="auto">
          <a:xfrm>
            <a:off x="3962400" y="4419600"/>
            <a:ext cx="0" cy="228600"/>
          </a:xfrm>
          <a:prstGeom prst="line">
            <a:avLst/>
          </a:prstGeom>
          <a:noFill/>
          <a:ln w="9525">
            <a:solidFill>
              <a:schemeClr val="tx1"/>
            </a:solidFill>
            <a:round/>
            <a:headEnd/>
            <a:tailEnd type="triangle" w="med" len="med"/>
          </a:ln>
        </p:spPr>
        <p:txBody>
          <a:bodyPr/>
          <a:lstStyle/>
          <a:p>
            <a:endParaRPr lang="zh-CN" altLang="en-US"/>
          </a:p>
        </p:txBody>
      </p:sp>
      <p:sp>
        <p:nvSpPr>
          <p:cNvPr id="16398" name="Line 14"/>
          <p:cNvSpPr>
            <a:spLocks noChangeShapeType="1"/>
          </p:cNvSpPr>
          <p:nvPr/>
        </p:nvSpPr>
        <p:spPr bwMode="auto">
          <a:xfrm>
            <a:off x="3962400" y="5105400"/>
            <a:ext cx="0" cy="381000"/>
          </a:xfrm>
          <a:prstGeom prst="line">
            <a:avLst/>
          </a:prstGeom>
          <a:noFill/>
          <a:ln w="9525">
            <a:solidFill>
              <a:schemeClr val="tx1"/>
            </a:solidFill>
            <a:round/>
            <a:headEnd/>
            <a:tailEnd type="triangle" w="med" len="med"/>
          </a:ln>
        </p:spPr>
        <p:txBody>
          <a:bodyPr/>
          <a:lstStyle/>
          <a:p>
            <a:endParaRPr lang="zh-CN" altLang="en-US"/>
          </a:p>
        </p:txBody>
      </p:sp>
      <p:sp>
        <p:nvSpPr>
          <p:cNvPr id="16399" name="Line 15"/>
          <p:cNvSpPr>
            <a:spLocks noChangeShapeType="1"/>
          </p:cNvSpPr>
          <p:nvPr/>
        </p:nvSpPr>
        <p:spPr bwMode="auto">
          <a:xfrm>
            <a:off x="3962400" y="5867400"/>
            <a:ext cx="0" cy="457200"/>
          </a:xfrm>
          <a:prstGeom prst="line">
            <a:avLst/>
          </a:prstGeom>
          <a:noFill/>
          <a:ln w="9525">
            <a:solidFill>
              <a:schemeClr val="tx1"/>
            </a:solidFill>
            <a:round/>
            <a:headEnd/>
            <a:tailEnd type="triangle" w="med" len="med"/>
          </a:ln>
        </p:spPr>
        <p:txBody>
          <a:bodyPr/>
          <a:lstStyle/>
          <a:p>
            <a:endParaRPr lang="zh-CN" altLang="en-US"/>
          </a:p>
        </p:txBody>
      </p:sp>
      <p:sp>
        <p:nvSpPr>
          <p:cNvPr id="16400" name="未知"/>
          <p:cNvSpPr>
            <a:spLocks/>
          </p:cNvSpPr>
          <p:nvPr/>
        </p:nvSpPr>
        <p:spPr bwMode="auto">
          <a:xfrm>
            <a:off x="2667000" y="3733800"/>
            <a:ext cx="1295400" cy="2286000"/>
          </a:xfrm>
          <a:custGeom>
            <a:avLst/>
            <a:gdLst>
              <a:gd name="T0" fmla="*/ 1295400 w 816"/>
              <a:gd name="T1" fmla="*/ 2286000 h 1440"/>
              <a:gd name="T2" fmla="*/ 0 w 816"/>
              <a:gd name="T3" fmla="*/ 2286000 h 1440"/>
              <a:gd name="T4" fmla="*/ 0 w 816"/>
              <a:gd name="T5" fmla="*/ 0 h 1440"/>
              <a:gd name="T6" fmla="*/ 1295400 w 816"/>
              <a:gd name="T7" fmla="*/ 0 h 1440"/>
              <a:gd name="T8" fmla="*/ 0 60000 65536"/>
              <a:gd name="T9" fmla="*/ 0 60000 65536"/>
              <a:gd name="T10" fmla="*/ 0 60000 65536"/>
              <a:gd name="T11" fmla="*/ 0 60000 65536"/>
              <a:gd name="T12" fmla="*/ 0 w 816"/>
              <a:gd name="T13" fmla="*/ 0 h 1440"/>
              <a:gd name="T14" fmla="*/ 816 w 816"/>
              <a:gd name="T15" fmla="*/ 1440 h 1440"/>
            </a:gdLst>
            <a:ahLst/>
            <a:cxnLst>
              <a:cxn ang="T8">
                <a:pos x="T0" y="T1"/>
              </a:cxn>
              <a:cxn ang="T9">
                <a:pos x="T2" y="T3"/>
              </a:cxn>
              <a:cxn ang="T10">
                <a:pos x="T4" y="T5"/>
              </a:cxn>
              <a:cxn ang="T11">
                <a:pos x="T6" y="T7"/>
              </a:cxn>
            </a:cxnLst>
            <a:rect l="T12" t="T13" r="T14" b="T15"/>
            <a:pathLst>
              <a:path w="816" h="1440">
                <a:moveTo>
                  <a:pt x="816" y="1440"/>
                </a:moveTo>
                <a:lnTo>
                  <a:pt x="0" y="1440"/>
                </a:lnTo>
                <a:lnTo>
                  <a:pt x="0" y="0"/>
                </a:lnTo>
                <a:lnTo>
                  <a:pt x="816" y="0"/>
                </a:lnTo>
              </a:path>
            </a:pathLst>
          </a:custGeom>
          <a:noFill/>
          <a:ln w="9525">
            <a:solidFill>
              <a:schemeClr val="tx1"/>
            </a:solidFill>
            <a:round/>
            <a:headEnd/>
            <a:tailEnd type="triangle" w="med" len="med"/>
          </a:ln>
        </p:spPr>
        <p:txBody>
          <a:bodyPr/>
          <a:lstStyle/>
          <a:p>
            <a:endParaRPr lang="zh-CN" altLang="en-US"/>
          </a:p>
        </p:txBody>
      </p:sp>
      <p:sp>
        <p:nvSpPr>
          <p:cNvPr id="16401" name="未知"/>
          <p:cNvSpPr>
            <a:spLocks/>
          </p:cNvSpPr>
          <p:nvPr/>
        </p:nvSpPr>
        <p:spPr bwMode="auto">
          <a:xfrm>
            <a:off x="3962400" y="4143375"/>
            <a:ext cx="1905000" cy="2057400"/>
          </a:xfrm>
          <a:custGeom>
            <a:avLst/>
            <a:gdLst>
              <a:gd name="T0" fmla="*/ 990600 w 1200"/>
              <a:gd name="T1" fmla="*/ 0 h 1296"/>
              <a:gd name="T2" fmla="*/ 1905000 w 1200"/>
              <a:gd name="T3" fmla="*/ 0 h 1296"/>
              <a:gd name="T4" fmla="*/ 1905000 w 1200"/>
              <a:gd name="T5" fmla="*/ 2057400 h 1296"/>
              <a:gd name="T6" fmla="*/ 0 w 1200"/>
              <a:gd name="T7" fmla="*/ 2057400 h 1296"/>
              <a:gd name="T8" fmla="*/ 0 60000 65536"/>
              <a:gd name="T9" fmla="*/ 0 60000 65536"/>
              <a:gd name="T10" fmla="*/ 0 60000 65536"/>
              <a:gd name="T11" fmla="*/ 0 60000 65536"/>
              <a:gd name="T12" fmla="*/ 0 w 1200"/>
              <a:gd name="T13" fmla="*/ 0 h 1296"/>
              <a:gd name="T14" fmla="*/ 1200 w 1200"/>
              <a:gd name="T15" fmla="*/ 1296 h 1296"/>
            </a:gdLst>
            <a:ahLst/>
            <a:cxnLst>
              <a:cxn ang="T8">
                <a:pos x="T0" y="T1"/>
              </a:cxn>
              <a:cxn ang="T9">
                <a:pos x="T2" y="T3"/>
              </a:cxn>
              <a:cxn ang="T10">
                <a:pos x="T4" y="T5"/>
              </a:cxn>
              <a:cxn ang="T11">
                <a:pos x="T6" y="T7"/>
              </a:cxn>
            </a:cxnLst>
            <a:rect l="T12" t="T13" r="T14" b="T15"/>
            <a:pathLst>
              <a:path w="1200" h="1296">
                <a:moveTo>
                  <a:pt x="624" y="0"/>
                </a:moveTo>
                <a:lnTo>
                  <a:pt x="1200" y="0"/>
                </a:lnTo>
                <a:lnTo>
                  <a:pt x="1200" y="1296"/>
                </a:lnTo>
                <a:lnTo>
                  <a:pt x="0" y="1296"/>
                </a:lnTo>
              </a:path>
            </a:pathLst>
          </a:custGeom>
          <a:noFill/>
          <a:ln w="9525">
            <a:solidFill>
              <a:schemeClr val="tx1"/>
            </a:solidFill>
            <a:round/>
            <a:headEnd/>
            <a:tailEnd type="triangle" w="med" len="med"/>
          </a:ln>
        </p:spPr>
        <p:txBody>
          <a:bodyPr/>
          <a:lstStyle/>
          <a:p>
            <a:endParaRPr lang="zh-CN" altLang="en-US"/>
          </a:p>
        </p:txBody>
      </p:sp>
      <p:sp>
        <p:nvSpPr>
          <p:cNvPr id="16402" name="Text Box 18"/>
          <p:cNvSpPr txBox="1">
            <a:spLocks noChangeArrowheads="1"/>
          </p:cNvSpPr>
          <p:nvPr/>
        </p:nvSpPr>
        <p:spPr bwMode="auto">
          <a:xfrm>
            <a:off x="4194175" y="4344988"/>
            <a:ext cx="682625" cy="366712"/>
          </a:xfrm>
          <a:prstGeom prst="rect">
            <a:avLst/>
          </a:prstGeom>
          <a:noFill/>
          <a:ln w="9525">
            <a:noFill/>
            <a:miter lim="800000"/>
            <a:headEnd/>
            <a:tailEnd/>
          </a:ln>
        </p:spPr>
        <p:txBody>
          <a:bodyPr>
            <a:spAutoFit/>
          </a:bodyPr>
          <a:lstStyle/>
          <a:p>
            <a:r>
              <a:rPr lang="zh-CN" altLang="en-US"/>
              <a:t>是</a:t>
            </a:r>
          </a:p>
        </p:txBody>
      </p:sp>
      <p:sp>
        <p:nvSpPr>
          <p:cNvPr id="16403" name="Text Box 19"/>
          <p:cNvSpPr txBox="1">
            <a:spLocks noChangeArrowheads="1"/>
          </p:cNvSpPr>
          <p:nvPr/>
        </p:nvSpPr>
        <p:spPr bwMode="auto">
          <a:xfrm>
            <a:off x="4876800" y="3657600"/>
            <a:ext cx="682625" cy="366713"/>
          </a:xfrm>
          <a:prstGeom prst="rect">
            <a:avLst/>
          </a:prstGeom>
          <a:noFill/>
          <a:ln w="9525">
            <a:noFill/>
            <a:miter lim="800000"/>
            <a:headEnd/>
            <a:tailEnd/>
          </a:ln>
        </p:spPr>
        <p:txBody>
          <a:bodyPr>
            <a:spAutoFit/>
          </a:bodyPr>
          <a:lstStyle/>
          <a:p>
            <a:r>
              <a:rPr lang="zh-CN" altLang="en-US"/>
              <a:t>否</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算法的</a:t>
            </a:r>
            <a:r>
              <a:rPr lang="en-US" altLang="zh-CN" smtClean="0"/>
              <a:t>N</a:t>
            </a:r>
            <a:r>
              <a:rPr lang="zh-CN" altLang="en-US" smtClean="0"/>
              <a:t>－</a:t>
            </a:r>
            <a:r>
              <a:rPr lang="en-US" altLang="zh-CN" smtClean="0"/>
              <a:t>S</a:t>
            </a:r>
            <a:r>
              <a:rPr lang="zh-CN" altLang="en-US" smtClean="0"/>
              <a:t>图描述</a:t>
            </a:r>
          </a:p>
        </p:txBody>
      </p:sp>
      <p:sp>
        <p:nvSpPr>
          <p:cNvPr id="17411" name="Rectangle 4"/>
          <p:cNvSpPr>
            <a:spLocks noChangeArrowheads="1"/>
          </p:cNvSpPr>
          <p:nvPr/>
        </p:nvSpPr>
        <p:spPr bwMode="auto">
          <a:xfrm>
            <a:off x="914400" y="2514600"/>
            <a:ext cx="5105400" cy="3657600"/>
          </a:xfrm>
          <a:prstGeom prst="rect">
            <a:avLst/>
          </a:prstGeom>
          <a:noFill/>
          <a:ln w="9525">
            <a:solidFill>
              <a:schemeClr val="tx1"/>
            </a:solidFill>
            <a:miter lim="800000"/>
            <a:headEnd/>
            <a:tailEnd/>
          </a:ln>
        </p:spPr>
        <p:txBody>
          <a:bodyPr wrap="none" anchor="ctr"/>
          <a:lstStyle/>
          <a:p>
            <a:pPr algn="ctr"/>
            <a:endParaRPr lang="zh-CN" altLang="en-US">
              <a:latin typeface="Tahoma" pitchFamily="34" charset="0"/>
            </a:endParaRPr>
          </a:p>
        </p:txBody>
      </p:sp>
      <p:sp>
        <p:nvSpPr>
          <p:cNvPr id="17412" name="Line 5"/>
          <p:cNvSpPr>
            <a:spLocks noChangeShapeType="1"/>
          </p:cNvSpPr>
          <p:nvPr/>
        </p:nvSpPr>
        <p:spPr bwMode="auto">
          <a:xfrm>
            <a:off x="914400" y="3048000"/>
            <a:ext cx="5105400" cy="0"/>
          </a:xfrm>
          <a:prstGeom prst="line">
            <a:avLst/>
          </a:prstGeom>
          <a:noFill/>
          <a:ln w="9525">
            <a:solidFill>
              <a:schemeClr val="tx1"/>
            </a:solidFill>
            <a:round/>
            <a:headEnd/>
            <a:tailEnd/>
          </a:ln>
        </p:spPr>
        <p:txBody>
          <a:bodyPr/>
          <a:lstStyle/>
          <a:p>
            <a:endParaRPr lang="zh-CN" altLang="en-US"/>
          </a:p>
        </p:txBody>
      </p:sp>
      <p:sp>
        <p:nvSpPr>
          <p:cNvPr id="17413" name="Line 6"/>
          <p:cNvSpPr>
            <a:spLocks noChangeShapeType="1"/>
          </p:cNvSpPr>
          <p:nvPr/>
        </p:nvSpPr>
        <p:spPr bwMode="auto">
          <a:xfrm>
            <a:off x="914400" y="3505200"/>
            <a:ext cx="5029200" cy="0"/>
          </a:xfrm>
          <a:prstGeom prst="line">
            <a:avLst/>
          </a:prstGeom>
          <a:noFill/>
          <a:ln w="9525">
            <a:solidFill>
              <a:schemeClr val="tx1"/>
            </a:solidFill>
            <a:round/>
            <a:headEnd/>
            <a:tailEnd/>
          </a:ln>
        </p:spPr>
        <p:txBody>
          <a:bodyPr/>
          <a:lstStyle/>
          <a:p>
            <a:endParaRPr lang="zh-CN" altLang="en-US"/>
          </a:p>
        </p:txBody>
      </p:sp>
      <p:sp>
        <p:nvSpPr>
          <p:cNvPr id="17414" name="Rectangle 7"/>
          <p:cNvSpPr>
            <a:spLocks noChangeArrowheads="1"/>
          </p:cNvSpPr>
          <p:nvPr/>
        </p:nvSpPr>
        <p:spPr bwMode="auto">
          <a:xfrm>
            <a:off x="2209800" y="4114800"/>
            <a:ext cx="3810000" cy="1371600"/>
          </a:xfrm>
          <a:prstGeom prst="rect">
            <a:avLst/>
          </a:prstGeom>
          <a:noFill/>
          <a:ln w="9525">
            <a:solidFill>
              <a:schemeClr val="tx1"/>
            </a:solidFill>
            <a:miter lim="800000"/>
            <a:headEnd/>
            <a:tailEnd/>
          </a:ln>
        </p:spPr>
        <p:txBody>
          <a:bodyPr wrap="none" anchor="ctr"/>
          <a:lstStyle/>
          <a:p>
            <a:endParaRPr lang="zh-CN" altLang="en-US"/>
          </a:p>
        </p:txBody>
      </p:sp>
      <p:sp>
        <p:nvSpPr>
          <p:cNvPr id="17415" name="Line 8"/>
          <p:cNvSpPr>
            <a:spLocks noChangeShapeType="1"/>
          </p:cNvSpPr>
          <p:nvPr/>
        </p:nvSpPr>
        <p:spPr bwMode="auto">
          <a:xfrm>
            <a:off x="914400" y="5486400"/>
            <a:ext cx="5105400" cy="0"/>
          </a:xfrm>
          <a:prstGeom prst="line">
            <a:avLst/>
          </a:prstGeom>
          <a:noFill/>
          <a:ln w="9525">
            <a:solidFill>
              <a:schemeClr val="tx1"/>
            </a:solidFill>
            <a:round/>
            <a:headEnd/>
            <a:tailEnd/>
          </a:ln>
        </p:spPr>
        <p:txBody>
          <a:bodyPr/>
          <a:lstStyle/>
          <a:p>
            <a:endParaRPr lang="zh-CN" altLang="en-US"/>
          </a:p>
        </p:txBody>
      </p:sp>
      <p:sp>
        <p:nvSpPr>
          <p:cNvPr id="17416" name="Text Box 9"/>
          <p:cNvSpPr txBox="1">
            <a:spLocks noChangeArrowheads="1"/>
          </p:cNvSpPr>
          <p:nvPr/>
        </p:nvSpPr>
        <p:spPr bwMode="auto">
          <a:xfrm>
            <a:off x="2362200" y="2590800"/>
            <a:ext cx="998538" cy="366713"/>
          </a:xfrm>
          <a:prstGeom prst="rect">
            <a:avLst/>
          </a:prstGeom>
          <a:noFill/>
          <a:ln w="9525">
            <a:noFill/>
            <a:miter lim="800000"/>
            <a:headEnd/>
            <a:tailEnd/>
          </a:ln>
        </p:spPr>
        <p:txBody>
          <a:bodyPr wrap="none">
            <a:spAutoFit/>
          </a:bodyPr>
          <a:lstStyle/>
          <a:p>
            <a:r>
              <a:rPr lang="en-US" altLang="zh-CN" b="1">
                <a:latin typeface="Tahoma" pitchFamily="34" charset="0"/>
              </a:rPr>
              <a:t>sum=0</a:t>
            </a:r>
          </a:p>
        </p:txBody>
      </p:sp>
      <p:sp>
        <p:nvSpPr>
          <p:cNvPr id="17417" name="Text Box 10"/>
          <p:cNvSpPr txBox="1">
            <a:spLocks noChangeArrowheads="1"/>
          </p:cNvSpPr>
          <p:nvPr/>
        </p:nvSpPr>
        <p:spPr bwMode="auto">
          <a:xfrm>
            <a:off x="2438400" y="3048000"/>
            <a:ext cx="585788" cy="366713"/>
          </a:xfrm>
          <a:prstGeom prst="rect">
            <a:avLst/>
          </a:prstGeom>
          <a:noFill/>
          <a:ln w="9525">
            <a:noFill/>
            <a:miter lim="800000"/>
            <a:headEnd/>
            <a:tailEnd/>
          </a:ln>
        </p:spPr>
        <p:txBody>
          <a:bodyPr wrap="none">
            <a:spAutoFit/>
          </a:bodyPr>
          <a:lstStyle/>
          <a:p>
            <a:r>
              <a:rPr lang="en-US" altLang="zh-CN" b="1">
                <a:latin typeface="Tahoma" pitchFamily="34" charset="0"/>
              </a:rPr>
              <a:t>i=1</a:t>
            </a:r>
          </a:p>
        </p:txBody>
      </p:sp>
      <p:sp>
        <p:nvSpPr>
          <p:cNvPr id="17418" name="Text Box 11"/>
          <p:cNvSpPr txBox="1">
            <a:spLocks noChangeArrowheads="1"/>
          </p:cNvSpPr>
          <p:nvPr/>
        </p:nvSpPr>
        <p:spPr bwMode="auto">
          <a:xfrm>
            <a:off x="2422525" y="3613150"/>
            <a:ext cx="1065213" cy="366713"/>
          </a:xfrm>
          <a:prstGeom prst="rect">
            <a:avLst/>
          </a:prstGeom>
          <a:noFill/>
          <a:ln w="9525">
            <a:noFill/>
            <a:miter lim="800000"/>
            <a:headEnd/>
            <a:tailEnd/>
          </a:ln>
        </p:spPr>
        <p:txBody>
          <a:bodyPr wrap="none">
            <a:spAutoFit/>
          </a:bodyPr>
          <a:lstStyle/>
          <a:p>
            <a:r>
              <a:rPr lang="en-US" altLang="zh-CN" b="1">
                <a:latin typeface="Tahoma" pitchFamily="34" charset="0"/>
              </a:rPr>
              <a:t>i&lt;=100</a:t>
            </a:r>
          </a:p>
        </p:txBody>
      </p:sp>
      <p:sp>
        <p:nvSpPr>
          <p:cNvPr id="17419" name="Line 12"/>
          <p:cNvSpPr>
            <a:spLocks noChangeShapeType="1"/>
          </p:cNvSpPr>
          <p:nvPr/>
        </p:nvSpPr>
        <p:spPr bwMode="auto">
          <a:xfrm>
            <a:off x="2209800" y="4800600"/>
            <a:ext cx="3810000" cy="0"/>
          </a:xfrm>
          <a:prstGeom prst="line">
            <a:avLst/>
          </a:prstGeom>
          <a:noFill/>
          <a:ln w="9525">
            <a:solidFill>
              <a:schemeClr val="tx1"/>
            </a:solidFill>
            <a:round/>
            <a:headEnd/>
            <a:tailEnd/>
          </a:ln>
        </p:spPr>
        <p:txBody>
          <a:bodyPr/>
          <a:lstStyle/>
          <a:p>
            <a:endParaRPr lang="zh-CN" altLang="en-US"/>
          </a:p>
        </p:txBody>
      </p:sp>
      <p:sp>
        <p:nvSpPr>
          <p:cNvPr id="17420" name="Text Box 13"/>
          <p:cNvSpPr txBox="1">
            <a:spLocks noChangeArrowheads="1"/>
          </p:cNvSpPr>
          <p:nvPr/>
        </p:nvSpPr>
        <p:spPr bwMode="auto">
          <a:xfrm>
            <a:off x="2667000" y="4267200"/>
            <a:ext cx="1589088" cy="366713"/>
          </a:xfrm>
          <a:prstGeom prst="rect">
            <a:avLst/>
          </a:prstGeom>
          <a:noFill/>
          <a:ln w="9525">
            <a:noFill/>
            <a:miter lim="800000"/>
            <a:headEnd/>
            <a:tailEnd/>
          </a:ln>
        </p:spPr>
        <p:txBody>
          <a:bodyPr wrap="none">
            <a:spAutoFit/>
          </a:bodyPr>
          <a:lstStyle/>
          <a:p>
            <a:r>
              <a:rPr lang="en-US" altLang="zh-CN" b="1">
                <a:latin typeface="Tahoma" pitchFamily="34" charset="0"/>
              </a:rPr>
              <a:t>sum=sum+i</a:t>
            </a:r>
          </a:p>
        </p:txBody>
      </p:sp>
      <p:sp>
        <p:nvSpPr>
          <p:cNvPr id="17421" name="Text Box 14"/>
          <p:cNvSpPr txBox="1">
            <a:spLocks noChangeArrowheads="1"/>
          </p:cNvSpPr>
          <p:nvPr/>
        </p:nvSpPr>
        <p:spPr bwMode="auto">
          <a:xfrm>
            <a:off x="2895600" y="4953000"/>
            <a:ext cx="841375" cy="366713"/>
          </a:xfrm>
          <a:prstGeom prst="rect">
            <a:avLst/>
          </a:prstGeom>
          <a:noFill/>
          <a:ln w="9525">
            <a:noFill/>
            <a:miter lim="800000"/>
            <a:headEnd/>
            <a:tailEnd/>
          </a:ln>
        </p:spPr>
        <p:txBody>
          <a:bodyPr wrap="none">
            <a:spAutoFit/>
          </a:bodyPr>
          <a:lstStyle/>
          <a:p>
            <a:r>
              <a:rPr lang="en-US" altLang="zh-CN" b="1">
                <a:latin typeface="Tahoma" pitchFamily="34" charset="0"/>
              </a:rPr>
              <a:t>i=i+1</a:t>
            </a:r>
          </a:p>
        </p:txBody>
      </p:sp>
      <p:sp>
        <p:nvSpPr>
          <p:cNvPr id="17422" name="Text Box 15"/>
          <p:cNvSpPr txBox="1">
            <a:spLocks noChangeArrowheads="1"/>
          </p:cNvSpPr>
          <p:nvPr/>
        </p:nvSpPr>
        <p:spPr bwMode="auto">
          <a:xfrm>
            <a:off x="2209800" y="5638800"/>
            <a:ext cx="1122363" cy="366713"/>
          </a:xfrm>
          <a:prstGeom prst="rect">
            <a:avLst/>
          </a:prstGeom>
          <a:noFill/>
          <a:ln w="9525">
            <a:noFill/>
            <a:miter lim="800000"/>
            <a:headEnd/>
            <a:tailEnd/>
          </a:ln>
        </p:spPr>
        <p:txBody>
          <a:bodyPr wrap="none">
            <a:spAutoFit/>
          </a:bodyPr>
          <a:lstStyle/>
          <a:p>
            <a:r>
              <a:rPr lang="zh-CN" altLang="en-US" b="1">
                <a:latin typeface="Tahoma" pitchFamily="34" charset="0"/>
              </a:rPr>
              <a:t>输出</a:t>
            </a:r>
            <a:r>
              <a:rPr lang="en-US" altLang="zh-CN" b="1">
                <a:latin typeface="Tahoma" pitchFamily="34" charset="0"/>
              </a:rPr>
              <a:t>sum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zh-CN" sz="4000" smtClean="0"/>
              <a:t>例：求两个自然数的最大公约数。</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zh-CN" smtClean="0"/>
              <a:t>解答：</a:t>
            </a:r>
          </a:p>
          <a:p>
            <a:pPr eaLnBrk="1" hangingPunct="1">
              <a:buFont typeface="Wingdings" pitchFamily="2" charset="2"/>
              <a:buNone/>
            </a:pPr>
            <a:r>
              <a:rPr lang="zh-CN" altLang="zh-CN" smtClean="0"/>
              <a:t>		step1</a:t>
            </a:r>
            <a:r>
              <a:rPr lang="zh-CN" smtClean="0"/>
              <a:t>：分析问题</a:t>
            </a:r>
          </a:p>
          <a:p>
            <a:pPr eaLnBrk="1" hangingPunct="1">
              <a:buFont typeface="Wingdings" pitchFamily="2" charset="2"/>
              <a:buNone/>
            </a:pPr>
            <a:r>
              <a:rPr lang="zh-CN" altLang="zh-CN" smtClean="0"/>
              <a:t>		step2</a:t>
            </a:r>
            <a:r>
              <a:rPr lang="zh-CN" smtClean="0"/>
              <a:t>：确定算法</a:t>
            </a:r>
          </a:p>
          <a:p>
            <a:pPr eaLnBrk="1" hangingPunct="1">
              <a:buFont typeface="Wingdings" pitchFamily="2" charset="2"/>
              <a:buNone/>
            </a:pPr>
            <a:r>
              <a:rPr lang="zh-CN" altLang="zh-CN" smtClean="0"/>
              <a:t>		step3</a:t>
            </a:r>
            <a:r>
              <a:rPr lang="zh-CN" smtClean="0"/>
              <a:t>：算法描述</a:t>
            </a:r>
          </a:p>
          <a:p>
            <a:pPr eaLnBrk="1" hangingPunct="1">
              <a:buFont typeface="Wingdings" pitchFamily="2" charset="2"/>
              <a:buNone/>
            </a:pPr>
            <a:r>
              <a:rPr lang="zh-CN" altLang="zh-CN" smtClean="0"/>
              <a:t>		step4</a:t>
            </a:r>
            <a:r>
              <a:rPr lang="zh-CN" smtClean="0"/>
              <a:t>：编码</a:t>
            </a:r>
          </a:p>
          <a:p>
            <a:pPr eaLnBrk="1" hangingPunct="1">
              <a:buFont typeface="Wingdings" pitchFamily="2" charset="2"/>
              <a:buNone/>
            </a:pPr>
            <a:r>
              <a:rPr lang="zh-CN" altLang="zh-CN" smtClean="0"/>
              <a:t>		step5</a:t>
            </a:r>
            <a:r>
              <a:rPr lang="zh-CN" smtClean="0"/>
              <a:t>：调试运行</a:t>
            </a:r>
          </a:p>
          <a:p>
            <a:pPr eaLnBrk="1" hangingPunct="1"/>
            <a:endParaRPr lang="zh-CN" altLang="zh-CN"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228600" y="1981200"/>
            <a:ext cx="8382000" cy="5562600"/>
          </a:xfrm>
        </p:spPr>
        <p:txBody>
          <a:bodyPr/>
          <a:lstStyle/>
          <a:p>
            <a:pPr eaLnBrk="1" hangingPunct="1"/>
            <a:r>
              <a:rPr lang="zh-CN" altLang="en-US" smtClean="0"/>
              <a:t>1、输入x, y 的值，算法将求它们的最大公约数。</a:t>
            </a:r>
          </a:p>
          <a:p>
            <a:pPr eaLnBrk="1" hangingPunct="1"/>
            <a:r>
              <a:rPr lang="zh-CN" altLang="en-US" smtClean="0"/>
              <a:t>2、让minnum等于x与y的最小值。</a:t>
            </a:r>
          </a:p>
          <a:p>
            <a:pPr eaLnBrk="1" hangingPunct="1"/>
            <a:r>
              <a:rPr lang="zh-CN" altLang="en-US" smtClean="0"/>
              <a:t>3、让i从minnum变化到1，执行以下循环：</a:t>
            </a:r>
          </a:p>
          <a:p>
            <a:pPr eaLnBrk="1" hangingPunct="1">
              <a:buFont typeface="Wingdings" pitchFamily="2" charset="2"/>
              <a:buNone/>
            </a:pPr>
            <a:r>
              <a:rPr lang="zh-CN" altLang="en-US" smtClean="0"/>
              <a:t>		如果i可以整除x和y，那么跳出循环。</a:t>
            </a:r>
          </a:p>
          <a:p>
            <a:pPr eaLnBrk="1" hangingPunct="1"/>
            <a:r>
              <a:rPr lang="zh-CN" altLang="en-US" smtClean="0"/>
              <a:t>4、输出i的值，即为所求。</a:t>
            </a:r>
          </a:p>
          <a:p>
            <a:pPr eaLnBrk="1" hangingPunct="1">
              <a:buFont typeface="Wingdings" pitchFamily="2" charset="2"/>
              <a:buNone/>
            </a:pPr>
            <a:endParaRPr lang="zh-CN" altLang="en-US" smtClean="0"/>
          </a:p>
        </p:txBody>
      </p:sp>
      <p:sp>
        <p:nvSpPr>
          <p:cNvPr id="19459" name="Rectangle 3"/>
          <p:cNvSpPr>
            <a:spLocks noGrp="1" noRot="1" noChangeArrowheads="1"/>
          </p:cNvSpPr>
          <p:nvPr>
            <p:ph type="title"/>
          </p:nvPr>
        </p:nvSpPr>
        <p:spPr/>
        <p:txBody>
          <a:bodyPr/>
          <a:lstStyle/>
          <a:p>
            <a:pPr eaLnBrk="1" hangingPunct="1"/>
            <a:r>
              <a:rPr lang="zh-CN" smtClean="0"/>
              <a:t>算法的自然语言描述</a:t>
            </a:r>
            <a:endParaRPr lang="zh-CN" sz="40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zh-CN" smtClean="0"/>
              <a:t>以下使用欧几里德算法</a:t>
            </a:r>
          </a:p>
        </p:txBody>
      </p:sp>
      <p:sp>
        <p:nvSpPr>
          <p:cNvPr id="20483" name="Rectangle 3"/>
          <p:cNvSpPr>
            <a:spLocks noGrp="1" noChangeArrowheads="1"/>
          </p:cNvSpPr>
          <p:nvPr>
            <p:ph type="body" sz="half" idx="1"/>
          </p:nvPr>
        </p:nvSpPr>
        <p:spPr>
          <a:xfrm>
            <a:off x="1182688" y="2017713"/>
            <a:ext cx="5470525" cy="4114800"/>
          </a:xfrm>
        </p:spPr>
        <p:txBody>
          <a:bodyPr/>
          <a:lstStyle/>
          <a:p>
            <a:pPr eaLnBrk="1" hangingPunct="1">
              <a:lnSpc>
                <a:spcPct val="90000"/>
              </a:lnSpc>
            </a:pPr>
            <a:r>
              <a:rPr lang="zh-CN" sz="2400" smtClean="0"/>
              <a:t>记</a:t>
            </a:r>
            <a:r>
              <a:rPr lang="zh-CN" altLang="zh-CN" sz="2400" smtClean="0"/>
              <a:t>gcd(x</a:t>
            </a:r>
            <a:r>
              <a:rPr lang="zh-CN" sz="2400" smtClean="0"/>
              <a:t>，</a:t>
            </a:r>
            <a:r>
              <a:rPr lang="zh-CN" altLang="zh-CN" sz="2400" smtClean="0"/>
              <a:t>y)</a:t>
            </a:r>
            <a:r>
              <a:rPr lang="zh-CN" sz="2400" smtClean="0"/>
              <a:t>为</a:t>
            </a:r>
            <a:r>
              <a:rPr lang="zh-CN" altLang="zh-CN" sz="2400" smtClean="0"/>
              <a:t>x</a:t>
            </a:r>
            <a:r>
              <a:rPr lang="zh-CN" sz="2400" smtClean="0"/>
              <a:t>与</a:t>
            </a:r>
            <a:r>
              <a:rPr lang="zh-CN" altLang="zh-CN" sz="2400" smtClean="0"/>
              <a:t>y</a:t>
            </a:r>
            <a:r>
              <a:rPr lang="zh-CN" sz="2400" smtClean="0"/>
              <a:t>的最大公因数。</a:t>
            </a:r>
          </a:p>
          <a:p>
            <a:pPr eaLnBrk="1" hangingPunct="1">
              <a:lnSpc>
                <a:spcPct val="90000"/>
              </a:lnSpc>
            </a:pPr>
            <a:r>
              <a:rPr lang="zh-CN" sz="2400" smtClean="0"/>
              <a:t>我们首先从函数</a:t>
            </a:r>
            <a:r>
              <a:rPr lang="zh-CN" altLang="zh-CN" sz="2400" smtClean="0"/>
              <a:t>gcd(x</a:t>
            </a:r>
            <a:r>
              <a:rPr lang="zh-CN" sz="2400" smtClean="0"/>
              <a:t>，</a:t>
            </a:r>
            <a:r>
              <a:rPr lang="zh-CN" altLang="zh-CN" sz="2400" smtClean="0"/>
              <a:t>y)</a:t>
            </a:r>
            <a:r>
              <a:rPr lang="zh-CN" sz="2400" smtClean="0"/>
              <a:t>的性质出发来求解。函数</a:t>
            </a:r>
            <a:r>
              <a:rPr lang="zh-CN" altLang="zh-CN" sz="2400" smtClean="0"/>
              <a:t>gcd(x</a:t>
            </a:r>
            <a:r>
              <a:rPr lang="zh-CN" sz="2400" smtClean="0"/>
              <a:t>，</a:t>
            </a:r>
            <a:r>
              <a:rPr lang="zh-CN" altLang="zh-CN" sz="2400" smtClean="0"/>
              <a:t>y)</a:t>
            </a:r>
            <a:r>
              <a:rPr lang="zh-CN" sz="2400" smtClean="0"/>
              <a:t>具有如下性质：</a:t>
            </a:r>
          </a:p>
          <a:p>
            <a:pPr eaLnBrk="1" hangingPunct="1">
              <a:lnSpc>
                <a:spcPct val="90000"/>
              </a:lnSpc>
            </a:pPr>
            <a:r>
              <a:rPr lang="zh-CN" altLang="zh-CN" sz="2400" smtClean="0"/>
              <a:t>(1) gcd(a</a:t>
            </a:r>
            <a:r>
              <a:rPr lang="zh-CN" sz="2400" smtClean="0"/>
              <a:t>，</a:t>
            </a:r>
            <a:r>
              <a:rPr lang="zh-CN" altLang="zh-CN" sz="2400" smtClean="0"/>
              <a:t>b)</a:t>
            </a:r>
            <a:r>
              <a:rPr lang="zh-CN" sz="2400" smtClean="0"/>
              <a:t>＝</a:t>
            </a:r>
            <a:r>
              <a:rPr lang="zh-CN" altLang="zh-CN" sz="2400" smtClean="0"/>
              <a:t>gcd(b</a:t>
            </a:r>
            <a:r>
              <a:rPr lang="zh-CN" sz="2400" smtClean="0"/>
              <a:t>，</a:t>
            </a:r>
            <a:r>
              <a:rPr lang="zh-CN" altLang="zh-CN" sz="2400" smtClean="0"/>
              <a:t>a)</a:t>
            </a:r>
          </a:p>
          <a:p>
            <a:pPr eaLnBrk="1" hangingPunct="1">
              <a:lnSpc>
                <a:spcPct val="90000"/>
              </a:lnSpc>
            </a:pPr>
            <a:r>
              <a:rPr lang="zh-CN" altLang="zh-CN" sz="2400" smtClean="0"/>
              <a:t>(2) gcd(a</a:t>
            </a:r>
            <a:r>
              <a:rPr lang="zh-CN" sz="2400" smtClean="0"/>
              <a:t>，</a:t>
            </a:r>
            <a:r>
              <a:rPr lang="zh-CN" altLang="zh-CN" sz="2400" smtClean="0"/>
              <a:t>b)</a:t>
            </a:r>
            <a:r>
              <a:rPr lang="zh-CN" sz="2400" smtClean="0"/>
              <a:t>＝</a:t>
            </a:r>
            <a:r>
              <a:rPr lang="zh-CN" altLang="zh-CN" sz="2400" smtClean="0"/>
              <a:t>gcd(―a</a:t>
            </a:r>
            <a:r>
              <a:rPr lang="zh-CN" sz="2400" smtClean="0"/>
              <a:t>，</a:t>
            </a:r>
            <a:r>
              <a:rPr lang="zh-CN" altLang="zh-CN" sz="2400" smtClean="0"/>
              <a:t>b)</a:t>
            </a:r>
          </a:p>
          <a:p>
            <a:pPr eaLnBrk="1" hangingPunct="1">
              <a:lnSpc>
                <a:spcPct val="90000"/>
              </a:lnSpc>
            </a:pPr>
            <a:r>
              <a:rPr lang="zh-CN" altLang="zh-CN" sz="2400" smtClean="0"/>
              <a:t>(3) gcd(a</a:t>
            </a:r>
            <a:r>
              <a:rPr lang="zh-CN" sz="2400" smtClean="0"/>
              <a:t>，</a:t>
            </a:r>
            <a:r>
              <a:rPr lang="zh-CN" altLang="zh-CN" sz="2400" smtClean="0"/>
              <a:t>0)</a:t>
            </a:r>
            <a:r>
              <a:rPr lang="zh-CN" sz="2400" smtClean="0"/>
              <a:t>＝</a:t>
            </a:r>
            <a:r>
              <a:rPr lang="zh-CN" altLang="zh-CN" sz="2400" smtClean="0"/>
              <a:t>|a|</a:t>
            </a:r>
          </a:p>
          <a:p>
            <a:pPr eaLnBrk="1" hangingPunct="1">
              <a:lnSpc>
                <a:spcPct val="90000"/>
              </a:lnSpc>
            </a:pPr>
            <a:r>
              <a:rPr lang="zh-CN" altLang="zh-CN" sz="2400" smtClean="0"/>
              <a:t>(4) gcd(a</a:t>
            </a:r>
            <a:r>
              <a:rPr lang="zh-CN" sz="2400" smtClean="0"/>
              <a:t>，</a:t>
            </a:r>
            <a:r>
              <a:rPr lang="zh-CN" altLang="zh-CN" sz="2400" smtClean="0"/>
              <a:t>b)</a:t>
            </a:r>
            <a:r>
              <a:rPr lang="zh-CN" sz="2400" smtClean="0"/>
              <a:t>＝</a:t>
            </a:r>
            <a:r>
              <a:rPr lang="zh-CN" altLang="zh-CN" sz="2400" smtClean="0"/>
              <a:t>gcd(b</a:t>
            </a:r>
            <a:r>
              <a:rPr lang="zh-CN" sz="2400" smtClean="0"/>
              <a:t>，</a:t>
            </a:r>
            <a:r>
              <a:rPr lang="zh-CN" altLang="zh-CN" sz="2400" smtClean="0"/>
              <a:t>a mod b)</a:t>
            </a:r>
            <a:r>
              <a:rPr lang="zh-CN" sz="2400" smtClean="0"/>
              <a:t>，</a:t>
            </a:r>
          </a:p>
          <a:p>
            <a:pPr eaLnBrk="1" hangingPunct="1">
              <a:lnSpc>
                <a:spcPct val="90000"/>
              </a:lnSpc>
              <a:buFont typeface="Wingdings" pitchFamily="2" charset="2"/>
              <a:buNone/>
            </a:pPr>
            <a:r>
              <a:rPr lang="zh-CN" altLang="zh-CN" sz="2400" smtClean="0"/>
              <a:t>0≤a mod b</a:t>
            </a:r>
            <a:r>
              <a:rPr lang="zh-CN" sz="2400" smtClean="0"/>
              <a:t>＜</a:t>
            </a:r>
            <a:r>
              <a:rPr lang="zh-CN" altLang="zh-CN" sz="2400" smtClean="0"/>
              <a:t>b</a:t>
            </a:r>
          </a:p>
          <a:p>
            <a:pPr eaLnBrk="1" hangingPunct="1">
              <a:lnSpc>
                <a:spcPct val="90000"/>
              </a:lnSpc>
              <a:buFont typeface="Wingdings" pitchFamily="2" charset="2"/>
              <a:buNone/>
            </a:pPr>
            <a:r>
              <a:rPr lang="zh-CN" sz="2400" smtClean="0"/>
              <a:t>例如：</a:t>
            </a:r>
            <a:r>
              <a:rPr lang="zh-CN" altLang="zh-CN" sz="2400" smtClean="0"/>
              <a:t>gcd(18,12)=gcd(12,6)=gcd(6,0)=6</a:t>
            </a:r>
          </a:p>
        </p:txBody>
      </p:sp>
      <p:pic>
        <p:nvPicPr>
          <p:cNvPr id="20484" name="Picture 4" descr="200px-Euklid2"/>
          <p:cNvPicPr>
            <a:picLocks noGrp="1" noChangeAspect="1" noChangeArrowheads="1"/>
          </p:cNvPicPr>
          <p:nvPr>
            <p:ph sz="half" idx="2"/>
          </p:nvPr>
        </p:nvPicPr>
        <p:blipFill>
          <a:blip r:embed="rId2"/>
          <a:srcRect/>
          <a:stretch>
            <a:fillRect/>
          </a:stretch>
        </p:blipFill>
        <p:spPr>
          <a:xfrm>
            <a:off x="6629400" y="1447800"/>
            <a:ext cx="2206625" cy="41148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zh-CN" smtClean="0"/>
              <a:t>设计程序（</a:t>
            </a:r>
            <a:r>
              <a:rPr lang="zh-CN" altLang="zh-CN" smtClean="0"/>
              <a:t>Programming</a:t>
            </a:r>
            <a:r>
              <a:rPr lang="zh-CN" smtClean="0"/>
              <a:t>）</a:t>
            </a:r>
          </a:p>
        </p:txBody>
      </p:sp>
      <p:sp>
        <p:nvSpPr>
          <p:cNvPr id="21507" name="Rectangle 3"/>
          <p:cNvSpPr>
            <a:spLocks noGrp="1" noChangeArrowheads="1"/>
          </p:cNvSpPr>
          <p:nvPr>
            <p:ph type="body" idx="1"/>
          </p:nvPr>
        </p:nvSpPr>
        <p:spPr/>
        <p:txBody>
          <a:bodyPr/>
          <a:lstStyle/>
          <a:p>
            <a:pPr eaLnBrk="1" hangingPunct="1"/>
            <a:r>
              <a:rPr lang="zh-CN" smtClean="0"/>
              <a:t>一般地说，对任何一个问题，如果有了解决该问题的算法，就可以编制相应的程序。所谓程序，是一种事先编制好了具有特殊功能的指令序列。</a:t>
            </a:r>
          </a:p>
          <a:p>
            <a:pPr eaLnBrk="1" hangingPunct="1"/>
            <a:r>
              <a:rPr lang="zh-CN" smtClean="0"/>
              <a:t>其中，指令既可以是机器指令，汇编语言指令，也可以是高级语言的语句命令，甚至未来还可能是用自然语言描述的运算、操作命令。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zh-CN" smtClean="0"/>
              <a:t>常见程序设计语言</a:t>
            </a:r>
          </a:p>
        </p:txBody>
      </p:sp>
      <p:sp>
        <p:nvSpPr>
          <p:cNvPr id="22531" name="Rectangle 3"/>
          <p:cNvSpPr>
            <a:spLocks noGrp="1" noChangeArrowheads="1"/>
          </p:cNvSpPr>
          <p:nvPr>
            <p:ph type="body" idx="1"/>
          </p:nvPr>
        </p:nvSpPr>
        <p:spPr>
          <a:xfrm>
            <a:off x="533400" y="1981200"/>
            <a:ext cx="7696200" cy="2211388"/>
          </a:xfrm>
        </p:spPr>
        <p:txBody>
          <a:bodyPr/>
          <a:lstStyle/>
          <a:p>
            <a:pPr marL="609600" indent="-609600" eaLnBrk="1" hangingPunct="1">
              <a:buFont typeface="Wingdings" pitchFamily="2" charset="2"/>
              <a:buNone/>
            </a:pPr>
            <a:r>
              <a:rPr lang="zh-CN" altLang="en-US" sz="2400" b="1" smtClean="0">
                <a:sym typeface="Arial" charset="0"/>
              </a:rPr>
              <a:t>1.  机器语言：</a:t>
            </a:r>
            <a:r>
              <a:rPr lang="zh-CN" altLang="en-US" sz="2400" smtClean="0">
                <a:sym typeface="Arial" charset="0"/>
              </a:rPr>
              <a:t>计算机发明之初，人们只能用计算机的语言去命令计算机工作，也就是写出一串串由</a:t>
            </a:r>
            <a:r>
              <a:rPr lang="zh-CN" altLang="en-US" sz="2400" smtClean="0">
                <a:latin typeface="Times New Roman" pitchFamily="18" charset="0"/>
                <a:sym typeface="Arial" charset="0"/>
              </a:rPr>
              <a:t>“</a:t>
            </a:r>
            <a:r>
              <a:rPr lang="zh-CN" altLang="en-US" sz="2400" smtClean="0">
                <a:sym typeface="Arial" charset="0"/>
              </a:rPr>
              <a:t>0</a:t>
            </a:r>
            <a:r>
              <a:rPr lang="zh-CN" altLang="en-US" sz="2400" smtClean="0">
                <a:latin typeface="Times New Roman" pitchFamily="18" charset="0"/>
                <a:sym typeface="Arial" charset="0"/>
              </a:rPr>
              <a:t>”</a:t>
            </a:r>
            <a:r>
              <a:rPr lang="zh-CN" altLang="en-US" sz="2400" smtClean="0">
                <a:sym typeface="Arial" charset="0"/>
              </a:rPr>
              <a:t>和</a:t>
            </a:r>
            <a:r>
              <a:rPr lang="zh-CN" altLang="en-US" sz="2400" smtClean="0">
                <a:latin typeface="Times New Roman" pitchFamily="18" charset="0"/>
                <a:sym typeface="Arial" charset="0"/>
              </a:rPr>
              <a:t>“</a:t>
            </a:r>
            <a:r>
              <a:rPr lang="zh-CN" altLang="en-US" sz="2400" smtClean="0">
                <a:sym typeface="Arial" charset="0"/>
              </a:rPr>
              <a:t>1</a:t>
            </a:r>
            <a:r>
              <a:rPr lang="zh-CN" altLang="en-US" sz="2400" smtClean="0">
                <a:latin typeface="Times New Roman" pitchFamily="18" charset="0"/>
                <a:sym typeface="Arial" charset="0"/>
              </a:rPr>
              <a:t>”</a:t>
            </a:r>
            <a:r>
              <a:rPr lang="zh-CN" altLang="en-US" sz="2400" smtClean="0">
                <a:sym typeface="Arial" charset="0"/>
              </a:rPr>
              <a:t>组成的指令序列交由计算机执行。</a:t>
            </a:r>
          </a:p>
          <a:p>
            <a:pPr marL="609600" indent="-609600" eaLnBrk="1" hangingPunct="1">
              <a:buFont typeface="Wingdings" pitchFamily="2" charset="2"/>
              <a:buNone/>
            </a:pPr>
            <a:r>
              <a:rPr lang="zh-CN" altLang="en-US" sz="2400" b="1" smtClean="0">
                <a:sym typeface="Arial" charset="0"/>
              </a:rPr>
              <a:t>2.  汇编语言 ：</a:t>
            </a:r>
            <a:r>
              <a:rPr lang="zh-CN" altLang="en-US" sz="2400" smtClean="0">
                <a:sym typeface="Arial" charset="0"/>
              </a:rPr>
              <a:t>使用助记符,例如用ADD代表加法，用MOV代表数据传递等。</a:t>
            </a:r>
            <a:endParaRPr lang="zh-CN" altLang="en-US" sz="2400" smtClean="0"/>
          </a:p>
        </p:txBody>
      </p:sp>
      <p:pic>
        <p:nvPicPr>
          <p:cNvPr id="22532" name="Picture 4" descr="纸带程序"/>
          <p:cNvPicPr>
            <a:picLocks noChangeAspect="1" noChangeArrowheads="1"/>
          </p:cNvPicPr>
          <p:nvPr/>
        </p:nvPicPr>
        <p:blipFill>
          <a:blip r:embed="rId2"/>
          <a:srcRect/>
          <a:stretch>
            <a:fillRect/>
          </a:stretch>
        </p:blipFill>
        <p:spPr bwMode="auto">
          <a:xfrm>
            <a:off x="1524000" y="4191000"/>
            <a:ext cx="4943475" cy="23145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zh-CN" smtClean="0"/>
          </a:p>
        </p:txBody>
      </p:sp>
      <p:sp>
        <p:nvSpPr>
          <p:cNvPr id="23555" name="Rectangle 3"/>
          <p:cNvSpPr>
            <a:spLocks noGrp="1" noChangeArrowheads="1"/>
          </p:cNvSpPr>
          <p:nvPr>
            <p:ph type="body" idx="1"/>
          </p:nvPr>
        </p:nvSpPr>
        <p:spPr/>
        <p:txBody>
          <a:bodyPr/>
          <a:lstStyle/>
          <a:p>
            <a:pPr eaLnBrk="1" hangingPunct="1"/>
            <a:endParaRPr lang="zh-CN" altLang="zh-CN" smtClean="0"/>
          </a:p>
        </p:txBody>
      </p:sp>
      <p:sp>
        <p:nvSpPr>
          <p:cNvPr id="17412" name="Rectangle 4"/>
          <p:cNvSpPr>
            <a:spLocks noGrp="1" noRot="1" noChangeArrowheads="1"/>
          </p:cNvSpPr>
          <p:nvPr/>
        </p:nvSpPr>
        <p:spPr bwMode="auto">
          <a:xfrm>
            <a:off x="1692275" y="2420938"/>
            <a:ext cx="7304088" cy="1752600"/>
          </a:xfrm>
          <a:prstGeom prst="rect">
            <a:avLst/>
          </a:prstGeom>
          <a:solidFill>
            <a:srgbClr val="99CCFF"/>
          </a:solidFill>
          <a:ln w="9525" cap="flat" cmpd="sng">
            <a:solidFill>
              <a:schemeClr val="hlink"/>
            </a:solidFill>
            <a:miter lim="800000"/>
            <a:headEnd/>
            <a:tailEnd/>
          </a:ln>
          <a:effectLst>
            <a:outerShdw dist="107763" dir="2700000" algn="ctr" rotWithShape="0">
              <a:schemeClr val="bg2">
                <a:alpha val="50000"/>
              </a:schemeClr>
            </a:outerShdw>
          </a:effectLst>
        </p:spPr>
        <p:txBody>
          <a:bodyPr/>
          <a:lstStyle/>
          <a:p>
            <a:pPr>
              <a:lnSpc>
                <a:spcPct val="80000"/>
              </a:lnSpc>
              <a:spcBef>
                <a:spcPct val="20000"/>
              </a:spcBef>
              <a:buClr>
                <a:schemeClr val="folHlink"/>
              </a:buClr>
              <a:buSzPct val="60000"/>
              <a:buFont typeface="Wingdings" pitchFamily="2" charset="2"/>
              <a:buNone/>
              <a:defRPr/>
            </a:pPr>
            <a:endParaRPr lang="zh-CN" altLang="zh-CN" sz="1600">
              <a:latin typeface="Tahoma" pitchFamily="34" charset="0"/>
            </a:endParaRP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::0041138E::  </a:t>
            </a:r>
            <a:r>
              <a:rPr lang="zh-CN" altLang="zh-CN" sz="1600">
                <a:solidFill>
                  <a:srgbClr val="FF0000"/>
                </a:solidFill>
                <a:latin typeface="Tahoma" pitchFamily="34" charset="0"/>
              </a:rPr>
              <a:t>C745 F8 01000000</a:t>
            </a:r>
            <a:r>
              <a:rPr lang="zh-CN" altLang="zh-CN" sz="1600">
                <a:latin typeface="Tahoma" pitchFamily="34" charset="0"/>
              </a:rPr>
              <a:t>         MOV     DWORD PTR [EBP-8], 1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::00411395::  </a:t>
            </a:r>
            <a:r>
              <a:rPr lang="zh-CN" altLang="zh-CN" sz="1600">
                <a:solidFill>
                  <a:srgbClr val="FF0000"/>
                </a:solidFill>
                <a:latin typeface="Tahoma" pitchFamily="34" charset="0"/>
              </a:rPr>
              <a:t>C745 EC 02000000</a:t>
            </a:r>
            <a:r>
              <a:rPr lang="zh-CN" altLang="zh-CN" sz="1600">
                <a:latin typeface="Tahoma" pitchFamily="34" charset="0"/>
              </a:rPr>
              <a:t>         MOV     DWORD PTR [EBP-14], 2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::0041139C::  </a:t>
            </a:r>
            <a:r>
              <a:rPr lang="zh-CN" altLang="zh-CN" sz="1600">
                <a:solidFill>
                  <a:srgbClr val="FF0000"/>
                </a:solidFill>
                <a:latin typeface="Tahoma" pitchFamily="34" charset="0"/>
              </a:rPr>
              <a:t>8B45 F8</a:t>
            </a:r>
            <a:r>
              <a:rPr lang="zh-CN" altLang="zh-CN" sz="1600">
                <a:latin typeface="Tahoma" pitchFamily="34" charset="0"/>
              </a:rPr>
              <a:t>                  MOV     EAX, DWORD PTR [EBP-8]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::0041139F::  </a:t>
            </a:r>
            <a:r>
              <a:rPr lang="zh-CN" altLang="zh-CN" sz="1600">
                <a:solidFill>
                  <a:srgbClr val="FF0000"/>
                </a:solidFill>
                <a:latin typeface="Tahoma" pitchFamily="34" charset="0"/>
              </a:rPr>
              <a:t>0345 EC</a:t>
            </a:r>
            <a:r>
              <a:rPr lang="zh-CN" altLang="zh-CN" sz="1600">
                <a:latin typeface="Tahoma" pitchFamily="34" charset="0"/>
              </a:rPr>
              <a:t>                  ADD     EAX, DWORD PTR [EBP-14]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::004113A2::  </a:t>
            </a:r>
            <a:r>
              <a:rPr lang="zh-CN" altLang="zh-CN" sz="1600">
                <a:solidFill>
                  <a:srgbClr val="FF0000"/>
                </a:solidFill>
                <a:latin typeface="Tahoma" pitchFamily="34" charset="0"/>
              </a:rPr>
              <a:t>8945 E0</a:t>
            </a:r>
            <a:r>
              <a:rPr lang="zh-CN" altLang="zh-CN" sz="1600">
                <a:latin typeface="Tahoma" pitchFamily="34" charset="0"/>
              </a:rPr>
              <a:t>                  MOV     DWORD PTR [EBP-20], EAX</a:t>
            </a:r>
          </a:p>
        </p:txBody>
      </p:sp>
      <p:sp>
        <p:nvSpPr>
          <p:cNvPr id="17413" name="Rectangle 5"/>
          <p:cNvSpPr>
            <a:spLocks noChangeArrowheads="1"/>
          </p:cNvSpPr>
          <p:nvPr/>
        </p:nvSpPr>
        <p:spPr bwMode="auto">
          <a:xfrm>
            <a:off x="1692275" y="4292600"/>
            <a:ext cx="7305675" cy="2024063"/>
          </a:xfrm>
          <a:prstGeom prst="rect">
            <a:avLst/>
          </a:prstGeom>
          <a:solidFill>
            <a:srgbClr val="CCFFFF"/>
          </a:solidFill>
          <a:ln w="9525" cap="flat" cmpd="sng">
            <a:solidFill>
              <a:srgbClr val="008080"/>
            </a:solidFill>
            <a:miter lim="800000"/>
            <a:headEnd/>
            <a:tailEnd/>
          </a:ln>
          <a:effectLst>
            <a:outerShdw dist="107763" dir="2700000" algn="ctr" rotWithShape="0">
              <a:schemeClr val="bg2">
                <a:alpha val="50000"/>
              </a:schemeClr>
            </a:outerShdw>
          </a:effectLst>
        </p:spPr>
        <p:txBody>
          <a:bodyPr wrap="none">
            <a:spAutoFit/>
          </a:bodyPr>
          <a:lstStyle/>
          <a:p>
            <a:pPr>
              <a:defRPr/>
            </a:pPr>
            <a:endParaRPr lang="zh-CN" altLang="en-US">
              <a:latin typeface="Arial" pitchFamily="34" charset="0"/>
            </a:endParaRPr>
          </a:p>
          <a:p>
            <a:pPr>
              <a:defRPr/>
            </a:pPr>
            <a:r>
              <a:rPr lang="en-US">
                <a:latin typeface="Arial" pitchFamily="34" charset="0"/>
              </a:rPr>
              <a:t>11000111010001011111100000000001000000000000000000000000</a:t>
            </a:r>
            <a:endParaRPr lang="zh-CN" altLang="en-US">
              <a:latin typeface="Arial" pitchFamily="34" charset="0"/>
            </a:endParaRPr>
          </a:p>
          <a:p>
            <a:pPr>
              <a:defRPr/>
            </a:pPr>
            <a:r>
              <a:rPr lang="zh-CN" altLang="en-US">
                <a:latin typeface="Arial" pitchFamily="34" charset="0"/>
              </a:rPr>
              <a:t>11000111010001011110110000000010000000000000000000000000</a:t>
            </a:r>
          </a:p>
          <a:p>
            <a:pPr>
              <a:defRPr/>
            </a:pPr>
            <a:r>
              <a:rPr lang="zh-CN" altLang="en-US">
                <a:latin typeface="Arial" pitchFamily="34" charset="0"/>
              </a:rPr>
              <a:t>100010110100010111111000</a:t>
            </a:r>
          </a:p>
          <a:p>
            <a:pPr>
              <a:defRPr/>
            </a:pPr>
            <a:r>
              <a:rPr lang="zh-CN" altLang="en-US">
                <a:latin typeface="Arial" pitchFamily="34" charset="0"/>
              </a:rPr>
              <a:t>110100010111101100</a:t>
            </a:r>
          </a:p>
          <a:p>
            <a:pPr>
              <a:defRPr/>
            </a:pPr>
            <a:r>
              <a:rPr lang="zh-CN" altLang="en-US">
                <a:latin typeface="Arial" pitchFamily="34" charset="0"/>
              </a:rPr>
              <a:t>100010010100010111100000</a:t>
            </a:r>
          </a:p>
          <a:p>
            <a:pPr>
              <a:defRPr/>
            </a:pPr>
            <a:endParaRPr lang="zh-CN" altLang="en-US">
              <a:latin typeface="Arial" pitchFamily="34" charset="0"/>
            </a:endParaRPr>
          </a:p>
        </p:txBody>
      </p:sp>
      <p:sp>
        <p:nvSpPr>
          <p:cNvPr id="23558" name="Rectangle 6"/>
          <p:cNvSpPr>
            <a:spLocks noChangeArrowheads="1"/>
          </p:cNvSpPr>
          <p:nvPr/>
        </p:nvSpPr>
        <p:spPr bwMode="auto">
          <a:xfrm>
            <a:off x="107950" y="3141663"/>
            <a:ext cx="1584325" cy="822325"/>
          </a:xfrm>
          <a:prstGeom prst="rect">
            <a:avLst/>
          </a:prstGeom>
          <a:noFill/>
          <a:ln w="9525">
            <a:noFill/>
            <a:miter lim="800000"/>
            <a:headEnd/>
            <a:tailEnd/>
          </a:ln>
        </p:spPr>
        <p:txBody>
          <a:bodyPr>
            <a:spAutoFit/>
          </a:bodyPr>
          <a:lstStyle/>
          <a:p>
            <a:r>
              <a:rPr lang="zh-CN" sz="2400" b="1">
                <a:solidFill>
                  <a:schemeClr val="tx2"/>
                </a:solidFill>
              </a:rPr>
              <a:t>汇编语言：</a:t>
            </a:r>
            <a:r>
              <a:rPr lang="zh-CN" sz="2400">
                <a:solidFill>
                  <a:schemeClr val="tx2"/>
                </a:solidFill>
              </a:rPr>
              <a:t/>
            </a:r>
            <a:br>
              <a:rPr lang="zh-CN" sz="2400">
                <a:solidFill>
                  <a:schemeClr val="tx2"/>
                </a:solidFill>
              </a:rPr>
            </a:br>
            <a:endParaRPr lang="zh-CN" sz="2400">
              <a:solidFill>
                <a:schemeClr val="tx2"/>
              </a:solidFill>
            </a:endParaRPr>
          </a:p>
        </p:txBody>
      </p:sp>
      <p:sp>
        <p:nvSpPr>
          <p:cNvPr id="23559" name="Rectangle 7"/>
          <p:cNvSpPr>
            <a:spLocks noChangeArrowheads="1"/>
          </p:cNvSpPr>
          <p:nvPr/>
        </p:nvSpPr>
        <p:spPr bwMode="auto">
          <a:xfrm>
            <a:off x="-33338" y="4868863"/>
            <a:ext cx="2265363" cy="822325"/>
          </a:xfrm>
          <a:prstGeom prst="rect">
            <a:avLst/>
          </a:prstGeom>
          <a:noFill/>
          <a:ln w="9525">
            <a:noFill/>
            <a:miter lim="800000"/>
            <a:headEnd/>
            <a:tailEnd/>
          </a:ln>
        </p:spPr>
        <p:txBody>
          <a:bodyPr>
            <a:spAutoFit/>
          </a:bodyPr>
          <a:lstStyle/>
          <a:p>
            <a:r>
              <a:rPr lang="zh-CN" sz="2400" b="1">
                <a:solidFill>
                  <a:schemeClr val="tx2"/>
                </a:solidFill>
              </a:rPr>
              <a:t>二进制代码：</a:t>
            </a:r>
            <a:br>
              <a:rPr lang="zh-CN" sz="2400" b="1">
                <a:solidFill>
                  <a:schemeClr val="tx2"/>
                </a:solidFill>
              </a:rPr>
            </a:br>
            <a:endParaRPr lang="zh-CN" sz="2400" b="1">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b="1" dirty="0" smtClean="0"/>
              <a:t>计算科学的起源－从逻辑开始</a:t>
            </a:r>
          </a:p>
        </p:txBody>
      </p:sp>
      <p:sp>
        <p:nvSpPr>
          <p:cNvPr id="6147" name="Rectangle 3"/>
          <p:cNvSpPr>
            <a:spLocks noGrp="1" noChangeArrowheads="1"/>
          </p:cNvSpPr>
          <p:nvPr>
            <p:ph type="body" idx="1"/>
          </p:nvPr>
        </p:nvSpPr>
        <p:spPr>
          <a:xfrm>
            <a:off x="457200" y="1600200"/>
            <a:ext cx="8229600" cy="4708525"/>
          </a:xfrm>
        </p:spPr>
        <p:txBody>
          <a:bodyPr/>
          <a:lstStyle/>
          <a:p>
            <a:pPr eaLnBrk="1" hangingPunct="1">
              <a:lnSpc>
                <a:spcPct val="80000"/>
              </a:lnSpc>
            </a:pPr>
            <a:r>
              <a:rPr lang="zh-CN" altLang="en-US" sz="2600" smtClean="0"/>
              <a:t>中文的“逻辑”显然音译自英文的“</a:t>
            </a:r>
            <a:r>
              <a:rPr lang="en-US" altLang="zh-CN" sz="2600" smtClean="0"/>
              <a:t>logic”</a:t>
            </a:r>
            <a:r>
              <a:rPr lang="zh-CN" altLang="en-US" sz="2600" smtClean="0"/>
              <a:t>。</a:t>
            </a:r>
            <a:r>
              <a:rPr lang="en-US" altLang="zh-CN" sz="2600" smtClean="0"/>
              <a:t>logic</a:t>
            </a:r>
            <a:r>
              <a:rPr lang="zh-CN" altLang="en-US" sz="2600" smtClean="0"/>
              <a:t>又来自中古拉丁文的</a:t>
            </a:r>
            <a:r>
              <a:rPr lang="en-US" altLang="zh-CN" sz="2600" smtClean="0"/>
              <a:t>logica</a:t>
            </a:r>
            <a:r>
              <a:rPr lang="zh-CN" altLang="en-US" sz="2600" smtClean="0"/>
              <a:t>，</a:t>
            </a:r>
            <a:r>
              <a:rPr lang="en-US" altLang="zh-CN" sz="2600" smtClean="0"/>
              <a:t>logica</a:t>
            </a:r>
            <a:r>
              <a:rPr lang="zh-CN" altLang="en-US" sz="2600" smtClean="0"/>
              <a:t>又源自希腊文</a:t>
            </a:r>
            <a:r>
              <a:rPr lang="en-US" altLang="zh-CN" sz="2600" smtClean="0"/>
              <a:t>logos</a:t>
            </a:r>
            <a:r>
              <a:rPr lang="zh-CN" altLang="en-US" sz="2600" smtClean="0"/>
              <a:t>（</a:t>
            </a:r>
            <a:r>
              <a:rPr lang="en-US" altLang="zh-CN" sz="2600" smtClean="0"/>
              <a:t>λóγ</a:t>
            </a:r>
            <a:r>
              <a:rPr lang="zh-CN" altLang="en-US" sz="2600" smtClean="0"/>
              <a:t>ｏｓ）。</a:t>
            </a:r>
            <a:r>
              <a:rPr lang="en-US" altLang="zh-CN" sz="2600" smtClean="0"/>
              <a:t>logos</a:t>
            </a:r>
            <a:r>
              <a:rPr lang="zh-CN" altLang="en-US" sz="2600" smtClean="0"/>
              <a:t>一般翻译为“逻格斯”，接近于中文里的“道”。</a:t>
            </a:r>
          </a:p>
          <a:p>
            <a:pPr eaLnBrk="1" hangingPunct="1">
              <a:lnSpc>
                <a:spcPct val="80000"/>
              </a:lnSpc>
            </a:pPr>
            <a:r>
              <a:rPr lang="zh-CN" altLang="en-US" sz="2600" smtClean="0"/>
              <a:t>中文的“道”和希腊文“</a:t>
            </a:r>
            <a:r>
              <a:rPr lang="en-US" altLang="zh-CN" sz="2600" smtClean="0"/>
              <a:t>logos”</a:t>
            </a:r>
            <a:r>
              <a:rPr lang="zh-CN" altLang="en-US" sz="2600" smtClean="0"/>
              <a:t>都有以下两层意思：</a:t>
            </a:r>
          </a:p>
          <a:p>
            <a:pPr eaLnBrk="1" hangingPunct="1">
              <a:lnSpc>
                <a:spcPct val="80000"/>
              </a:lnSpc>
              <a:buFont typeface="Wingdings" pitchFamily="2" charset="2"/>
              <a:buNone/>
            </a:pPr>
            <a:r>
              <a:rPr lang="en-US" altLang="zh-CN" sz="2600" smtClean="0"/>
              <a:t>1 </a:t>
            </a:r>
            <a:r>
              <a:rPr lang="zh-CN" altLang="en-US" sz="2600" smtClean="0"/>
              <a:t>各种事物的定义或者各种活动的规则（西方各门学科的名字都以 </a:t>
            </a:r>
            <a:r>
              <a:rPr lang="en-US" altLang="zh-CN" sz="2600" smtClean="0"/>
              <a:t>-logy</a:t>
            </a:r>
            <a:r>
              <a:rPr lang="zh-CN" altLang="en-US" sz="2600" smtClean="0"/>
              <a:t>缀后的习惯）</a:t>
            </a:r>
          </a:p>
          <a:p>
            <a:pPr eaLnBrk="1" hangingPunct="1">
              <a:lnSpc>
                <a:spcPct val="80000"/>
              </a:lnSpc>
              <a:buFont typeface="Wingdings" pitchFamily="2" charset="2"/>
              <a:buNone/>
            </a:pPr>
            <a:r>
              <a:rPr lang="en-US" altLang="zh-CN" sz="2600" smtClean="0"/>
              <a:t>2 </a:t>
            </a:r>
            <a:r>
              <a:rPr lang="zh-CN" altLang="en-US" sz="2600" smtClean="0"/>
              <a:t>言说，言谈</a:t>
            </a:r>
          </a:p>
          <a:p>
            <a:pPr eaLnBrk="1" hangingPunct="1">
              <a:lnSpc>
                <a:spcPct val="80000"/>
              </a:lnSpc>
            </a:pPr>
            <a:r>
              <a:rPr lang="zh-CN" altLang="en-US" sz="2600" smtClean="0"/>
              <a:t>这两层意思也是相互关联的。言谈是为了揭示事物的道理，道理一般也通过言谈得以开显。</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smtClean="0"/>
          </a:p>
        </p:txBody>
      </p:sp>
      <p:sp>
        <p:nvSpPr>
          <p:cNvPr id="24579"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2400" b="1" smtClean="0"/>
              <a:t>3.  高级语言：</a:t>
            </a:r>
            <a:r>
              <a:rPr lang="zh-CN" altLang="en-US" sz="2400" smtClean="0"/>
              <a:t>计算机的发展应用促使人们寻求一些与人类自然语言相接近且能为计算机所接受的通用易学的计算机语言。如C、 Pascal、 Basic、    Foxpro、Fortune、perl </a:t>
            </a:r>
            <a:r>
              <a:rPr lang="zh-CN" altLang="en-US" sz="2400" smtClean="0">
                <a:latin typeface="Times New Roman" pitchFamily="18" charset="0"/>
              </a:rPr>
              <a:t>……</a:t>
            </a:r>
            <a:endParaRPr lang="zh-CN" altLang="en-US" sz="2400" smtClean="0"/>
          </a:p>
          <a:p>
            <a:pPr eaLnBrk="1" hangingPunct="1">
              <a:lnSpc>
                <a:spcPct val="80000"/>
              </a:lnSpc>
              <a:buFont typeface="Wingdings" pitchFamily="2" charset="2"/>
              <a:buNone/>
            </a:pPr>
            <a:r>
              <a:rPr lang="zh-CN" altLang="en-US" sz="2400" b="1" smtClean="0"/>
              <a:t>4.  专门领域的开发语言:</a:t>
            </a:r>
          </a:p>
          <a:p>
            <a:pPr lvl="1" eaLnBrk="1" hangingPunct="1">
              <a:lnSpc>
                <a:spcPct val="80000"/>
              </a:lnSpc>
              <a:buFont typeface="Wingdings" pitchFamily="2" charset="2"/>
              <a:buNone/>
            </a:pPr>
            <a:r>
              <a:rPr lang="zh-CN" altLang="en-US" sz="2400" smtClean="0"/>
              <a:t>如VHDL(电路板开发), Lisp (AI) ,Prolog (AI)</a:t>
            </a:r>
            <a:r>
              <a:rPr lang="zh-CN" altLang="en-US" sz="2400" smtClean="0">
                <a:latin typeface="Times New Roman" pitchFamily="18" charset="0"/>
              </a:rPr>
              <a:t>…</a:t>
            </a:r>
            <a:endParaRPr lang="zh-CN" altLang="en-US" sz="2400" smtClean="0"/>
          </a:p>
          <a:p>
            <a:pPr eaLnBrk="1" hangingPunct="1">
              <a:lnSpc>
                <a:spcPct val="80000"/>
              </a:lnSpc>
              <a:buFont typeface="Wingdings" pitchFamily="2" charset="2"/>
              <a:buNone/>
            </a:pPr>
            <a:r>
              <a:rPr lang="zh-CN" altLang="en-US" sz="2400" b="1" smtClean="0"/>
              <a:t>5.  面向对象语言:</a:t>
            </a:r>
            <a:r>
              <a:rPr lang="zh-CN" altLang="en-US" sz="2400" smtClean="0"/>
              <a:t>80年代初开始，在软件设计思想上，又产生了一次革命，其成果就是面向对象的程序设计，如Visual C++, Visual Basic, Visual C#, Delphi, java。</a:t>
            </a:r>
          </a:p>
          <a:p>
            <a:pPr eaLnBrk="1" hangingPunct="1">
              <a:lnSpc>
                <a:spcPct val="80000"/>
              </a:lnSpc>
              <a:buFont typeface="Wingdings" pitchFamily="2" charset="2"/>
              <a:buNone/>
            </a:pPr>
            <a:r>
              <a:rPr lang="zh-CN" altLang="en-US" sz="2400" smtClean="0"/>
              <a:t>一般来说，越接近机器的语言效率越高，越接近人类的语言界面越好通用性越好。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编译过程（Compile）</a:t>
            </a:r>
          </a:p>
        </p:txBody>
      </p:sp>
      <p:sp>
        <p:nvSpPr>
          <p:cNvPr id="25603" name="Rectangle 3"/>
          <p:cNvSpPr>
            <a:spLocks noGrp="1" noChangeArrowheads="1"/>
          </p:cNvSpPr>
          <p:nvPr>
            <p:ph type="body" idx="1"/>
          </p:nvPr>
        </p:nvSpPr>
        <p:spPr/>
        <p:txBody>
          <a:bodyPr/>
          <a:lstStyle/>
          <a:p>
            <a:pPr eaLnBrk="1" hangingPunct="1"/>
            <a:r>
              <a:rPr lang="zh-CN" sz="2400" smtClean="0"/>
              <a:t>程序设计人员使用的高级语言是一个语言系统，机器语言是另一个语言系统，编译是把高级语言系统的源程序翻译成等价的机器语言系统的目标程序。</a:t>
            </a:r>
          </a:p>
          <a:p>
            <a:pPr eaLnBrk="1" hangingPunct="1"/>
            <a:r>
              <a:rPr lang="zh-CN" sz="2400" smtClean="0"/>
              <a:t>编译过程类同于人类之间两种语言系统</a:t>
            </a:r>
            <a:r>
              <a:rPr lang="zh-CN" altLang="zh-CN" sz="2400" smtClean="0"/>
              <a:t>(</a:t>
            </a:r>
            <a:r>
              <a:rPr lang="zh-CN" sz="2400" smtClean="0"/>
              <a:t>如英语到汉语</a:t>
            </a:r>
            <a:r>
              <a:rPr lang="zh-CN" altLang="zh-CN" sz="2400" smtClean="0"/>
              <a:t>)</a:t>
            </a:r>
            <a:r>
              <a:rPr lang="zh-CN" sz="2400" smtClean="0"/>
              <a:t>的翻译。</a:t>
            </a:r>
            <a:endParaRPr lang="en-US" altLang="zh-CN" sz="2400" smtClean="0"/>
          </a:p>
          <a:p>
            <a:pPr eaLnBrk="1" hangingPunct="1"/>
            <a:r>
              <a:rPr lang="zh-CN" altLang="en-US" sz="2400" smtClean="0"/>
              <a:t>计算机将源程序翻译成目标程序有如下</a:t>
            </a:r>
            <a:r>
              <a:rPr lang="zh-CN" altLang="en-US" sz="2400" b="1" smtClean="0"/>
              <a:t>两种方式</a:t>
            </a:r>
            <a:r>
              <a:rPr lang="zh-CN" altLang="en-US" sz="2400" smtClean="0"/>
              <a:t>：</a:t>
            </a:r>
            <a:r>
              <a:rPr lang="en-US" altLang="zh-CN" sz="2400" smtClean="0"/>
              <a:t/>
            </a:r>
            <a:br>
              <a:rPr lang="en-US" altLang="zh-CN" sz="2400" smtClean="0"/>
            </a:br>
            <a:r>
              <a:rPr lang="en-US" altLang="zh-CN" sz="2400" smtClean="0"/>
              <a:t>a. </a:t>
            </a:r>
            <a:r>
              <a:rPr lang="zh-CN" altLang="en-US" sz="2400" b="1" smtClean="0"/>
              <a:t>编译方式</a:t>
            </a:r>
            <a:r>
              <a:rPr lang="zh-CN" altLang="en-US" sz="2400" smtClean="0"/>
              <a:t>：通过相应的编译程序将源程序全部翻译成目标程序，然后链接成可执行程序。</a:t>
            </a:r>
            <a:r>
              <a:rPr lang="en-US" altLang="zh-CN" sz="2400" smtClean="0"/>
              <a:t/>
            </a:r>
            <a:br>
              <a:rPr lang="en-US" altLang="zh-CN" sz="2400" smtClean="0"/>
            </a:br>
            <a:r>
              <a:rPr lang="en-US" altLang="zh-CN" sz="2400" smtClean="0"/>
              <a:t>b. </a:t>
            </a:r>
            <a:r>
              <a:rPr lang="zh-CN" altLang="en-US" sz="2400" b="1" smtClean="0"/>
              <a:t>解释方式</a:t>
            </a:r>
            <a:r>
              <a:rPr lang="zh-CN" altLang="en-US" sz="2400" smtClean="0"/>
              <a:t>：通过相应的解释程序将源程序逐句解释翻译，逐句执行。</a:t>
            </a:r>
            <a:endParaRPr lang="zh-CN" sz="24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smtClean="0"/>
              <a:t>翻译过程和编译过程的对比 </a:t>
            </a:r>
          </a:p>
        </p:txBody>
      </p:sp>
      <p:grpSp>
        <p:nvGrpSpPr>
          <p:cNvPr id="2" name="Group 3"/>
          <p:cNvGrpSpPr>
            <a:grpSpLocks/>
          </p:cNvGrpSpPr>
          <p:nvPr/>
        </p:nvGrpSpPr>
        <p:grpSpPr bwMode="auto">
          <a:xfrm>
            <a:off x="900113" y="1997075"/>
            <a:ext cx="7529512" cy="4556125"/>
            <a:chOff x="0" y="0"/>
            <a:chExt cx="2496" cy="2766"/>
          </a:xfrm>
        </p:grpSpPr>
        <p:grpSp>
          <p:nvGrpSpPr>
            <p:cNvPr id="3" name="Group 4"/>
            <p:cNvGrpSpPr>
              <a:grpSpLocks/>
            </p:cNvGrpSpPr>
            <p:nvPr/>
          </p:nvGrpSpPr>
          <p:grpSpPr bwMode="auto">
            <a:xfrm>
              <a:off x="3" y="3"/>
              <a:ext cx="2490" cy="2760"/>
              <a:chOff x="0" y="0"/>
              <a:chExt cx="2490" cy="2760"/>
            </a:xfrm>
          </p:grpSpPr>
          <p:grpSp>
            <p:nvGrpSpPr>
              <p:cNvPr id="4" name="Group 5"/>
              <p:cNvGrpSpPr>
                <a:grpSpLocks/>
              </p:cNvGrpSpPr>
              <p:nvPr/>
            </p:nvGrpSpPr>
            <p:grpSpPr bwMode="auto">
              <a:xfrm>
                <a:off x="0" y="0"/>
                <a:ext cx="821" cy="460"/>
                <a:chOff x="0" y="0"/>
                <a:chExt cx="821" cy="460"/>
              </a:xfrm>
            </p:grpSpPr>
            <p:sp>
              <p:nvSpPr>
                <p:cNvPr id="26682" name="Rectangle 6"/>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翻译过程</a:t>
                  </a:r>
                </a:p>
              </p:txBody>
            </p:sp>
            <p:sp>
              <p:nvSpPr>
                <p:cNvPr id="26683" name="Rectangle 7"/>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5" name="Group 8"/>
              <p:cNvGrpSpPr>
                <a:grpSpLocks/>
              </p:cNvGrpSpPr>
              <p:nvPr/>
            </p:nvGrpSpPr>
            <p:grpSpPr bwMode="auto">
              <a:xfrm>
                <a:off x="821" y="0"/>
                <a:ext cx="935" cy="460"/>
                <a:chOff x="0" y="0"/>
                <a:chExt cx="935" cy="460"/>
              </a:xfrm>
            </p:grpSpPr>
            <p:sp>
              <p:nvSpPr>
                <p:cNvPr id="26680" name="Rectangle 9"/>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编译过程</a:t>
                  </a:r>
                </a:p>
              </p:txBody>
            </p:sp>
            <p:sp>
              <p:nvSpPr>
                <p:cNvPr id="26681" name="Rectangle 10"/>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6" name="Group 11"/>
              <p:cNvGrpSpPr>
                <a:grpSpLocks/>
              </p:cNvGrpSpPr>
              <p:nvPr/>
            </p:nvGrpSpPr>
            <p:grpSpPr bwMode="auto">
              <a:xfrm>
                <a:off x="1756" y="0"/>
                <a:ext cx="734" cy="460"/>
                <a:chOff x="0" y="0"/>
                <a:chExt cx="734" cy="460"/>
              </a:xfrm>
            </p:grpSpPr>
            <p:sp>
              <p:nvSpPr>
                <p:cNvPr id="26678" name="Rectangle 12"/>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编译程序术语</a:t>
                  </a:r>
                </a:p>
              </p:txBody>
            </p:sp>
            <p:sp>
              <p:nvSpPr>
                <p:cNvPr id="26679" name="Rectangle 13"/>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7" name="Group 14"/>
              <p:cNvGrpSpPr>
                <a:grpSpLocks/>
              </p:cNvGrpSpPr>
              <p:nvPr/>
            </p:nvGrpSpPr>
            <p:grpSpPr bwMode="auto">
              <a:xfrm>
                <a:off x="0" y="460"/>
                <a:ext cx="821" cy="460"/>
                <a:chOff x="0" y="0"/>
                <a:chExt cx="821" cy="460"/>
              </a:xfrm>
            </p:grpSpPr>
            <p:sp>
              <p:nvSpPr>
                <p:cNvPr id="26676" name="Rectangle 15"/>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分解出各个单词</a:t>
                  </a:r>
                </a:p>
              </p:txBody>
            </p:sp>
            <p:sp>
              <p:nvSpPr>
                <p:cNvPr id="26677" name="Rectangle 16"/>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8" name="Group 17"/>
              <p:cNvGrpSpPr>
                <a:grpSpLocks/>
              </p:cNvGrpSpPr>
              <p:nvPr/>
            </p:nvGrpSpPr>
            <p:grpSpPr bwMode="auto">
              <a:xfrm>
                <a:off x="821" y="460"/>
                <a:ext cx="935" cy="460"/>
                <a:chOff x="0" y="0"/>
                <a:chExt cx="935" cy="460"/>
              </a:xfrm>
            </p:grpSpPr>
            <p:sp>
              <p:nvSpPr>
                <p:cNvPr id="26674" name="Rectangle 18"/>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分解单词</a:t>
                  </a:r>
                  <a:endParaRPr lang="zh-CN" sz="1600"/>
                </a:p>
              </p:txBody>
            </p:sp>
            <p:sp>
              <p:nvSpPr>
                <p:cNvPr id="26675" name="Rectangle 19"/>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9" name="Group 20"/>
              <p:cNvGrpSpPr>
                <a:grpSpLocks/>
              </p:cNvGrpSpPr>
              <p:nvPr/>
            </p:nvGrpSpPr>
            <p:grpSpPr bwMode="auto">
              <a:xfrm>
                <a:off x="1756" y="460"/>
                <a:ext cx="734" cy="460"/>
                <a:chOff x="0" y="0"/>
                <a:chExt cx="734" cy="460"/>
              </a:xfrm>
            </p:grpSpPr>
            <p:sp>
              <p:nvSpPr>
                <p:cNvPr id="26672" name="Rectangle 21"/>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词法分析</a:t>
                  </a:r>
                  <a:endParaRPr lang="zh-CN" sz="1600"/>
                </a:p>
              </p:txBody>
            </p:sp>
            <p:sp>
              <p:nvSpPr>
                <p:cNvPr id="26673" name="Rectangle 22"/>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0" name="Group 23"/>
              <p:cNvGrpSpPr>
                <a:grpSpLocks/>
              </p:cNvGrpSpPr>
              <p:nvPr/>
            </p:nvGrpSpPr>
            <p:grpSpPr bwMode="auto">
              <a:xfrm>
                <a:off x="0" y="920"/>
                <a:ext cx="821" cy="460"/>
                <a:chOff x="0" y="0"/>
                <a:chExt cx="821" cy="460"/>
              </a:xfrm>
            </p:grpSpPr>
            <p:sp>
              <p:nvSpPr>
                <p:cNvPr id="26670" name="Rectangle 24"/>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识别出各个句子</a:t>
                  </a:r>
                </a:p>
              </p:txBody>
            </p:sp>
            <p:sp>
              <p:nvSpPr>
                <p:cNvPr id="26671" name="Rectangle 25"/>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11" name="Group 26"/>
              <p:cNvGrpSpPr>
                <a:grpSpLocks/>
              </p:cNvGrpSpPr>
              <p:nvPr/>
            </p:nvGrpSpPr>
            <p:grpSpPr bwMode="auto">
              <a:xfrm>
                <a:off x="821" y="920"/>
                <a:ext cx="935" cy="460"/>
                <a:chOff x="0" y="0"/>
                <a:chExt cx="935" cy="460"/>
              </a:xfrm>
            </p:grpSpPr>
            <p:sp>
              <p:nvSpPr>
                <p:cNvPr id="26668" name="Rectangle 27"/>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识别语句</a:t>
                  </a:r>
                </a:p>
              </p:txBody>
            </p:sp>
            <p:sp>
              <p:nvSpPr>
                <p:cNvPr id="26669" name="Rectangle 28"/>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12" name="Group 29"/>
              <p:cNvGrpSpPr>
                <a:grpSpLocks/>
              </p:cNvGrpSpPr>
              <p:nvPr/>
            </p:nvGrpSpPr>
            <p:grpSpPr bwMode="auto">
              <a:xfrm>
                <a:off x="1756" y="920"/>
                <a:ext cx="734" cy="460"/>
                <a:chOff x="0" y="0"/>
                <a:chExt cx="734" cy="460"/>
              </a:xfrm>
            </p:grpSpPr>
            <p:sp>
              <p:nvSpPr>
                <p:cNvPr id="26666" name="Rectangle 30"/>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语法分析</a:t>
                  </a:r>
                  <a:endParaRPr lang="zh-CN" sz="1600"/>
                </a:p>
              </p:txBody>
            </p:sp>
            <p:sp>
              <p:nvSpPr>
                <p:cNvPr id="26667" name="Rectangle 31"/>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3" name="Group 32"/>
              <p:cNvGrpSpPr>
                <a:grpSpLocks/>
              </p:cNvGrpSpPr>
              <p:nvPr/>
            </p:nvGrpSpPr>
            <p:grpSpPr bwMode="auto">
              <a:xfrm>
                <a:off x="0" y="1380"/>
                <a:ext cx="821" cy="460"/>
                <a:chOff x="0" y="0"/>
                <a:chExt cx="821" cy="460"/>
              </a:xfrm>
            </p:grpSpPr>
            <p:sp>
              <p:nvSpPr>
                <p:cNvPr id="26664" name="Rectangle 33"/>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理解句子的含义</a:t>
                  </a:r>
                  <a:endParaRPr lang="zh-CN" sz="1600"/>
                </a:p>
              </p:txBody>
            </p:sp>
            <p:sp>
              <p:nvSpPr>
                <p:cNvPr id="26665" name="Rectangle 34"/>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14" name="Group 35"/>
              <p:cNvGrpSpPr>
                <a:grpSpLocks/>
              </p:cNvGrpSpPr>
              <p:nvPr/>
            </p:nvGrpSpPr>
            <p:grpSpPr bwMode="auto">
              <a:xfrm>
                <a:off x="821" y="1380"/>
                <a:ext cx="935" cy="460"/>
                <a:chOff x="0" y="0"/>
                <a:chExt cx="935" cy="460"/>
              </a:xfrm>
            </p:grpSpPr>
            <p:sp>
              <p:nvSpPr>
                <p:cNvPr id="26662" name="Rectangle 36"/>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理解语义</a:t>
                  </a:r>
                  <a:endParaRPr lang="zh-CN" sz="1600"/>
                </a:p>
              </p:txBody>
            </p:sp>
            <p:sp>
              <p:nvSpPr>
                <p:cNvPr id="26663" name="Rectangle 37"/>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15" name="Group 38"/>
              <p:cNvGrpSpPr>
                <a:grpSpLocks/>
              </p:cNvGrpSpPr>
              <p:nvPr/>
            </p:nvGrpSpPr>
            <p:grpSpPr bwMode="auto">
              <a:xfrm>
                <a:off x="1756" y="1380"/>
                <a:ext cx="734" cy="460"/>
                <a:chOff x="0" y="0"/>
                <a:chExt cx="734" cy="460"/>
              </a:xfrm>
            </p:grpSpPr>
            <p:sp>
              <p:nvSpPr>
                <p:cNvPr id="26660" name="Rectangle 39"/>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语义分析</a:t>
                  </a:r>
                  <a:endParaRPr lang="zh-CN" sz="1600"/>
                </a:p>
              </p:txBody>
            </p:sp>
            <p:sp>
              <p:nvSpPr>
                <p:cNvPr id="26661" name="Rectangle 40"/>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6" name="Group 41"/>
              <p:cNvGrpSpPr>
                <a:grpSpLocks/>
              </p:cNvGrpSpPr>
              <p:nvPr/>
            </p:nvGrpSpPr>
            <p:grpSpPr bwMode="auto">
              <a:xfrm>
                <a:off x="0" y="1840"/>
                <a:ext cx="821" cy="460"/>
                <a:chOff x="0" y="0"/>
                <a:chExt cx="821" cy="460"/>
              </a:xfrm>
            </p:grpSpPr>
            <p:sp>
              <p:nvSpPr>
                <p:cNvPr id="26658" name="Rectangle 42"/>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进行语言修辞</a:t>
                  </a:r>
                  <a:endParaRPr lang="zh-CN" sz="1600"/>
                </a:p>
              </p:txBody>
            </p:sp>
            <p:sp>
              <p:nvSpPr>
                <p:cNvPr id="26659" name="Rectangle 43"/>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17" name="Group 44"/>
              <p:cNvGrpSpPr>
                <a:grpSpLocks/>
              </p:cNvGrpSpPr>
              <p:nvPr/>
            </p:nvGrpSpPr>
            <p:grpSpPr bwMode="auto">
              <a:xfrm>
                <a:off x="821" y="1840"/>
                <a:ext cx="935" cy="460"/>
                <a:chOff x="0" y="0"/>
                <a:chExt cx="935" cy="460"/>
              </a:xfrm>
            </p:grpSpPr>
            <p:sp>
              <p:nvSpPr>
                <p:cNvPr id="26656" name="Rectangle 45"/>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进行机器代码的优化</a:t>
                  </a:r>
                  <a:endParaRPr lang="zh-CN" sz="1600"/>
                </a:p>
              </p:txBody>
            </p:sp>
            <p:sp>
              <p:nvSpPr>
                <p:cNvPr id="26657" name="Rectangle 46"/>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18" name="Group 47"/>
              <p:cNvGrpSpPr>
                <a:grpSpLocks/>
              </p:cNvGrpSpPr>
              <p:nvPr/>
            </p:nvGrpSpPr>
            <p:grpSpPr bwMode="auto">
              <a:xfrm>
                <a:off x="1756" y="1840"/>
                <a:ext cx="734" cy="460"/>
                <a:chOff x="0" y="0"/>
                <a:chExt cx="734" cy="460"/>
              </a:xfrm>
            </p:grpSpPr>
            <p:sp>
              <p:nvSpPr>
                <p:cNvPr id="26654" name="Rectangle 48"/>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代码优化</a:t>
                  </a:r>
                </a:p>
              </p:txBody>
            </p:sp>
            <p:sp>
              <p:nvSpPr>
                <p:cNvPr id="26655" name="Rectangle 49"/>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9" name="Group 50"/>
              <p:cNvGrpSpPr>
                <a:grpSpLocks/>
              </p:cNvGrpSpPr>
              <p:nvPr/>
            </p:nvGrpSpPr>
            <p:grpSpPr bwMode="auto">
              <a:xfrm>
                <a:off x="0" y="2300"/>
                <a:ext cx="821" cy="460"/>
                <a:chOff x="0" y="0"/>
                <a:chExt cx="821" cy="460"/>
              </a:xfrm>
            </p:grpSpPr>
            <p:sp>
              <p:nvSpPr>
                <p:cNvPr id="26652" name="Rectangle 51"/>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写出最后的译文</a:t>
                  </a:r>
                </a:p>
              </p:txBody>
            </p:sp>
            <p:sp>
              <p:nvSpPr>
                <p:cNvPr id="26653" name="Rectangle 52"/>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20" name="Group 53"/>
              <p:cNvGrpSpPr>
                <a:grpSpLocks/>
              </p:cNvGrpSpPr>
              <p:nvPr/>
            </p:nvGrpSpPr>
            <p:grpSpPr bwMode="auto">
              <a:xfrm>
                <a:off x="821" y="2300"/>
                <a:ext cx="935" cy="460"/>
                <a:chOff x="0" y="0"/>
                <a:chExt cx="935" cy="460"/>
              </a:xfrm>
            </p:grpSpPr>
            <p:sp>
              <p:nvSpPr>
                <p:cNvPr id="26650" name="Rectangle 54"/>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得到目标程序</a:t>
                  </a:r>
                  <a:endParaRPr lang="zh-CN" sz="1600"/>
                </a:p>
              </p:txBody>
            </p:sp>
            <p:sp>
              <p:nvSpPr>
                <p:cNvPr id="26651" name="Rectangle 55"/>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21" name="Group 56"/>
              <p:cNvGrpSpPr>
                <a:grpSpLocks/>
              </p:cNvGrpSpPr>
              <p:nvPr/>
            </p:nvGrpSpPr>
            <p:grpSpPr bwMode="auto">
              <a:xfrm>
                <a:off x="1756" y="2300"/>
                <a:ext cx="734" cy="460"/>
                <a:chOff x="0" y="0"/>
                <a:chExt cx="734" cy="460"/>
              </a:xfrm>
            </p:grpSpPr>
            <p:sp>
              <p:nvSpPr>
                <p:cNvPr id="26648" name="Rectangle 57"/>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目标代码生成</a:t>
                  </a:r>
                  <a:endParaRPr lang="zh-CN" sz="1600"/>
                </a:p>
              </p:txBody>
            </p:sp>
            <p:sp>
              <p:nvSpPr>
                <p:cNvPr id="26649" name="Rectangle 58"/>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sp>
          <p:nvSpPr>
            <p:cNvPr id="26629" name="Rectangle 59"/>
            <p:cNvSpPr>
              <a:spLocks noChangeArrowheads="1"/>
            </p:cNvSpPr>
            <p:nvPr/>
          </p:nvSpPr>
          <p:spPr bwMode="auto">
            <a:xfrm>
              <a:off x="0" y="0"/>
              <a:ext cx="2496" cy="2766"/>
            </a:xfrm>
            <a:prstGeom prst="rect">
              <a:avLst/>
            </a:prstGeom>
            <a:noFill/>
            <a:ln w="9525">
              <a:solidFill>
                <a:srgbClr val="A0A0A0"/>
              </a:solidFill>
              <a:miter lim="800000"/>
              <a:headEnd/>
              <a:tailEnd/>
            </a:ln>
          </p:spPr>
          <p:txBody>
            <a:bodyPr/>
            <a:lstStyle/>
            <a:p>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程序设计方法的发展</a:t>
            </a:r>
          </a:p>
        </p:txBody>
      </p:sp>
      <p:sp>
        <p:nvSpPr>
          <p:cNvPr id="27651" name="Rectangle 3"/>
          <p:cNvSpPr>
            <a:spLocks noGrp="1" noChangeArrowheads="1"/>
          </p:cNvSpPr>
          <p:nvPr>
            <p:ph type="body" idx="1"/>
          </p:nvPr>
        </p:nvSpPr>
        <p:spPr/>
        <p:txBody>
          <a:bodyPr/>
          <a:lstStyle/>
          <a:p>
            <a:pPr eaLnBrk="1" hangingPunct="1">
              <a:lnSpc>
                <a:spcPct val="90000"/>
              </a:lnSpc>
            </a:pPr>
            <a:r>
              <a:rPr lang="zh-CN" altLang="en-US" sz="2800" b="1" smtClean="0"/>
              <a:t>面向过程</a:t>
            </a:r>
            <a:r>
              <a:rPr lang="zh-CN" altLang="en-US" sz="2800" smtClean="0"/>
              <a:t>程序设计方法的特点是：在进行程序设计时，必须详细准确地描述整个求解过程。</a:t>
            </a:r>
          </a:p>
          <a:p>
            <a:pPr eaLnBrk="1" hangingPunct="1">
              <a:lnSpc>
                <a:spcPct val="90000"/>
              </a:lnSpc>
            </a:pPr>
            <a:r>
              <a:rPr lang="zh-CN" altLang="en-US" sz="2800" b="1" smtClean="0"/>
              <a:t>模块化</a:t>
            </a:r>
            <a:r>
              <a:rPr lang="zh-CN" altLang="en-US" sz="2800" smtClean="0"/>
              <a:t>程序设计方法的特点是，把软件根据需求分析要求和功能抽象结果划分成若干个模块，每个模块完成一个子功能，把这些模块组装成一个整体，系统就可以完成需要完成的功能。</a:t>
            </a:r>
          </a:p>
          <a:p>
            <a:pPr eaLnBrk="1" hangingPunct="1">
              <a:lnSpc>
                <a:spcPct val="90000"/>
              </a:lnSpc>
            </a:pPr>
            <a:r>
              <a:rPr lang="zh-CN" altLang="en-US" sz="2800" b="1" smtClean="0"/>
              <a:t>面向对象</a:t>
            </a:r>
            <a:r>
              <a:rPr lang="zh-CN" altLang="en-US" sz="2800" smtClean="0"/>
              <a:t>程序设计方法，在技术方法上是传统软件开发方法的继承和发展，在思想观念上是一次革命。具有更好的</a:t>
            </a:r>
            <a:r>
              <a:rPr lang="zh-CN" altLang="en-US" sz="2800" b="1" smtClean="0"/>
              <a:t>封装性和可重用性</a:t>
            </a:r>
            <a:r>
              <a:rPr lang="zh-CN" altLang="en-US" sz="280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b="1" smtClean="0"/>
              <a:t>面向对象语言简介</a:t>
            </a:r>
          </a:p>
        </p:txBody>
      </p:sp>
      <p:pic>
        <p:nvPicPr>
          <p:cNvPr id="28675" name="Picture 3" descr="类与对象"/>
          <p:cNvPicPr>
            <a:picLocks noChangeAspect="1" noChangeArrowheads="1"/>
          </p:cNvPicPr>
          <p:nvPr/>
        </p:nvPicPr>
        <p:blipFill>
          <a:blip r:embed="rId2"/>
          <a:srcRect/>
          <a:stretch>
            <a:fillRect/>
          </a:stretch>
        </p:blipFill>
        <p:spPr bwMode="auto">
          <a:xfrm>
            <a:off x="4724400" y="2590800"/>
            <a:ext cx="3714750" cy="3076575"/>
          </a:xfrm>
          <a:prstGeom prst="rect">
            <a:avLst/>
          </a:prstGeom>
          <a:noFill/>
          <a:ln w="9525">
            <a:noFill/>
            <a:miter lim="800000"/>
            <a:headEnd/>
            <a:tailEnd/>
          </a:ln>
        </p:spPr>
      </p:pic>
      <p:sp>
        <p:nvSpPr>
          <p:cNvPr id="28676" name="Rectangle 4"/>
          <p:cNvSpPr>
            <a:spLocks noGrp="1" noChangeArrowheads="1"/>
          </p:cNvSpPr>
          <p:nvPr>
            <p:ph type="body" idx="1"/>
          </p:nvPr>
        </p:nvSpPr>
        <p:spPr>
          <a:xfrm>
            <a:off x="1184275" y="2017713"/>
            <a:ext cx="3768725" cy="4114800"/>
          </a:xfrm>
        </p:spPr>
        <p:txBody>
          <a:bodyPr/>
          <a:lstStyle/>
          <a:p>
            <a:pPr eaLnBrk="1" hangingPunct="1">
              <a:lnSpc>
                <a:spcPct val="90000"/>
              </a:lnSpc>
            </a:pPr>
            <a:r>
              <a:rPr lang="zh-CN" altLang="en-US" sz="2400" b="1" smtClean="0"/>
              <a:t>类和对象：</a:t>
            </a:r>
            <a:r>
              <a:rPr lang="zh-CN" altLang="en-US" sz="2400" smtClean="0"/>
              <a:t>面向对象语言使用类和对象来进行数据表示和算法执行。</a:t>
            </a:r>
            <a:endParaRPr lang="en-US" altLang="zh-CN" sz="2400" smtClean="0"/>
          </a:p>
          <a:p>
            <a:pPr eaLnBrk="1" hangingPunct="1">
              <a:lnSpc>
                <a:spcPct val="90000"/>
              </a:lnSpc>
            </a:pPr>
            <a:r>
              <a:rPr lang="zh-CN" altLang="en-US" sz="2400" smtClean="0"/>
              <a:t>例如猫类：</a:t>
            </a:r>
            <a:br>
              <a:rPr lang="zh-CN" altLang="en-US" sz="2400" smtClean="0"/>
            </a:br>
            <a:r>
              <a:rPr lang="en-US" altLang="zh-CN" sz="2400" smtClean="0"/>
              <a:t>Class </a:t>
            </a:r>
            <a:r>
              <a:rPr lang="zh-CN" altLang="en-US" sz="2400" smtClean="0"/>
              <a:t>Cat</a:t>
            </a:r>
            <a:br>
              <a:rPr lang="zh-CN" altLang="en-US" sz="2400" smtClean="0"/>
            </a:br>
            <a:r>
              <a:rPr lang="zh-CN" altLang="en-US" sz="2400" smtClean="0"/>
              <a:t>属性：sex,color</a:t>
            </a:r>
            <a:br>
              <a:rPr lang="zh-CN" altLang="en-US" sz="2400" smtClean="0"/>
            </a:br>
            <a:r>
              <a:rPr lang="zh-CN" altLang="en-US" sz="2400" smtClean="0"/>
              <a:t>功能：walk,sleep</a:t>
            </a:r>
          </a:p>
          <a:p>
            <a:pPr eaLnBrk="1" hangingPunct="1">
              <a:lnSpc>
                <a:spcPct val="90000"/>
              </a:lnSpc>
            </a:pPr>
            <a:r>
              <a:rPr lang="zh-CN" altLang="en-US" sz="2400" smtClean="0"/>
              <a:t>猫类的对象：</a:t>
            </a:r>
            <a:br>
              <a:rPr lang="zh-CN" altLang="en-US" sz="2400" smtClean="0"/>
            </a:br>
            <a:r>
              <a:rPr lang="en-US" altLang="zh-CN" sz="2400" smtClean="0"/>
              <a:t>Set kitty = New Cat</a:t>
            </a:r>
          </a:p>
          <a:p>
            <a:pPr eaLnBrk="1" hangingPunct="1">
              <a:lnSpc>
                <a:spcPct val="90000"/>
              </a:lnSpc>
            </a:pPr>
            <a:r>
              <a:rPr lang="en-US" altLang="zh-CN" sz="2400" smtClean="0"/>
              <a:t>Set </a:t>
            </a:r>
            <a:r>
              <a:rPr lang="zh-CN" altLang="en-US" sz="2400" smtClean="0"/>
              <a:t>garfield</a:t>
            </a:r>
            <a:r>
              <a:rPr lang="en-US" altLang="zh-CN" sz="2400" smtClean="0"/>
              <a:t> = New Cat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b="1" smtClean="0"/>
              <a:t>通用计算的设想</a:t>
            </a:r>
          </a:p>
        </p:txBody>
      </p:sp>
      <p:sp>
        <p:nvSpPr>
          <p:cNvPr id="7171" name="Rectangle 3"/>
          <p:cNvSpPr>
            <a:spLocks noGrp="1" noChangeArrowheads="1"/>
          </p:cNvSpPr>
          <p:nvPr>
            <p:ph type="body" sz="half" idx="1"/>
          </p:nvPr>
        </p:nvSpPr>
        <p:spPr>
          <a:xfrm>
            <a:off x="457200" y="1600201"/>
            <a:ext cx="5410944" cy="2620887"/>
          </a:xfrm>
        </p:spPr>
        <p:txBody>
          <a:bodyPr>
            <a:normAutofit lnSpcReduction="10000"/>
          </a:bodyPr>
          <a:lstStyle/>
          <a:p>
            <a:pPr eaLnBrk="1" hangingPunct="1"/>
            <a:r>
              <a:rPr lang="zh-CN" altLang="en-US" sz="2600" dirty="0" smtClean="0"/>
              <a:t>“万一发生争执，正像两个会计员之间无须乎有辩论，两个哲学家也不需要辩论。 因为他们只要拿起石笔，在石板前坐下来，彼此说一声（假如愿意，找个朋友作证）：我们来算算，也就行了。” －－莱布尼兹</a:t>
            </a:r>
          </a:p>
        </p:txBody>
      </p:sp>
      <p:pic>
        <p:nvPicPr>
          <p:cNvPr id="7172" name="Picture 4" descr="Leibniz"/>
          <p:cNvPicPr>
            <a:picLocks noGrp="1" noChangeAspect="1" noChangeArrowheads="1"/>
          </p:cNvPicPr>
          <p:nvPr>
            <p:ph sz="half" idx="2"/>
          </p:nvPr>
        </p:nvPicPr>
        <p:blipFill>
          <a:blip r:embed="rId2"/>
          <a:srcRect/>
          <a:stretch>
            <a:fillRect/>
          </a:stretch>
        </p:blipFill>
        <p:spPr>
          <a:xfrm>
            <a:off x="6114231" y="1628800"/>
            <a:ext cx="2562225" cy="3221038"/>
          </a:xfrm>
          <a:noFill/>
        </p:spPr>
      </p:pic>
      <p:graphicFrame>
        <p:nvGraphicFramePr>
          <p:cNvPr id="5" name="图示 4"/>
          <p:cNvGraphicFramePr/>
          <p:nvPr>
            <p:extLst>
              <p:ext uri="{D42A27DB-BD31-4B8C-83A1-F6EECF244321}">
                <p14:modId xmlns:p14="http://schemas.microsoft.com/office/powerpoint/2010/main" val="421739256"/>
              </p:ext>
            </p:extLst>
          </p:nvPr>
        </p:nvGraphicFramePr>
        <p:xfrm>
          <a:off x="755576" y="4581128"/>
          <a:ext cx="7560840" cy="2520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dirty="0" smtClean="0"/>
              <a:t>通用计算的几种模型</a:t>
            </a:r>
          </a:p>
        </p:txBody>
      </p:sp>
      <p:sp>
        <p:nvSpPr>
          <p:cNvPr id="8195" name="Rectangle 3"/>
          <p:cNvSpPr>
            <a:spLocks noGrp="1" noChangeArrowheads="1"/>
          </p:cNvSpPr>
          <p:nvPr>
            <p:ph type="body" idx="1"/>
          </p:nvPr>
        </p:nvSpPr>
        <p:spPr/>
        <p:txBody>
          <a:bodyPr/>
          <a:lstStyle/>
          <a:p>
            <a:pPr eaLnBrk="1" hangingPunct="1">
              <a:lnSpc>
                <a:spcPct val="80000"/>
              </a:lnSpc>
            </a:pPr>
            <a:r>
              <a:rPr lang="zh-CN" altLang="en-US" sz="2600" smtClean="0"/>
              <a:t>面对着生活世界，人类发展出三种推理模型：</a:t>
            </a:r>
          </a:p>
          <a:p>
            <a:pPr eaLnBrk="1" hangingPunct="1">
              <a:lnSpc>
                <a:spcPct val="80000"/>
              </a:lnSpc>
            </a:pPr>
            <a:r>
              <a:rPr lang="en-US" altLang="zh-CN" sz="2600" b="1" smtClean="0"/>
              <a:t>a</a:t>
            </a:r>
            <a:r>
              <a:rPr lang="zh-CN" altLang="en-US" sz="2600" b="1" smtClean="0"/>
              <a:t>、自然语言的推理</a:t>
            </a:r>
            <a:r>
              <a:rPr lang="zh-CN" altLang="en-US" sz="2600" smtClean="0"/>
              <a:t>：使用语言和概念来表示命题与知识，通过交谈与辩论来进行推理。</a:t>
            </a:r>
          </a:p>
          <a:p>
            <a:pPr eaLnBrk="1" hangingPunct="1">
              <a:lnSpc>
                <a:spcPct val="80000"/>
              </a:lnSpc>
            </a:pPr>
            <a:r>
              <a:rPr lang="en-US" altLang="zh-CN" sz="2600" b="1" smtClean="0"/>
              <a:t>b</a:t>
            </a:r>
            <a:r>
              <a:rPr lang="zh-CN" altLang="en-US" sz="2600" b="1" smtClean="0"/>
              <a:t>、符号逻辑的推理</a:t>
            </a:r>
            <a:r>
              <a:rPr lang="zh-CN" altLang="en-US" sz="2600" smtClean="0"/>
              <a:t>：使用符号来表示命题与知识，使用逻辑规则来进行推理。</a:t>
            </a:r>
          </a:p>
          <a:p>
            <a:pPr eaLnBrk="1" hangingPunct="1">
              <a:lnSpc>
                <a:spcPct val="80000"/>
              </a:lnSpc>
            </a:pPr>
            <a:r>
              <a:rPr lang="en-US" altLang="zh-CN" sz="2600" b="1" smtClean="0"/>
              <a:t>c</a:t>
            </a:r>
            <a:r>
              <a:rPr lang="zh-CN" altLang="en-US" sz="2600" b="1" smtClean="0"/>
              <a:t>、数字计算的推理</a:t>
            </a:r>
            <a:r>
              <a:rPr lang="zh-CN" altLang="en-US" sz="2600" smtClean="0"/>
              <a:t>：使用数字来表示命题与知识，使用计算来进行推理。</a:t>
            </a:r>
          </a:p>
          <a:p>
            <a:pPr eaLnBrk="1" hangingPunct="1">
              <a:lnSpc>
                <a:spcPct val="80000"/>
              </a:lnSpc>
            </a:pPr>
            <a:r>
              <a:rPr lang="zh-CN" altLang="en-US" sz="2600" smtClean="0"/>
              <a:t>这三种推理模型都可以归结为逻辑系统。然而所有的逻辑系统，皆有其局限性与适用性，所以不要拘泥于任何逻辑系统之中，要敢于超越现有的逻辑系统。</a:t>
            </a:r>
          </a:p>
          <a:p>
            <a:pPr eaLnBrk="1" hangingPunct="1">
              <a:lnSpc>
                <a:spcPct val="80000"/>
              </a:lnSpc>
            </a:pPr>
            <a:r>
              <a:rPr lang="zh-CN" altLang="en-US" sz="2600" smtClean="0"/>
              <a:t>理性精神则勇于质疑，分析和超越这些预设和成见。这就是爱智慧。</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b="1" dirty="0" smtClean="0"/>
              <a:t>图灵机的出现</a:t>
            </a:r>
          </a:p>
        </p:txBody>
      </p:sp>
      <p:sp>
        <p:nvSpPr>
          <p:cNvPr id="9219" name="Rectangle 3"/>
          <p:cNvSpPr>
            <a:spLocks noGrp="1" noChangeArrowheads="1"/>
          </p:cNvSpPr>
          <p:nvPr>
            <p:ph type="body" sz="half" idx="1"/>
          </p:nvPr>
        </p:nvSpPr>
        <p:spPr/>
        <p:txBody>
          <a:bodyPr>
            <a:normAutofit lnSpcReduction="10000"/>
          </a:bodyPr>
          <a:lstStyle/>
          <a:p>
            <a:pPr eaLnBrk="1" hangingPunct="1"/>
            <a:r>
              <a:rPr lang="zh-CN" altLang="en-US" sz="2400" dirty="0" smtClean="0"/>
              <a:t>在第三次数学危机中，数学中的构造部分得到了重视。</a:t>
            </a:r>
          </a:p>
          <a:p>
            <a:pPr eaLnBrk="1" hangingPunct="1"/>
            <a:r>
              <a:rPr lang="zh-CN" altLang="en-US" sz="2400" dirty="0" smtClean="0"/>
              <a:t>在剑桥大学的</a:t>
            </a:r>
            <a:r>
              <a:rPr lang="zh-CN" altLang="en-US" sz="2400" b="1" dirty="0" smtClean="0"/>
              <a:t>图灵</a:t>
            </a:r>
            <a:r>
              <a:rPr lang="zh-CN" altLang="en-US" sz="2400" dirty="0" smtClean="0"/>
              <a:t>观察到人类的纸笔运算，他设想：能否有这样一台机器，通过某种一般的机械步骤，能够解决所有可以解决的数学问题。</a:t>
            </a:r>
          </a:p>
          <a:p>
            <a:r>
              <a:rPr lang="zh-CN" altLang="en-US" sz="2400" dirty="0" smtClean="0"/>
              <a:t>以上机器就是他提出来的</a:t>
            </a:r>
            <a:r>
              <a:rPr lang="zh-CN" altLang="en-US" sz="2400" b="1" dirty="0" smtClean="0"/>
              <a:t>图灵机</a:t>
            </a:r>
            <a:r>
              <a:rPr lang="zh-CN" altLang="en-US" sz="2400" dirty="0" smtClean="0"/>
              <a:t>。图灵机可以计算的问题，就称为</a:t>
            </a:r>
            <a:r>
              <a:rPr lang="zh-CN" altLang="en-US" sz="2400" b="1" dirty="0" smtClean="0"/>
              <a:t>图灵机可计算</a:t>
            </a:r>
            <a:r>
              <a:rPr lang="zh-CN" altLang="en-US" sz="2400" dirty="0" smtClean="0"/>
              <a:t>。</a:t>
            </a:r>
            <a:endParaRPr lang="zh-CN" altLang="en-US" sz="2400" dirty="0" smtClean="0"/>
          </a:p>
        </p:txBody>
      </p:sp>
      <p:pic>
        <p:nvPicPr>
          <p:cNvPr id="9220" name="Picture 4" descr="Turing"/>
          <p:cNvPicPr>
            <a:picLocks noGrp="1" noChangeAspect="1" noChangeArrowheads="1"/>
          </p:cNvPicPr>
          <p:nvPr>
            <p:ph sz="half" idx="2"/>
          </p:nvPr>
        </p:nvPicPr>
        <p:blipFill>
          <a:blip r:embed="rId2"/>
          <a:srcRect/>
          <a:stretch>
            <a:fillRect/>
          </a:stretch>
        </p:blipFill>
        <p:spPr>
          <a:xfrm>
            <a:off x="5724525" y="1930400"/>
            <a:ext cx="2589213" cy="3567113"/>
          </a:xfrm>
          <a:noFill/>
        </p:spPr>
      </p:pic>
      <p:sp>
        <p:nvSpPr>
          <p:cNvPr id="5" name="Rectangle 3"/>
          <p:cNvSpPr txBox="1">
            <a:spLocks noChangeArrowheads="1"/>
          </p:cNvSpPr>
          <p:nvPr/>
        </p:nvSpPr>
        <p:spPr>
          <a:xfrm>
            <a:off x="2627784" y="5733256"/>
            <a:ext cx="6696744"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smtClean="0"/>
              <a:t>Alan Turing</a:t>
            </a:r>
            <a:r>
              <a:rPr lang="zh-CN" altLang="en-US" sz="2400" dirty="0" smtClean="0"/>
              <a:t>： </a:t>
            </a:r>
            <a:r>
              <a:rPr lang="en-US" altLang="zh-CN" sz="2400" dirty="0" smtClean="0"/>
              <a:t>A man provided with paper, pencil, and rubber, and subject to strict discipline, is in effect a universal Turing Machine. </a:t>
            </a:r>
            <a:endParaRPr lang="zh-CN" alt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39750" y="1035050"/>
            <a:ext cx="7848600" cy="5694363"/>
          </a:xfrm>
          <a:prstGeom prst="rect">
            <a:avLst/>
          </a:prstGeom>
          <a:noFill/>
          <a:ln w="9525">
            <a:noFill/>
            <a:miter lim="800000"/>
            <a:headEnd/>
            <a:tailEnd/>
          </a:ln>
        </p:spPr>
        <p:txBody>
          <a:bodyPr>
            <a:spAutoFit/>
          </a:bodyPr>
          <a:lstStyle/>
          <a:p>
            <a:pPr algn="just">
              <a:spcBef>
                <a:spcPct val="50000"/>
              </a:spcBef>
              <a:spcAft>
                <a:spcPct val="30000"/>
              </a:spcAft>
            </a:pPr>
            <a:r>
              <a:rPr kumimoji="1" lang="zh-CN" altLang="en-US" sz="2400" b="1" dirty="0">
                <a:latin typeface="楷体_GB2312" pitchFamily="49" charset="-122"/>
                <a:ea typeface="楷体_GB2312" pitchFamily="49" charset="-122"/>
              </a:rPr>
              <a:t>控制器的命令</a:t>
            </a:r>
            <a:r>
              <a:rPr kumimoji="1" lang="zh-CN" altLang="en-US" sz="2400" dirty="0">
                <a:latin typeface="楷体_GB2312" pitchFamily="49" charset="-122"/>
                <a:ea typeface="楷体_GB2312" pitchFamily="49" charset="-122"/>
              </a:rPr>
              <a:t>可表示为：</a:t>
            </a:r>
          </a:p>
          <a:p>
            <a:pPr algn="just">
              <a:spcBef>
                <a:spcPct val="10000"/>
              </a:spcBef>
              <a:spcAft>
                <a:spcPct val="10000"/>
              </a:spcAft>
            </a:pPr>
            <a:r>
              <a:rPr kumimoji="1" lang="zh-CN" altLang="en-US" sz="2400" dirty="0">
                <a:latin typeface="楷体_GB2312" pitchFamily="49" charset="-122"/>
                <a:ea typeface="楷体_GB2312" pitchFamily="49" charset="-122"/>
              </a:rPr>
              <a:t>   （状态，符号）→（写符号，移动，状态）；</a:t>
            </a:r>
          </a:p>
          <a:p>
            <a:pPr algn="just">
              <a:spcBef>
                <a:spcPct val="10000"/>
              </a:spcBef>
              <a:spcAft>
                <a:spcPct val="10000"/>
              </a:spcAft>
            </a:pPr>
            <a:r>
              <a:rPr kumimoji="1" lang="zh-CN" altLang="en-US" sz="2000" b="1" dirty="0">
                <a:solidFill>
                  <a:schemeClr val="bg2"/>
                </a:solidFill>
                <a:latin typeface="宋体" pitchFamily="2" charset="-122"/>
              </a:rPr>
              <a:t> </a:t>
            </a:r>
            <a:r>
              <a:rPr kumimoji="1" lang="zh-CN" altLang="en-US" sz="2000" b="1" dirty="0">
                <a:latin typeface="宋体" pitchFamily="2" charset="-122"/>
              </a:rPr>
              <a:t>┬─┬─┬─┬─┬─┬─┬─┬─┬─┬─┬─┬──</a:t>
            </a:r>
          </a:p>
          <a:p>
            <a:pPr algn="just"/>
            <a:r>
              <a:rPr kumimoji="1" lang="zh-CN" altLang="en-US" sz="2000" b="1" dirty="0">
                <a:latin typeface="宋体" pitchFamily="2" charset="-122"/>
              </a:rPr>
              <a:t>     │０│０│０│１│１│１│０│１│１│１│  </a:t>
            </a:r>
          </a:p>
          <a:p>
            <a:pPr algn="just"/>
            <a:r>
              <a:rPr kumimoji="1" lang="zh-CN" altLang="en-US" sz="2000" b="1" dirty="0">
                <a:latin typeface="宋体" pitchFamily="2" charset="-122"/>
              </a:rPr>
              <a:t> ┴─┴─┴─┴─┴─┴─┴─┴─┴─┴─┴─┴──</a:t>
            </a:r>
          </a:p>
          <a:p>
            <a:pPr algn="just"/>
            <a:r>
              <a:rPr kumimoji="1" lang="zh-CN" altLang="en-US" sz="2000" b="1" dirty="0">
                <a:latin typeface="宋体" pitchFamily="2" charset="-122"/>
              </a:rPr>
              <a:t>                          ↑</a:t>
            </a:r>
          </a:p>
          <a:p>
            <a:pPr algn="just"/>
            <a:r>
              <a:rPr kumimoji="1" lang="zh-CN" altLang="en-US" sz="2000" b="1" dirty="0">
                <a:latin typeface="宋体" pitchFamily="2" charset="-122"/>
              </a:rPr>
              <a:t>                        ┌─┐</a:t>
            </a:r>
          </a:p>
          <a:p>
            <a:pPr algn="just"/>
            <a:r>
              <a:rPr kumimoji="1" lang="zh-CN" altLang="en-US" sz="2000" b="1" dirty="0">
                <a:latin typeface="宋体" pitchFamily="2" charset="-122"/>
              </a:rPr>
              <a:t>                        │  │</a:t>
            </a:r>
          </a:p>
          <a:p>
            <a:pPr algn="just"/>
            <a:r>
              <a:rPr kumimoji="1" lang="zh-CN" altLang="en-US" sz="2000" b="1" dirty="0">
                <a:latin typeface="宋体" pitchFamily="2" charset="-122"/>
              </a:rPr>
              <a:t>                      ┌┘  └┐</a:t>
            </a:r>
          </a:p>
          <a:p>
            <a:pPr algn="just"/>
            <a:r>
              <a:rPr kumimoji="1" lang="zh-CN" altLang="en-US" sz="2000" b="1" dirty="0">
                <a:latin typeface="宋体" pitchFamily="2" charset="-122"/>
              </a:rPr>
              <a:t>                      │控制器│</a:t>
            </a:r>
          </a:p>
          <a:p>
            <a:pPr algn="just"/>
            <a:r>
              <a:rPr kumimoji="1" lang="zh-CN" altLang="en-US" sz="2000" b="1" dirty="0">
                <a:latin typeface="宋体" pitchFamily="2" charset="-122"/>
              </a:rPr>
              <a:t>                      └───┘</a:t>
            </a:r>
          </a:p>
          <a:p>
            <a:pPr>
              <a:spcBef>
                <a:spcPct val="50000"/>
              </a:spcBef>
            </a:pPr>
            <a:r>
              <a:rPr kumimoji="1" lang="zh-CN" altLang="en-US" sz="2400" b="1" dirty="0">
                <a:latin typeface="楷体_GB2312" pitchFamily="49" charset="-122"/>
                <a:ea typeface="楷体_GB2312" pitchFamily="49" charset="-122"/>
              </a:rPr>
              <a:t>输入：</a:t>
            </a:r>
            <a:r>
              <a:rPr kumimoji="1" lang="zh-CN" altLang="en-US" sz="2400" dirty="0">
                <a:latin typeface="楷体_GB2312" pitchFamily="49" charset="-122"/>
                <a:ea typeface="楷体_GB2312" pitchFamily="49" charset="-122"/>
              </a:rPr>
              <a:t>图灵机运行前，工作带上的内容就是输入。（输入之前用一个空格隔开，连续遇到两个空格表示结束）</a:t>
            </a:r>
          </a:p>
          <a:p>
            <a:pPr>
              <a:spcBef>
                <a:spcPct val="50000"/>
              </a:spcBef>
            </a:pPr>
            <a:r>
              <a:rPr kumimoji="1" lang="zh-CN" altLang="en-US" sz="2400" b="1" dirty="0">
                <a:latin typeface="楷体_GB2312" pitchFamily="49" charset="-122"/>
                <a:ea typeface="楷体_GB2312" pitchFamily="49" charset="-122"/>
              </a:rPr>
              <a:t>输出：</a:t>
            </a:r>
            <a:r>
              <a:rPr kumimoji="1" lang="zh-CN" altLang="en-US" sz="2400" dirty="0">
                <a:latin typeface="楷体_GB2312" pitchFamily="49" charset="-122"/>
                <a:ea typeface="楷体_GB2312" pitchFamily="49" charset="-122"/>
              </a:rPr>
              <a:t>图灵机运行后进入结束状态，那么，图灵机就停机，此时带上的内容就是计算的输出结果。</a:t>
            </a:r>
          </a:p>
        </p:txBody>
      </p:sp>
      <p:sp>
        <p:nvSpPr>
          <p:cNvPr id="10243" name="Rectangle 3"/>
          <p:cNvSpPr>
            <a:spLocks noChangeArrowheads="1"/>
          </p:cNvSpPr>
          <p:nvPr/>
        </p:nvSpPr>
        <p:spPr bwMode="auto">
          <a:xfrm>
            <a:off x="684213" y="620713"/>
            <a:ext cx="4967287" cy="519112"/>
          </a:xfrm>
          <a:prstGeom prst="rect">
            <a:avLst/>
          </a:prstGeom>
          <a:noFill/>
          <a:ln w="9525">
            <a:noFill/>
            <a:miter lim="800000"/>
            <a:headEnd/>
            <a:tailEnd/>
          </a:ln>
        </p:spPr>
        <p:txBody>
          <a:bodyPr>
            <a:spAutoFit/>
          </a:bodyPr>
          <a:lstStyle/>
          <a:p>
            <a:endParaRPr kumimoji="1" lang="zh-CN" altLang="en-US" sz="2800" b="1">
              <a:solidFill>
                <a:srgbClr val="0066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smtClean="0"/>
              <a:t>算法（</a:t>
            </a:r>
            <a:r>
              <a:rPr lang="zh-CN" altLang="zh-CN" smtClean="0"/>
              <a:t>Algorithm</a:t>
            </a:r>
            <a:r>
              <a:rPr lang="zh-CN" smtClean="0"/>
              <a:t>）</a:t>
            </a:r>
          </a:p>
        </p:txBody>
      </p:sp>
      <p:sp>
        <p:nvSpPr>
          <p:cNvPr id="11267" name="Rectangle 3"/>
          <p:cNvSpPr>
            <a:spLocks noGrp="1" noChangeArrowheads="1"/>
          </p:cNvSpPr>
          <p:nvPr>
            <p:ph type="body" idx="1"/>
          </p:nvPr>
        </p:nvSpPr>
        <p:spPr>
          <a:xfrm>
            <a:off x="457200" y="1905000"/>
            <a:ext cx="8229600" cy="4800600"/>
          </a:xfrm>
        </p:spPr>
        <p:txBody>
          <a:bodyPr/>
          <a:lstStyle/>
          <a:p>
            <a:r>
              <a:rPr lang="zh-CN" altLang="en-US" sz="2800" b="1" dirty="0" smtClean="0">
                <a:latin typeface="宋体" pitchFamily="2" charset="-122"/>
              </a:rPr>
              <a:t>计算机科学就是</a:t>
            </a:r>
            <a:r>
              <a:rPr lang="zh-CN" altLang="en-US" sz="2800" b="1" dirty="0">
                <a:latin typeface="宋体" pitchFamily="2" charset="-122"/>
              </a:rPr>
              <a:t>研究如何高效地解决问题，</a:t>
            </a:r>
            <a:r>
              <a:rPr lang="zh-CN" altLang="en-US" sz="2800" b="1" dirty="0" smtClean="0">
                <a:latin typeface="宋体" pitchFamily="2" charset="-122"/>
              </a:rPr>
              <a:t>特别是</a:t>
            </a:r>
            <a:r>
              <a:rPr lang="zh-CN" altLang="en-US" sz="2800" b="1" dirty="0">
                <a:latin typeface="宋体" pitchFamily="2" charset="-122"/>
              </a:rPr>
              <a:t>基于</a:t>
            </a:r>
            <a:r>
              <a:rPr lang="zh-CN" altLang="en-US" sz="2800" b="1" dirty="0" smtClean="0">
                <a:latin typeface="宋体" pitchFamily="2" charset="-122"/>
              </a:rPr>
              <a:t>计算设备。</a:t>
            </a:r>
            <a:endParaRPr lang="en-US" altLang="zh-CN" sz="2800" b="1" dirty="0" smtClean="0">
              <a:latin typeface="宋体" pitchFamily="2" charset="-122"/>
            </a:endParaRPr>
          </a:p>
          <a:p>
            <a:pPr eaLnBrk="1" hangingPunct="1"/>
            <a:r>
              <a:rPr lang="zh-CN" altLang="en-US" sz="2800" dirty="0" smtClean="0">
                <a:latin typeface="宋体" pitchFamily="2" charset="-122"/>
              </a:rPr>
              <a:t>解决问题的大致流程：分析问题 </a:t>
            </a:r>
            <a:r>
              <a:rPr lang="zh-CN" altLang="en-US" sz="2800" dirty="0" smtClean="0">
                <a:latin typeface="宋体" pitchFamily="2" charset="-122"/>
                <a:sym typeface="Wingdings" pitchFamily="2" charset="2"/>
              </a:rPr>
              <a:t> 确定算法  选择语言并编码  调试运行 解决问题</a:t>
            </a:r>
          </a:p>
          <a:p>
            <a:pPr eaLnBrk="1" hangingPunct="1"/>
            <a:r>
              <a:rPr lang="zh-CN" altLang="en-US" sz="2800" dirty="0" smtClean="0">
                <a:latin typeface="宋体" pitchFamily="2" charset="-122"/>
              </a:rPr>
              <a:t>所谓算法是对计算过程步骤（或状态）的一种刻划，是计算方法的一种能行实现方式。</a:t>
            </a:r>
          </a:p>
        </p:txBody>
      </p:sp>
      <p:graphicFrame>
        <p:nvGraphicFramePr>
          <p:cNvPr id="4" name="图示 3"/>
          <p:cNvGraphicFramePr/>
          <p:nvPr>
            <p:extLst>
              <p:ext uri="{D42A27DB-BD31-4B8C-83A1-F6EECF244321}">
                <p14:modId xmlns:p14="http://schemas.microsoft.com/office/powerpoint/2010/main" val="2028149074"/>
              </p:ext>
            </p:extLst>
          </p:nvPr>
        </p:nvGraphicFramePr>
        <p:xfrm flipV="1">
          <a:off x="1091952" y="5229200"/>
          <a:ext cx="1895872" cy="136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6300192" y="5315813"/>
            <a:ext cx="1934563" cy="1137523"/>
            <a:chOff x="-72008" y="115314"/>
            <a:chExt cx="1934563" cy="1137523"/>
          </a:xfrm>
        </p:grpSpPr>
        <p:sp>
          <p:nvSpPr>
            <p:cNvPr id="6" name="圆角矩形 5"/>
            <p:cNvSpPr/>
            <p:nvPr/>
          </p:nvSpPr>
          <p:spPr>
            <a:xfrm>
              <a:off x="-72008" y="115314"/>
              <a:ext cx="1895872" cy="11375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圆角矩形 4"/>
            <p:cNvSpPr/>
            <p:nvPr/>
          </p:nvSpPr>
          <p:spPr>
            <a:xfrm>
              <a:off x="33317" y="148631"/>
              <a:ext cx="1829238" cy="10708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000" dirty="0"/>
                <a:t>输出</a:t>
              </a:r>
              <a:endParaRPr lang="zh-CN" altLang="en-US" sz="4000" kern="1200" dirty="0"/>
            </a:p>
          </p:txBody>
        </p:sp>
      </p:grpSp>
      <p:graphicFrame>
        <p:nvGraphicFramePr>
          <p:cNvPr id="8" name="图示 7"/>
          <p:cNvGraphicFramePr/>
          <p:nvPr>
            <p:extLst>
              <p:ext uri="{D42A27DB-BD31-4B8C-83A1-F6EECF244321}">
                <p14:modId xmlns:p14="http://schemas.microsoft.com/office/powerpoint/2010/main" val="3069358868"/>
              </p:ext>
            </p:extLst>
          </p:nvPr>
        </p:nvGraphicFramePr>
        <p:xfrm>
          <a:off x="3165584" y="4429223"/>
          <a:ext cx="3062600" cy="21681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endParaRPr lang="zh-CN" altLang="zh-CN" smtClean="0"/>
          </a:p>
        </p:txBody>
      </p:sp>
      <p:sp>
        <p:nvSpPr>
          <p:cNvPr id="12291" name="Rectangle 3"/>
          <p:cNvSpPr>
            <a:spLocks noGrp="1" noChangeArrowheads="1"/>
          </p:cNvSpPr>
          <p:nvPr>
            <p:ph type="body" sz="half" idx="1"/>
          </p:nvPr>
        </p:nvSpPr>
        <p:spPr>
          <a:xfrm>
            <a:off x="457200" y="1981200"/>
            <a:ext cx="6477000" cy="5029200"/>
          </a:xfrm>
        </p:spPr>
        <p:txBody>
          <a:bodyPr/>
          <a:lstStyle/>
          <a:p>
            <a:pPr eaLnBrk="1" hangingPunct="1">
              <a:lnSpc>
                <a:spcPct val="80000"/>
              </a:lnSpc>
            </a:pPr>
            <a:r>
              <a:rPr lang="zh-CN" sz="2400" smtClean="0">
                <a:latin typeface="宋体" pitchFamily="2" charset="-122"/>
              </a:rPr>
              <a:t>（</a:t>
            </a:r>
            <a:r>
              <a:rPr lang="zh-CN" altLang="zh-CN" sz="2400" smtClean="0">
                <a:latin typeface="宋体" pitchFamily="2" charset="-122"/>
              </a:rPr>
              <a:t>Knuth</a:t>
            </a:r>
            <a:r>
              <a:rPr lang="zh-CN" sz="2400" smtClean="0">
                <a:latin typeface="宋体" pitchFamily="2" charset="-122"/>
              </a:rPr>
              <a:t>对算法的定义）算法是对特定问题求解步骤的一种描述。此外，算法的规则序列须满足如下五个条件：</a:t>
            </a:r>
          </a:p>
          <a:p>
            <a:pPr eaLnBrk="1" hangingPunct="1">
              <a:lnSpc>
                <a:spcPct val="80000"/>
              </a:lnSpc>
            </a:pPr>
            <a:r>
              <a:rPr lang="zh-CN" altLang="zh-CN" sz="2400" b="1" smtClean="0">
                <a:latin typeface="宋体" pitchFamily="2" charset="-122"/>
              </a:rPr>
              <a:t> (1) </a:t>
            </a:r>
            <a:r>
              <a:rPr lang="zh-CN" sz="2400" b="1" smtClean="0">
                <a:latin typeface="宋体" pitchFamily="2" charset="-122"/>
              </a:rPr>
              <a:t>有穷性</a:t>
            </a:r>
            <a:r>
              <a:rPr lang="zh-CN" sz="2400" smtClean="0">
                <a:latin typeface="宋体" pitchFamily="2" charset="-122"/>
              </a:rPr>
              <a:t>。算法必须总是在执行有穷步之后结束；</a:t>
            </a:r>
          </a:p>
          <a:p>
            <a:pPr eaLnBrk="1" hangingPunct="1">
              <a:lnSpc>
                <a:spcPct val="80000"/>
              </a:lnSpc>
            </a:pPr>
            <a:r>
              <a:rPr lang="zh-CN" sz="2400" smtClean="0">
                <a:latin typeface="宋体" pitchFamily="2" charset="-122"/>
              </a:rPr>
              <a:t> </a:t>
            </a:r>
            <a:r>
              <a:rPr lang="zh-CN" altLang="zh-CN" sz="2400" b="1" smtClean="0">
                <a:latin typeface="宋体" pitchFamily="2" charset="-122"/>
              </a:rPr>
              <a:t>(2) </a:t>
            </a:r>
            <a:r>
              <a:rPr lang="zh-CN" sz="2400" b="1" smtClean="0">
                <a:latin typeface="宋体" pitchFamily="2" charset="-122"/>
              </a:rPr>
              <a:t>确定性</a:t>
            </a:r>
            <a:r>
              <a:rPr lang="zh-CN" sz="2400" smtClean="0">
                <a:latin typeface="宋体" pitchFamily="2" charset="-122"/>
              </a:rPr>
              <a:t>。算法的每一个步骤必须是确切地定义的；</a:t>
            </a:r>
          </a:p>
          <a:p>
            <a:pPr eaLnBrk="1" hangingPunct="1">
              <a:lnSpc>
                <a:spcPct val="80000"/>
              </a:lnSpc>
            </a:pPr>
            <a:r>
              <a:rPr lang="zh-CN" sz="2400" b="1" smtClean="0">
                <a:latin typeface="宋体" pitchFamily="2" charset="-122"/>
              </a:rPr>
              <a:t> </a:t>
            </a:r>
            <a:r>
              <a:rPr lang="zh-CN" altLang="zh-CN" sz="2400" b="1" smtClean="0">
                <a:latin typeface="宋体" pitchFamily="2" charset="-122"/>
              </a:rPr>
              <a:t>(3) </a:t>
            </a:r>
            <a:r>
              <a:rPr lang="zh-CN" sz="2400" b="1" smtClean="0">
                <a:latin typeface="宋体" pitchFamily="2" charset="-122"/>
              </a:rPr>
              <a:t>输入</a:t>
            </a:r>
            <a:r>
              <a:rPr lang="zh-CN" sz="2400" smtClean="0">
                <a:latin typeface="宋体" pitchFamily="2" charset="-122"/>
              </a:rPr>
              <a:t>。算法有零个或多个输入；</a:t>
            </a:r>
          </a:p>
          <a:p>
            <a:pPr eaLnBrk="1" hangingPunct="1">
              <a:lnSpc>
                <a:spcPct val="80000"/>
              </a:lnSpc>
            </a:pPr>
            <a:r>
              <a:rPr lang="zh-CN" sz="2400" b="1" smtClean="0">
                <a:latin typeface="宋体" pitchFamily="2" charset="-122"/>
              </a:rPr>
              <a:t> </a:t>
            </a:r>
            <a:r>
              <a:rPr lang="zh-CN" altLang="zh-CN" sz="2400" b="1" smtClean="0">
                <a:latin typeface="宋体" pitchFamily="2" charset="-122"/>
              </a:rPr>
              <a:t>(4) </a:t>
            </a:r>
            <a:r>
              <a:rPr lang="zh-CN" sz="2400" b="1" smtClean="0">
                <a:latin typeface="宋体" pitchFamily="2" charset="-122"/>
              </a:rPr>
              <a:t>输出</a:t>
            </a:r>
            <a:r>
              <a:rPr lang="zh-CN" sz="2400" smtClean="0">
                <a:latin typeface="宋体" pitchFamily="2" charset="-122"/>
              </a:rPr>
              <a:t>。算法有一个或多个输出，即与输入有某个特定关系的量；</a:t>
            </a:r>
          </a:p>
          <a:p>
            <a:pPr eaLnBrk="1" hangingPunct="1">
              <a:lnSpc>
                <a:spcPct val="80000"/>
              </a:lnSpc>
            </a:pPr>
            <a:r>
              <a:rPr lang="zh-CN" sz="2400" b="1" smtClean="0">
                <a:latin typeface="宋体" pitchFamily="2" charset="-122"/>
              </a:rPr>
              <a:t> </a:t>
            </a:r>
            <a:r>
              <a:rPr lang="zh-CN" altLang="zh-CN" sz="2400" b="1" smtClean="0">
                <a:latin typeface="宋体" pitchFamily="2" charset="-122"/>
              </a:rPr>
              <a:t>(5) </a:t>
            </a:r>
            <a:r>
              <a:rPr lang="zh-CN" sz="2400" b="1" smtClean="0">
                <a:latin typeface="宋体" pitchFamily="2" charset="-122"/>
              </a:rPr>
              <a:t>能行性</a:t>
            </a:r>
            <a:r>
              <a:rPr lang="zh-CN" sz="2400" smtClean="0">
                <a:latin typeface="宋体" pitchFamily="2" charset="-122"/>
              </a:rPr>
              <a:t>。算法中有待执行的运算和操作必须是相当基本的，即是说，它们原则上都是能够精确地进行的，而且用笔和纸做有穷次就可以完成。</a:t>
            </a:r>
          </a:p>
        </p:txBody>
      </p:sp>
      <p:pic>
        <p:nvPicPr>
          <p:cNvPr id="12292" name="Picture 4" descr="Knuth"/>
          <p:cNvPicPr>
            <a:picLocks noGrp="1" noChangeAspect="1" noChangeArrowheads="1"/>
          </p:cNvPicPr>
          <p:nvPr>
            <p:ph sz="quarter" idx="2"/>
          </p:nvPr>
        </p:nvPicPr>
        <p:blipFill>
          <a:blip r:embed="rId2"/>
          <a:srcRect/>
          <a:stretch>
            <a:fillRect/>
          </a:stretch>
        </p:blipFill>
        <p:spPr>
          <a:xfrm>
            <a:off x="7391400" y="1752600"/>
            <a:ext cx="1443038" cy="1981200"/>
          </a:xfrm>
          <a:noFill/>
        </p:spPr>
      </p:pic>
      <p:pic>
        <p:nvPicPr>
          <p:cNvPr id="12293" name="Picture 5" descr="The art of Computer Programming"/>
          <p:cNvPicPr>
            <a:picLocks noGrp="1" noChangeAspect="1" noChangeArrowheads="1"/>
          </p:cNvPicPr>
          <p:nvPr>
            <p:ph sz="quarter" idx="3"/>
          </p:nvPr>
        </p:nvPicPr>
        <p:blipFill>
          <a:blip r:embed="rId3"/>
          <a:srcRect/>
          <a:stretch>
            <a:fillRect/>
          </a:stretch>
        </p:blipFill>
        <p:spPr>
          <a:xfrm>
            <a:off x="7391400" y="4038600"/>
            <a:ext cx="1481138" cy="190500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endParaRPr lang="zh-CN" altLang="zh-CN" smtClean="0"/>
          </a:p>
        </p:txBody>
      </p:sp>
      <p:sp>
        <p:nvSpPr>
          <p:cNvPr id="13315" name="Rectangle 3"/>
          <p:cNvSpPr>
            <a:spLocks noGrp="1" noChangeArrowheads="1"/>
          </p:cNvSpPr>
          <p:nvPr>
            <p:ph type="body" idx="1"/>
          </p:nvPr>
        </p:nvSpPr>
        <p:spPr>
          <a:xfrm>
            <a:off x="457200" y="1981200"/>
            <a:ext cx="8229600" cy="4800600"/>
          </a:xfrm>
        </p:spPr>
        <p:txBody>
          <a:bodyPr/>
          <a:lstStyle/>
          <a:p>
            <a:pPr eaLnBrk="1" hangingPunct="1"/>
            <a:r>
              <a:rPr lang="zh-CN" sz="2400" b="1" smtClean="0"/>
              <a:t>算法设计的要求</a:t>
            </a:r>
          </a:p>
          <a:p>
            <a:pPr eaLnBrk="1" hangingPunct="1"/>
            <a:r>
              <a:rPr lang="zh-CN" sz="2400" smtClean="0"/>
              <a:t>评价一个好的算法有以下几个标准</a:t>
            </a:r>
            <a:r>
              <a:rPr lang="zh-CN" altLang="zh-CN" sz="2400" smtClean="0"/>
              <a:t>:</a:t>
            </a:r>
          </a:p>
          <a:p>
            <a:pPr eaLnBrk="1" hangingPunct="1"/>
            <a:r>
              <a:rPr lang="zh-CN" altLang="zh-CN" sz="2400" b="1" smtClean="0"/>
              <a:t>(1) </a:t>
            </a:r>
            <a:r>
              <a:rPr lang="zh-CN" sz="2400" b="1" smtClean="0"/>
              <a:t>正确性</a:t>
            </a:r>
            <a:r>
              <a:rPr lang="zh-CN" altLang="zh-CN" sz="2400" smtClean="0"/>
              <a:t>(Correctness )   </a:t>
            </a:r>
            <a:r>
              <a:rPr lang="zh-CN" sz="2400" smtClean="0"/>
              <a:t>算法应满足具体问题的需求。</a:t>
            </a:r>
          </a:p>
          <a:p>
            <a:pPr eaLnBrk="1" hangingPunct="1"/>
            <a:r>
              <a:rPr lang="zh-CN" altLang="zh-CN" sz="2400" b="1" smtClean="0"/>
              <a:t>(2)</a:t>
            </a:r>
            <a:r>
              <a:rPr lang="zh-CN" sz="2400" b="1" smtClean="0"/>
              <a:t>可读性</a:t>
            </a:r>
            <a:r>
              <a:rPr lang="zh-CN" altLang="zh-CN" sz="2400" smtClean="0"/>
              <a:t>(Readability)   </a:t>
            </a:r>
            <a:r>
              <a:rPr lang="zh-CN" sz="2400" smtClean="0"/>
              <a:t>算法应该好读。以有利于阅读者对程序的理解。</a:t>
            </a:r>
          </a:p>
          <a:p>
            <a:pPr eaLnBrk="1" hangingPunct="1">
              <a:buFont typeface="Wingdings" pitchFamily="2" charset="2"/>
              <a:buNone/>
            </a:pPr>
            <a:r>
              <a:rPr lang="zh-CN" altLang="zh-CN" sz="2400" b="1" smtClean="0"/>
              <a:t>    (3)</a:t>
            </a:r>
            <a:r>
              <a:rPr lang="zh-CN" sz="2400" b="1" smtClean="0"/>
              <a:t>健状性</a:t>
            </a:r>
            <a:r>
              <a:rPr lang="zh-CN" altLang="zh-CN" sz="2400" smtClean="0"/>
              <a:t>(Robustness) </a:t>
            </a:r>
            <a:r>
              <a:rPr lang="zh-CN" sz="2400" smtClean="0"/>
              <a:t>算法应具有容错处理。当输入非法数据时，算法应对其作出反应，而不是产生莫名其妙的输出结果。</a:t>
            </a:r>
          </a:p>
          <a:p>
            <a:pPr eaLnBrk="1" hangingPunct="1"/>
            <a:r>
              <a:rPr lang="zh-CN" altLang="zh-CN" sz="2400" b="1" smtClean="0"/>
              <a:t>(4)</a:t>
            </a:r>
            <a:r>
              <a:rPr lang="zh-CN" sz="2400" b="1" smtClean="0"/>
              <a:t>效率与存储量需求   </a:t>
            </a:r>
            <a:r>
              <a:rPr lang="zh-CN" sz="2400" smtClean="0"/>
              <a:t>效率指的是算法执行的时间；存储量需求指算法执行过程中所需要的最大存储空间。一般，这两者与问题的规模有关。</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1806</Words>
  <Application>Microsoft Office PowerPoint</Application>
  <PresentationFormat>全屏显示(4:3)</PresentationFormat>
  <Paragraphs>164</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程序设计的发展</vt:lpstr>
      <vt:lpstr>计算科学的起源－从逻辑开始</vt:lpstr>
      <vt:lpstr>通用计算的设想</vt:lpstr>
      <vt:lpstr>通用计算的几种模型</vt:lpstr>
      <vt:lpstr>图灵机的出现</vt:lpstr>
      <vt:lpstr>PowerPoint 演示文稿</vt:lpstr>
      <vt:lpstr>算法（Algorithm）</vt:lpstr>
      <vt:lpstr>PowerPoint 演示文稿</vt:lpstr>
      <vt:lpstr>PowerPoint 演示文稿</vt:lpstr>
      <vt:lpstr>算法的表示</vt:lpstr>
      <vt:lpstr>算法的自然语言描述</vt:lpstr>
      <vt:lpstr>算法的程序流程图描述 </vt:lpstr>
      <vt:lpstr>算法的N－S图描述</vt:lpstr>
      <vt:lpstr>例：求两个自然数的最大公约数。</vt:lpstr>
      <vt:lpstr>算法的自然语言描述</vt:lpstr>
      <vt:lpstr>以下使用欧几里德算法</vt:lpstr>
      <vt:lpstr>设计程序（Programming）</vt:lpstr>
      <vt:lpstr>常见程序设计语言</vt:lpstr>
      <vt:lpstr>PowerPoint 演示文稿</vt:lpstr>
      <vt:lpstr>PowerPoint 演示文稿</vt:lpstr>
      <vt:lpstr>编译过程（Compile）</vt:lpstr>
      <vt:lpstr>翻译过程和编译过程的对比 </vt:lpstr>
      <vt:lpstr>程序设计方法的发展</vt:lpstr>
      <vt:lpstr>面向对象语言简介</vt:lpstr>
    </vt:vector>
  </TitlesOfParts>
  <Company>Zhuang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程序设计的发展</dc:title>
  <dc:creator>chzhuang</dc:creator>
  <cp:lastModifiedBy>微软用户</cp:lastModifiedBy>
  <cp:revision>6</cp:revision>
  <dcterms:created xsi:type="dcterms:W3CDTF">2014-07-29T08:50:42Z</dcterms:created>
  <dcterms:modified xsi:type="dcterms:W3CDTF">2018-09-26T10:35:56Z</dcterms:modified>
</cp:coreProperties>
</file>