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93" r:id="rId2"/>
    <p:sldId id="316" r:id="rId3"/>
    <p:sldId id="355" r:id="rId4"/>
    <p:sldId id="357" r:id="rId5"/>
    <p:sldId id="356" r:id="rId6"/>
    <p:sldId id="361" r:id="rId7"/>
    <p:sldId id="362" r:id="rId8"/>
    <p:sldId id="363" r:id="rId9"/>
    <p:sldId id="317" r:id="rId10"/>
    <p:sldId id="318" r:id="rId11"/>
    <p:sldId id="319" r:id="rId12"/>
    <p:sldId id="321" r:id="rId13"/>
    <p:sldId id="322" r:id="rId14"/>
    <p:sldId id="323" r:id="rId15"/>
    <p:sldId id="358" r:id="rId16"/>
    <p:sldId id="324" r:id="rId17"/>
    <p:sldId id="325" r:id="rId18"/>
    <p:sldId id="359" r:id="rId19"/>
    <p:sldId id="326" r:id="rId20"/>
    <p:sldId id="327" r:id="rId21"/>
    <p:sldId id="328" r:id="rId22"/>
    <p:sldId id="360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0" r:id="rId44"/>
    <p:sldId id="351" r:id="rId45"/>
    <p:sldId id="35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A3BC3728-BE79-45C9-9754-57CBD51DC8D1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676198-EDD3-449D-A20E-96C49863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4E79CD-43BD-4FAD-979F-BC2067D96096}" type="slidenum">
              <a:rPr lang="en-US" altLang="en-US" smtClean="0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B05CB-2425-48D9-8C1C-5872FF9F7C95}" type="slidenum">
              <a:rPr lang="en-US" altLang="en-US">
                <a:latin typeface="Times" panose="02020603050405020304" pitchFamily="18" charset="0"/>
              </a:rPr>
              <a:pPr/>
              <a:t>37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These are commands related with process management. Kill is used to stop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53194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777E9-FD49-45D4-B18F-698D393A2488}" type="slidenum">
              <a:rPr lang="en-US" altLang="en-US">
                <a:latin typeface="Times" panose="02020603050405020304" pitchFamily="18" charset="0"/>
              </a:rPr>
              <a:pPr/>
              <a:t>38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These are commands related with process management. Kill is used to stop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291946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825BA-D827-4AA9-B686-6D3CC86BD1CF}" type="slidenum">
              <a:rPr lang="en-US" altLang="en-US">
                <a:latin typeface="Times" panose="02020603050405020304" pitchFamily="18" charset="0"/>
              </a:rPr>
              <a:pPr/>
              <a:t>40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 tar stands for </a:t>
            </a:r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tape archive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gzip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 stands for zip is compression algorithm. G stands for that this software is made by GNU project. I don</a:t>
            </a:r>
            <a:r>
              <a:rPr lang="en-US" altLang="en-US">
                <a:latin typeface="Arial" panose="020B0604020202020204" pitchFamily="34" charset="0"/>
              </a:rPr>
              <a:t>’</a:t>
            </a:r>
            <a:r>
              <a:rPr lang="en-US" altLang="en-US"/>
              <a:t>t explain What GNU is here, but you might have heard about </a:t>
            </a:r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open source project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. GNU is an open source project to create totally free UNIX. </a:t>
            </a:r>
          </a:p>
        </p:txBody>
      </p:sp>
    </p:spTree>
    <p:extLst>
      <p:ext uri="{BB962C8B-B14F-4D97-AF65-F5344CB8AC3E}">
        <p14:creationId xmlns:p14="http://schemas.microsoft.com/office/powerpoint/2010/main" val="324193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76A1F-1A25-4B0B-BE7B-CCA8B1304C03}" type="slidenum">
              <a:rPr lang="en-US" altLang="en-US">
                <a:latin typeface="Times" panose="02020603050405020304" pitchFamily="18" charset="0"/>
              </a:rPr>
              <a:pPr/>
              <a:t>42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Since our objective is to run parallel program on PC cluster.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pico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 stands for Pine Composer. Pine is a mail software. Pico comes out from pine edit mail part.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4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352AF-D85E-4B4E-9B1F-B05A40754CBD}" type="slidenum">
              <a:rPr lang="en-US" altLang="en-US">
                <a:latin typeface="Times" panose="02020603050405020304" pitchFamily="18" charset="0"/>
              </a:rPr>
              <a:pPr/>
              <a:t>43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6304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69E348-0CDE-4EC6-AC2E-3227EF5F8848}" type="slidenum">
              <a:rPr lang="en-US" altLang="en-US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81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CC342-3877-4DC6-A475-99870D4F50E3}" type="slidenum">
              <a:rPr lang="en-US" altLang="en-US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Inside /bin</a:t>
            </a:r>
          </a:p>
          <a:p>
            <a:pPr eaLnBrk="1" hangingPunct="1"/>
            <a:r>
              <a:rPr lang="en-US" altLang="en-US"/>
              <a:t>arch           cut            gawk      ls             red        tar</a:t>
            </a:r>
          </a:p>
          <a:p>
            <a:pPr eaLnBrk="1" hangingPunct="1"/>
            <a:r>
              <a:rPr lang="en-US" altLang="en-US"/>
              <a:t>ash            date           gettext   mail           rm         tcsh</a:t>
            </a:r>
          </a:p>
          <a:p>
            <a:pPr eaLnBrk="1" hangingPunct="1"/>
            <a:r>
              <a:rPr lang="en-US" altLang="en-US"/>
              <a:t>ash.static     dd             grep      mkdir          rmdir      touch</a:t>
            </a:r>
          </a:p>
          <a:p>
            <a:pPr eaLnBrk="1" hangingPunct="1"/>
            <a:r>
              <a:rPr lang="en-US" altLang="en-US"/>
              <a:t>aumix-minimal  df             gtar      mknod          rpm        true</a:t>
            </a:r>
          </a:p>
          <a:p>
            <a:pPr eaLnBrk="1" hangingPunct="1"/>
            <a:r>
              <a:rPr lang="en-US" altLang="en-US"/>
              <a:t>awk            dmesg          gunzip    mktemp         rvi        umount</a:t>
            </a:r>
          </a:p>
          <a:p>
            <a:pPr eaLnBrk="1" hangingPunct="1"/>
            <a:r>
              <a:rPr lang="en-US" altLang="en-US"/>
              <a:t>basename       dnsdomainname  gzip      more           rview      uname</a:t>
            </a:r>
          </a:p>
          <a:p>
            <a:pPr eaLnBrk="1" hangingPunct="1"/>
            <a:r>
              <a:rPr lang="en-US" altLang="en-US"/>
              <a:t>bash           doexec         hostname  mount          sed        unicode_start</a:t>
            </a:r>
          </a:p>
          <a:p>
            <a:pPr eaLnBrk="1" hangingPunct="1"/>
            <a:r>
              <a:rPr lang="en-US" altLang="en-US"/>
              <a:t>bash2          domainname     igawk     mt             setfont    unicode_stop</a:t>
            </a:r>
          </a:p>
          <a:p>
            <a:pPr eaLnBrk="1" hangingPunct="1"/>
            <a:r>
              <a:rPr lang="en-US" altLang="en-US"/>
              <a:t>bsh            dumpkeys       ipcalc    mv             setserial  unlink</a:t>
            </a:r>
          </a:p>
          <a:p>
            <a:pPr eaLnBrk="1" hangingPunct="1"/>
            <a:r>
              <a:rPr lang="en-US" altLang="en-US"/>
              <a:t>cat            echo           kbd_mode  netstat        sfxload    usleep</a:t>
            </a:r>
          </a:p>
          <a:p>
            <a:pPr eaLnBrk="1" hangingPunct="1"/>
            <a:r>
              <a:rPr lang="en-US" altLang="en-US"/>
              <a:t>chgrp          ed             kill      nice           sh         vi</a:t>
            </a:r>
          </a:p>
          <a:p>
            <a:pPr eaLnBrk="1" hangingPunct="1"/>
            <a:r>
              <a:rPr lang="en-US" altLang="en-US"/>
              <a:t>chmod          egrep          ksh       nisdomainname  sleep      view</a:t>
            </a:r>
          </a:p>
          <a:p>
            <a:pPr eaLnBrk="1" hangingPunct="1"/>
            <a:r>
              <a:rPr lang="en-US" altLang="en-US"/>
              <a:t>chown          env            link      pgawk          sort       ypdomainname</a:t>
            </a:r>
          </a:p>
          <a:p>
            <a:pPr eaLnBrk="1" hangingPunct="1"/>
            <a:r>
              <a:rPr lang="en-US" altLang="en-US"/>
              <a:t>cp             ex             ln        ping           stty       zcat</a:t>
            </a:r>
          </a:p>
          <a:p>
            <a:pPr eaLnBrk="1" hangingPunct="1"/>
            <a:r>
              <a:rPr lang="en-US" altLang="en-US"/>
              <a:t>cpio           false          loadkeys  ps             su         zsh</a:t>
            </a:r>
          </a:p>
          <a:p>
            <a:pPr eaLnBrk="1" hangingPunct="1"/>
            <a:r>
              <a:rPr lang="en-US" altLang="en-US"/>
              <a:t>csh            fgrep          login     pwd            sync       zsh-4.0.4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63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B8EB16-DC52-4933-9CEC-7AF14F2566E5}" type="slidenum">
              <a:rPr lang="en-US" altLang="en-US">
                <a:latin typeface="Times" panose="02020603050405020304" pitchFamily="18" charset="0"/>
              </a:rPr>
              <a:pPr/>
              <a:t>13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Inside /sbin</a:t>
            </a:r>
          </a:p>
          <a:p>
            <a:pPr eaLnBrk="1" hangingPunct="1"/>
            <a:r>
              <a:rPr lang="en-US" altLang="en-US"/>
              <a:t>Mkfs, insmod, halt shutdown ifconfig </a:t>
            </a:r>
            <a:r>
              <a:rPr lang="en-US" altLang="en-US">
                <a:latin typeface="Arial" panose="020B0604020202020204" pitchFamily="34" charset="0"/>
              </a:rPr>
              <a:t>…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4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65E1CE-031A-40EB-95A1-AAD957ED0B19}" type="slidenum">
              <a:rPr lang="en-US" altLang="en-US">
                <a:latin typeface="Times" panose="02020603050405020304" pitchFamily="18" charset="0"/>
              </a:rPr>
              <a:pPr/>
              <a:t>19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ls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 stands for list. </a:t>
            </a:r>
          </a:p>
          <a:p>
            <a:pPr eaLnBrk="1" hangingPunct="1"/>
            <a:r>
              <a:rPr lang="en-US" altLang="en-US"/>
              <a:t>Pwd stands for present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36850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BCEC1-E98B-470B-9F5D-3C685E3BF6D7}" type="slidenum">
              <a:rPr lang="en-US" altLang="en-US">
                <a:latin typeface="Times" panose="02020603050405020304" pitchFamily="18" charset="0"/>
              </a:rPr>
              <a:pPr/>
              <a:t>20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su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 means switch user. When you have several user account on one machine. </a:t>
            </a:r>
          </a:p>
        </p:txBody>
      </p:sp>
    </p:spTree>
    <p:extLst>
      <p:ext uri="{BB962C8B-B14F-4D97-AF65-F5344CB8AC3E}">
        <p14:creationId xmlns:p14="http://schemas.microsoft.com/office/powerpoint/2010/main" val="351505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EC7F2-6D19-4053-A6F1-E5523451996F}" type="slidenum">
              <a:rPr lang="en-US" altLang="en-US">
                <a:latin typeface="Times" panose="02020603050405020304" pitchFamily="18" charset="0"/>
              </a:rPr>
              <a:pPr/>
              <a:t>21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ls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 stands for list. </a:t>
            </a:r>
          </a:p>
        </p:txBody>
      </p:sp>
    </p:spTree>
    <p:extLst>
      <p:ext uri="{BB962C8B-B14F-4D97-AF65-F5344CB8AC3E}">
        <p14:creationId xmlns:p14="http://schemas.microsoft.com/office/powerpoint/2010/main" val="99325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63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63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63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63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D06DC7-BDA4-4787-96B3-7B16F83DE75D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1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43DFE-E181-4FDF-950C-15B187A0FD44}" type="slidenum">
              <a:rPr lang="en-US" altLang="en-US">
                <a:latin typeface="Times" panose="02020603050405020304" pitchFamily="18" charset="0"/>
              </a:rPr>
              <a:pPr/>
              <a:t>33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35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2EEB7D-2E32-4F67-B909-8E52C74732B1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AE12-969E-44DE-97D2-9859153EF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E0C0-803F-4CD5-A06C-DF36C538D5F6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96F0A-E1D5-4F88-A1E0-A4FCD5CB6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B7D13-F3C3-4E7E-AFA3-B00B9F1DFCB3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986AF-EE23-4FB0-A749-83EC4D2FB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06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619D8-9B92-42DB-822B-C01AF66EB80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8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FDD72-A825-46D2-BEE2-F90728A14D98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0143-EA76-474E-81BE-9FEDB29C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C36C79-9877-4250-9C3D-EE4398E93DC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C0DE7-4316-489A-9E48-FD88C70AA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9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6A958-F61F-435B-8768-1CCBA5EF9186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FFD6C-7932-48DE-A570-689F87332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EC3C41-F829-4314-B4CD-0AACF7686A9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EC4C6-16FE-4E96-84F1-4E6B8C621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54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3CD0-F443-4071-8600-414302F27B0D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98F26-6353-4448-A826-76C47AB4B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25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0EA95B-0A7C-4549-8167-FE259C34959B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B6FD-848A-4F4B-AA84-E196376AA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0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102EB7-CFCD-4637-95EE-92BE9CE7DD3A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2117C-4E67-4FDB-8FB5-99CE086E72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01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E3DEAB-DF4B-4B67-AE93-110EA350FCA7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8046-E41C-47E4-B6B6-8FC3CF655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7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ADC5C4A-06CD-4AC4-8D63-156CB0105F2B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469D3EDC-6C34-43E2-B1A1-616BBD068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8" r:id="rId2"/>
    <p:sldLayoutId id="2147484104" r:id="rId3"/>
    <p:sldLayoutId id="2147484099" r:id="rId4"/>
    <p:sldLayoutId id="2147484105" r:id="rId5"/>
    <p:sldLayoutId id="2147484100" r:id="rId6"/>
    <p:sldLayoutId id="2147484106" r:id="rId7"/>
    <p:sldLayoutId id="2147484107" r:id="rId8"/>
    <p:sldLayoutId id="2147484108" r:id="rId9"/>
    <p:sldLayoutId id="2147484101" r:id="rId10"/>
    <p:sldLayoutId id="2147484102" r:id="rId11"/>
    <p:sldLayoutId id="21474841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hyperlink" Target="http://www.tcoffee.org/Courses/Exercises/pavie_07/lectures/8.1.intro_unix.p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t.ucf.edu/about/telecommunications/network-services/vp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mint.com/useful-basic-commands-of-apt-get-and-apt-cache-for-package-managemen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nscp.net/eng/index.php" TargetMode="External"/><Relationship Id="rId2" Type="http://schemas.openxmlformats.org/officeDocument/2006/relationships/hyperlink" Target="http://en.wikipedia.org/wiki/Ssh_clien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Linux Introduction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  <a:endParaRPr lang="en-US" dirty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Unix Overview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3963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Multi-user &amp; Multi-process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Many people can use one machine at the same time by remote login</a:t>
            </a:r>
          </a:p>
          <a:p>
            <a:pPr eaLnBrk="1" hangingPunct="1"/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File &amp; Process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Data, directory, process, hard disk, CD 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ja-JP" sz="2000" dirty="0">
                <a:ea typeface="ＭＳ Ｐゴシック" panose="020B0600070205080204" pitchFamily="34" charset="-128"/>
              </a:rPr>
              <a:t> (almost everything) are expressed as a file. </a:t>
            </a: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Process is an running program identified by a unique id (PID).</a:t>
            </a:r>
          </a:p>
        </p:txBody>
      </p:sp>
    </p:spTree>
    <p:extLst>
      <p:ext uri="{BB962C8B-B14F-4D97-AF65-F5344CB8AC3E}">
        <p14:creationId xmlns:p14="http://schemas.microsoft.com/office/powerpoint/2010/main" val="14636153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Unix Overview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58167"/>
            <a:ext cx="7124700" cy="3895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b="1" u="sng" dirty="0">
                <a:ea typeface="ＭＳ Ｐゴシック" panose="020B0600070205080204" pitchFamily="34" charset="-128"/>
              </a:rPr>
              <a:t>Directory Structure</a:t>
            </a:r>
            <a:endParaRPr lang="en-US" altLang="ja-JP" sz="24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Files are put in a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directory</a:t>
            </a:r>
            <a:r>
              <a:rPr lang="en-US" altLang="ja-JP" sz="20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All directories are in a hierarchical structure (tree structure).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User can put and remove any directories on the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6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Some devices (iPad, iPhone) do not have a clear directory file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Top directory is “/”, which is called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slash</a:t>
            </a:r>
            <a:r>
              <a:rPr lang="en-US" altLang="ja-JP" sz="2000" dirty="0">
                <a:ea typeface="ＭＳ Ｐゴシック" panose="020B0600070205080204" pitchFamily="34" charset="-128"/>
              </a:rPr>
              <a:t> or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root</a:t>
            </a:r>
            <a:r>
              <a:rPr lang="en-US" altLang="ja-JP" sz="20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Users have the own directory. (home directory)</a:t>
            </a:r>
          </a:p>
          <a:p>
            <a:pPr eaLnBrk="1" hangingPunct="1">
              <a:lnSpc>
                <a:spcPct val="90000"/>
              </a:lnSpc>
            </a:pPr>
            <a:endParaRPr lang="en-US" altLang="ja-JP" sz="2000" b="1" u="sng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10" descr="Drawing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587" y="3962400"/>
            <a:ext cx="6410325" cy="264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013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Unix Overview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6689725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 u="sng" dirty="0">
                <a:ea typeface="ＭＳ Ｐゴシック" panose="020B0600070205080204" pitchFamily="34" charset="-128"/>
              </a:rPr>
              <a:t>Important Directories</a:t>
            </a: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/bin     This contains files that are essential for correct operation of the system. These are available for use by all users.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/home This is where user home directories are stored.</a:t>
            </a:r>
          </a:p>
          <a:p>
            <a:pPr lvl="1" eaLnBrk="1" hangingPunct="1"/>
            <a:r>
              <a:rPr lang="en-US" altLang="ja-JP" sz="16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/home/username/          default user home directory</a:t>
            </a:r>
          </a:p>
          <a:p>
            <a:pPr lvl="1" eaLnBrk="1" hangingPunct="1"/>
            <a:r>
              <a:rPr lang="en-US" altLang="ja-JP" sz="16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/home/username/</a:t>
            </a:r>
            <a:r>
              <a:rPr lang="en-US" altLang="ja-JP" sz="1600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public_html</a:t>
            </a:r>
            <a:r>
              <a:rPr lang="en-US" altLang="ja-JP" sz="16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default user web homepage directory </a:t>
            </a:r>
          </a:p>
          <a:p>
            <a:pPr eaLnBrk="1" hangingPunct="1"/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/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var</a:t>
            </a:r>
            <a:r>
              <a:rPr lang="en-US" altLang="ja-JP" sz="2000" dirty="0">
                <a:ea typeface="ＭＳ Ｐゴシック" panose="020B0600070205080204" pitchFamily="34" charset="-128"/>
              </a:rPr>
              <a:t>	 This directory is used to store files which change frequently, and must be available to be written to.</a:t>
            </a:r>
          </a:p>
          <a:p>
            <a:pPr eaLnBrk="1" hangingPunct="1"/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/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ja-JP" sz="2000" dirty="0">
                <a:ea typeface="ＭＳ Ｐゴシック" panose="020B0600070205080204" pitchFamily="34" charset="-128"/>
              </a:rPr>
              <a:t> 	 Various system configuration files are stored here. </a:t>
            </a:r>
          </a:p>
        </p:txBody>
      </p:sp>
    </p:spTree>
    <p:extLst>
      <p:ext uri="{BB962C8B-B14F-4D97-AF65-F5344CB8AC3E}">
        <p14:creationId xmlns:p14="http://schemas.microsoft.com/office/powerpoint/2010/main" val="2415986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Unix Overview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9" y="1600200"/>
            <a:ext cx="6354762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b="1" u="sng" dirty="0">
                <a:ea typeface="ＭＳ Ｐゴシック" panose="020B0600070205080204" pitchFamily="34" charset="-128"/>
              </a:rPr>
              <a:t>Important Directories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/dev	 This contains various devices as files, e.g. hard 	 	disk, CD-ROM drive, etc. 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/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sbin</a:t>
            </a:r>
            <a:r>
              <a:rPr lang="en-US" altLang="ja-JP" sz="1800" dirty="0">
                <a:ea typeface="ＭＳ Ｐゴシック" panose="020B0600070205080204" pitchFamily="34" charset="-128"/>
              </a:rPr>
              <a:t>	  Binaries which are only expected to be used by 	the </a:t>
            </a:r>
            <a:r>
              <a:rPr lang="en-US" altLang="ja-JP" sz="1800" u="sng" dirty="0">
                <a:ea typeface="ＭＳ Ｐゴシック" panose="020B0600070205080204" pitchFamily="34" charset="-128"/>
              </a:rPr>
              <a:t>super user</a:t>
            </a:r>
            <a:r>
              <a:rPr lang="en-US" altLang="ja-JP" sz="18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/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tmp</a:t>
            </a:r>
            <a:r>
              <a:rPr lang="en-US" altLang="ja-JP" sz="1800" dirty="0">
                <a:ea typeface="ＭＳ Ｐゴシック" panose="020B0600070205080204" pitchFamily="34" charset="-128"/>
              </a:rPr>
              <a:t>     Temporary files.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8650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Unix Overview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7467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b="1" u="sng">
                <a:ea typeface="ＭＳ Ｐゴシック" panose="020B0600070205080204" pitchFamily="34" charset="-128"/>
              </a:rPr>
              <a:t>Normal user and Super 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>
                <a:ea typeface="ＭＳ Ｐゴシック" panose="020B0600070205080204" pitchFamily="34" charset="-128"/>
              </a:rPr>
              <a:t>In Unix system, there is one special user for administrator, which can do anything.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>
                <a:ea typeface="ＭＳ Ｐゴシック" panose="020B0600070205080204" pitchFamily="34" charset="-128"/>
              </a:rPr>
              <a:t>This special user is called </a:t>
            </a:r>
            <a:r>
              <a:rPr lang="en-US" altLang="ja-JP" sz="1800" u="sng">
                <a:ea typeface="ＭＳ Ｐゴシック" panose="020B0600070205080204" pitchFamily="34" charset="-128"/>
              </a:rPr>
              <a:t>root</a:t>
            </a:r>
            <a:r>
              <a:rPr lang="en-US" altLang="ja-JP" sz="1800">
                <a:ea typeface="ＭＳ Ｐゴシック" panose="020B0600070205080204" pitchFamily="34" charset="-128"/>
              </a:rPr>
              <a:t> or </a:t>
            </a:r>
            <a:r>
              <a:rPr lang="en-US" altLang="ja-JP" sz="1800" u="sng">
                <a:ea typeface="ＭＳ Ｐゴシック" panose="020B0600070205080204" pitchFamily="34" charset="-128"/>
              </a:rPr>
              <a:t>superuser</a:t>
            </a:r>
            <a:r>
              <a:rPr lang="en-US" altLang="ja-JP" sz="18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b="1" u="sng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b="1" u="sng">
                <a:ea typeface="ＭＳ Ｐゴシック" panose="020B0600070205080204" pitchFamily="34" charset="-128"/>
              </a:rPr>
              <a:t>Case Sensitivity</a:t>
            </a:r>
            <a:endParaRPr lang="en-US" altLang="ja-JP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>
                <a:ea typeface="ＭＳ Ｐゴシック" panose="020B0600070205080204" pitchFamily="34" charset="-128"/>
              </a:rPr>
              <a:t>Unix is case-sensitive.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>
                <a:ea typeface="ＭＳ Ｐゴシック" panose="020B0600070205080204" pitchFamily="34" charset="-128"/>
              </a:rPr>
              <a:t>MYFILE.doc, Myfile.doc, mYfiLe.Doc are different.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b="1" u="sng">
                <a:ea typeface="ＭＳ Ｐゴシック" panose="020B0600070205080204" pitchFamily="34" charset="-128"/>
              </a:rPr>
              <a:t>Online Manual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>
                <a:ea typeface="ＭＳ Ｐゴシック" panose="020B0600070205080204" pitchFamily="34" charset="-128"/>
              </a:rPr>
              <a:t>Unix has well-written online manuals.</a:t>
            </a:r>
          </a:p>
        </p:txBody>
      </p:sp>
    </p:spTree>
    <p:extLst>
      <p:ext uri="{BB962C8B-B14F-4D97-AF65-F5344CB8AC3E}">
        <p14:creationId xmlns:p14="http://schemas.microsoft.com/office/powerpoint/2010/main" val="416279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Linux Command Line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shell is where Linux/Unix commands are invoked</a:t>
            </a:r>
          </a:p>
          <a:p>
            <a:r>
              <a:rPr lang="en-US" altLang="en-US"/>
              <a:t>A command is typed at a shell prompt</a:t>
            </a:r>
          </a:p>
          <a:p>
            <a:pPr lvl="1"/>
            <a:r>
              <a:rPr lang="en-US" altLang="en-US" sz="3200"/>
              <a:t>A prompt usually ends in a dollar sign ($)</a:t>
            </a:r>
          </a:p>
          <a:p>
            <a:pPr lvl="1"/>
            <a:r>
              <a:rPr lang="en-US" altLang="en-US" sz="3200"/>
              <a:t>The prompt for root administrator is designated with a pound or hash symbol (#)</a:t>
            </a:r>
          </a:p>
        </p:txBody>
      </p:sp>
    </p:spTree>
    <p:extLst>
      <p:ext uri="{BB962C8B-B14F-4D97-AF65-F5344CB8AC3E}">
        <p14:creationId xmlns:p14="http://schemas.microsoft.com/office/powerpoint/2010/main" val="281055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Basic Commands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How to run commands</a:t>
            </a:r>
          </a:p>
          <a:p>
            <a:pPr eaLnBrk="1" hangingPunct="1"/>
            <a:r>
              <a:rPr lang="en-US" altLang="en-US" sz="1600" b="1" dirty="0"/>
              <a:t>Run a “terminal” application, run command in text line format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[username]$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One command consists of three parts, i.e. command name, options, arguments.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Example)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400" dirty="0">
                <a:ea typeface="ＭＳ Ｐゴシック" panose="020B0600070205080204" pitchFamily="34" charset="-128"/>
              </a:rPr>
              <a:t>[someone~]$ command-name  </a:t>
            </a:r>
            <a:r>
              <a:rPr lang="en-US" altLang="ja-JP" sz="1400" dirty="0" err="1">
                <a:ea typeface="ＭＳ Ｐゴシック" panose="020B0600070205080204" pitchFamily="34" charset="-128"/>
              </a:rPr>
              <a:t>optionA</a:t>
            </a:r>
            <a:r>
              <a:rPr lang="en-US" altLang="ja-JP" sz="1400" dirty="0">
                <a:ea typeface="ＭＳ Ｐゴシック" panose="020B0600070205080204" pitchFamily="34" charset="-128"/>
              </a:rPr>
              <a:t> </a:t>
            </a:r>
            <a:r>
              <a:rPr lang="en-US" altLang="ja-JP" sz="1400" dirty="0" err="1">
                <a:ea typeface="ＭＳ Ｐゴシック" panose="020B0600070205080204" pitchFamily="34" charset="-128"/>
              </a:rPr>
              <a:t>optionB</a:t>
            </a:r>
            <a:r>
              <a:rPr lang="en-US" altLang="ja-JP" sz="1400" dirty="0">
                <a:ea typeface="ＭＳ Ｐゴシック" panose="020B0600070205080204" pitchFamily="34" charset="-128"/>
              </a:rPr>
              <a:t>  argument1  argument2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8755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Basic Commands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How to run commands</a:t>
            </a: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Between command name, options and arguments, </a:t>
            </a:r>
            <a:r>
              <a:rPr lang="en-US" altLang="ja-JP" sz="1800" u="sng" dirty="0">
                <a:ea typeface="ＭＳ Ｐゴシック" panose="020B0600070205080204" pitchFamily="34" charset="-128"/>
              </a:rPr>
              <a:t>space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necessary. </a:t>
            </a: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 err="1">
                <a:ea typeface="ＭＳ Ｐゴシック" panose="020B0600070205080204" pitchFamily="34" charset="-128"/>
              </a:rPr>
              <a:t>Opitions</a:t>
            </a:r>
            <a:r>
              <a:rPr lang="en-US" altLang="ja-JP" sz="1800" dirty="0">
                <a:ea typeface="ＭＳ Ｐゴシック" panose="020B0600070205080204" pitchFamily="34" charset="-128"/>
              </a:rPr>
              <a:t> always start with </a:t>
            </a:r>
            <a:r>
              <a:rPr lang="en-US" altLang="ja-JP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-</a:t>
            </a:r>
            <a:r>
              <a:rPr lang="en-US" altLang="ja-JP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Command   --help</a:t>
            </a:r>
            <a:r>
              <a:rPr lang="en-US" altLang="ja-JP" sz="1800" dirty="0">
                <a:ea typeface="ＭＳ Ｐゴシック" panose="020B0600070205080204" pitchFamily="34" charset="-128"/>
              </a:rPr>
              <a:t>”  will show the basic manual for the command</a:t>
            </a: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cd  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ls  </a:t>
            </a:r>
            <a:r>
              <a:rPr lang="en-US" altLang="ja-JP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800" dirty="0">
                <a:ea typeface="ＭＳ Ｐゴシック" panose="020B0600070205080204" pitchFamily="34" charset="-128"/>
              </a:rPr>
              <a:t>l  .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bashrc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     mv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fileA</a:t>
            </a:r>
            <a:r>
              <a:rPr lang="en-US" altLang="ja-JP" sz="1800" dirty="0">
                <a:ea typeface="ＭＳ Ｐゴシック" panose="020B0600070205080204" pitchFamily="34" charset="-128"/>
              </a:rPr>
              <a:t>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fileB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   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cp</a:t>
            </a:r>
            <a:r>
              <a:rPr lang="en-US" altLang="ja-JP" sz="1800" dirty="0">
                <a:ea typeface="ＭＳ Ｐゴシック" panose="020B0600070205080204" pitchFamily="34" charset="-128"/>
              </a:rPr>
              <a:t>  --help</a:t>
            </a:r>
          </a:p>
        </p:txBody>
      </p:sp>
    </p:spTree>
    <p:extLst>
      <p:ext uri="{BB962C8B-B14F-4D97-AF65-F5344CB8AC3E}">
        <p14:creationId xmlns:p14="http://schemas.microsoft.com/office/powerpoint/2010/main" val="9110172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&amp; Filename Completion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/>
          <a:lstStyle/>
          <a:p>
            <a:r>
              <a:rPr lang="en-US" altLang="en-US" dirty="0"/>
              <a:t>The shell can make typing filenames easier</a:t>
            </a:r>
          </a:p>
          <a:p>
            <a:r>
              <a:rPr lang="en-US" altLang="en-US" dirty="0"/>
              <a:t>Once an unambiguous prefix has been typed, pressing the TAB key will automatically complete the rest of the filename or command</a:t>
            </a:r>
          </a:p>
          <a:p>
            <a:pPr lvl="1"/>
            <a:r>
              <a:rPr lang="en-US" altLang="en-US" dirty="0"/>
              <a:t>Especially useful for long file/directory names</a:t>
            </a:r>
          </a:p>
        </p:txBody>
      </p:sp>
    </p:spTree>
    <p:extLst>
      <p:ext uri="{BB962C8B-B14F-4D97-AF65-F5344CB8AC3E}">
        <p14:creationId xmlns:p14="http://schemas.microsoft.com/office/powerpoint/2010/main" val="417001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Basic Commands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b="1" u="sng">
                <a:ea typeface="ＭＳ Ｐゴシック" panose="020B0600070205080204" pitchFamily="34" charset="-128"/>
              </a:rPr>
              <a:t>Commands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ls			show files in current 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cd			change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cp			copy file or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mv			move file or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rm			remove file or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pwd 		show current 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mkdir		create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rmdir		remove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less, more, cat	display file contents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 man			display online manual</a:t>
            </a:r>
          </a:p>
        </p:txBody>
      </p:sp>
    </p:spTree>
    <p:extLst>
      <p:ext uri="{BB962C8B-B14F-4D97-AF65-F5344CB8AC3E}">
        <p14:creationId xmlns:p14="http://schemas.microsoft.com/office/powerpoint/2010/main" val="25971520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Acknowledgement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ea typeface="ＭＳ Ｐゴシック" panose="020B0600070205080204" pitchFamily="34" charset="-128"/>
              </a:rPr>
              <a:t>Many slides come from “Tutorial of Unix/Linux,” by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Cédric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Notredame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sz="2400" i="1" dirty="0">
                <a:hlinkClick r:id="rId2"/>
              </a:rPr>
              <a:t>www.tcoffee.org/Courses/Exercises/pavie_07/lectures/8.1.intro_</a:t>
            </a:r>
            <a:r>
              <a:rPr lang="en-US" sz="2400" b="1" i="1" dirty="0">
                <a:hlinkClick r:id="rId2"/>
              </a:rPr>
              <a:t>unix</a:t>
            </a:r>
            <a:r>
              <a:rPr lang="en-US" sz="2400" i="1" dirty="0">
                <a:hlinkClick r:id="rId2"/>
              </a:rPr>
              <a:t>.ppt</a:t>
            </a:r>
            <a:endParaRPr lang="en-US" sz="2400" i="1" dirty="0"/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sz="2800" dirty="0"/>
              <a:t>A very good online Linux tutorial:</a:t>
            </a:r>
          </a:p>
          <a:p>
            <a:pPr lvl="1"/>
            <a:r>
              <a:rPr lang="en-US" sz="2400" dirty="0">
                <a:hlinkClick r:id="rId3"/>
              </a:rPr>
              <a:t>https://www.guru99.com/unix-linux-tutorial.html</a:t>
            </a:r>
            <a:endParaRPr lang="en-US" sz="2400" i="1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Basic Commands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 u="sng">
                <a:ea typeface="ＭＳ Ｐゴシック" panose="020B0600070205080204" pitchFamily="34" charset="-128"/>
              </a:rPr>
              <a:t>Commands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su			switch user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passwd 		change password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useradd		create new user account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userdel		delete user account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mount		mount file system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umount		unmount file system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df			show disk space usage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 shutdown		reboot or turn off machine	</a:t>
            </a:r>
          </a:p>
        </p:txBody>
      </p:sp>
    </p:spTree>
    <p:extLst>
      <p:ext uri="{BB962C8B-B14F-4D97-AF65-F5344CB8AC3E}">
        <p14:creationId xmlns:p14="http://schemas.microsoft.com/office/powerpoint/2010/main" val="38055017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anose="020B0600070205080204" pitchFamily="34" charset="-128"/>
              </a:rPr>
              <a:t>Basic Commands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4343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anose="020B0600070205080204" pitchFamily="34" charset="-128"/>
              </a:rPr>
              <a:t>1. </a:t>
            </a:r>
            <a:r>
              <a:rPr lang="en-US" altLang="ja-JP" sz="2000" dirty="0">
                <a:ea typeface="ＭＳ Ｐゴシック" panose="020B0600070205080204" pitchFamily="34" charset="-128"/>
              </a:rPr>
              <a:t>Type following command in your directory.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</a:t>
            </a:r>
            <a:r>
              <a:rPr lang="en-US" altLang="ja-JP" sz="16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a   (show hidden file/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dir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</a:t>
            </a:r>
            <a:r>
              <a:rPr lang="en-US" altLang="ja-JP" sz="16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l    (show details for each file/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dir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	ls -la</a:t>
            </a:r>
            <a:r>
              <a:rPr lang="en-US" altLang="ja-JP" sz="1600" dirty="0">
                <a:ea typeface="ＭＳ Ｐゴシック" panose="020B0600070205080204" pitchFamily="34" charset="-128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anose="020B0600070205080204" pitchFamily="34" charset="-128"/>
              </a:rPr>
              <a:t>2. </a:t>
            </a:r>
            <a:r>
              <a:rPr lang="en-US" altLang="ja-JP" sz="1800" dirty="0">
                <a:ea typeface="ＭＳ Ｐゴシック" panose="020B0600070205080204" pitchFamily="34" charset="-128"/>
              </a:rPr>
              <a:t>Make a directory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mkdir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linux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pwd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cd 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linux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pwd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cd    </a:t>
            </a:r>
            <a:r>
              <a:rPr lang="en-US" altLang="ja-JP" sz="1600" dirty="0">
                <a:ea typeface="ＭＳ Ｐゴシック" panose="020B0600070205080204" pitchFamily="34" charset="-128"/>
              </a:rPr>
              <a:t>(change to the default 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dir</a:t>
            </a:r>
            <a:r>
              <a:rPr lang="en-US" altLang="ja-JP" sz="16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pwd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rmdir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linux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486400" y="1904999"/>
            <a:ext cx="3657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3. In your home directory,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 .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bashrc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cp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.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bashrc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sample.txt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more  sample.txt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rm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sample.txt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4. check disk space usage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df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df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-h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600" dirty="0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60362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Specifying Multiple Files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many commands you can specify a list of several files</a:t>
            </a:r>
          </a:p>
          <a:p>
            <a:pPr lvl="1"/>
            <a:r>
              <a:rPr lang="en-US" altLang="en-US" dirty="0"/>
              <a:t>For example, to delete several files at once</a:t>
            </a:r>
          </a:p>
          <a:p>
            <a:pPr marL="647700" lvl="2" indent="0">
              <a:buFont typeface="Wingdings 2" panose="05020102010507070707" pitchFamily="18" charset="2"/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rm</a:t>
            </a:r>
            <a:r>
              <a:rPr lang="en-US" altLang="en-US" dirty="0"/>
              <a:t> old_file1.doc old_file2.txt new_file1.jpg</a:t>
            </a:r>
          </a:p>
          <a:p>
            <a:pPr marL="647700" lvl="2" indent="0">
              <a:buFont typeface="Wingdings 2" panose="05020102010507070707" pitchFamily="18" charset="2"/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mkdir</a:t>
            </a:r>
            <a:r>
              <a:rPr lang="en-US" altLang="en-US" dirty="0"/>
              <a:t>  dir2 dir3 dir4</a:t>
            </a:r>
          </a:p>
          <a:p>
            <a:r>
              <a:rPr lang="en-US" altLang="en-US" dirty="0"/>
              <a:t>Use the “*” wildcard to specify multiple filenames to a program</a:t>
            </a:r>
          </a:p>
          <a:p>
            <a:pPr lvl="1"/>
            <a:r>
              <a:rPr lang="en-US" altLang="en-US" dirty="0"/>
              <a:t>The shell expands the wildcard, and passes the fill list of files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71905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Relative &amp; Absolute Path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7788" y="1831975"/>
            <a:ext cx="6186487" cy="4257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u="sng">
                <a:ea typeface="ＭＳ Ｐゴシック" panose="020B0600070205080204" pitchFamily="34" charset="-128"/>
              </a:rPr>
              <a:t>Path</a:t>
            </a:r>
            <a:r>
              <a:rPr lang="en-US" altLang="ja-JP" sz="2000">
                <a:ea typeface="ＭＳ Ｐゴシック" panose="020B0600070205080204" pitchFamily="34" charset="-128"/>
              </a:rPr>
              <a:t> means a </a:t>
            </a:r>
            <a:r>
              <a:rPr lang="en-US" altLang="ja-JP" sz="2000" u="sng">
                <a:ea typeface="ＭＳ Ｐゴシック" panose="020B0600070205080204" pitchFamily="34" charset="-128"/>
              </a:rPr>
              <a:t>position</a:t>
            </a:r>
            <a:r>
              <a:rPr lang="en-US" altLang="ja-JP" sz="2000">
                <a:ea typeface="ＭＳ Ｐゴシック" panose="020B0600070205080204" pitchFamily="34" charset="-128"/>
              </a:rPr>
              <a:t> in the directory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To express a path, you can use </a:t>
            </a:r>
            <a:r>
              <a:rPr lang="en-US" altLang="ja-JP" sz="2000" u="sng">
                <a:ea typeface="ＭＳ Ｐゴシック" panose="020B0600070205080204" pitchFamily="34" charset="-128"/>
              </a:rPr>
              <a:t>relative path</a:t>
            </a:r>
            <a:r>
              <a:rPr lang="en-US" altLang="ja-JP" sz="2000">
                <a:ea typeface="ＭＳ Ｐゴシック" panose="020B0600070205080204" pitchFamily="34" charset="-128"/>
              </a:rPr>
              <a:t> or </a:t>
            </a:r>
            <a:r>
              <a:rPr lang="en-US" altLang="ja-JP" sz="2000" u="sng">
                <a:ea typeface="ＭＳ Ｐゴシック" panose="020B0600070205080204" pitchFamily="34" charset="-128"/>
              </a:rPr>
              <a:t>absolute path</a:t>
            </a:r>
            <a:r>
              <a:rPr lang="en-US" altLang="ja-JP" sz="200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In relative path expression, the path is not defined uniquely, depends on your current path.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In absolute path expression, the path is defined uniquely, does not depend on your current path.</a:t>
            </a:r>
          </a:p>
          <a:p>
            <a:pPr eaLnBrk="1" hangingPunct="1">
              <a:lnSpc>
                <a:spcPct val="90000"/>
              </a:lnSpc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240034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Absolute Path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828800"/>
            <a:ext cx="7543800" cy="4343400"/>
          </a:xfrm>
        </p:spPr>
        <p:txBody>
          <a:bodyPr/>
          <a:lstStyle/>
          <a:p>
            <a:pPr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Address from the root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	/home/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000" dirty="0">
                <a:ea typeface="ＭＳ Ｐゴシック" panose="020B0600070205080204" pitchFamily="34" charset="-128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	~/download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		(the “download” 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dir</a:t>
            </a:r>
            <a:r>
              <a:rPr lang="en-US" altLang="ja-JP" sz="2000" dirty="0">
                <a:ea typeface="ＭＳ Ｐゴシック" panose="020B0600070205080204" pitchFamily="34" charset="-128"/>
              </a:rPr>
              <a:t> under current user home dirt)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	/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ja-JP" sz="2000" dirty="0">
                <a:ea typeface="ＭＳ Ｐゴシック" panose="020B0600070205080204" pitchFamily="34" charset="-128"/>
              </a:rPr>
              <a:t>/rc0.d/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sz="2400" dirty="0"/>
              <a:t>~ (tilde) is an abbreviation for your home directory</a:t>
            </a:r>
          </a:p>
          <a:p>
            <a:pPr>
              <a:defRPr/>
            </a:pPr>
            <a:r>
              <a:rPr lang="en-US" sz="2400" dirty="0"/>
              <a:t>So, for the user </a:t>
            </a:r>
            <a:r>
              <a:rPr lang="en-US" sz="2400" dirty="0" err="1"/>
              <a:t>johndoe</a:t>
            </a:r>
            <a:r>
              <a:rPr lang="en-US" sz="2400" dirty="0"/>
              <a:t> the following are equivalent.</a:t>
            </a:r>
          </a:p>
          <a:p>
            <a:pPr lvl="1">
              <a:defRPr/>
            </a:pPr>
            <a:r>
              <a:rPr lang="en-US" sz="2000" dirty="0"/>
              <a:t>cd /home/</a:t>
            </a:r>
            <a:r>
              <a:rPr lang="en-US" sz="2000" dirty="0" err="1"/>
              <a:t>johndoe</a:t>
            </a:r>
            <a:r>
              <a:rPr lang="en-US" sz="2000" dirty="0"/>
              <a:t>/documents</a:t>
            </a:r>
          </a:p>
          <a:p>
            <a:pPr lvl="1">
              <a:defRPr/>
            </a:pPr>
            <a:r>
              <a:rPr lang="en-US" sz="2000" dirty="0"/>
              <a:t>cd ~/documents/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3222625" y="1668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fr-FR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2225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Relative Path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8288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Relative to your current location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ja-JP" sz="2400" dirty="0">
                <a:ea typeface="ＭＳ Ｐゴシック" panose="020B0600070205080204" pitchFamily="34" charset="-128"/>
              </a:rPr>
              <a:t>    : your current location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..</a:t>
            </a:r>
            <a:r>
              <a:rPr lang="en-US" altLang="ja-JP" sz="2400" dirty="0">
                <a:ea typeface="ＭＳ Ｐゴシック" panose="020B0600070205080204" pitchFamily="34" charset="-128"/>
              </a:rPr>
              <a:t>   : one directory above your current location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pwd</a:t>
            </a:r>
            <a:r>
              <a:rPr lang="en-US" altLang="ja-JP" sz="2400" dirty="0">
                <a:ea typeface="ＭＳ Ｐゴシック" panose="020B0600070205080204" pitchFamily="34" charset="-128"/>
              </a:rPr>
              <a:t>: gives you your current location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Example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dirty="0">
                <a:ea typeface="ＭＳ Ｐゴシック" panose="020B0600070205080204" pitchFamily="34" charset="-128"/>
              </a:rPr>
              <a:t>ls ./</a:t>
            </a:r>
            <a:r>
              <a:rPr lang="en-US" altLang="ja-JP" sz="2100" dirty="0" err="1">
                <a:ea typeface="ＭＳ Ｐゴシック" panose="020B0600070205080204" pitchFamily="34" charset="-128"/>
              </a:rPr>
              <a:t>linux</a:t>
            </a:r>
            <a:r>
              <a:rPr lang="en-US" altLang="ja-JP" sz="2100" dirty="0">
                <a:ea typeface="ＭＳ Ｐゴシック" panose="020B0600070205080204" pitchFamily="34" charset="-128"/>
              </a:rPr>
              <a:t> : lists the content of the </a:t>
            </a:r>
            <a:r>
              <a:rPr lang="en-US" altLang="ja-JP" sz="2100" dirty="0" err="1">
                <a:ea typeface="ＭＳ Ｐゴシック" panose="020B0600070205080204" pitchFamily="34" charset="-128"/>
              </a:rPr>
              <a:t>dir</a:t>
            </a:r>
            <a:r>
              <a:rPr lang="en-US" altLang="ja-JP" sz="2100" dirty="0">
                <a:ea typeface="ＭＳ Ｐゴシック" panose="020B0600070205080204" pitchFamily="34" charset="-128"/>
              </a:rPr>
              <a:t> </a:t>
            </a:r>
            <a:r>
              <a:rPr lang="en-US" altLang="ja-JP" sz="2100" dirty="0" err="1">
                <a:ea typeface="ＭＳ Ｐゴシック" panose="020B0600070205080204" pitchFamily="34" charset="-128"/>
              </a:rPr>
              <a:t>linux</a:t>
            </a:r>
            <a:endParaRPr lang="en-US" altLang="ja-JP" sz="21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100" dirty="0">
                <a:ea typeface="ＭＳ Ｐゴシック" panose="020B0600070205080204" pitchFamily="34" charset="-128"/>
              </a:rPr>
              <a:t>ls ../../ 	: lists everything that is two </a:t>
            </a:r>
            <a:r>
              <a:rPr lang="en-US" altLang="ja-JP" sz="2100" dirty="0" err="1">
                <a:ea typeface="ＭＳ Ｐゴシック" panose="020B0600070205080204" pitchFamily="34" charset="-128"/>
              </a:rPr>
              <a:t>dir</a:t>
            </a:r>
            <a:r>
              <a:rPr lang="en-US" altLang="ja-JP" sz="2100" dirty="0">
                <a:ea typeface="ＭＳ Ｐゴシック" panose="020B0600070205080204" pitchFamily="34" charset="-128"/>
              </a:rPr>
              <a:t> higher	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1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Similar to: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   		Go Left/turn right/go straight…..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22625" y="1668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fr-FR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7615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Relative &amp; Absolute Path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82663" y="1687513"/>
            <a:ext cx="3170237" cy="3549650"/>
          </a:xfrm>
        </p:spPr>
        <p:txBody>
          <a:bodyPr/>
          <a:lstStyle/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Relative Path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22625" y="1668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fr-FR" altLang="en-US">
              <a:ea typeface="ＭＳ Ｐゴシック" panose="020B0600070205080204" pitchFamily="34" charset="-128"/>
            </a:endParaRP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4114800" y="1676400"/>
            <a:ext cx="3505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Ablsoute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mkdir mydir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/Users/invite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/Users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pwd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/Users/invite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solidFill>
                  <a:srgbClr val="3333FF"/>
                </a:solidFill>
                <a:ea typeface="ＭＳ Ｐゴシック" panose="020B0600070205080204" pitchFamily="34" charset="-128"/>
              </a:rPr>
              <a:t>	cd ~/mydir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000">
              <a:solidFill>
                <a:srgbClr val="3333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5595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Redirect, Append and Pipe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9625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dirty="0"/>
              <a:t>Redirect and append</a:t>
            </a:r>
          </a:p>
          <a:p>
            <a:pPr eaLnBrk="1" hangingPunct="1"/>
            <a:r>
              <a:rPr lang="en-US" altLang="en-US" sz="1800" dirty="0"/>
              <a:t>Default:   Output of a command is displayed on screen. </a:t>
            </a:r>
          </a:p>
          <a:p>
            <a:pPr eaLnBrk="1" hangingPunct="1"/>
            <a:r>
              <a:rPr lang="en-US" altLang="en-US" sz="1800" dirty="0"/>
              <a:t>Using “</a:t>
            </a:r>
            <a:r>
              <a:rPr lang="en-US" altLang="en-US" sz="1800" dirty="0">
                <a:solidFill>
                  <a:srgbClr val="FF0000"/>
                </a:solidFill>
              </a:rPr>
              <a:t>&gt;  filename</a:t>
            </a:r>
            <a:r>
              <a:rPr lang="en-US" altLang="en-US" sz="1800" dirty="0"/>
              <a:t>”, you can </a:t>
            </a:r>
            <a:r>
              <a:rPr lang="en-US" altLang="en-US" sz="1800" u="sng" dirty="0"/>
              <a:t>redirect</a:t>
            </a:r>
            <a:r>
              <a:rPr lang="en-US" altLang="en-US" sz="1800" dirty="0"/>
              <a:t> the output from screen to a file ‘filename’. </a:t>
            </a:r>
          </a:p>
          <a:p>
            <a:pPr eaLnBrk="1" hangingPunct="1"/>
            <a:r>
              <a:rPr lang="en-US" altLang="en-US" sz="1800" dirty="0"/>
              <a:t>Using “</a:t>
            </a:r>
            <a:r>
              <a:rPr lang="en-US" altLang="en-US" sz="1800" dirty="0">
                <a:solidFill>
                  <a:srgbClr val="FF0000"/>
                </a:solidFill>
              </a:rPr>
              <a:t>&gt;&gt;</a:t>
            </a:r>
            <a:r>
              <a:rPr lang="en-US" altLang="en-US" sz="1800" dirty="0"/>
              <a:t>” you can </a:t>
            </a:r>
            <a:r>
              <a:rPr lang="en-US" altLang="en-US" sz="1800" u="sng" dirty="0"/>
              <a:t>append</a:t>
            </a:r>
            <a:r>
              <a:rPr lang="en-US" altLang="en-US" sz="1800" dirty="0"/>
              <a:t> the output to the bottom of the file.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dirty="0"/>
              <a:t>Pipe</a:t>
            </a:r>
          </a:p>
          <a:p>
            <a:pPr eaLnBrk="1" hangingPunct="1"/>
            <a:r>
              <a:rPr lang="en-US" altLang="en-US" sz="1800" dirty="0"/>
              <a:t>Some commands require input from a file or </a:t>
            </a:r>
            <a:r>
              <a:rPr lang="en-US" altLang="en-US" sz="1800" u="sng" dirty="0"/>
              <a:t>other commands</a:t>
            </a:r>
            <a:r>
              <a:rPr lang="en-US" altLang="en-US" sz="1800" dirty="0"/>
              <a:t>.</a:t>
            </a:r>
          </a:p>
          <a:p>
            <a:pPr eaLnBrk="1" hangingPunct="1"/>
            <a:r>
              <a:rPr lang="en-US" altLang="en-US" sz="1800" dirty="0"/>
              <a:t>Using “</a:t>
            </a:r>
            <a:r>
              <a:rPr lang="en-US" altLang="en-US" sz="1800" b="1" dirty="0">
                <a:solidFill>
                  <a:srgbClr val="FF0000"/>
                </a:solidFill>
              </a:rPr>
              <a:t>|</a:t>
            </a:r>
            <a:r>
              <a:rPr lang="en-US" altLang="en-US" sz="1800" dirty="0"/>
              <a:t>”, you can use output from the first command as input to the second command.</a:t>
            </a:r>
          </a:p>
          <a:p>
            <a:pPr lvl="1" eaLnBrk="1" hangingPunct="1"/>
            <a:r>
              <a:rPr lang="en-US" altLang="en-US" sz="1600" dirty="0"/>
              <a:t>It can be used multiple times  (pipeline)</a:t>
            </a:r>
          </a:p>
        </p:txBody>
      </p:sp>
    </p:spTree>
    <p:extLst>
      <p:ext uri="{BB962C8B-B14F-4D97-AF65-F5344CB8AC3E}">
        <p14:creationId xmlns:p14="http://schemas.microsoft.com/office/powerpoint/2010/main" val="373093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Redirect, Append and Pipe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2738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Commands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head		show </a:t>
            </a:r>
            <a:r>
              <a:rPr lang="en-US" altLang="ja-JP" sz="1800" u="sng" dirty="0">
                <a:ea typeface="ＭＳ Ｐゴシック" panose="020B0600070205080204" pitchFamily="34" charset="-128"/>
              </a:rPr>
              <a:t>first</a:t>
            </a:r>
            <a:r>
              <a:rPr lang="en-US" altLang="ja-JP" sz="1800" dirty="0">
                <a:ea typeface="ＭＳ Ｐゴシック" panose="020B0600070205080204" pitchFamily="34" charset="-128"/>
              </a:rPr>
              <a:t> several lines and omit other lines.</a:t>
            </a: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tail		show </a:t>
            </a:r>
            <a:r>
              <a:rPr lang="en-US" altLang="ja-JP" sz="1800" u="sng" dirty="0">
                <a:ea typeface="ＭＳ Ｐゴシック" panose="020B0600070205080204" pitchFamily="34" charset="-128"/>
              </a:rPr>
              <a:t>last</a:t>
            </a:r>
            <a:r>
              <a:rPr lang="en-US" altLang="ja-JP" sz="1800" dirty="0">
                <a:ea typeface="ＭＳ Ｐゴシック" panose="020B0600070205080204" pitchFamily="34" charset="-128"/>
              </a:rPr>
              <a:t> several lines and omit other lines.</a:t>
            </a: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more               show a page of a file, pause for any key type to show </a:t>
            </a:r>
          </a:p>
          <a:p>
            <a:pPr marL="82550" indent="0" eaLnBrk="1" hangingPunct="1"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	the next page</a:t>
            </a: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b="1" dirty="0" err="1">
                <a:ea typeface="ＭＳ Ｐゴシック" panose="020B0600070205080204" pitchFamily="34" charset="-128"/>
              </a:rPr>
              <a:t>grep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 XXX File</a:t>
            </a:r>
            <a:r>
              <a:rPr lang="en-US" altLang="ja-JP" sz="1800" dirty="0">
                <a:ea typeface="ＭＳ Ｐゴシック" panose="020B0600070205080204" pitchFamily="34" charset="-128"/>
              </a:rPr>
              <a:t> show lines matching pattern XXX in File</a:t>
            </a:r>
          </a:p>
        </p:txBody>
      </p:sp>
    </p:spTree>
    <p:extLst>
      <p:ext uri="{BB962C8B-B14F-4D97-AF65-F5344CB8AC3E}">
        <p14:creationId xmlns:p14="http://schemas.microsoft.com/office/powerpoint/2010/main" val="40420337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6675" y="533400"/>
            <a:ext cx="86360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Post-processing: Basic usage of Grep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Command-line text-search program in Linux</a:t>
            </a:r>
          </a:p>
          <a:p>
            <a:pPr eaLnBrk="1" hangingPunct="1"/>
            <a:r>
              <a:rPr lang="en-US" altLang="en-US" dirty="0"/>
              <a:t>Some useful usage: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‘word’ filename    # find lines with ‘word’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–v ‘word’ filename # find lines without ‘word’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‘^word’ filename   # find lines beginning with ‘word’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‘word’ filename &gt; file2  # output lines with ‘word’ to file2</a:t>
            </a:r>
          </a:p>
          <a:p>
            <a:pPr lvl="1" eaLnBrk="1" hangingPunct="1"/>
            <a:r>
              <a:rPr lang="en-US" altLang="en-US" sz="1800" dirty="0"/>
              <a:t>ls -l | </a:t>
            </a:r>
            <a:r>
              <a:rPr lang="en-US" altLang="en-US" sz="1800" dirty="0" err="1"/>
              <a:t>grep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rwxrwxrwx</a:t>
            </a:r>
            <a:r>
              <a:rPr lang="en-US" altLang="en-US" sz="1800" dirty="0"/>
              <a:t>   # list files that have ‘</a:t>
            </a:r>
            <a:r>
              <a:rPr lang="en-US" altLang="en-US" sz="1800" dirty="0" err="1"/>
              <a:t>rwxrwxrwx</a:t>
            </a:r>
            <a:r>
              <a:rPr lang="en-US" altLang="en-US" sz="1800" dirty="0"/>
              <a:t>’ feature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 '^[0-4]‘ filename # find lines beginning with any of the numbers from 0-4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–c ‘word’ filename    # find lines with ‘word’ and print out the number of these lines</a:t>
            </a:r>
          </a:p>
          <a:p>
            <a:pPr lvl="1" eaLnBrk="1" hangingPunct="1"/>
            <a:r>
              <a:rPr lang="en-US" altLang="en-US" sz="1800" dirty="0" err="1"/>
              <a:t>Grep</a:t>
            </a:r>
            <a:r>
              <a:rPr lang="en-US" altLang="en-US" sz="1800" dirty="0"/>
              <a:t> –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‘word’ filename  # find lines with ‘word’ regardless of case</a:t>
            </a:r>
          </a:p>
          <a:p>
            <a:pPr lvl="1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Many tutorials on </a:t>
            </a:r>
            <a:r>
              <a:rPr lang="en-US" altLang="en-US" sz="2400" dirty="0" err="1"/>
              <a:t>grep</a:t>
            </a:r>
            <a:r>
              <a:rPr lang="en-US" altLang="en-US" sz="2400" dirty="0"/>
              <a:t> online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" y="6251575"/>
            <a:ext cx="1981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4E4698D7-BB53-483B-9A64-A724A3A1396A}" type="slidenum">
              <a:rPr lang="zh-CN" altLang="en-US" sz="1400">
                <a:ea typeface="宋体" panose="02010600030101010101" pitchFamily="2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to Linux System – Dept. Linux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Department Linux machine:</a:t>
            </a:r>
          </a:p>
          <a:p>
            <a:pPr lvl="1"/>
            <a:r>
              <a:rPr lang="en-US" sz="2400" dirty="0"/>
              <a:t>Name: eustis.eecs.ucf.edu</a:t>
            </a:r>
          </a:p>
          <a:p>
            <a:pPr lvl="1"/>
            <a:r>
              <a:rPr lang="en-US" sz="2400" dirty="0"/>
              <a:t>Login uses your UCF NID credential</a:t>
            </a:r>
          </a:p>
          <a:p>
            <a:pPr lvl="1"/>
            <a:r>
              <a:rPr lang="en-US" sz="2400" dirty="0"/>
              <a:t>Can only log in by using SSH client software</a:t>
            </a:r>
            <a:endParaRPr lang="en-US" sz="2000" dirty="0"/>
          </a:p>
          <a:p>
            <a:r>
              <a:rPr lang="en-US" sz="2800" dirty="0"/>
              <a:t>Can only connect to </a:t>
            </a:r>
            <a:r>
              <a:rPr lang="en-US" sz="2800" dirty="0" err="1"/>
              <a:t>eustis</a:t>
            </a:r>
            <a:r>
              <a:rPr lang="en-US" sz="2800" dirty="0"/>
              <a:t> within UCF campus network</a:t>
            </a:r>
          </a:p>
          <a:p>
            <a:pPr lvl="1"/>
            <a:r>
              <a:rPr lang="en-US" sz="2400" dirty="0"/>
              <a:t>If you are outside campus network, first connect to UCF network by using VPN:  </a:t>
            </a:r>
            <a:r>
              <a:rPr lang="en-US" sz="2400" dirty="0">
                <a:hlinkClick r:id="rId2"/>
              </a:rPr>
              <a:t>http://www.cst.ucf.edu/about/telecommunications/network-services/vpn/</a:t>
            </a:r>
            <a:endParaRPr lang="en-US" sz="2400" dirty="0"/>
          </a:p>
          <a:p>
            <a:pPr lvl="1"/>
            <a:r>
              <a:rPr lang="en-US" sz="2400" dirty="0"/>
              <a:t>Then, connect and login Eustis.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626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Redirect, Append and Pipe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4" y="1743075"/>
            <a:ext cx="3806825" cy="4302125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In home directory,</a:t>
            </a:r>
            <a:r>
              <a:rPr lang="en-US" altLang="en-US" sz="1600" dirty="0"/>
              <a:t> 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3333FF"/>
                </a:solidFill>
              </a:rPr>
              <a:t>	</a:t>
            </a:r>
            <a:r>
              <a:rPr lang="en-US" altLang="en-US" sz="1800" dirty="0">
                <a:solidFill>
                  <a:srgbClr val="3333FF"/>
                </a:solidFill>
              </a:rPr>
              <a:t>ls -1 &gt; sample.txt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more sample.txt</a:t>
            </a:r>
          </a:p>
          <a:p>
            <a:pPr eaLnBrk="1" hangingPunct="1"/>
            <a:r>
              <a:rPr lang="en-US" altLang="en-US" sz="1800" dirty="0"/>
              <a:t>Use redirect.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head -3 sample.txt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head -3 sample.txt &gt; redirect.txt</a:t>
            </a:r>
          </a:p>
          <a:p>
            <a:pPr eaLnBrk="1" hangingPunct="1"/>
            <a:r>
              <a:rPr lang="en-US" altLang="en-US" sz="1800" dirty="0"/>
              <a:t>Use append.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tail -3 sample.txt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tail -3 sample.txt &gt;&gt; redirect.txt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	more redirect.txt</a:t>
            </a:r>
            <a:endParaRPr lang="en-US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029200" y="1828800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Use pipe.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more redirect.txt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3333FF"/>
                </a:solidFill>
              </a:rPr>
              <a:t>grep</a:t>
            </a:r>
            <a:r>
              <a:rPr lang="en-US" altLang="en-US" sz="1800" dirty="0">
                <a:solidFill>
                  <a:srgbClr val="3333FF"/>
                </a:solidFill>
              </a:rPr>
              <a:t> Desk redirect.txt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3333FF"/>
                </a:solidFill>
              </a:rPr>
              <a:t>grep</a:t>
            </a:r>
            <a:r>
              <a:rPr lang="en-US" altLang="en-US" sz="1800" dirty="0">
                <a:solidFill>
                  <a:srgbClr val="3333FF"/>
                </a:solidFill>
              </a:rPr>
              <a:t> –n Desk redirect.txt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man </a:t>
            </a:r>
            <a:r>
              <a:rPr lang="en-US" altLang="en-US" sz="1800" dirty="0" err="1">
                <a:solidFill>
                  <a:srgbClr val="3333FF"/>
                </a:solidFill>
              </a:rPr>
              <a:t>grep</a:t>
            </a:r>
            <a:endParaRPr lang="en-US" altLang="en-US" sz="18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tail redirect.txt | </a:t>
            </a:r>
            <a:r>
              <a:rPr lang="en-US" altLang="en-US" sz="1800" dirty="0" err="1">
                <a:solidFill>
                  <a:srgbClr val="3333FF"/>
                </a:solidFill>
              </a:rPr>
              <a:t>grep</a:t>
            </a:r>
            <a:r>
              <a:rPr lang="en-US" altLang="en-US" sz="1800" dirty="0">
                <a:solidFill>
                  <a:srgbClr val="3333FF"/>
                </a:solidFill>
              </a:rPr>
              <a:t> Desk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3333FF"/>
                </a:solidFill>
              </a:rPr>
              <a:t>rm</a:t>
            </a:r>
            <a:r>
              <a:rPr lang="en-US" altLang="en-US" sz="1800" dirty="0">
                <a:solidFill>
                  <a:srgbClr val="3333FF"/>
                </a:solidFill>
              </a:rPr>
              <a:t> sample.txt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3333FF"/>
                </a:solidFill>
              </a:rPr>
              <a:t>rm</a:t>
            </a:r>
            <a:r>
              <a:rPr lang="en-US" altLang="en-US" sz="1800" dirty="0">
                <a:solidFill>
                  <a:srgbClr val="3333FF"/>
                </a:solidFill>
              </a:rPr>
              <a:t> redirect.txt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5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874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638" y="1600200"/>
            <a:ext cx="7053262" cy="2738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Commands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sort		Sorts using the first field of each line.</a:t>
            </a:r>
          </a:p>
          <a:p>
            <a:pPr eaLnBrk="1" hangingPunct="1"/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-n		Sorts considering the numeric value of the strings</a:t>
            </a: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-k3		Sorts using the third field of each line</a:t>
            </a:r>
          </a:p>
          <a:p>
            <a:pPr eaLnBrk="1" hangingPunct="1"/>
            <a:r>
              <a:rPr lang="en-US" altLang="ja-JP" sz="1800" dirty="0">
                <a:ea typeface="ＭＳ Ｐゴシック" panose="020B0600070205080204" pitchFamily="34" charset="-128"/>
              </a:rPr>
              <a:t>-rnk3		Sorts in reverse order, using the numeric value of 		the third field</a:t>
            </a:r>
          </a:p>
        </p:txBody>
      </p:sp>
    </p:spTree>
    <p:extLst>
      <p:ext uri="{BB962C8B-B14F-4D97-AF65-F5344CB8AC3E}">
        <p14:creationId xmlns:p14="http://schemas.microsoft.com/office/powerpoint/2010/main" val="29025660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Redirect, Append and Pipe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743075"/>
            <a:ext cx="7616825" cy="43021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Identify the largest file in a directory: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			</a:t>
            </a:r>
            <a:r>
              <a:rPr lang="en-US" altLang="en-US" sz="2400" dirty="0">
                <a:solidFill>
                  <a:srgbClr val="3333FF"/>
                </a:solidFill>
              </a:rPr>
              <a:t>ls –la /bin/ | sort –nk5 | tail 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FF"/>
                </a:solidFill>
              </a:rPr>
              <a:t>	</a:t>
            </a:r>
            <a:endParaRPr lang="en-US" altLang="en-US" sz="4800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267200" y="1828800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05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Permission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95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All of files and directories have owner and permission.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There are three types of permission,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readable</a:t>
            </a:r>
            <a:r>
              <a:rPr lang="en-US" altLang="ja-JP" sz="2000" dirty="0">
                <a:ea typeface="ＭＳ Ｐゴシック" panose="020B0600070205080204" pitchFamily="34" charset="-128"/>
              </a:rPr>
              <a:t>,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writeable </a:t>
            </a:r>
            <a:r>
              <a:rPr lang="en-US" altLang="ja-JP" sz="2000" dirty="0">
                <a:ea typeface="ＭＳ Ｐゴシック" panose="020B0600070205080204" pitchFamily="34" charset="-128"/>
              </a:rPr>
              <a:t>and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 executable</a:t>
            </a:r>
            <a:r>
              <a:rPr lang="en-US" altLang="ja-JP" sz="20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Permissions are given to three kinds of group.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owner</a:t>
            </a:r>
            <a:r>
              <a:rPr lang="en-US" altLang="ja-JP" sz="2000" dirty="0">
                <a:ea typeface="ＭＳ Ｐゴシック" panose="020B0600070205080204" pitchFamily="34" charset="-128"/>
              </a:rPr>
              <a:t>,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group member</a:t>
            </a:r>
            <a:r>
              <a:rPr lang="en-US" altLang="ja-JP" sz="20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000" u="sng" dirty="0">
                <a:ea typeface="ＭＳ Ｐゴシック" panose="020B0600070205080204" pitchFamily="34" charset="-128"/>
              </a:rPr>
              <a:t>others</a:t>
            </a:r>
            <a:r>
              <a:rPr lang="en-US" altLang="ja-JP" sz="20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ls -l .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bashrc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-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rw</a:t>
            </a:r>
            <a:r>
              <a:rPr lang="en-US" altLang="ja-JP" sz="1800" dirty="0">
                <a:ea typeface="ＭＳ Ｐゴシック" panose="020B0600070205080204" pitchFamily="34" charset="-128"/>
              </a:rPr>
              <a:t>-r--r--    1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cnotred</a:t>
            </a:r>
            <a:r>
              <a:rPr lang="en-US" altLang="ja-JP" sz="1800" dirty="0">
                <a:ea typeface="ＭＳ Ｐゴシック" panose="020B0600070205080204" pitchFamily="34" charset="-128"/>
              </a:rPr>
              <a:t>  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cnotred</a:t>
            </a:r>
            <a:r>
              <a:rPr lang="en-US" altLang="ja-JP" sz="1800" dirty="0">
                <a:ea typeface="ＭＳ Ｐゴシック" panose="020B0600070205080204" pitchFamily="34" charset="-128"/>
              </a:rPr>
              <a:t>         191 Jan  4 13:11 .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bashrc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1800" dirty="0">
                <a:ea typeface="ＭＳ Ｐゴシック" panose="020B0600070205080204" pitchFamily="34" charset="-128"/>
              </a:rPr>
              <a:t>:readable,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1800" dirty="0">
                <a:ea typeface="ＭＳ Ｐゴシック" panose="020B0600070205080204" pitchFamily="34" charset="-128"/>
              </a:rPr>
              <a:t>:writable,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1800" dirty="0">
                <a:ea typeface="ＭＳ Ｐゴシック" panose="020B0600070205080204" pitchFamily="34" charset="-128"/>
              </a:rPr>
              <a:t>: executable</a:t>
            </a:r>
            <a:endParaRPr lang="ja-JP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9461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Permission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743075"/>
            <a:ext cx="7126287" cy="42878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400" b="1" u="sng" dirty="0">
                <a:ea typeface="ＭＳ Ｐゴシック" panose="020B0600070205080204" pitchFamily="34" charset="-128"/>
              </a:rPr>
              <a:t>Command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000" dirty="0" err="1">
                <a:ea typeface="ＭＳ Ｐゴシック" panose="020B0600070205080204" pitchFamily="34" charset="-128"/>
              </a:rPr>
              <a:t>chmod</a:t>
            </a:r>
            <a:r>
              <a:rPr lang="en-US" altLang="ja-JP" sz="2000" dirty="0">
                <a:ea typeface="ＭＳ Ｐゴシック" panose="020B0600070205080204" pitchFamily="34" charset="-128"/>
              </a:rPr>
              <a:t>		change file mode, add or remove 				permission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000" dirty="0" err="1">
                <a:ea typeface="ＭＳ Ｐゴシック" panose="020B0600070205080204" pitchFamily="34" charset="-128"/>
              </a:rPr>
              <a:t>chown</a:t>
            </a:r>
            <a:r>
              <a:rPr lang="en-US" altLang="ja-JP" sz="2000" dirty="0">
                <a:ea typeface="ＭＳ Ｐゴシック" panose="020B0600070205080204" pitchFamily="34" charset="-128"/>
              </a:rPr>
              <a:t>		change owner of the file</a:t>
            </a:r>
          </a:p>
          <a:p>
            <a:pPr eaLnBrk="1" hangingPunct="1">
              <a:lnSpc>
                <a:spcPct val="80000"/>
              </a:lnSpc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Example)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     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chmod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a+w</a:t>
            </a:r>
            <a:r>
              <a:rPr lang="en-US" altLang="ja-JP" sz="1800" dirty="0">
                <a:ea typeface="ＭＳ Ｐゴシック" panose="020B0600070205080204" pitchFamily="34" charset="-128"/>
              </a:rPr>
              <a:t> filename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	add writable permission to all users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     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chmod</a:t>
            </a:r>
            <a:r>
              <a:rPr lang="en-US" altLang="ja-JP" sz="1800" dirty="0">
                <a:ea typeface="ＭＳ Ｐゴシック" panose="020B0600070205080204" pitchFamily="34" charset="-128"/>
              </a:rPr>
              <a:t> o-x  filename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	remove executable permission from others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 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chmod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a+x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	Gives permission to the 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usser</a:t>
            </a:r>
            <a:r>
              <a:rPr lang="en-US" altLang="ja-JP" sz="1800" dirty="0">
                <a:ea typeface="ＭＳ Ｐゴシック" panose="020B0600070205080204" pitchFamily="34" charset="-128"/>
              </a:rPr>
              <a:t> to execute a file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u: user (owner), 	g: group,	   o: others 	a: all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1960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Permission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6194425" cy="426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800" b="1" u="sng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Check permission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–l .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bashrc</a:t>
            </a:r>
            <a:endParaRPr lang="en-US" altLang="ja-JP" sz="18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cp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.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bashrc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–l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8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Remove readable permission from all.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chmod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a-r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–l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more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8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Add readable &amp; writable permissions to file owner.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chmod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u+rw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ls –l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more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8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rm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sample.txt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2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0184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Process 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269163" cy="2484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u="sng" dirty="0">
                <a:ea typeface="ＭＳ Ｐゴシック" panose="020B0600070205080204" pitchFamily="34" charset="-128"/>
              </a:rPr>
              <a:t>Process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a unit of running program.</a:t>
            </a:r>
          </a:p>
          <a:p>
            <a:pPr eaLnBrk="1" hangingPunct="1">
              <a:lnSpc>
                <a:spcPct val="8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Each process has some information, like process ID, owner, priority, etc.</a:t>
            </a:r>
          </a:p>
          <a:p>
            <a:pPr eaLnBrk="1" hangingPunct="1">
              <a:lnSpc>
                <a:spcPct val="8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1400" dirty="0">
              <a:ea typeface="ＭＳ Ｐゴシック" panose="020B0600070205080204" pitchFamily="34" charset="-128"/>
            </a:endParaRPr>
          </a:p>
        </p:txBody>
      </p:sp>
      <p:sp>
        <p:nvSpPr>
          <p:cNvPr id="43013" name="Text Box 11"/>
          <p:cNvSpPr txBox="1">
            <a:spLocks noChangeArrowheads="1"/>
          </p:cNvSpPr>
          <p:nvPr/>
        </p:nvSpPr>
        <p:spPr bwMode="auto">
          <a:xfrm>
            <a:off x="1066800" y="2514600"/>
            <a:ext cx="5096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2000" dirty="0">
                <a:latin typeface="Helvetica-Bold" charset="0"/>
                <a:ea typeface="ＭＳ Ｐゴシック" panose="020B0600070205080204" pitchFamily="34" charset="-128"/>
              </a:rPr>
              <a:t>Output of “</a:t>
            </a:r>
            <a:r>
              <a:rPr lang="en-US" altLang="ja-JP" sz="2000" b="1" dirty="0">
                <a:solidFill>
                  <a:srgbClr val="FF0000"/>
                </a:solidFill>
                <a:latin typeface="Helvetica-Bold" charset="0"/>
                <a:ea typeface="ＭＳ Ｐゴシック" panose="020B0600070205080204" pitchFamily="34" charset="-128"/>
              </a:rPr>
              <a:t>top</a:t>
            </a:r>
            <a:r>
              <a:rPr lang="en-US" altLang="ja-JP" sz="2000" dirty="0">
                <a:latin typeface="Helvetica-Bold" charset="0"/>
                <a:ea typeface="ＭＳ Ｐゴシック" panose="020B0600070205080204" pitchFamily="34" charset="-128"/>
              </a:rPr>
              <a:t>” command  (press ‘q’ to quit)</a:t>
            </a:r>
            <a:endParaRPr lang="en-US" altLang="ja-JP" sz="2000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3" y="3036065"/>
            <a:ext cx="6991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2647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Process Management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04138" cy="434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 u="sng">
                <a:ea typeface="ＭＳ Ｐゴシック" panose="020B0600070205080204" pitchFamily="34" charset="-128"/>
              </a:rPr>
              <a:t>Commands</a:t>
            </a:r>
            <a:r>
              <a:rPr lang="en-US" altLang="ja-JP" sz="2000" b="1" u="sng">
                <a:ea typeface="ＭＳ Ｐゴシック" panose="020B0600070205080204" pitchFamily="34" charset="-128"/>
              </a:rPr>
              <a:t> 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kill 	</a:t>
            </a:r>
            <a:r>
              <a:rPr lang="en-US" altLang="ja-JP" sz="2000" i="1">
                <a:ea typeface="ＭＳ Ｐゴシック" panose="020B0600070205080204" pitchFamily="34" charset="-128"/>
              </a:rPr>
              <a:t>	</a:t>
            </a:r>
            <a:r>
              <a:rPr lang="en-US" altLang="ja-JP" sz="2000">
                <a:ea typeface="ＭＳ Ｐゴシック" panose="020B0600070205080204" pitchFamily="34" charset="-128"/>
              </a:rPr>
              <a:t>Stop a program. The program is 				specified by </a:t>
            </a:r>
            <a:r>
              <a:rPr lang="en-US" altLang="ja-JP" sz="2000" u="sng">
                <a:ea typeface="ＭＳ Ｐゴシック" panose="020B0600070205080204" pitchFamily="34" charset="-128"/>
              </a:rPr>
              <a:t>process ID</a:t>
            </a:r>
            <a:r>
              <a:rPr lang="en-US" altLang="ja-JP" sz="20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killall		Stop a program. The program  is 				specified by </a:t>
            </a:r>
            <a:r>
              <a:rPr lang="en-US" altLang="ja-JP" sz="2000" u="sng">
                <a:ea typeface="ＭＳ Ｐゴシック" panose="020B0600070205080204" pitchFamily="34" charset="-128"/>
              </a:rPr>
              <a:t>command name</a:t>
            </a:r>
            <a:r>
              <a:rPr lang="en-US" altLang="ja-JP" sz="20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ps		Show process status	</a:t>
            </a:r>
          </a:p>
          <a:p>
            <a:pPr eaLnBrk="1" hangingPunct="1"/>
            <a:r>
              <a:rPr lang="en-US" altLang="ja-JP" sz="2000">
                <a:ea typeface="ＭＳ Ｐゴシック" panose="020B0600070205080204" pitchFamily="34" charset="-128"/>
              </a:rPr>
              <a:t>top 		Show system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419465562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Process Management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019425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b="1" u="sng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Check your own process.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ps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ps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ja-JP" sz="16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Check process of all users.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top (To quit top, press </a:t>
            </a:r>
            <a:r>
              <a:rPr lang="en-US" altLang="ja-JP" sz="18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ja-JP" sz="18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ps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ja-JP" sz="16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ps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ja-JP" sz="1600" dirty="0">
                <a:solidFill>
                  <a:srgbClr val="3333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ef</a:t>
            </a:r>
            <a:endParaRPr lang="en-US" altLang="ja-JP" sz="16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Find your process.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ps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–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ef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|   </a:t>
            </a:r>
            <a:r>
              <a:rPr lang="en-US" altLang="ja-JP" sz="1600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grep</a:t>
            </a:r>
            <a:r>
              <a:rPr lang="en-US" altLang="ja-JP" sz="1600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   username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449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Install Software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828800"/>
            <a:ext cx="7464425" cy="4495800"/>
          </a:xfrm>
        </p:spPr>
        <p:txBody>
          <a:bodyPr/>
          <a:lstStyle/>
          <a:p>
            <a:pPr marL="533400" indent="-533400" eaLnBrk="1" hangingPunct="1"/>
            <a:r>
              <a:rPr lang="en-US" altLang="ja-JP" sz="2000" dirty="0">
                <a:latin typeface="ArialMT" charset="0"/>
                <a:ea typeface="ＭＳ Ｐゴシック" panose="020B0600070205080204" pitchFamily="34" charset="-128"/>
              </a:rPr>
              <a:t>Typical software installation procedure as following.</a:t>
            </a:r>
            <a:r>
              <a:rPr lang="en-US" altLang="ja-JP" sz="2000" u="sng" dirty="0">
                <a:latin typeface="ArialMT" charset="0"/>
                <a:ea typeface="ＭＳ Ｐゴシック" panose="020B0600070205080204" pitchFamily="34" charset="-128"/>
              </a:rPr>
              <a:t> 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Download source code. Usually, it’s archived with </a:t>
            </a:r>
            <a:r>
              <a:rPr lang="en-US" altLang="ja-JP" sz="1800" u="sng" dirty="0">
                <a:latin typeface="ArialMT" charset="0"/>
                <a:ea typeface="ＭＳ Ｐゴシック" panose="020B0600070205080204" pitchFamily="34" charset="-128"/>
              </a:rPr>
              <a:t>tar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 command and compressed with </a:t>
            </a:r>
            <a:r>
              <a:rPr lang="en-US" altLang="ja-JP" sz="1800" u="sng" dirty="0" err="1">
                <a:latin typeface="ArialMT" charset="0"/>
                <a:ea typeface="ＭＳ Ｐゴシック" panose="020B0600070205080204" pitchFamily="34" charset="-128"/>
              </a:rPr>
              <a:t>gzip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 command.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ja-JP" sz="1800" u="sng" dirty="0">
                <a:latin typeface="ArialMT" charset="0"/>
                <a:ea typeface="ＭＳ Ｐゴシック" panose="020B0600070205080204" pitchFamily="34" charset="-128"/>
              </a:rPr>
              <a:t>configure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 command creates </a:t>
            </a:r>
            <a:r>
              <a:rPr lang="en-US" altLang="ja-JP" sz="1800" u="sng" dirty="0" err="1">
                <a:latin typeface="ArialMT" charset="0"/>
                <a:ea typeface="ＭＳ Ｐゴシック" panose="020B0600070205080204" pitchFamily="34" charset="-128"/>
              </a:rPr>
              <a:t>Makefile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 automatically which is used to compile the source. 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Program compilation is written in </a:t>
            </a:r>
            <a:r>
              <a:rPr lang="en-US" altLang="ja-JP" sz="1800" u="sng" dirty="0" err="1">
                <a:latin typeface="ArialMT" charset="0"/>
                <a:ea typeface="ＭＳ Ｐゴシック" panose="020B0600070205080204" pitchFamily="34" charset="-128"/>
              </a:rPr>
              <a:t>Makefile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. </a:t>
            </a:r>
          </a:p>
          <a:p>
            <a:pPr marL="457200" lvl="1" indent="0" eaLnBrk="1" hangingPunct="1">
              <a:buNone/>
            </a:pPr>
            <a:endParaRPr lang="en-US" altLang="ja-JP" sz="1800" dirty="0">
              <a:latin typeface="ArialMT" charset="0"/>
              <a:ea typeface="ＭＳ Ｐゴシック" panose="020B0600070205080204" pitchFamily="34" charset="-128"/>
            </a:endParaRPr>
          </a:p>
          <a:p>
            <a:pPr marL="468312" indent="-285750" eaLnBrk="1" hangingPunct="1"/>
            <a:r>
              <a:rPr lang="en-US" altLang="ja-JP" sz="2000" dirty="0">
                <a:latin typeface="ArialMT" charset="0"/>
                <a:ea typeface="ＭＳ Ｐゴシック" panose="020B0600070205080204" pitchFamily="34" charset="-128"/>
              </a:rPr>
              <a:t>In Kali/</a:t>
            </a:r>
            <a:r>
              <a:rPr lang="en-US" altLang="ja-JP" sz="2000" dirty="0" err="1">
                <a:latin typeface="ArialMT" charset="0"/>
                <a:ea typeface="ＭＳ Ｐゴシック" panose="020B0600070205080204" pitchFamily="34" charset="-128"/>
              </a:rPr>
              <a:t>Redhat</a:t>
            </a:r>
            <a:r>
              <a:rPr lang="en-US" altLang="ja-JP" sz="2000" dirty="0">
                <a:latin typeface="ArialMT" charset="0"/>
                <a:ea typeface="ＭＳ Ｐゴシック" panose="020B0600070205080204" pitchFamily="34" charset="-128"/>
              </a:rPr>
              <a:t> Linux, there is  an easy way to install software that are in the application store of authorized distributor:</a:t>
            </a:r>
          </a:p>
          <a:p>
            <a:pPr marL="457200" lvl="1" indent="0" eaLnBrk="1" hangingPunct="1">
              <a:buNone/>
            </a:pP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     apt-get install </a:t>
            </a:r>
            <a:r>
              <a:rPr lang="en-US" altLang="ja-JP" sz="1800" dirty="0" err="1">
                <a:latin typeface="ArialMT" charset="0"/>
                <a:ea typeface="ＭＳ Ｐゴシック" panose="020B0600070205080204" pitchFamily="34" charset="-128"/>
              </a:rPr>
              <a:t>applicationName</a:t>
            </a:r>
            <a:endParaRPr lang="en-US" altLang="ja-JP" sz="1800" dirty="0">
              <a:latin typeface="ArialMT" charset="0"/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None/>
            </a:pP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</a:rPr>
              <a:t>For more info, see: </a:t>
            </a:r>
            <a:r>
              <a:rPr lang="en-US" altLang="ja-JP" sz="1800" dirty="0">
                <a:latin typeface="ArialMT" charset="0"/>
                <a:ea typeface="ＭＳ Ｐゴシック" panose="020B0600070205080204" pitchFamily="34" charset="-128"/>
                <a:hlinkClick r:id="rId2"/>
              </a:rPr>
              <a:t>http://www.tecmint.com/useful-basic-commands-of-apt-get-and-apt-cache-for-package-management/</a:t>
            </a:r>
            <a:endParaRPr lang="en-US" altLang="ja-JP" sz="1800" dirty="0">
              <a:latin typeface="ArialMT" charset="0"/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None/>
            </a:pPr>
            <a:endParaRPr lang="en-US" altLang="ja-JP" sz="1800" dirty="0">
              <a:latin typeface="ArialMT" charset="0"/>
              <a:ea typeface="ＭＳ Ｐゴシック" panose="020B0600070205080204" pitchFamily="34" charset="-128"/>
            </a:endParaRP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en-US" altLang="ja-JP" sz="1800" dirty="0">
              <a:latin typeface="ArialMT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4639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to Linux System – Dept. Linux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99350" cy="4800600"/>
          </a:xfrm>
        </p:spPr>
        <p:txBody>
          <a:bodyPr/>
          <a:lstStyle/>
          <a:p>
            <a:r>
              <a:rPr lang="en-US" altLang="en-US" dirty="0"/>
              <a:t>Must use SSH to connect</a:t>
            </a:r>
          </a:p>
          <a:p>
            <a:pPr lvl="1"/>
            <a:r>
              <a:rPr lang="en-US" altLang="en-US" dirty="0"/>
              <a:t>Find free SSH clients on Internet</a:t>
            </a:r>
          </a:p>
          <a:p>
            <a:pPr lvl="2"/>
            <a:r>
              <a:rPr lang="en-US" altLang="en-US" dirty="0"/>
              <a:t>E.g., Putty  (command line based) </a:t>
            </a:r>
          </a:p>
          <a:p>
            <a:pPr lvl="2"/>
            <a:r>
              <a:rPr lang="en-US" altLang="en-US" dirty="0">
                <a:hlinkClick r:id="rId2"/>
              </a:rPr>
              <a:t>http://en.wikipedia.org/wiki/Ssh_client</a:t>
            </a:r>
            <a:endParaRPr lang="en-US" altLang="en-US" dirty="0"/>
          </a:p>
          <a:p>
            <a:pPr lvl="1"/>
            <a:r>
              <a:rPr lang="en-US" altLang="en-US" dirty="0"/>
              <a:t>Two simple SSH programs combined to use:</a:t>
            </a:r>
          </a:p>
          <a:p>
            <a:pPr lvl="2"/>
            <a:r>
              <a:rPr lang="en-US" altLang="en-US" dirty="0"/>
              <a:t>SSH remote command terminal login: use ‘Putty’</a:t>
            </a:r>
          </a:p>
          <a:p>
            <a:pPr lvl="2"/>
            <a:r>
              <a:rPr lang="en-US" altLang="en-US" dirty="0"/>
              <a:t>File transfer: use a GUI-based free SSH client</a:t>
            </a:r>
          </a:p>
          <a:p>
            <a:pPr lvl="3"/>
            <a:r>
              <a:rPr lang="en-US" altLang="en-US" dirty="0"/>
              <a:t>E.g., </a:t>
            </a:r>
            <a:r>
              <a:rPr lang="en-US" altLang="en-US" dirty="0" err="1"/>
              <a:t>WinSCP</a:t>
            </a:r>
            <a:r>
              <a:rPr lang="en-US" altLang="en-US" dirty="0"/>
              <a:t>   </a:t>
            </a:r>
            <a:r>
              <a:rPr lang="en-US" altLang="en-US" dirty="0">
                <a:hlinkClick r:id="rId3"/>
              </a:rPr>
              <a:t>http://winscp.net/eng/index.php</a:t>
            </a:r>
            <a:endParaRPr lang="en-US" altLang="en-US" dirty="0"/>
          </a:p>
          <a:p>
            <a:pPr lvl="1"/>
            <a:r>
              <a:rPr lang="en-US" altLang="en-US" dirty="0"/>
              <a:t>Or, install a free GUI-based SSH software, such as: ‘</a:t>
            </a:r>
            <a:r>
              <a:rPr lang="en-US" altLang="en-US" dirty="0" err="1"/>
              <a:t>MobaXterm</a:t>
            </a:r>
            <a:r>
              <a:rPr lang="en-US" altLang="en-US" dirty="0"/>
              <a:t>’, which provides both command line terminal and file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3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Install Software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8563" y="1600200"/>
            <a:ext cx="7419975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ja-JP" altLang="en-US" sz="2400" u="sng">
                <a:latin typeface="Helvetica-Bold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u="sng">
                <a:latin typeface="Helvetica-Bold" charset="0"/>
                <a:ea typeface="ＭＳ Ｐゴシック" panose="020B0600070205080204" pitchFamily="34" charset="-128"/>
              </a:rPr>
              <a:t>Commands</a:t>
            </a:r>
            <a:endParaRPr lang="en-US" altLang="ja-JP" sz="2400" b="1">
              <a:latin typeface="Helvetica-Bold" charset="0"/>
              <a:ea typeface="ＭＳ Ｐゴシック" panose="020B0600070205080204" pitchFamily="34" charset="-128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gzip		compress a file		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gunzip		uncompress a file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tar			archive or expand files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configure		create Makefile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make		compile &amp; install software</a:t>
            </a:r>
            <a:endParaRPr lang="en-US" altLang="ja-JP" sz="2000" b="1">
              <a:latin typeface="Helvetica-Bold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7413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Install Software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8563" y="1600200"/>
            <a:ext cx="7419975" cy="4176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              </a:t>
            </a:r>
            <a:r>
              <a:rPr lang="en-US" altLang="en-US" sz="1600" b="1" dirty="0" err="1"/>
              <a:t>gunzip</a:t>
            </a:r>
            <a:r>
              <a:rPr lang="en-US" altLang="en-US" sz="1600" b="1" dirty="0"/>
              <a:t> software.tar.gz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	tar –</a:t>
            </a:r>
            <a:r>
              <a:rPr lang="en-US" altLang="en-US" sz="1600" b="1" dirty="0" err="1"/>
              <a:t>xvf</a:t>
            </a:r>
            <a:r>
              <a:rPr lang="en-US" altLang="en-US" sz="1600" b="1" dirty="0"/>
              <a:t>  software.tar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	cd software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	./install OR make all OR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/>
              <a:t>		</a:t>
            </a:r>
            <a:endParaRPr lang="en-US" altLang="ja-JP" sz="1600" b="1" dirty="0">
              <a:latin typeface="Helvetica-Bold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00200" y="2057400"/>
            <a:ext cx="5867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2255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Text Editor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0450" y="1677988"/>
            <a:ext cx="7410450" cy="426561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2400" b="1" u="sng">
                <a:latin typeface="Helvetica-Bold" charset="0"/>
                <a:ea typeface="ＭＳ Ｐゴシック" panose="020B0600070205080204" pitchFamily="34" charset="-128"/>
              </a:rPr>
              <a:t>pico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Programs &amp; configuration files are </a:t>
            </a:r>
            <a:r>
              <a:rPr lang="en-US" altLang="ja-JP" sz="2000" u="sng">
                <a:latin typeface="Helvetica-Bold" charset="0"/>
                <a:ea typeface="ＭＳ Ｐゴシック" panose="020B0600070205080204" pitchFamily="34" charset="-128"/>
              </a:rPr>
              <a:t>text file</a:t>
            </a: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There are two popular text editors, </a:t>
            </a:r>
            <a:r>
              <a:rPr lang="en-US" altLang="ja-JP" sz="2000" u="sng">
                <a:latin typeface="Helvetica-Bold" charset="0"/>
                <a:ea typeface="ＭＳ Ｐゴシック" panose="020B0600070205080204" pitchFamily="34" charset="-128"/>
              </a:rPr>
              <a:t>vi</a:t>
            </a: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and </a:t>
            </a:r>
            <a:r>
              <a:rPr lang="en-US" altLang="ja-JP" sz="2000" u="sng">
                <a:latin typeface="Helvetica-Bold" charset="0"/>
                <a:ea typeface="ＭＳ Ｐゴシック" panose="020B0600070205080204" pitchFamily="34" charset="-128"/>
              </a:rPr>
              <a:t>Emacs</a:t>
            </a: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Although they are very powerful and useful, it is also true that they are complicated for beginners and difficult to learn.  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2000" u="sng">
                <a:latin typeface="Helvetica-Bold" charset="0"/>
                <a:ea typeface="ＭＳ Ｐゴシック" panose="020B0600070205080204" pitchFamily="34" charset="-128"/>
              </a:rPr>
              <a:t>pico</a:t>
            </a:r>
            <a:r>
              <a:rPr lang="en-US" altLang="ja-JP" sz="2000">
                <a:latin typeface="Helvetica-Bold" charset="0"/>
                <a:ea typeface="ＭＳ Ｐゴシック" panose="020B0600070205080204" pitchFamily="34" charset="-128"/>
              </a:rPr>
              <a:t> is an easy and simple alternative.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ja-JP" sz="2000">
              <a:latin typeface="Helvetica-Bold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9702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Text Editor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1800">
                <a:ea typeface="ＭＳ Ｐゴシック" panose="020B0600070205080204" pitchFamily="34" charset="-128"/>
              </a:rPr>
              <a:t>Create the file Hello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>
                <a:solidFill>
                  <a:srgbClr val="3333FF"/>
                </a:solidFill>
                <a:ea typeface="ＭＳ Ｐゴシック" panose="020B0600070205080204" pitchFamily="34" charset="-128"/>
              </a:rPr>
              <a:t>	pico  hello.pl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ja-JP" sz="18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1800">
                <a:ea typeface="ＭＳ Ｐゴシック" panose="020B0600070205080204" pitchFamily="34" charset="-128"/>
              </a:rPr>
              <a:t>Write hello.pl as follows.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ja-JP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>
                <a:ea typeface="ＭＳ Ｐゴシック" panose="020B0600070205080204" pitchFamily="34" charset="-128"/>
              </a:rPr>
              <a:t>	</a:t>
            </a:r>
            <a:r>
              <a:rPr lang="en-US" altLang="ja-JP" sz="1800" b="1">
                <a:ea typeface="ＭＳ Ｐゴシック" panose="020B0600070205080204" pitchFamily="34" charset="-128"/>
              </a:rPr>
              <a:t>#!/usr/bin/perl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34" charset="-128"/>
              </a:rPr>
              <a:t>	print “Hello World\n”;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ja-JP" sz="1800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1800">
                <a:ea typeface="ＭＳ Ｐゴシック" panose="020B0600070205080204" pitchFamily="34" charset="-128"/>
              </a:rPr>
              <a:t>Make il executable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>
                <a:solidFill>
                  <a:srgbClr val="3333FF"/>
                </a:solidFill>
                <a:ea typeface="ＭＳ Ｐゴシック" panose="020B0600070205080204" pitchFamily="34" charset="-128"/>
              </a:rPr>
              <a:t>	chmod u+x hello.pl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ja-JP" sz="18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1800">
                <a:ea typeface="ＭＳ Ｐゴシック" panose="020B0600070205080204" pitchFamily="34" charset="-128"/>
              </a:rPr>
              <a:t>Run it!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ja-JP" sz="1800">
                <a:solidFill>
                  <a:srgbClr val="3333FF"/>
                </a:solidFill>
                <a:ea typeface="ＭＳ Ｐゴシック" panose="020B0600070205080204" pitchFamily="34" charset="-128"/>
              </a:rPr>
              <a:t>	./hello.pl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ja-JP" sz="1800">
              <a:solidFill>
                <a:srgbClr val="3333FF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ja-JP" sz="1800">
              <a:ea typeface="ＭＳ Ｐゴシック" panose="020B0600070205080204" pitchFamily="34" charset="-128"/>
            </a:endParaRPr>
          </a:p>
        </p:txBody>
      </p:sp>
      <p:sp>
        <p:nvSpPr>
          <p:cNvPr id="56324" name="Rectangle 1028"/>
          <p:cNvSpPr>
            <a:spLocks noChangeArrowheads="1"/>
          </p:cNvSpPr>
          <p:nvPr/>
        </p:nvSpPr>
        <p:spPr bwMode="auto">
          <a:xfrm>
            <a:off x="1066800" y="3429000"/>
            <a:ext cx="3276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21270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Foreground and Background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563" y="1825625"/>
            <a:ext cx="7342187" cy="4117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Running job has two modes, “foreground” and “background”</a:t>
            </a:r>
          </a:p>
          <a:p>
            <a:pPr eaLnBrk="1" hangingPunct="1">
              <a:lnSpc>
                <a:spcPct val="80000"/>
              </a:lnSpc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If program is running as “background”,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    	the program keeps running even after your session was closed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If program is running as “foreground”,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Ctrl-C	stop program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Ctrl-Z	let program background</a:t>
            </a:r>
          </a:p>
        </p:txBody>
      </p:sp>
    </p:spTree>
    <p:extLst>
      <p:ext uri="{BB962C8B-B14F-4D97-AF65-F5344CB8AC3E}">
        <p14:creationId xmlns:p14="http://schemas.microsoft.com/office/powerpoint/2010/main" val="12695941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Foreground and Background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563" y="1825625"/>
            <a:ext cx="7342187" cy="411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ja-JP" sz="2000" dirty="0">
                <a:ea typeface="ＭＳ Ｐゴシック" panose="020B0600070205080204" pitchFamily="34" charset="-128"/>
              </a:rPr>
              <a:t>To run programs in background mode, use “&amp;”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      [nomura@ssc-1]$ </a:t>
            </a:r>
            <a:r>
              <a:rPr lang="en-US" altLang="ja-JP" sz="2000" i="1" dirty="0">
                <a:ea typeface="ＭＳ Ｐゴシック" panose="020B0600070205080204" pitchFamily="34" charset="-128"/>
              </a:rPr>
              <a:t>command</a:t>
            </a:r>
            <a:r>
              <a:rPr lang="en-US" altLang="ja-JP" sz="2000" dirty="0">
                <a:ea typeface="ＭＳ Ｐゴシック" panose="020B0600070205080204" pitchFamily="34" charset="-128"/>
              </a:rPr>
              <a:t> &amp;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000" dirty="0">
                <a:ea typeface="ＭＳ Ｐゴシック" panose="020B0600070205080204" pitchFamily="34" charset="-128"/>
              </a:rPr>
              <a:t>To get background job back into foreground mode, use “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fg</a:t>
            </a:r>
            <a:r>
              <a:rPr lang="en-US" altLang="ja-JP" sz="2000" dirty="0">
                <a:ea typeface="ＭＳ Ｐゴシック" panose="020B0600070205080204" pitchFamily="34" charset="-128"/>
              </a:rPr>
              <a:t>” command.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[nomura@ssc-1]$ 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fg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ja-JP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2635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to Linux System –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1443038"/>
            <a:ext cx="7499350" cy="4800600"/>
          </a:xfrm>
        </p:spPr>
        <p:txBody>
          <a:bodyPr/>
          <a:lstStyle/>
          <a:p>
            <a:r>
              <a:rPr lang="en-US" sz="2800" dirty="0"/>
              <a:t>On your own machine’s </a:t>
            </a:r>
            <a:r>
              <a:rPr lang="en-US" sz="2800" dirty="0" err="1"/>
              <a:t>VirtualBox</a:t>
            </a:r>
            <a:r>
              <a:rPr lang="en-US" sz="2800" dirty="0"/>
              <a:t>, install Kali Linux VM as we introduced in last class</a:t>
            </a:r>
          </a:p>
          <a:p>
            <a:r>
              <a:rPr lang="en-US" sz="2800" dirty="0"/>
              <a:t>Graphic-based Linux, more comprehensive to experience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4343400"/>
            <a:ext cx="1295400" cy="228600"/>
          </a:xfrm>
          <a:prstGeom prst="wedgeRoundRectCallout">
            <a:avLst>
              <a:gd name="adj1" fmla="val 112565"/>
              <a:gd name="adj2" fmla="val -73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936750" y="4819650"/>
            <a:ext cx="1295400" cy="438150"/>
          </a:xfrm>
          <a:prstGeom prst="wedgeRoundRectCallout">
            <a:avLst>
              <a:gd name="adj1" fmla="val 106834"/>
              <a:gd name="adj2" fmla="val -76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Terminal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36750" y="5600700"/>
            <a:ext cx="1295400" cy="228600"/>
          </a:xfrm>
          <a:prstGeom prst="wedgeRoundRectCallout">
            <a:avLst>
              <a:gd name="adj1" fmla="val 107927"/>
              <a:gd name="adj2" fmla="val -244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Folder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044838"/>
            <a:ext cx="4594225" cy="33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 VM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Click the right-up power button, you can </a:t>
            </a:r>
            <a:r>
              <a:rPr lang="en-US" sz="2800" dirty="0" err="1"/>
              <a:t>config</a:t>
            </a:r>
            <a:r>
              <a:rPr lang="en-US" sz="2800" dirty="0"/>
              <a:t> the system settings</a:t>
            </a:r>
          </a:p>
          <a:p>
            <a:pPr marL="403225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6" y="2362200"/>
            <a:ext cx="2323347" cy="2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32" y="2438400"/>
            <a:ext cx="6291768" cy="39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 VM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/>
              <a:t>We will use the ‘Terminal’ a lot in Linux</a:t>
            </a:r>
          </a:p>
          <a:p>
            <a:r>
              <a:rPr lang="en-US" sz="2800" dirty="0"/>
              <a:t>You can change its setting at ‘</a:t>
            </a:r>
            <a:r>
              <a:rPr lang="en-US" sz="2800" dirty="0" err="1"/>
              <a:t>Edit’</a:t>
            </a:r>
            <a:r>
              <a:rPr lang="en-US" sz="2800" dirty="0" err="1">
                <a:sym typeface="Wingdings" panose="05000000000000000000" pitchFamily="2" charset="2"/>
              </a:rPr>
              <a:t>’Preferences</a:t>
            </a:r>
            <a:r>
              <a:rPr lang="en-US" sz="2800" dirty="0">
                <a:sym typeface="Wingdings" panose="05000000000000000000" pitchFamily="2" charset="2"/>
              </a:rPr>
              <a:t>’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 usually configure ‘open new terminal in Tab’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You can change text font to make text bigger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 usually disable ‘transparent background’ so text in terminal will be clearer</a:t>
            </a:r>
            <a:endParaRPr lang="en-US" sz="2400" dirty="0"/>
          </a:p>
          <a:p>
            <a:pPr marL="403225" lvl="1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962400"/>
            <a:ext cx="3409950" cy="26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 VM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/>
              <a:t>When you close your Linux VM in </a:t>
            </a:r>
            <a:r>
              <a:rPr lang="en-US" sz="2800" dirty="0" err="1"/>
              <a:t>VirutalBox</a:t>
            </a:r>
            <a:r>
              <a:rPr lang="en-US" sz="2800" dirty="0"/>
              <a:t>, you can use ‘save the machine state’ to get a ‘hibernation’ type of shutdown</a:t>
            </a:r>
          </a:p>
          <a:p>
            <a:pPr lvl="1"/>
            <a:r>
              <a:rPr lang="en-US" sz="2400" dirty="0"/>
              <a:t>So next time, running the VM will be very fast and return back to what you have left before closing </a:t>
            </a:r>
            <a:endParaRPr lang="en-US" sz="2000" dirty="0"/>
          </a:p>
          <a:p>
            <a:pPr marL="403225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648200"/>
            <a:ext cx="3257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Overview of Unix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752600"/>
            <a:ext cx="487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000" b="1" u="sng" dirty="0">
                <a:ea typeface="ＭＳ Ｐゴシック" panose="020B0600070205080204" pitchFamily="34" charset="-128"/>
              </a:rPr>
              <a:t>Kernel &amp; Shell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Unix/Linux is open-source operating system (OS).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Unix system is described as kernel &amp; shell.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Kernel is a main program of Unix system. it controls hardware, CPU, memory, hard disk, network card etc. 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Shell is an interface between user and kernel.  Shell interprets your input as commands and pass them to kernel. 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6172200" y="3962400"/>
            <a:ext cx="1828800" cy="18288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fr-FR" altLang="en-US">
              <a:ea typeface="ＭＳ Ｐゴシック" panose="020B0600070205080204" pitchFamily="34" charset="-128"/>
            </a:endParaRP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6553200" y="4343400"/>
            <a:ext cx="1066800" cy="1066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en-US">
                <a:ea typeface="ＭＳ Ｐゴシック" panose="020B0600070205080204" pitchFamily="34" charset="-128"/>
              </a:rPr>
              <a:t>Kernel</a:t>
            </a:r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705600" y="4038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>
                <a:ea typeface="ＭＳ Ｐゴシック" panose="020B0600070205080204" pitchFamily="34" charset="-128"/>
              </a:rPr>
              <a:t>Shell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6019800" y="2971800"/>
            <a:ext cx="676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>
                <a:ea typeface="ＭＳ Ｐゴシック" panose="020B0600070205080204" pitchFamily="34" charset="-128"/>
              </a:rPr>
              <a:t>User</a:t>
            </a:r>
          </a:p>
        </p:txBody>
      </p:sp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6553200" y="34290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 sz="1400">
                <a:ea typeface="ＭＳ Ｐゴシック" panose="020B0600070205080204" pitchFamily="34" charset="-128"/>
              </a:rPr>
              <a:t>input</a:t>
            </a:r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6477000" y="3352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082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4679</TotalTime>
  <Words>3204</Words>
  <Application>Microsoft Office PowerPoint</Application>
  <PresentationFormat>On-screen Show (4:3)</PresentationFormat>
  <Paragraphs>474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ArialMT</vt:lpstr>
      <vt:lpstr>Helvetica-Bold</vt:lpstr>
      <vt:lpstr>Arial</vt:lpstr>
      <vt:lpstr>Calibri</vt:lpstr>
      <vt:lpstr>Gill Sans MT</vt:lpstr>
      <vt:lpstr>Times</vt:lpstr>
      <vt:lpstr>Times New Roman</vt:lpstr>
      <vt:lpstr>Verdana</vt:lpstr>
      <vt:lpstr>Wingdings</vt:lpstr>
      <vt:lpstr>Wingdings 2</vt:lpstr>
      <vt:lpstr>Solstice</vt:lpstr>
      <vt:lpstr>Linux Introduction </vt:lpstr>
      <vt:lpstr>Acknowledgement</vt:lpstr>
      <vt:lpstr>Access to Linux System – Dept. Linux Server</vt:lpstr>
      <vt:lpstr>Access to Linux System – Dept. Linux Server</vt:lpstr>
      <vt:lpstr>Access to Linux System – Virtual Machine</vt:lpstr>
      <vt:lpstr>Kali Linux VM Usage</vt:lpstr>
      <vt:lpstr>Kali Linux VM Usage</vt:lpstr>
      <vt:lpstr>Kali Linux VM Usage</vt:lpstr>
      <vt:lpstr>Overview of Unix System</vt:lpstr>
      <vt:lpstr>Unix Overview (cont.)</vt:lpstr>
      <vt:lpstr>Unix Overview (cont.)</vt:lpstr>
      <vt:lpstr>Unix Overview (cont.)</vt:lpstr>
      <vt:lpstr>Unix Overview (cont.)</vt:lpstr>
      <vt:lpstr>Unix Overview (cont.)</vt:lpstr>
      <vt:lpstr>Linux Command Line</vt:lpstr>
      <vt:lpstr>Basic Commands</vt:lpstr>
      <vt:lpstr>Basic Commands</vt:lpstr>
      <vt:lpstr>Command &amp; Filename Completion</vt:lpstr>
      <vt:lpstr>Basic Commands</vt:lpstr>
      <vt:lpstr>Basic Commands</vt:lpstr>
      <vt:lpstr>Basic Commands</vt:lpstr>
      <vt:lpstr>Specifying Multiple Files</vt:lpstr>
      <vt:lpstr>Relative &amp; Absolute Path</vt:lpstr>
      <vt:lpstr>Absolute Path</vt:lpstr>
      <vt:lpstr>Relative Path</vt:lpstr>
      <vt:lpstr>Relative &amp; Absolute Path</vt:lpstr>
      <vt:lpstr>Redirect, Append and Pipe</vt:lpstr>
      <vt:lpstr>Redirect, Append and Pipe</vt:lpstr>
      <vt:lpstr>Post-processing: Basic usage of Grep </vt:lpstr>
      <vt:lpstr>Redirect, Append and Pipe</vt:lpstr>
      <vt:lpstr>Sorting</vt:lpstr>
      <vt:lpstr>Redirect, Append and Pipe</vt:lpstr>
      <vt:lpstr>Permission </vt:lpstr>
      <vt:lpstr>Permission </vt:lpstr>
      <vt:lpstr>Permission </vt:lpstr>
      <vt:lpstr>Process Management</vt:lpstr>
      <vt:lpstr>Process Management</vt:lpstr>
      <vt:lpstr>Process Management</vt:lpstr>
      <vt:lpstr>Install Software</vt:lpstr>
      <vt:lpstr>Install Software</vt:lpstr>
      <vt:lpstr>Install Software</vt:lpstr>
      <vt:lpstr>Text Editor</vt:lpstr>
      <vt:lpstr>Text Editor</vt:lpstr>
      <vt:lpstr>Foreground and Background</vt:lpstr>
      <vt:lpstr>Foreground and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Networking Principles (slides courtesy of Dr. Sheau-Dong Lang)</dc:title>
  <dc:creator>User</dc:creator>
  <cp:lastModifiedBy>Cliff Zou</cp:lastModifiedBy>
  <cp:revision>195</cp:revision>
  <dcterms:created xsi:type="dcterms:W3CDTF">2012-08-21T01:52:40Z</dcterms:created>
  <dcterms:modified xsi:type="dcterms:W3CDTF">2022-09-12T01:22:25Z</dcterms:modified>
</cp:coreProperties>
</file>