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2" r:id="rId2"/>
    <p:sldId id="283" r:id="rId3"/>
    <p:sldId id="284" r:id="rId4"/>
    <p:sldId id="285" r:id="rId5"/>
    <p:sldId id="296" r:id="rId6"/>
    <p:sldId id="286" r:id="rId7"/>
    <p:sldId id="287" r:id="rId8"/>
    <p:sldId id="288" r:id="rId9"/>
    <p:sldId id="289" r:id="rId10"/>
    <p:sldId id="290" r:id="rId11"/>
    <p:sldId id="295" r:id="rId12"/>
    <p:sldId id="291" r:id="rId13"/>
    <p:sldId id="292" r:id="rId14"/>
    <p:sldId id="293" r:id="rId15"/>
    <p:sldId id="294" r:id="rId16"/>
    <p:sldId id="29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261" autoAdjust="0"/>
  </p:normalViewPr>
  <p:slideViewPr>
    <p:cSldViewPr>
      <p:cViewPr varScale="1">
        <p:scale>
          <a:sx n="92" d="100"/>
          <a:sy n="92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785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2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60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198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73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63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148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93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73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31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46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4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86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035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921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89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446" y="789854"/>
            <a:ext cx="7772400" cy="169703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Battar" charset="0"/>
              </a:rPr>
              <a:t>Penetration Testing</a:t>
            </a:r>
            <a:r>
              <a:rPr lang="en-US" sz="4000" dirty="0">
                <a:latin typeface="AlBattar" charset="0"/>
                <a:sym typeface="Symbol"/>
              </a:rPr>
              <a:t></a:t>
            </a:r>
            <a:r>
              <a:rPr lang="en-US" sz="4000" dirty="0">
                <a:latin typeface="AlBattar" charset="0"/>
              </a:rPr>
              <a:t> </a:t>
            </a:r>
            <a:br>
              <a:rPr lang="en-US" sz="4000" dirty="0">
                <a:latin typeface="AlBattar" charset="0"/>
              </a:rPr>
            </a:br>
            <a:r>
              <a:rPr lang="en-US" sz="4000" dirty="0">
                <a:latin typeface="AlBattar" charset="0"/>
              </a:rPr>
              <a:t>     </a:t>
            </a:r>
            <a:r>
              <a:rPr lang="en-GB" altLang="en-US" sz="4400" dirty="0">
                <a:latin typeface="AlBattar" charset="0"/>
              </a:rPr>
              <a:t>Armitage: </a:t>
            </a:r>
            <a:r>
              <a:rPr lang="en-GB" altLang="en-US" sz="2800" dirty="0" err="1">
                <a:latin typeface="AlBattar" charset="0"/>
              </a:rPr>
              <a:t>Metasploit</a:t>
            </a:r>
            <a:r>
              <a:rPr lang="en-GB" altLang="en-US" sz="2800" dirty="0">
                <a:latin typeface="AlBattar" charset="0"/>
              </a:rPr>
              <a:t> GUI and Machine-Gun Style Attack</a:t>
            </a:r>
            <a:br>
              <a:rPr lang="en-GB" altLang="en-US" sz="3600" dirty="0">
                <a:latin typeface="AlBattar" charset="0"/>
              </a:rPr>
            </a:b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2022, Dr. Cliff Zou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changchun.zou@ucf.edu</a:t>
            </a: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rgbClr val="0000CC"/>
                </a:solidFill>
                <a:latin typeface="AlBattar" charset="0"/>
              </a:rPr>
              <a:t>Use Armitage to Attack Vulnerable VMs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382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C00000"/>
                </a:solidFill>
              </a:rPr>
              <a:t>Then, build attack module lists</a:t>
            </a:r>
            <a:r>
              <a:rPr lang="en-GB" altLang="en-US" sz="2400" dirty="0">
                <a:solidFill>
                  <a:schemeClr val="tx1"/>
                </a:solidFill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</a:rPr>
              <a:t>Select menu “Attacks”</a:t>
            </a: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“Find Attacks”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Only </a:t>
            </a:r>
            <a:r>
              <a:rPr lang="en-GB" alt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scannerble</a:t>
            </a:r>
            <a:r>
              <a:rPr lang="en-GB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vulnerabilities found, not those ‘Drive-by Download’ browser bugs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>
                <a:solidFill>
                  <a:srgbClr val="FF0000"/>
                </a:solidFill>
              </a:rPr>
              <a:t>Will not generate network traffic, it only query and search in the </a:t>
            </a:r>
            <a:r>
              <a:rPr lang="en-GB" altLang="en-US" sz="1600" dirty="0" err="1">
                <a:solidFill>
                  <a:srgbClr val="FF0000"/>
                </a:solidFill>
              </a:rPr>
              <a:t>metasploit</a:t>
            </a:r>
            <a:r>
              <a:rPr lang="en-GB" altLang="en-US" sz="1600" dirty="0">
                <a:solidFill>
                  <a:srgbClr val="FF0000"/>
                </a:solidFill>
              </a:rPr>
              <a:t> database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All possible attacks are added to each target machine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63238"/>
            <a:ext cx="6448424" cy="33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1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1" dirty="0">
                <a:solidFill>
                  <a:srgbClr val="0000CC"/>
                </a:solidFill>
                <a:latin typeface="AlBattar" charset="0"/>
              </a:rPr>
              <a:t>Two Bugs </a:t>
            </a:r>
            <a:r>
              <a:rPr lang="en-GB" altLang="en-US" sz="2800" dirty="0">
                <a:solidFill>
                  <a:srgbClr val="0000CC"/>
                </a:solidFill>
                <a:latin typeface="AlBattar" charset="0"/>
              </a:rPr>
              <a:t>when Use Armitage to Attack Vulnerable VMs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382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C00000"/>
                </a:solidFill>
              </a:rPr>
              <a:t>IF, the previous ‘Find Attacks’ does not work:</a:t>
            </a:r>
            <a:r>
              <a:rPr lang="en-GB" altLang="en-US" sz="2400" dirty="0">
                <a:solidFill>
                  <a:schemeClr val="tx1"/>
                </a:solidFill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</a:rPr>
              <a:t>Select menu ‘Armitage’ </a:t>
            </a: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‘Set Exploit Rank’  ‘Poor’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default rank of ‘Good’ seems to prevent attack analysis (a bug in code?)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However, the ‘Find Attacks’ may stuck at one specific </a:t>
            </a:r>
            <a:r>
              <a:rPr lang="en-GB" alt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metasploit</a:t>
            </a:r>
            <a:r>
              <a:rPr lang="en-GB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attack module….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Appear to be a bug 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in current Armitage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Solution: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Find this attack module and delete it!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# locate </a:t>
            </a:r>
            <a:r>
              <a:rPr lang="en-GB" alt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saltstack_salt_unauth_rce</a:t>
            </a:r>
            <a:endParaRPr lang="en-GB" alt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Use ‘</a:t>
            </a:r>
            <a:r>
              <a:rPr lang="en-GB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rm</a:t>
            </a: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’ command to delete these two files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Now everything works!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33" y="2743200"/>
            <a:ext cx="4370356" cy="16130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5" y="5258864"/>
            <a:ext cx="7734970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25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rgbClr val="0000CC"/>
                </a:solidFill>
                <a:latin typeface="AlBattar" charset="0"/>
              </a:rPr>
              <a:t>Use Armitage to Attack Vulnerable VMs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382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C00000"/>
                </a:solidFill>
              </a:rPr>
              <a:t>Individual target attack</a:t>
            </a:r>
            <a:r>
              <a:rPr lang="en-GB" altLang="en-US" sz="2400">
                <a:solidFill>
                  <a:schemeClr val="tx1"/>
                </a:solidFill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>
                <a:solidFill>
                  <a:schemeClr val="tx1"/>
                </a:solidFill>
              </a:rPr>
              <a:t>Select a target, right click to show pop-up menu</a:t>
            </a:r>
            <a:endParaRPr lang="en-GB" altLang="en-US" sz="20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>
                <a:solidFill>
                  <a:schemeClr val="tx1"/>
                </a:solidFill>
                <a:sym typeface="Wingdings" panose="05000000000000000000" pitchFamily="2" charset="2"/>
              </a:rPr>
              <a:t>You can choose one available attack module to attack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>
                <a:solidFill>
                  <a:schemeClr val="tx1"/>
                </a:solidFill>
                <a:sym typeface="Wingdings" panose="05000000000000000000" pitchFamily="2" charset="2"/>
              </a:rPr>
              <a:t>The figure shows possible attack to SMB on the vulnerable WinXP</a:t>
            </a:r>
            <a:endParaRPr lang="en-GB" altLang="en-US" sz="20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7543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2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rgbClr val="0000CC"/>
                </a:solidFill>
                <a:latin typeface="AlBattar" charset="0"/>
              </a:rPr>
              <a:t>Use Armitage to Attack Vulnerable VMs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382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C00000"/>
                </a:solidFill>
              </a:rPr>
              <a:t>Successful Exploit</a:t>
            </a:r>
            <a:r>
              <a:rPr lang="en-GB" altLang="en-US" sz="2400">
                <a:solidFill>
                  <a:schemeClr val="tx1"/>
                </a:solidFill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>
                <a:solidFill>
                  <a:schemeClr val="tx1"/>
                </a:solidFill>
              </a:rPr>
              <a:t>When selecting MS08-067_netapi bug, the vulnerable </a:t>
            </a:r>
            <a:r>
              <a:rPr lang="en-GB" altLang="en-US" sz="2000">
                <a:solidFill>
                  <a:schemeClr val="tx1"/>
                </a:solidFill>
                <a:sym typeface="Wingdings" panose="05000000000000000000" pitchFamily="2" charset="2"/>
              </a:rPr>
              <a:t>WinXP is successfully compromised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>
                <a:solidFill>
                  <a:schemeClr val="tx1"/>
                </a:solidFill>
                <a:sym typeface="Wingdings" panose="05000000000000000000" pitchFamily="2" charset="2"/>
              </a:rPr>
              <a:t>The WinXP becomes outlined in red lightning bolts! Yay!</a:t>
            </a:r>
            <a:endParaRPr lang="en-GB" altLang="en-US" sz="20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5249"/>
            <a:ext cx="75628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9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rgbClr val="0000CC"/>
                </a:solidFill>
                <a:latin typeface="AlBattar" charset="0"/>
              </a:rPr>
              <a:t>Use Armitage to Attack Vulnerable VMs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382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C00000"/>
                </a:solidFill>
              </a:rPr>
              <a:t>Now you can choose any available payloads</a:t>
            </a:r>
            <a:r>
              <a:rPr lang="en-GB" altLang="en-US" sz="2400">
                <a:solidFill>
                  <a:schemeClr val="tx1"/>
                </a:solidFill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>
                <a:solidFill>
                  <a:schemeClr val="tx1"/>
                </a:solidFill>
                <a:sym typeface="Wingdings" panose="05000000000000000000" pitchFamily="2" charset="2"/>
              </a:rPr>
              <a:t>Right click the compromised target, you can see available payload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>
                <a:solidFill>
                  <a:schemeClr val="tx1"/>
                </a:solidFill>
                <a:sym typeface="Wingdings" panose="05000000000000000000" pitchFamily="2" charset="2"/>
              </a:rPr>
              <a:t>In this example, Meterpreter session is enabled</a:t>
            </a:r>
            <a:endParaRPr lang="en-GB" altLang="en-US" sz="20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7553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78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dirty="0">
                <a:solidFill>
                  <a:srgbClr val="0000CC"/>
                </a:solidFill>
                <a:latin typeface="AlBattar" charset="0"/>
              </a:rPr>
              <a:t>Use Armitage to Attack Vulnerable VMs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382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C00000"/>
                </a:solidFill>
              </a:rPr>
              <a:t>Easiest way: Hail Mary flooding attack	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Click menu “Attacks” “Hail Mary”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Armitage will throw all available attacks to all targets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Very noisy, lots of attack traffic!!!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Both </a:t>
            </a:r>
            <a:r>
              <a:rPr lang="en-GB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WinXP</a:t>
            </a: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GB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Metasploitable</a:t>
            </a: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VMs are compromised, 6 attack sessions have been created!</a:t>
            </a:r>
            <a:endParaRPr lang="en-GB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88963"/>
            <a:ext cx="6438900" cy="35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37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dirty="0">
                <a:solidFill>
                  <a:srgbClr val="0000CC"/>
                </a:solidFill>
                <a:latin typeface="AlBattar" charset="0"/>
              </a:rPr>
              <a:t>Summary of Armitage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382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olidFill>
                  <a:srgbClr val="C00000"/>
                </a:solidFill>
              </a:rPr>
              <a:t>Pros: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</a:rPr>
              <a:t>Easy to use and deploy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</a:rPr>
              <a:t>Combine scanning and exploiting together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200" dirty="0">
                <a:solidFill>
                  <a:schemeClr val="tx1"/>
                </a:solidFill>
              </a:rPr>
              <a:t>Cons: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</a:rPr>
              <a:t>Could be very noisy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</a:rPr>
              <a:t>Cannot make some advanced configurations, such as stepping stone attack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59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72450" cy="4800600"/>
          </a:xfrm>
        </p:spPr>
        <p:txBody>
          <a:bodyPr/>
          <a:lstStyle/>
          <a:p>
            <a:pPr marL="457200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Some contents are from the book:</a:t>
            </a:r>
          </a:p>
          <a:p>
            <a:pPr eaLnBrk="1" hangingPunct="1">
              <a:spcBef>
                <a:spcPts val="70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	“</a:t>
            </a:r>
            <a:r>
              <a:rPr lang="en-US" altLang="en-US" sz="2800" dirty="0">
                <a:solidFill>
                  <a:srgbClr val="0000CC"/>
                </a:solidFill>
              </a:rPr>
              <a:t>The Basics of Hacking and Penetration Testing: Ethical Hacking and Penetration Testing Made Easy”, Second Edition</a:t>
            </a:r>
            <a:endParaRPr lang="en-GB" altLang="en-US" sz="2800" dirty="0">
              <a:solidFill>
                <a:srgbClr val="0000CC"/>
              </a:solidFill>
            </a:endParaRPr>
          </a:p>
          <a:p>
            <a:endParaRPr lang="en-US" altLang="en-US" dirty="0"/>
          </a:p>
        </p:txBody>
      </p:sp>
      <p:pic>
        <p:nvPicPr>
          <p:cNvPr id="1026" name="Picture 2" descr="https://images-na.ssl-images-amazon.com/images/I/51XLVHgA2fL._SX404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28" y="3047999"/>
            <a:ext cx="2741371" cy="33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Metasploit Attack Style and Limitation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</a:rPr>
              <a:t>From what we learnt so far, we know that </a:t>
            </a:r>
            <a:r>
              <a:rPr lang="en-GB" altLang="en-US" sz="2400" dirty="0" err="1">
                <a:solidFill>
                  <a:srgbClr val="FF0000"/>
                </a:solidFill>
              </a:rPr>
              <a:t>Metasploit</a:t>
            </a:r>
            <a:r>
              <a:rPr lang="en-GB" altLang="en-US" sz="2400" dirty="0">
                <a:solidFill>
                  <a:srgbClr val="FF0000"/>
                </a:solidFill>
              </a:rPr>
              <a:t> has the following features</a:t>
            </a:r>
            <a:r>
              <a:rPr lang="en-GB" altLang="en-US" sz="2400" dirty="0"/>
              <a:t>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You need to know what vulnerability to exploit to use </a:t>
            </a:r>
            <a:r>
              <a:rPr lang="en-GB" altLang="en-US" sz="2000" dirty="0" err="1"/>
              <a:t>metasploit</a:t>
            </a:r>
            <a:r>
              <a:rPr lang="en-GB" altLang="en-US" sz="2000" dirty="0"/>
              <a:t>  (attack after scanning/gathering stage)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It is a pin-point attack to a specific target (like a sniper style attack)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It is command-line based attack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</a:rPr>
              <a:t>Advantages: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Stealthy: little attack traffic generated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Enable stepping stone attack initiated from multiple compromised hosts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</a:rPr>
              <a:t>Disadvantages: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Need to know vulnerability beforehand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Command line operation requires experiences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2296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Armitage: User-friendly Attacking Tool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olidFill>
                  <a:srgbClr val="C00000"/>
                </a:solidFill>
              </a:rPr>
              <a:t>Pre-installed in Kali Linux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olidFill>
                  <a:srgbClr val="C00000"/>
                </a:solidFill>
              </a:rPr>
              <a:t>GUI front-end for </a:t>
            </a:r>
            <a:r>
              <a:rPr lang="en-GB" altLang="en-US" sz="2800" dirty="0" err="1">
                <a:solidFill>
                  <a:srgbClr val="C00000"/>
                </a:solidFill>
              </a:rPr>
              <a:t>metasploit</a:t>
            </a:r>
            <a:r>
              <a:rPr lang="en-GB" altLang="en-US" sz="2800" dirty="0">
                <a:solidFill>
                  <a:srgbClr val="C00000"/>
                </a:solidFill>
              </a:rPr>
              <a:t> for easy to use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olidFill>
                  <a:srgbClr val="C00000"/>
                </a:solidFill>
              </a:rPr>
              <a:t>Machine-gun style </a:t>
            </a:r>
            <a:r>
              <a:rPr lang="en-GB" altLang="en-US" sz="2800" dirty="0" err="1">
                <a:solidFill>
                  <a:srgbClr val="C00000"/>
                </a:solidFill>
              </a:rPr>
              <a:t>metasploit</a:t>
            </a:r>
            <a:r>
              <a:rPr lang="en-GB" altLang="en-US" sz="2800" dirty="0">
                <a:solidFill>
                  <a:srgbClr val="C00000"/>
                </a:solidFill>
              </a:rPr>
              <a:t> attack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No need to specify a detected vulnerability in target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After specifying a target, Armitage will: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Conduct port scanning to the target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Throw all known exploit modules to the target based on scanning results!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Attacker can relax and wait for successful compromise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olidFill>
                  <a:srgbClr val="C00000"/>
                </a:solidFill>
              </a:rPr>
              <a:t>Disadvantages: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Noisy attack, easy to be detected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Hard to do stepping stone style attack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28927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CC"/>
                </a:solidFill>
                <a:latin typeface="AlBattar" charset="0"/>
              </a:rPr>
              <a:t>Armitage: Installing in New Kali Linux VM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olidFill>
                  <a:srgbClr val="FF0000"/>
                </a:solidFill>
              </a:rPr>
              <a:t>Kali Linux 2020.3 and later versions do not have Armitage pre-installed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You cannot use ‘apt-get install Armitage’ to install it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The two steps to install Armitage: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 err="1">
                <a:solidFill>
                  <a:srgbClr val="0070C0"/>
                </a:solidFill>
              </a:rPr>
              <a:t>root@kali</a:t>
            </a:r>
            <a:r>
              <a:rPr lang="en-GB" altLang="en-US" dirty="0">
                <a:solidFill>
                  <a:srgbClr val="0070C0"/>
                </a:solidFill>
              </a:rPr>
              <a:t># apt update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 err="1">
                <a:solidFill>
                  <a:srgbClr val="0070C0"/>
                </a:solidFill>
              </a:rPr>
              <a:t>root@kali</a:t>
            </a:r>
            <a:r>
              <a:rPr lang="en-GB" altLang="en-US" dirty="0">
                <a:solidFill>
                  <a:srgbClr val="0070C0"/>
                </a:solidFill>
              </a:rPr>
              <a:t>#  apt install </a:t>
            </a:r>
            <a:r>
              <a:rPr lang="en-GB" altLang="en-US" dirty="0" err="1">
                <a:solidFill>
                  <a:srgbClr val="0070C0"/>
                </a:solidFill>
              </a:rPr>
              <a:t>armitage</a:t>
            </a:r>
            <a:endParaRPr lang="en-GB" altLang="en-US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76654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Starting Armitage in Kali Linux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C00000"/>
                </a:solidFill>
              </a:rPr>
              <a:t>Click “Connect” when a pop-up window shows 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36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/>
              <a:t>Select “Yes” when asking to start metasploit RPC server</a:t>
            </a:r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555307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56102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691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Starting Armitage in Kali Linux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>
                <a:solidFill>
                  <a:srgbClr val="C00000"/>
                </a:solidFill>
              </a:rPr>
              <a:t>If the following Message shows up, you need to run ‘msfdb init’ and then start the SQL service by “service postgresql start’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36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78100"/>
            <a:ext cx="53340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3038"/>
            <a:ext cx="7272338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047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rgbClr val="0000CC"/>
                </a:solidFill>
                <a:latin typeface="AlBattar" charset="0"/>
              </a:rPr>
              <a:t>Use Armitage to Attack Vulnerable VMs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rgbClr val="C00000"/>
                </a:solidFill>
              </a:rPr>
              <a:t>Network scenario (all VMs runs in ‘NAT network’ or ‘Bridged Adaptor’ network mode under the same virtual NAT in </a:t>
            </a:r>
            <a:r>
              <a:rPr lang="en-GB" altLang="en-US" sz="2000" dirty="0" err="1">
                <a:solidFill>
                  <a:srgbClr val="C00000"/>
                </a:solidFill>
              </a:rPr>
              <a:t>virtualBox</a:t>
            </a:r>
            <a:r>
              <a:rPr lang="en-GB" altLang="en-US" sz="2000" dirty="0">
                <a:solidFill>
                  <a:srgbClr val="C00000"/>
                </a:solidFill>
              </a:rPr>
              <a:t>):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</a:rPr>
              <a:t>Kali Linux attack VM:  10.0.2.5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</a:rPr>
              <a:t>Vulnerable </a:t>
            </a:r>
            <a:r>
              <a:rPr lang="en-GB" altLang="en-US" sz="1800" dirty="0" err="1">
                <a:solidFill>
                  <a:schemeClr val="tx1"/>
                </a:solidFill>
              </a:rPr>
              <a:t>WinXP</a:t>
            </a:r>
            <a:r>
              <a:rPr lang="en-GB" altLang="en-US" sz="1800" dirty="0">
                <a:solidFill>
                  <a:schemeClr val="tx1"/>
                </a:solidFill>
              </a:rPr>
              <a:t> VM: 10.0.2.6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 err="1">
                <a:solidFill>
                  <a:schemeClr val="tx1"/>
                </a:solidFill>
              </a:rPr>
              <a:t>Metasploitable</a:t>
            </a:r>
            <a:r>
              <a:rPr lang="en-GB" altLang="en-US" sz="1800" dirty="0">
                <a:solidFill>
                  <a:schemeClr val="tx1"/>
                </a:solidFill>
              </a:rPr>
              <a:t> Linux VM: 10.0.2.7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>
              <a:solidFill>
                <a:srgbClr val="C00000"/>
              </a:solidFill>
            </a:endParaRP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40067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423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rgbClr val="0000CC"/>
                </a:solidFill>
                <a:latin typeface="AlBattar" charset="0"/>
              </a:rPr>
              <a:t>Use Armitage to Attack Vulnerable VMs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382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C00000"/>
                </a:solidFill>
              </a:rPr>
              <a:t>First, scan local subnet to find local targets</a:t>
            </a:r>
            <a:r>
              <a:rPr lang="en-GB" altLang="en-US" sz="2400" dirty="0">
                <a:solidFill>
                  <a:schemeClr val="tx1"/>
                </a:solidFill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</a:rPr>
              <a:t>Select menu “Hosts”</a:t>
            </a: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“</a:t>
            </a:r>
            <a:r>
              <a:rPr lang="en-GB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Nmap</a:t>
            </a: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Scan”  “Quick Scan (OS Detect)”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Let it scan 10.0.2.0/24 subnet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The 2 target VMs will show up with their OS information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You can remove uninterested target from the target list to reduce attack noise</a:t>
            </a:r>
            <a:endParaRPr lang="en-GB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3124200"/>
            <a:ext cx="6858000" cy="36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12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7010</TotalTime>
  <Words>818</Words>
  <Application>Microsoft Office PowerPoint</Application>
  <PresentationFormat>On-screen Show (4:3)</PresentationFormat>
  <Paragraphs>119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AlBattar</vt:lpstr>
      <vt:lpstr>FreeSans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Penetration Testing       Armitage: Metasploit GUI and Machine-Gun Style Attack </vt:lpstr>
      <vt:lpstr>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dc:creator>User</dc:creator>
  <cp:lastModifiedBy>Cliff Zou</cp:lastModifiedBy>
  <cp:revision>244</cp:revision>
  <dcterms:created xsi:type="dcterms:W3CDTF">2012-08-21T01:52:40Z</dcterms:created>
  <dcterms:modified xsi:type="dcterms:W3CDTF">2022-11-30T03:47:38Z</dcterms:modified>
</cp:coreProperties>
</file>