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BED5EE23-5007-40D0-A2C9-E1AD26C8FD1D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ackground"/>
          <p:cNvSpPr/>
          <p:nvPr/>
        </p:nvSpPr>
        <p:spPr>
          <a:xfrm>
            <a:off x="360" y="0"/>
            <a:ext cx="12185280" cy="68544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728640" y="729000"/>
            <a:ext cx="10727280" cy="537912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Straight Connector"/>
          <p:cNvCxnSpPr/>
          <p:nvPr/>
        </p:nvCxnSpPr>
        <p:spPr>
          <a:xfrm>
            <a:off x="4552920" y="3719880"/>
            <a:ext cx="3089520" cy="360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5" name="Logo" descr="University of Central Florida Logo"/>
          <p:cNvPicPr/>
          <p:nvPr/>
        </p:nvPicPr>
        <p:blipFill>
          <a:blip r:embed="rId2"/>
          <a:stretch/>
        </p:blipFill>
        <p:spPr>
          <a:xfrm>
            <a:off x="5827680" y="723960"/>
            <a:ext cx="529920" cy="7142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D9E3BA8D-DAFF-4887-9957-108DBB4A954E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3FE8E670-6B42-4540-826F-B95E91580856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4436DBC3-626E-4A9C-B2FD-5C18B692C333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E2D4B765-8565-42F8-AC26-EC49FC235F01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F60ACD2F-85FC-4C6A-88D7-FCAF83556C82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1DF60434-1856-4370-9799-A770E11DD778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38E0F811-A794-4FF4-ABF9-5ED8F739D5BD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4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ooter"/>
          <p:cNvSpPr/>
          <p:nvPr/>
        </p:nvSpPr>
        <p:spPr>
          <a:xfrm>
            <a:off x="72360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age Number"/>
          <p:cNvSpPr/>
          <p:nvPr/>
        </p:nvSpPr>
        <p:spPr>
          <a:xfrm>
            <a:off x="9412920" y="6432480"/>
            <a:ext cx="20484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E2900131-BC3B-4C3B-B108-FDE5BF07FA0A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5" name="Straight Connector"/>
          <p:cNvCxnSpPr/>
          <p:nvPr/>
        </p:nvCxnSpPr>
        <p:spPr>
          <a:xfrm>
            <a:off x="723600" y="1943640"/>
            <a:ext cx="560160" cy="360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5960" cy="23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 Black"/>
              </a:rPr>
              <a:t>Rabin-Karp String Matching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1104480" y="4020840"/>
            <a:ext cx="9975960" cy="17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Presented by Leo Zhang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*write citation*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12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Worst Case Example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1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c c a c c a a e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Let our fingerprint function be H(x) =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∑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7543800" y="4114800"/>
            <a:ext cx="6850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 = 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>
            <a:off x="7543800" y="3311280"/>
            <a:ext cx="456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8001000" y="3657600"/>
            <a:ext cx="68508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X</a:t>
            </a:r>
            <a:r>
              <a:rPr b="0" lang="en-US" sz="22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a b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d a b a e d b a   |  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4 + 1 + 2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7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Yet we can see the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patterns are not the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same. The algorithm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would the proceed to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comparing each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character one by one to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see if the strings is a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match. These false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positives, or spurious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hits, are what induces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 worst case runtime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of O(mn)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a b 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a b a e d b a   |   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1 + 2 + 4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a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b d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b a e d b a   |   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H(t[2..4]) = 2 + 4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a b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a b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a e d b a   |   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H(t[3..5]) = 4 + 1 + 2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685800" y="183456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t = d a b d a b a e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d b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  |   p = d b 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H(t[8..10]) = 4 + 2 + 1 = 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Finally an actual match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Hash Function Pseudocode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2743200" y="1418400"/>
            <a:ext cx="6613200" cy="480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Rabin-Karp Pseudocode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2446560" y="1188720"/>
            <a:ext cx="7061400" cy="54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84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Why this algorithm is at least a level 3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8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algorithm is uses constant space while also having a linear runtime, on average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algorithm is the most space efficient among KMP and Boyer-Moore string matching algorithms as it does not need a helper array.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</a:rPr>
              <a:t>References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723600" y="2342520"/>
            <a:ext cx="10737720" cy="375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 R. M. Karp and M. O. Rabin, "Efficient randomized pattern-matching algorithms," in IBM Journal of Research and Development, vol. 31, no. 2, pp. 249-260, March 1987, doi: 10.1147/rd.312.0249.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Input/Output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String text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String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Output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index of the first occurrence of the pattern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5960" cy="23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</a:rPr>
              <a:t>Thank you for reading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Purpose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Most memory-efficient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032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Example: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Text t: abcda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Pattern p: cda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n be the length of 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m be the length of p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032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Steps: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h(p) be the hash of the pattern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 h(i) be the rolling hash of each substring of t, which is t[i..i+m]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If h(p) == h(i), then compare the pattern p with t[i..i+m]. If they are the same then add i to the array of indices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Otherwise recalculate the hash and start the next phase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5eb91e"/>
                </a:highlight>
                <a:latin typeface="Arial"/>
              </a:rPr>
              <a:t>a b c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d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(1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5400" cy="788760"/>
          </a:xfrm>
          <a:prstGeom prst="rect">
            <a:avLst/>
          </a:prstGeom>
          <a:ln w="0">
            <a:noFill/>
          </a:ln>
        </p:spPr>
      </p:pic>
      <p:sp>
        <p:nvSpPr>
          <p:cNvPr id="387" name=""/>
          <p:cNvSpPr/>
          <p:nvPr/>
        </p:nvSpPr>
        <p:spPr>
          <a:xfrm>
            <a:off x="7772400" y="2057400"/>
            <a:ext cx="2284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a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b c 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a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31 [(2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(4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2019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5400" cy="788760"/>
          </a:xfrm>
          <a:prstGeom prst="rect">
            <a:avLst/>
          </a:prstGeom>
          <a:ln w="0">
            <a:noFill/>
          </a:ln>
        </p:spPr>
      </p:pic>
      <p:sp>
        <p:nvSpPr>
          <p:cNvPr id="391" name=""/>
          <p:cNvSpPr/>
          <p:nvPr/>
        </p:nvSpPr>
        <p:spPr>
          <a:xfrm>
            <a:off x="7772400" y="2057400"/>
            <a:ext cx="2284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720" cy="11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Example walkthrough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8720" cy="45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 = a b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</a:rPr>
              <a:t>c d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  |   p = cda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(2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2019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H(t[2..4]) = 31 [(3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2977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=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 3008 ✓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Match! Therefore return the index of the occurrence, which is 2 in this case.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5400" cy="788760"/>
          </a:xfrm>
          <a:prstGeom prst="rect">
            <a:avLst/>
          </a:prstGeom>
          <a:ln w="0">
            <a:noFill/>
          </a:ln>
        </p:spPr>
      </p:pic>
      <p:sp>
        <p:nvSpPr>
          <p:cNvPr id="395" name=""/>
          <p:cNvSpPr/>
          <p:nvPr/>
        </p:nvSpPr>
        <p:spPr>
          <a:xfrm>
            <a:off x="7772400" y="2057400"/>
            <a:ext cx="2284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Rabin-Karp Algorithm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More space efficient than KMP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If your hash function is not properly created for the problem to be solved, then there would be more spurious hits than necessary.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68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Time complexity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668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Average case: O(n-m+1)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Worst case: O(mn)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9252</TotalTime>
  <Application>LibreOffice/7.4.2.3$Linux_X86_64 LibreOffice_project/40$Build-3</Application>
  <AppVersion>15.0000</AppVersion>
  <Words>731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2022-11-05T12:50:36Z</dcterms:created>
  <dc:creator/>
  <dc:description/>
  <dc:language>en-US</dc:language>
  <cp:lastModifiedBy/>
  <dcterms:modified xsi:type="dcterms:W3CDTF">2022-11-22T15:41:54Z</dcterms:modified>
  <cp:revision>274</cp:revision>
  <dc:subject/>
  <dc:title>YOUR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