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BCB830B-9B3A-4EEC-8223-B0BD78808F68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3120" cy="685224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5120" cy="537696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91680" cy="576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2"/>
          <a:stretch/>
        </p:blipFill>
        <p:spPr>
          <a:xfrm>
            <a:off x="5827680" y="723960"/>
            <a:ext cx="527760" cy="7120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99357301-60F8-4E87-901C-34A723E598C0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7" name="Straight Connector"/>
          <p:cNvCxnSpPr/>
          <p:nvPr/>
        </p:nvCxnSpPr>
        <p:spPr>
          <a:xfrm>
            <a:off x="723600" y="1943640"/>
            <a:ext cx="562320" cy="57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C4BF6BCD-350C-4F2B-BD52-5FD7DCC21394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62320" cy="57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FC1A6C4-EBC2-4CE6-B068-1D745BDFE995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62320" cy="57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BB232875-1118-40EE-9BF0-B9AF0B2EFCA3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62320" cy="57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14906C8-10B4-4A99-A341-7FE137C9F38B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62320" cy="57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5DD0FD70-E77C-4EC9-BC5D-DEF8A306A07E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62320" cy="57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2A6D707A-942E-4E64-8D45-9938009260C2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Connector"/>
          <p:cNvCxnSpPr/>
          <p:nvPr/>
        </p:nvCxnSpPr>
        <p:spPr>
          <a:xfrm>
            <a:off x="723600" y="1943640"/>
            <a:ext cx="562320" cy="57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72E08B1-007F-4E77-AC26-CCA26D1B6B7F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5" name="Straight Connector"/>
          <p:cNvCxnSpPr/>
          <p:nvPr/>
        </p:nvCxnSpPr>
        <p:spPr>
          <a:xfrm>
            <a:off x="723600" y="1943640"/>
            <a:ext cx="562320" cy="57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ooter"/>
          <p:cNvSpPr/>
          <p:nvPr/>
        </p:nvSpPr>
        <p:spPr>
          <a:xfrm>
            <a:off x="72360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age Number"/>
          <p:cNvSpPr/>
          <p:nvPr/>
        </p:nvSpPr>
        <p:spPr>
          <a:xfrm>
            <a:off x="9412920" y="6432480"/>
            <a:ext cx="20462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DED32DDD-A133-4ADF-B777-9396B373AF4B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Connector"/>
          <p:cNvCxnSpPr/>
          <p:nvPr/>
        </p:nvCxnSpPr>
        <p:spPr>
          <a:xfrm>
            <a:off x="723600" y="1943640"/>
            <a:ext cx="562320" cy="57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3800" cy="23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  <a:ea typeface="DejaVu Sans"/>
              </a:rPr>
              <a:t>Rabin-Karp String Matching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3800" cy="17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22752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 Leo Zhang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752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Citation: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752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R. M. Karp and M. O. Rabin, "Efficient randomized pattern-matching algorithms," in IBM Journal of Research and Development, vol. 31, no. 2, pp. 249-260, March 1987, doi: 10.1147/rd.312.0249.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752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Analysis and Complexities (based on input)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590760" y="1600200"/>
            <a:ext cx="53510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Time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Average case: O(n-m+1)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Worst case: O(mn)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"/>
          <p:cNvSpPr/>
          <p:nvPr/>
        </p:nvSpPr>
        <p:spPr>
          <a:xfrm>
            <a:off x="6305760" y="1600200"/>
            <a:ext cx="53510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Space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Average case: O(1)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Worst case: O(1)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4520" cy="11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Rabin-Karp 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7800" cy="39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Pros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More space efficient than KMP and Boyer-Moore string matching algorithms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7800" cy="39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57920" indent="-3430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917640" indent="-3430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There could be more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spurious hits than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necessary since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number of integers in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range [0,p]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596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 Talk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596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ccording to the paper,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the probability of a false match is extremely low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2.511 / (m - n + 1), and the maximum number of false matches is m-n+1, so the time spent detecting false matches bounded above by the size (n) of the input text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 403"/>
          <p:cNvSpPr/>
          <p:nvPr/>
        </p:nvSpPr>
        <p:spPr>
          <a:xfrm>
            <a:off x="7543800" y="3311280"/>
            <a:ext cx="4543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3" name="Rectangle 404"/>
          <p:cNvSpPr/>
          <p:nvPr/>
        </p:nvSpPr>
        <p:spPr>
          <a:xfrm>
            <a:off x="8001000" y="3657600"/>
            <a:ext cx="6829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Why this algorithm is at least a level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668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936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59360" indent="-3445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algorithm uses a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 that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does not takes up space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with respect to the input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parameters while also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having a linear runtime, on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average, which makes it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most space efficient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one between KMP and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Boyer-Moore.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5560" cy="10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References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556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514440" indent="-28584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ffff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R. M. Karp and M. O. Rabin, "Efficient randomized pattern-matching algorithms," in IBM Journal of Research and Development, vol. 31, no. 2, pp. 249-260, March 1987, doi: 10.1147/rd.312.0249.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3800" cy="23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  <a:ea typeface="DejaVu Sans"/>
              </a:rPr>
              <a:t>Thank you for reading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4520" cy="11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Input/Output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7800" cy="39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String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7800" cy="39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Output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index of the first occurrence of the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4520" cy="11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makes this algorithm special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4520" cy="39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80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80600" indent="-360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Most memory-efficient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between KMP and Boyer-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Moore string matching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algorithms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80600" indent="-360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Depends on a fingerprint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(hash) function for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comparisons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80600" indent="-360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amount of space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consumes is independent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of the input text and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pattern but is dependent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on how many bits, b, can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fit into an integer for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given hardware used.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Therefore, the space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hash function takes up is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dependent on b.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5560" cy="10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8160" cy="39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Example: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Text t: abcda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Pattern p: 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n be the length of 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m be the length of 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8160" cy="39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0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92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Steps: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22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h(p) be the hash of the pattern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22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h(i) be the rolling hash of each substring of t, which is t[i..i+m]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22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If h(p) == h(i), then compare the pattern p with t[i..i+m]. If they are the same, then return i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22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Otherwise recalculate the hash and start the next phase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84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1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31104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11040" indent="-23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3200" spc="-1" strike="noStrike" baseline="-8000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is the ascii representation of current character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11040" indent="-23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 is the chosen prime number (but can be any other prime number between 1 and M, according to the paper)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11040" indent="-23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 is the length of the current string to be processed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11040" indent="-23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 is the current position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1"/>
          <a:stretch/>
        </p:blipFill>
        <p:spPr>
          <a:xfrm>
            <a:off x="7543800" y="2031480"/>
            <a:ext cx="2611440" cy="1168560"/>
          </a:xfrm>
          <a:prstGeom prst="rect">
            <a:avLst/>
          </a:prstGeom>
          <a:ln w="0">
            <a:noFill/>
          </a:ln>
        </p:spPr>
      </p:pic>
      <p:pic>
        <p:nvPicPr>
          <p:cNvPr id="429" name="" descr=""/>
          <p:cNvPicPr/>
          <p:nvPr/>
        </p:nvPicPr>
        <p:blipFill>
          <a:blip r:embed="rId2"/>
          <a:stretch/>
        </p:blipFill>
        <p:spPr>
          <a:xfrm>
            <a:off x="6858000" y="3296160"/>
            <a:ext cx="4742280" cy="10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5560" cy="10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6560" cy="456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0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5eb91e"/>
                </a:highlight>
                <a:latin typeface="Arial"/>
                <a:ea typeface="DejaVu Sans"/>
              </a:rPr>
              <a:t>a b c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d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Source Han Sans CN"/>
              </a:rPr>
              <a:t>3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Source Han Sans CN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(1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2" name="Picture 385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3240" cy="786600"/>
          </a:xfrm>
          <a:prstGeom prst="rect">
            <a:avLst/>
          </a:prstGeom>
          <a:ln w="0">
            <a:noFill/>
          </a:ln>
        </p:spPr>
      </p:pic>
      <p:sp>
        <p:nvSpPr>
          <p:cNvPr id="433" name="Rectangle 386"/>
          <p:cNvSpPr/>
          <p:nvPr/>
        </p:nvSpPr>
        <p:spPr>
          <a:xfrm>
            <a:off x="7772400" y="2057400"/>
            <a:ext cx="2282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5560" cy="10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6560" cy="456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 =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DejaVu Sans"/>
              </a:rPr>
              <a:t>c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Source Han Sans CN"/>
              </a:rPr>
              <a:t>(2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(3 *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31 [(3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=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 3008 ✓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Hash values match!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We then compare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them characater by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character and see that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they are the same, so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return the index of the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occurrence, which is 2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in this case.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6" name="Picture 393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3240" cy="786600"/>
          </a:xfrm>
          <a:prstGeom prst="rect">
            <a:avLst/>
          </a:prstGeom>
          <a:ln w="0">
            <a:noFill/>
          </a:ln>
        </p:spPr>
      </p:pic>
      <p:sp>
        <p:nvSpPr>
          <p:cNvPr id="437" name="Rectangle 394"/>
          <p:cNvSpPr/>
          <p:nvPr/>
        </p:nvSpPr>
        <p:spPr>
          <a:xfrm>
            <a:off x="7772400" y="2057400"/>
            <a:ext cx="2282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5560" cy="10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6560" cy="456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 =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DejaVu Sans"/>
              </a:rPr>
              <a:t>b c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31 [(2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(4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2019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0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0" name="Picture 389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3240" cy="786600"/>
          </a:xfrm>
          <a:prstGeom prst="rect">
            <a:avLst/>
          </a:prstGeom>
          <a:ln w="0">
            <a:noFill/>
          </a:ln>
        </p:spPr>
      </p:pic>
      <p:sp>
        <p:nvSpPr>
          <p:cNvPr id="441" name="Rectangle 390"/>
          <p:cNvSpPr/>
          <p:nvPr/>
        </p:nvSpPr>
        <p:spPr>
          <a:xfrm>
            <a:off x="7772400" y="2057400"/>
            <a:ext cx="2282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32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Rabin-Karp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2743200" y="1333800"/>
            <a:ext cx="7142040" cy="506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10111</TotalTime>
  <Application>LibreOffice/7.4.3.2$Linux_X86_64 LibreOffice_project/40$Build-2</Application>
  <AppVersion>15.0000</AppVersion>
  <Words>838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2022-11-05T12:50:36Z</dcterms:created>
  <dc:creator/>
  <dc:description/>
  <dc:language>en-US</dc:language>
  <cp:lastModifiedBy/>
  <dcterms:modified xsi:type="dcterms:W3CDTF">2022-11-27T22:25:44Z</dcterms:modified>
  <cp:revision>380</cp:revision>
  <dc:subject/>
  <dc:title>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16</vt:i4>
  </property>
</Properties>
</file>