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19EACEB4-605A-4768-8D47-C73620BF3750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ackground"/>
          <p:cNvSpPr/>
          <p:nvPr/>
        </p:nvSpPr>
        <p:spPr>
          <a:xfrm>
            <a:off x="360" y="0"/>
            <a:ext cx="12184920" cy="685404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728640" y="729000"/>
            <a:ext cx="10726920" cy="537876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4" name="Straight Connector"/>
          <p:cNvCxnSpPr/>
          <p:nvPr/>
        </p:nvCxnSpPr>
        <p:spPr>
          <a:xfrm>
            <a:off x="4552920" y="3719880"/>
            <a:ext cx="3089880" cy="3960"/>
          </a:xfrm>
          <a:prstGeom prst="straightConnector1">
            <a:avLst/>
          </a:prstGeom>
          <a:ln w="50800">
            <a:solidFill>
              <a:srgbClr val="ffffff"/>
            </a:solidFill>
            <a:round/>
          </a:ln>
        </p:spPr>
      </p:cxnSp>
      <p:pic>
        <p:nvPicPr>
          <p:cNvPr id="5" name="Logo" descr="University of Central Florida Logo"/>
          <p:cNvPicPr/>
          <p:nvPr/>
        </p:nvPicPr>
        <p:blipFill>
          <a:blip r:embed="rId2"/>
          <a:stretch/>
        </p:blipFill>
        <p:spPr>
          <a:xfrm>
            <a:off x="5827680" y="723960"/>
            <a:ext cx="529560" cy="7138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F8339C86-B5A3-4D18-982B-401CE0E4B681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852C795D-A7A7-4AC5-8EFC-DDD30D454B6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AC43DA62-6938-4E30-AD9C-1AAF47E486A3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0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662CCB5-F4A0-4435-9CE7-C069E6C0559D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490C0E70-69FF-4685-AA33-E6A5BB0AB554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C5840AFE-94DF-443F-AFD5-A7282E4F6E78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CD57F24D-322F-4ECE-9310-5D07896727DA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4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/>
          <p:nvPr/>
        </p:nvSpPr>
        <p:spPr>
          <a:xfrm>
            <a:off x="72360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University of Central Florida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age Number"/>
          <p:cNvSpPr/>
          <p:nvPr/>
        </p:nvSpPr>
        <p:spPr>
          <a:xfrm>
            <a:off x="9412920" y="6432480"/>
            <a:ext cx="2048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Page </a:t>
            </a:r>
            <a:fld id="{0211B136-C1CA-4DF8-8CC6-FED7EA512105}" type="slidenum">
              <a:rPr b="0" lang="en-US" sz="1000" spc="-1" strike="noStrike">
                <a:solidFill>
                  <a:srgbClr val="787878"/>
                </a:solidFill>
                <a:latin typeface="Arial"/>
                <a:ea typeface="Verdana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Connector"/>
          <p:cNvCxnSpPr/>
          <p:nvPr/>
        </p:nvCxnSpPr>
        <p:spPr>
          <a:xfrm>
            <a:off x="723600" y="1943640"/>
            <a:ext cx="560520" cy="3960"/>
          </a:xfrm>
          <a:prstGeom prst="straightConnector1">
            <a:avLst/>
          </a:prstGeom>
          <a:ln w="50800">
            <a:solidFill>
              <a:srgbClr val="f9c423"/>
            </a:solidFill>
            <a:round/>
          </a:ln>
        </p:spPr>
      </p:cxn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600" cy="2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Arial Black"/>
                <a:ea typeface="DejaVu Sans"/>
              </a:rPr>
              <a:t>Rabin-Karp String Matching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1104480" y="4020840"/>
            <a:ext cx="9975600" cy="17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22860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 Leo Zhang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Citation: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 algn="ctr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32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6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More space efficient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than KMP and Boyer-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Moore string matching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6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your fingerprint function is not properly created for the problem to be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solved, then there would be more spurious hits than necessary.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776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Talk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77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Assuming a well-chosen fingerprint function,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 according to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paper,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the probability of a false match is extremely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low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2.511 / (m - n + 1), and the maximum number of false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matches is O(m-n+1), so the time spent detecting false </a:t>
            </a: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matches bounded above by the size of the input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  <a:ea typeface="DejaVu Sans"/>
              </a:rPr>
              <a:t>TODO: Refactor this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tangle 403"/>
          <p:cNvSpPr/>
          <p:nvPr/>
        </p:nvSpPr>
        <p:spPr>
          <a:xfrm>
            <a:off x="7543800" y="3311280"/>
            <a:ext cx="456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7" name="Rectangle 404"/>
          <p:cNvSpPr/>
          <p:nvPr/>
        </p:nvSpPr>
        <p:spPr>
          <a:xfrm>
            <a:off x="8001000" y="3657600"/>
            <a:ext cx="684720" cy="4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48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Why this algorithm is at least a level 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848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algorithm is uses constant space with respect to the input parameters while also having a linear runtime, on average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algorithm is the most space efficient among KMP and Boyer-Moore string matching algorithms as it does not need a helper array and only needs a well-designed fingerprint function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3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References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723600" y="2342520"/>
            <a:ext cx="10737360" cy="374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514440" indent="-28584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R. M. Karp and M. O. Rabin, "Efficient randomized pattern-matching algorithms," in IBM Journal of Research and Development, vol. 31, no. 2, pp. 249-260, March 1987, doi: 10.1147/rd.312.0249.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104480" y="1122480"/>
            <a:ext cx="9975600" cy="2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Black"/>
                <a:ea typeface="DejaVu Sans"/>
              </a:rPr>
              <a:t>Thank you for reading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32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Input/Output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6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String pattern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6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index of the first occurrence of the pattern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632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makes this algorithm special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632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Most memory-efficient out among KMP and Boyer-Moore string matching algorithms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Depends on a fingerprint (hash) function for comparisons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 is designed by the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amount of space the fingerprint function consumes is independent of the input text and pattern but is dependent on how many bits, b, can fit into a 32-bit integer for the given hardware used. Therefore, the space the hash function takes up is dependent on 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3600" y="723960"/>
            <a:ext cx="107373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Text t: abcda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Pattern p: cda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n be the length of 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m be the length of 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499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Steps: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h(p) be the hash of the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pattern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Let h(i) be the rolling hash of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each substring of t, which is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t[i..i+m]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h(p) == h(i), then compare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 pattern p with t[i..i+m]. If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they are the same, then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return 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Otherwise recalculate the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hash and start the next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phase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3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685800" y="1833120"/>
            <a:ext cx="10818360" cy="45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5eb91e"/>
                </a:highlight>
                <a:latin typeface="Arial"/>
                <a:ea typeface="DejaVu Sans"/>
              </a:rPr>
              <a:t>a b c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d a   |   p = cda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3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4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</a:t>
            </a:r>
            <a:r>
              <a:rPr b="0" lang="en-US" sz="3200" spc="-1" strike="noStrike">
                <a:solidFill>
                  <a:srgbClr val="c9211e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(1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(2 *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1026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 next window of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Picture 385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040" cy="788400"/>
          </a:xfrm>
          <a:prstGeom prst="rect">
            <a:avLst/>
          </a:prstGeom>
          <a:ln w="0">
            <a:noFill/>
          </a:ln>
        </p:spPr>
      </p:pic>
      <p:sp>
        <p:nvSpPr>
          <p:cNvPr id="387" name="Rectangle 386"/>
          <p:cNvSpPr/>
          <p:nvPr/>
        </p:nvSpPr>
        <p:spPr>
          <a:xfrm>
            <a:off x="7772400" y="2057400"/>
            <a:ext cx="2284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3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360" cy="45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b c d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a   |   p = cda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H(t[0..2])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6a6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1026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31 [(2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(4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2019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2019 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≠ 3008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Therefore we slide to the next window of 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0" name="Picture 389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040" cy="788400"/>
          </a:xfrm>
          <a:prstGeom prst="rect">
            <a:avLst/>
          </a:prstGeom>
          <a:ln w="0">
            <a:noFill/>
          </a:ln>
        </p:spPr>
      </p:pic>
      <p:sp>
        <p:nvSpPr>
          <p:cNvPr id="391" name="Rectangle 390"/>
          <p:cNvSpPr/>
          <p:nvPr/>
        </p:nvSpPr>
        <p:spPr>
          <a:xfrm>
            <a:off x="7772400" y="2057400"/>
            <a:ext cx="2284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3600" y="497160"/>
            <a:ext cx="10737360" cy="110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 walkthrough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700920" y="1600200"/>
            <a:ext cx="10818360" cy="45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 = a b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DejaVu Sans"/>
              </a:rPr>
              <a:t>c d a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   |   p = cda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H(p) = 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+ 1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=  3008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H(t[1..3]) =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(2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2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ffaa95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+ 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= 2019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H(t[2..4]) = 31 [(3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1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 + (4 * 31</a:t>
            </a:r>
            <a:r>
              <a:rPr b="0" lang="en-US" sz="3200" spc="-1" strike="noStrike" baseline="33000">
                <a:solidFill>
                  <a:srgbClr val="ffffff"/>
                </a:solidFill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)] + 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(1 * 31</a:t>
            </a:r>
            <a:r>
              <a:rPr b="0" lang="en-US" sz="3200" spc="-1" strike="noStrike" baseline="33000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0</a:t>
            </a:r>
            <a:r>
              <a:rPr b="0" lang="en-US" sz="3200" spc="-1" strike="noStrike">
                <a:solidFill>
                  <a:srgbClr val="ffffff"/>
                </a:solidFill>
                <a:highlight>
                  <a:srgbClr val="81d41a"/>
                </a:highlight>
                <a:latin typeface="Arial"/>
                <a:ea typeface="Source Han Sans CN"/>
              </a:rPr>
              <a:t>)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 = 3008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Source Han Sans CN"/>
              </a:rPr>
              <a:t>3008 =</a:t>
            </a: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 3008 ✓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DejaVu Sans"/>
                <a:ea typeface="DejaVu Sans"/>
              </a:rPr>
              <a:t>Hash values match! We then compare them characater by character and see that they are the same, so return the index of the occurrence, which is 2 in this case.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Picture 393" descr=""/>
          <p:cNvPicPr/>
          <p:nvPr/>
        </p:nvPicPr>
        <p:blipFill>
          <a:blip r:embed="rId1"/>
          <a:stretch/>
        </p:blipFill>
        <p:spPr>
          <a:xfrm>
            <a:off x="7772400" y="2743200"/>
            <a:ext cx="2255040" cy="788400"/>
          </a:xfrm>
          <a:prstGeom prst="rect">
            <a:avLst/>
          </a:prstGeom>
          <a:ln w="0">
            <a:noFill/>
          </a:ln>
        </p:spPr>
      </p:pic>
      <p:sp>
        <p:nvSpPr>
          <p:cNvPr id="395" name="Rectangle 394"/>
          <p:cNvSpPr/>
          <p:nvPr/>
        </p:nvSpPr>
        <p:spPr>
          <a:xfrm>
            <a:off x="7772400" y="2057400"/>
            <a:ext cx="2284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Fingerprint function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812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Rabin-Karp Pseudocode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2743200" y="1333800"/>
            <a:ext cx="7143840" cy="50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Analysis and Complexities (based on input)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590760" y="160020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O(n-m+1)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O(mn)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6305760" y="160020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Average case: O(1)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Worst case: O(1)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9832</TotalTime>
  <Application>LibreOffice/7.4.2.3$Linux_X86_64 LibreOffice_project/40$Build-3</Application>
  <AppVersion>15.0000</AppVersion>
  <Words>838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2022-11-05T12:50:36Z</dcterms:created>
  <dc:creator/>
  <dc:description/>
  <dc:language>en-US</dc:language>
  <cp:lastModifiedBy/>
  <dcterms:modified xsi:type="dcterms:W3CDTF">2022-11-24T15:01:15Z</dcterms:modified>
  <cp:revision>343</cp:revision>
  <dc:subject/>
  <dc:title>YOUR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16</vt:i4>
  </property>
</Properties>
</file>