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82" r:id="rId2"/>
    <p:sldId id="283" r:id="rId3"/>
    <p:sldId id="318" r:id="rId4"/>
    <p:sldId id="319" r:id="rId5"/>
    <p:sldId id="284" r:id="rId6"/>
    <p:sldId id="285" r:id="rId7"/>
    <p:sldId id="286" r:id="rId8"/>
    <p:sldId id="317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21" r:id="rId21"/>
    <p:sldId id="304" r:id="rId22"/>
    <p:sldId id="305" r:id="rId23"/>
    <p:sldId id="307" r:id="rId24"/>
    <p:sldId id="306" r:id="rId25"/>
    <p:sldId id="308" r:id="rId26"/>
    <p:sldId id="310" r:id="rId27"/>
    <p:sldId id="311" r:id="rId28"/>
    <p:sldId id="320" r:id="rId29"/>
    <p:sldId id="309" r:id="rId30"/>
    <p:sldId id="312" r:id="rId31"/>
    <p:sldId id="313" r:id="rId32"/>
    <p:sldId id="316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261" autoAdjust="0"/>
  </p:normalViewPr>
  <p:slideViewPr>
    <p:cSldViewPr>
      <p:cViewPr varScale="1">
        <p:scale>
          <a:sx n="87" d="100"/>
          <a:sy n="87" d="100"/>
        </p:scale>
        <p:origin x="100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917B9F1A-4BA7-4F42-8B30-B390DAD022BE}" type="datetimeFigureOut">
              <a:rPr lang="en-US"/>
              <a:pPr>
                <a:defRPr/>
              </a:pPr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DAA574-78F9-4CF3-B5AA-FBB7FA629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785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D32125-C21D-4793-A6E9-AEA3A2E01112}" type="slidenum">
              <a:rPr lang="en-US" altLang="en-US">
                <a:latin typeface="Gill Sans MT" panose="020B0502020104020203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32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38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1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E35B27-722D-479F-AE8A-9D1E19209290}" type="datetimeFigureOut">
              <a:rPr lang="en-US"/>
              <a:pPr>
                <a:defRPr/>
              </a:pPr>
              <a:t>11/1/2022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7CAC18-B632-4DC6-9D20-180F256059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24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ECBB1-4F72-42EE-962D-8D619EADA197}" type="datetimeFigureOut">
              <a:rPr lang="en-US"/>
              <a:pPr>
                <a:defRPr/>
              </a:pPr>
              <a:t>11/1/2022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4E5EE-EF7A-4CE2-B37B-14BAE1F610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98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0A553-A8E7-4033-AF4F-9980AF19E86A}" type="datetimeFigureOut">
              <a:rPr lang="en-US"/>
              <a:pPr>
                <a:defRPr/>
              </a:pPr>
              <a:t>11/1/2022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7EBF-D0FB-40F0-A4D8-34F2BB57DD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20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693E0-2FBC-411A-9E2D-7BB679E8A33B}" type="datetimeFigureOut">
              <a:rPr lang="en-US"/>
              <a:pPr>
                <a:defRPr/>
              </a:pPr>
              <a:t>11/1/2022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CCE37-9B19-4A1F-B317-C426BEA3A6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44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043A202-D693-4DA3-A9D5-41F5562821BE}" type="datetimeFigureOut">
              <a:rPr lang="en-US"/>
              <a:pPr>
                <a:defRPr/>
              </a:pPr>
              <a:t>11/1/2022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6B3CBA-5C7D-47E3-A184-0130CB1E79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05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80137-D48C-480B-AE9D-C2DBF8E0F16F}" type="datetimeFigureOut">
              <a:rPr lang="en-US"/>
              <a:pPr>
                <a:defRPr/>
              </a:pPr>
              <a:t>11/1/2022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25685-DB8E-4829-B9B3-CE34A8BF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70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B63DA3-CF07-422A-A7E7-C8441FF20691}" type="datetimeFigureOut">
              <a:rPr lang="en-US"/>
              <a:pPr>
                <a:defRPr/>
              </a:pPr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1BAAF-10C9-4D5C-B00C-BD2C99104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92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E1C78-DF78-4C5A-BED5-B7B03F45249D}" type="datetimeFigureOut">
              <a:rPr lang="en-US"/>
              <a:pPr>
                <a:defRPr/>
              </a:pPr>
              <a:t>11/1/2022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7665-8DC7-4493-BA40-B8EA76442C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19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791A91-6368-4A9F-88C2-2E770D74C8B6}" type="datetimeFigureOut">
              <a:rPr lang="en-US"/>
              <a:pPr>
                <a:defRPr/>
              </a:pPr>
              <a:t>11/1/2022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B3FCD1-4044-4BBE-9287-C051EDB04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00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BF6B36-06ED-4FC9-B0B9-9D9BCCE0151F}" type="datetimeFigureOut">
              <a:rPr lang="en-US"/>
              <a:pPr>
                <a:defRPr/>
              </a:pPr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77BD9-FC36-4170-B92B-0E524E53B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4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BAFADE-C3E5-4677-BEB9-6FE45F39E270}" type="datetimeFigureOut">
              <a:rPr lang="en-US"/>
              <a:pPr>
                <a:defRPr/>
              </a:pPr>
              <a:t>11/1/2022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8454FA-D2CA-45BD-8EC6-F18E282C5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73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7E20E7B-79D4-4A4B-BC1A-D3DB2493F6F8}" type="datetimeFigureOut">
              <a:rPr lang="en-US"/>
              <a:pPr>
                <a:defRPr/>
              </a:pPr>
              <a:t>11/1/2022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9F0EAAAB-7DAD-46A1-BDC6-93D81DFB6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2" r:id="rId2"/>
    <p:sldLayoutId id="2147483888" r:id="rId3"/>
    <p:sldLayoutId id="2147483883" r:id="rId4"/>
    <p:sldLayoutId id="2147483889" r:id="rId5"/>
    <p:sldLayoutId id="2147483884" r:id="rId6"/>
    <p:sldLayoutId id="2147483890" r:id="rId7"/>
    <p:sldLayoutId id="2147483891" r:id="rId8"/>
    <p:sldLayoutId id="2147483892" r:id="rId9"/>
    <p:sldLayoutId id="2147483885" r:id="rId10"/>
    <p:sldLayoutId id="21474838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target.com/nmap-cheatsheet-a-quick-reference-guid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nable.com/products/nessus/select-your-operating-sys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nable.com/blog/installing-and-using-nessus-on-kali-linu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_pDVhNoYr0" TargetMode="External"/><Relationship Id="rId2" Type="http://schemas.openxmlformats.org/officeDocument/2006/relationships/hyperlink" Target="https://www.computersecuritystudent.com/SECURITY_TOOLS/METASPLOITABLE/EXPLOIT/lesson6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metasploitable/files/Metasploitable2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packetlife.net/media/library/23/common_ports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ummies.com/programming/networking/hacking-for-dummies-cheat-she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latin typeface="AlBattar" charset="0"/>
              </a:rPr>
              <a:t>Penetration Testing</a:t>
            </a:r>
            <a:r>
              <a:rPr lang="en-US" sz="4000" dirty="0">
                <a:latin typeface="AlBattar" charset="0"/>
                <a:sym typeface="Symbol"/>
              </a:rPr>
              <a:t></a:t>
            </a:r>
            <a:r>
              <a:rPr lang="en-US" sz="4000" dirty="0">
                <a:latin typeface="AlBattar" charset="0"/>
              </a:rPr>
              <a:t> </a:t>
            </a:r>
            <a:r>
              <a:rPr lang="en-GB" altLang="en-US" sz="4000" dirty="0">
                <a:latin typeface="AlBattar" charset="0"/>
              </a:rPr>
              <a:t>Scanning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CIS 6395, Incident Response Technologies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Fall 2022, Dr. Cliff Zou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changchun.zou@ucf.edu</a:t>
            </a:r>
          </a:p>
        </p:txBody>
      </p:sp>
      <p:pic>
        <p:nvPicPr>
          <p:cNvPr id="922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876800"/>
            <a:ext cx="24384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Port Scanning Tool: Nmap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Included in Kali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err="1"/>
              <a:t>nmap</a:t>
            </a:r>
            <a:r>
              <a:rPr lang="en-US" altLang="en-US" dirty="0"/>
              <a:t> –</a:t>
            </a:r>
            <a:r>
              <a:rPr lang="en-US" altLang="en-US" dirty="0" err="1"/>
              <a:t>sT</a:t>
            </a:r>
            <a:r>
              <a:rPr lang="en-US" altLang="en-US" dirty="0"/>
              <a:t>  192.168.0.101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Default scan will scan 1000 TCP ports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82612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70C0"/>
                </a:solidFill>
              </a:rPr>
              <a:t>For safety, try </a:t>
            </a:r>
            <a:r>
              <a:rPr lang="en-US" altLang="en-US" sz="2800" dirty="0" err="1">
                <a:solidFill>
                  <a:srgbClr val="0070C0"/>
                </a:solidFill>
              </a:rPr>
              <a:t>nmap</a:t>
            </a:r>
            <a:r>
              <a:rPr lang="en-US" altLang="en-US" sz="2800" dirty="0">
                <a:solidFill>
                  <a:srgbClr val="0070C0"/>
                </a:solidFill>
              </a:rPr>
              <a:t> on your own VMs in the same LAN, such as the </a:t>
            </a:r>
            <a:r>
              <a:rPr lang="en-US" altLang="en-US" sz="2800" dirty="0" err="1">
                <a:solidFill>
                  <a:srgbClr val="0070C0"/>
                </a:solidFill>
              </a:rPr>
              <a:t>Metasploitable</a:t>
            </a:r>
            <a:r>
              <a:rPr lang="en-US" altLang="en-US" sz="2800" dirty="0">
                <a:solidFill>
                  <a:srgbClr val="0070C0"/>
                </a:solidFill>
              </a:rPr>
              <a:t> VM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3482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00400"/>
            <a:ext cx="5581650" cy="246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40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Nmap Command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en-GB" altLang="en-US" sz="2000" dirty="0"/>
              <a:t>-</a:t>
            </a:r>
            <a:r>
              <a:rPr lang="en-GB" altLang="en-US" sz="2000" dirty="0" err="1"/>
              <a:t>sT</a:t>
            </a:r>
            <a:r>
              <a:rPr lang="en-GB" altLang="en-US" sz="2000" dirty="0"/>
              <a:t>:  TCP connect scan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en-GB" altLang="en-US" sz="2000" dirty="0"/>
              <a:t>-</a:t>
            </a:r>
            <a:r>
              <a:rPr lang="en-GB" altLang="en-US" sz="2000" dirty="0" err="1"/>
              <a:t>sS</a:t>
            </a:r>
            <a:r>
              <a:rPr lang="en-GB" altLang="en-US" sz="2000" dirty="0"/>
              <a:t>:  TCP SYN scan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en-GB" altLang="en-US" sz="2000" dirty="0"/>
              <a:t>-</a:t>
            </a:r>
            <a:r>
              <a:rPr lang="en-GB" altLang="en-US" sz="2000" dirty="0" err="1"/>
              <a:t>sA</a:t>
            </a:r>
            <a:r>
              <a:rPr lang="en-GB" altLang="en-US" sz="2000" dirty="0"/>
              <a:t>:  TCP ACK scan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en-GB" altLang="en-US" sz="2000" dirty="0"/>
              <a:t>-</a:t>
            </a:r>
            <a:r>
              <a:rPr lang="en-GB" altLang="en-US" sz="2000" dirty="0" err="1"/>
              <a:t>sF</a:t>
            </a:r>
            <a:r>
              <a:rPr lang="en-GB" altLang="en-US" sz="2000" dirty="0"/>
              <a:t>:  TCP FIN scan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en-GB" altLang="en-US" sz="2000" dirty="0"/>
              <a:t>-</a:t>
            </a:r>
            <a:r>
              <a:rPr lang="en-GB" altLang="en-US" sz="2000" dirty="0" err="1"/>
              <a:t>sX</a:t>
            </a:r>
            <a:r>
              <a:rPr lang="en-GB" altLang="en-US" sz="2000" dirty="0"/>
              <a:t>:  XMAS tree scan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en-GB" altLang="en-US" sz="2000" dirty="0"/>
              <a:t>-</a:t>
            </a:r>
            <a:r>
              <a:rPr lang="en-GB" altLang="en-US" sz="2000" dirty="0" err="1"/>
              <a:t>sN</a:t>
            </a:r>
            <a:r>
              <a:rPr lang="en-GB" altLang="en-US" sz="2000" dirty="0"/>
              <a:t>:  NULL scan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en-GB" altLang="en-US" sz="2000" dirty="0"/>
              <a:t>-</a:t>
            </a:r>
            <a:r>
              <a:rPr lang="en-GB" altLang="en-US" sz="2000" dirty="0" err="1"/>
              <a:t>sP</a:t>
            </a:r>
            <a:r>
              <a:rPr lang="en-GB" altLang="en-US" sz="2000" dirty="0"/>
              <a:t>:  Ping scan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en-GB" altLang="en-US" sz="2000" dirty="0"/>
              <a:t>-</a:t>
            </a:r>
            <a:r>
              <a:rPr lang="en-GB" altLang="en-US" sz="2000" dirty="0" err="1"/>
              <a:t>sU</a:t>
            </a:r>
            <a:r>
              <a:rPr lang="en-GB" altLang="en-US" sz="2000" dirty="0"/>
              <a:t>:  UDP scan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en-GB" altLang="en-US" sz="2000" dirty="0"/>
              <a:t>-</a:t>
            </a:r>
            <a:r>
              <a:rPr lang="en-GB" altLang="en-US" sz="2000" dirty="0" err="1"/>
              <a:t>sO</a:t>
            </a:r>
            <a:r>
              <a:rPr lang="en-GB" altLang="en-US" sz="2000" dirty="0"/>
              <a:t>: protocol scan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en-GB" altLang="en-US" sz="2400" dirty="0"/>
              <a:t>A good online tutorial: 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en-GB" altLang="en-US" sz="2000" dirty="0">
                <a:hlinkClick r:id="rId2"/>
              </a:rPr>
              <a:t>https://hackertarget.com/nmap-cheatsheet-a-quick-reference-guide/</a:t>
            </a:r>
            <a:endParaRPr lang="en-GB" alt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endParaRPr lang="en-GB" altLang="en-US" sz="24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7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Nmap Target Selection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28625" y="1295400"/>
            <a:ext cx="8201025" cy="44973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Scan a single IP 	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sz="2400" dirty="0" err="1"/>
              <a:t>nmap</a:t>
            </a:r>
            <a:r>
              <a:rPr lang="en-US" altLang="en-US" sz="2400" dirty="0"/>
              <a:t> 192.168.1.1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Scan a host 	</a:t>
            </a:r>
          </a:p>
          <a:p>
            <a:pPr marL="731838" lvl="1" indent="-457200">
              <a:buFont typeface="Arial" panose="020B0604020202020204" pitchFamily="34" charset="0"/>
              <a:buChar char="•"/>
            </a:pPr>
            <a:r>
              <a:rPr lang="en-US" altLang="en-US" sz="2400" dirty="0" err="1"/>
              <a:t>nmap</a:t>
            </a:r>
            <a:r>
              <a:rPr lang="en-US" altLang="en-US" sz="2400" dirty="0"/>
              <a:t> www.testhostname.com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Scan a range of IPs 	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sz="2400" dirty="0" err="1"/>
              <a:t>nmap</a:t>
            </a:r>
            <a:r>
              <a:rPr lang="en-US" altLang="en-US" sz="2400" dirty="0"/>
              <a:t> 192.168.1.1-20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Scan a subnet 	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sz="2400" dirty="0" err="1"/>
              <a:t>nmap</a:t>
            </a:r>
            <a:r>
              <a:rPr lang="en-US" altLang="en-US" sz="2400" dirty="0"/>
              <a:t> 192.168.1.0/24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Scan targets from a text file 	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sz="2400" dirty="0" err="1"/>
              <a:t>nmap</a:t>
            </a:r>
            <a:r>
              <a:rPr lang="en-US" altLang="en-US" sz="2400" dirty="0"/>
              <a:t> -</a:t>
            </a:r>
            <a:r>
              <a:rPr lang="en-US" altLang="en-US" sz="2400" dirty="0" err="1"/>
              <a:t>iL</a:t>
            </a:r>
            <a:r>
              <a:rPr lang="en-US" altLang="en-US" sz="2400" dirty="0"/>
              <a:t> list-of-ips.txt       (one IP per line)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615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Nmap Port Selection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Scan a single Port 	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 err="1"/>
              <a:t>nmap</a:t>
            </a:r>
            <a:r>
              <a:rPr lang="en-US" altLang="en-US" dirty="0"/>
              <a:t> -p 22 192.168.1.1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Scan a range of ports 	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 err="1"/>
              <a:t>nmap</a:t>
            </a:r>
            <a:r>
              <a:rPr lang="en-US" altLang="en-US" dirty="0"/>
              <a:t> -p 1-100 192.168.1.1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Scan 100 most common ports (Fast)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 err="1"/>
              <a:t>nmap</a:t>
            </a:r>
            <a:r>
              <a:rPr lang="en-US" altLang="en-US" dirty="0"/>
              <a:t> -F 192.168.1.1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Scan all 65535 ports 	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C00000"/>
                </a:solidFill>
              </a:rPr>
              <a:t>nmap</a:t>
            </a:r>
            <a:r>
              <a:rPr lang="en-US" altLang="en-US" dirty="0">
                <a:solidFill>
                  <a:srgbClr val="C00000"/>
                </a:solidFill>
              </a:rPr>
              <a:t> -p- 192.168.1.1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Be careful with this. Generate large amount of scanning traffic!</a:t>
            </a:r>
          </a:p>
        </p:txBody>
      </p:sp>
    </p:spTree>
    <p:extLst>
      <p:ext uri="{BB962C8B-B14F-4D97-AF65-F5344CB8AC3E}">
        <p14:creationId xmlns:p14="http://schemas.microsoft.com/office/powerpoint/2010/main" val="193514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Nmap Port Scan Types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Scan using TCP connect 	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 err="1"/>
              <a:t>nmap</a:t>
            </a:r>
            <a:r>
              <a:rPr lang="en-US" altLang="en-US" dirty="0"/>
              <a:t> -</a:t>
            </a:r>
            <a:r>
              <a:rPr lang="en-US" altLang="en-US" dirty="0" err="1"/>
              <a:t>sT</a:t>
            </a:r>
            <a:r>
              <a:rPr lang="en-US" altLang="en-US" dirty="0"/>
              <a:t> 192.168.1.1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Scan using TCP SYN scan (default)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 err="1"/>
              <a:t>nmap</a:t>
            </a:r>
            <a:r>
              <a:rPr lang="en-US" altLang="en-US" dirty="0"/>
              <a:t> -</a:t>
            </a:r>
            <a:r>
              <a:rPr lang="en-US" altLang="en-US" dirty="0" err="1"/>
              <a:t>sS</a:t>
            </a:r>
            <a:r>
              <a:rPr lang="en-US" altLang="en-US" dirty="0"/>
              <a:t> 192.168.1.1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Scan UDP ports 	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 err="1"/>
              <a:t>nmap</a:t>
            </a:r>
            <a:r>
              <a:rPr lang="en-US" altLang="en-US" dirty="0"/>
              <a:t> -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0C0"/>
                </a:solidFill>
              </a:rPr>
              <a:t>-p 123,161,162 </a:t>
            </a:r>
            <a:r>
              <a:rPr lang="en-US" altLang="en-US" dirty="0"/>
              <a:t>192.168.1.1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Scan selected ports - ignore discovery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 err="1"/>
              <a:t>nmap</a:t>
            </a:r>
            <a:r>
              <a:rPr lang="en-US" altLang="en-US" dirty="0"/>
              <a:t> -</a:t>
            </a:r>
            <a:r>
              <a:rPr lang="en-US" altLang="en-US" dirty="0" err="1"/>
              <a:t>Pn</a:t>
            </a:r>
            <a:r>
              <a:rPr lang="en-US" altLang="en-US" dirty="0"/>
              <a:t> -F 192.168.1.1</a:t>
            </a:r>
          </a:p>
        </p:txBody>
      </p:sp>
    </p:spTree>
    <p:extLst>
      <p:ext uri="{BB962C8B-B14F-4D97-AF65-F5344CB8AC3E}">
        <p14:creationId xmlns:p14="http://schemas.microsoft.com/office/powerpoint/2010/main" val="4082335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Service and OS Detection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Detect OS and Services 	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 err="1"/>
              <a:t>nmap</a:t>
            </a:r>
            <a:r>
              <a:rPr lang="en-US" altLang="en-US" dirty="0"/>
              <a:t> -A 192.168.1.1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70C0"/>
                </a:solidFill>
              </a:rPr>
              <a:t>Will setup connection successfully and get the first data packet from the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Standard service detection 	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 err="1"/>
              <a:t>nmap</a:t>
            </a:r>
            <a:r>
              <a:rPr lang="en-US" altLang="en-US" dirty="0"/>
              <a:t> -</a:t>
            </a:r>
            <a:r>
              <a:rPr lang="en-US" altLang="en-US" dirty="0" err="1"/>
              <a:t>sV</a:t>
            </a:r>
            <a:r>
              <a:rPr lang="en-US" altLang="en-US" dirty="0"/>
              <a:t> 192.168.1.1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More aggressive Service Detection	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 err="1"/>
              <a:t>nmap</a:t>
            </a:r>
            <a:r>
              <a:rPr lang="en-US" altLang="en-US" dirty="0"/>
              <a:t> -</a:t>
            </a:r>
            <a:r>
              <a:rPr lang="en-US" altLang="en-US" dirty="0" err="1"/>
              <a:t>sV</a:t>
            </a:r>
            <a:r>
              <a:rPr lang="en-US" altLang="en-US" dirty="0"/>
              <a:t> --version-intensity 5 192.168.1.1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Lighter banner grabbing detection 	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 err="1"/>
              <a:t>nmap</a:t>
            </a:r>
            <a:r>
              <a:rPr lang="en-US" altLang="en-US" dirty="0"/>
              <a:t> -</a:t>
            </a:r>
            <a:r>
              <a:rPr lang="en-US" altLang="en-US" dirty="0" err="1"/>
              <a:t>sV</a:t>
            </a:r>
            <a:r>
              <a:rPr lang="en-US" altLang="en-US" dirty="0"/>
              <a:t> --version-intensity 0 192.168.1.1</a:t>
            </a:r>
          </a:p>
        </p:txBody>
      </p:sp>
    </p:spTree>
    <p:extLst>
      <p:ext uri="{BB962C8B-B14F-4D97-AF65-F5344CB8AC3E}">
        <p14:creationId xmlns:p14="http://schemas.microsoft.com/office/powerpoint/2010/main" val="3631043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Service and OS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The more aggressive service detection is often helpful if there are services running on unusual ports.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The lighter version of the service will be much faster as it does not really attempt to detect the service by simply grabbing the banner of the open service.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44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Nmap Script Engine (NSE)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Nmap --script banner 192.168.0.101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Setup TCP connection, get the first response text from the target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Nmap --script vuln 192.168.0.101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Run a series of scripts looking for known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971347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GUI-based Nmap:  Zenmap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/>
              <a:t>Included in Kali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/>
              <a:t>Where?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/>
              <a:t>Application menu  </a:t>
            </a:r>
            <a:r>
              <a:rPr lang="en-US" altLang="en-US">
                <a:sym typeface="Wingdings" panose="05000000000000000000" pitchFamily="2" charset="2"/>
              </a:rPr>
              <a:t> “Information Gathering…”  Zenmap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>
                <a:sym typeface="Wingdings" panose="05000000000000000000" pitchFamily="2" charset="2"/>
              </a:rPr>
              <a:t>You can download Zenmap for Windows and Mac OS as well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/>
              <a:t>https://nmap.org/zenmap/</a:t>
            </a:r>
          </a:p>
        </p:txBody>
      </p:sp>
    </p:spTree>
    <p:extLst>
      <p:ext uri="{BB962C8B-B14F-4D97-AF65-F5344CB8AC3E}">
        <p14:creationId xmlns:p14="http://schemas.microsoft.com/office/powerpoint/2010/main" val="2366881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/>
              <a:t>Nessus: a GUI-based Power Network Scanner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 b="1" dirty="0"/>
              <a:t>Nessus</a:t>
            </a:r>
            <a:r>
              <a:rPr lang="en-US" altLang="en-US" sz="2400" dirty="0"/>
              <a:t> is a proprietary vulnerability scanner which is developed by Tenable Network Security. It is free of charge for personal use in a non-enterprise environment  ----wikipiedia.com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Download home-only FREE version: </a:t>
            </a:r>
            <a:r>
              <a:rPr lang="en-GB" altLang="en-US" sz="2400" dirty="0">
                <a:hlinkClick r:id="rId2"/>
              </a:rPr>
              <a:t>http://www.tenable.com/products/nessus/select-your-operating-system</a:t>
            </a: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We just need the ‘Nessus Essentials’ product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291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172450" cy="4800600"/>
          </a:xfrm>
        </p:spPr>
        <p:txBody>
          <a:bodyPr/>
          <a:lstStyle/>
          <a:p>
            <a:pPr marL="457200" indent="-457200" eaLnBrk="1" hangingPunct="1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2800" dirty="0">
                <a:solidFill>
                  <a:srgbClr val="0000CC"/>
                </a:solidFill>
              </a:rPr>
              <a:t>Content from the book:</a:t>
            </a:r>
          </a:p>
          <a:p>
            <a:pPr eaLnBrk="1" hangingPunct="1">
              <a:spcBef>
                <a:spcPts val="700"/>
              </a:spcBef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dirty="0">
                <a:solidFill>
                  <a:srgbClr val="0000CC"/>
                </a:solidFill>
              </a:rPr>
              <a:t>	“</a:t>
            </a:r>
            <a:r>
              <a:rPr lang="en-US" altLang="en-US" sz="2800" dirty="0">
                <a:solidFill>
                  <a:srgbClr val="0000CC"/>
                </a:solidFill>
              </a:rPr>
              <a:t>The Basics of Hacking and Penetration Testing: Ethical Hacking and Penetration Testing Made Easy”, Second Edition</a:t>
            </a:r>
            <a:endParaRPr lang="en-GB" altLang="en-US" sz="2800" dirty="0">
              <a:solidFill>
                <a:srgbClr val="0000CC"/>
              </a:solidFill>
            </a:endParaRPr>
          </a:p>
          <a:p>
            <a:endParaRPr lang="en-US" altLang="en-US" dirty="0"/>
          </a:p>
        </p:txBody>
      </p:sp>
      <p:pic>
        <p:nvPicPr>
          <p:cNvPr id="1026" name="Picture 2" descr="https://images-na.ssl-images-amazon.com/images/I/51XLVHgA2fL._SX404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28" y="3047999"/>
            <a:ext cx="2741371" cy="337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65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/>
              <a:t>Nessus: a GUI-based Power Network Scanner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Request a registration code when you download, or when you install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Only need your name and email address to register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Get registration code within a minute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Tutorial on installing </a:t>
            </a:r>
            <a:r>
              <a:rPr lang="en-US" altLang="en-US" dirty="0" err="1"/>
              <a:t>nessus</a:t>
            </a:r>
            <a:r>
              <a:rPr lang="en-US" altLang="en-US" dirty="0"/>
              <a:t> on Kali Linux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hlinkClick r:id="rId2"/>
              </a:rPr>
              <a:t>http://www.tenable.com/blog/installing-and-using-nessus-on-kali-linux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Problem with Nessus – very </a:t>
            </a:r>
            <a:r>
              <a:rPr lang="en-US" altLang="en-US" dirty="0" err="1"/>
              <a:t>very</a:t>
            </a:r>
            <a:r>
              <a:rPr lang="en-US" altLang="en-US" dirty="0"/>
              <a:t> long initialization when installing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Takes me 13 minutes to finish the initialization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Better to install in your Host OS to be fast</a:t>
            </a:r>
          </a:p>
        </p:txBody>
      </p:sp>
    </p:spTree>
    <p:extLst>
      <p:ext uri="{BB962C8B-B14F-4D97-AF65-F5344CB8AC3E}">
        <p14:creationId xmlns:p14="http://schemas.microsoft.com/office/powerpoint/2010/main" val="2280073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 Nessus on Kali Linux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Download the free home version of </a:t>
            </a:r>
            <a:r>
              <a:rPr lang="en-US" altLang="en-US" sz="2800" dirty="0" err="1"/>
              <a:t>nessus</a:t>
            </a:r>
            <a:r>
              <a:rPr lang="en-US" altLang="en-US" sz="2800" dirty="0"/>
              <a:t> for Linux (right now is 8.8 version):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sz="2400" dirty="0" err="1"/>
              <a:t>Debian</a:t>
            </a:r>
            <a:r>
              <a:rPr lang="en-US" altLang="en-US" sz="2400" dirty="0"/>
              <a:t> 8 / Kali Linux 1 AMD64  (64bit VM)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en-US" sz="2000" dirty="0"/>
              <a:t>File: Nessus-8.8.0-debian6_amd64.deb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sz="2400" dirty="0" err="1"/>
              <a:t>Debian</a:t>
            </a:r>
            <a:r>
              <a:rPr lang="en-US" altLang="en-US" sz="2400" dirty="0"/>
              <a:t> 8 / Kali Linux 1 i386 (32-bit VM)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en-US" sz="2000" dirty="0"/>
              <a:t>File: Nessus-8.8.0-debian6_i386.deb	</a:t>
            </a:r>
          </a:p>
          <a:p>
            <a:pPr marL="457200" lvl="2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70C0"/>
                </a:solidFill>
              </a:rPr>
              <a:t>#</a:t>
            </a:r>
            <a:r>
              <a:rPr lang="en-US" altLang="en-US" dirty="0" err="1">
                <a:solidFill>
                  <a:srgbClr val="0070C0"/>
                </a:solidFill>
              </a:rPr>
              <a:t>dpkg</a:t>
            </a:r>
            <a:r>
              <a:rPr lang="en-US" altLang="en-US" dirty="0">
                <a:solidFill>
                  <a:srgbClr val="0070C0"/>
                </a:solidFill>
              </a:rPr>
              <a:t> –</a:t>
            </a:r>
            <a:r>
              <a:rPr lang="en-US" altLang="en-US" dirty="0" err="1">
                <a:solidFill>
                  <a:srgbClr val="0070C0"/>
                </a:solidFill>
              </a:rPr>
              <a:t>i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Nessus-6.5.6-debian6_amd64.deb</a:t>
            </a:r>
          </a:p>
          <a:p>
            <a:pPr marL="668338" lvl="3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For programs already existed in </a:t>
            </a:r>
            <a:r>
              <a:rPr lang="en-US" altLang="en-US" sz="1800" dirty="0" err="1"/>
              <a:t>Kali’s</a:t>
            </a:r>
            <a:r>
              <a:rPr lang="en-US" altLang="en-US" sz="1800" dirty="0"/>
              <a:t> App store, use “apt-get install …” to install them</a:t>
            </a:r>
          </a:p>
          <a:p>
            <a:pPr marL="457200" lvl="2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Enable </a:t>
            </a:r>
            <a:r>
              <a:rPr lang="en-US" altLang="en-US" dirty="0" err="1"/>
              <a:t>nessus</a:t>
            </a:r>
            <a:r>
              <a:rPr lang="en-US" altLang="en-US" dirty="0"/>
              <a:t> service first:  </a:t>
            </a:r>
          </a:p>
          <a:p>
            <a:pPr marL="914400" lvl="3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70C0"/>
                </a:solidFill>
              </a:rPr>
              <a:t>#/</a:t>
            </a:r>
            <a:r>
              <a:rPr lang="en-US" altLang="en-US" dirty="0" err="1">
                <a:solidFill>
                  <a:srgbClr val="0070C0"/>
                </a:solidFill>
              </a:rPr>
              <a:t>etc</a:t>
            </a:r>
            <a:r>
              <a:rPr lang="en-US" altLang="en-US" dirty="0">
                <a:solidFill>
                  <a:srgbClr val="0070C0"/>
                </a:solidFill>
              </a:rPr>
              <a:t>/</a:t>
            </a:r>
            <a:r>
              <a:rPr lang="en-US" altLang="en-US" dirty="0" err="1">
                <a:solidFill>
                  <a:srgbClr val="0070C0"/>
                </a:solidFill>
              </a:rPr>
              <a:t>init.d</a:t>
            </a:r>
            <a:r>
              <a:rPr lang="en-US" altLang="en-US" dirty="0">
                <a:solidFill>
                  <a:srgbClr val="0070C0"/>
                </a:solidFill>
              </a:rPr>
              <a:t>/</a:t>
            </a:r>
            <a:r>
              <a:rPr lang="en-US" altLang="en-US" dirty="0" err="1">
                <a:solidFill>
                  <a:srgbClr val="0070C0"/>
                </a:solidFill>
              </a:rPr>
              <a:t>nessusd</a:t>
            </a:r>
            <a:r>
              <a:rPr lang="en-US" altLang="en-US" dirty="0">
                <a:solidFill>
                  <a:srgbClr val="0070C0"/>
                </a:solidFill>
              </a:rPr>
              <a:t> start</a:t>
            </a:r>
          </a:p>
          <a:p>
            <a:pPr marL="914400" lvl="3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Then the </a:t>
            </a:r>
            <a:r>
              <a:rPr lang="en-US" altLang="en-US" dirty="0" err="1"/>
              <a:t>nessus</a:t>
            </a:r>
            <a:r>
              <a:rPr lang="en-US" altLang="en-US" dirty="0"/>
              <a:t> demon will start to run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7707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 Nessus on Kali Linux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Installation on Windows or Mac is straightforward</a:t>
            </a:r>
          </a:p>
          <a:p>
            <a:pPr marL="457200" lvl="2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70C0"/>
                </a:solidFill>
              </a:rPr>
              <a:t>Nessus relies on Web Browser for GUI and remote access</a:t>
            </a:r>
          </a:p>
          <a:p>
            <a:pPr marL="668338" lvl="3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Use a </a:t>
            </a:r>
            <a:r>
              <a:rPr lang="en-US" altLang="en-US" dirty="0" err="1"/>
              <a:t>borwser</a:t>
            </a:r>
            <a:r>
              <a:rPr lang="en-US" altLang="en-US" dirty="0"/>
              <a:t> and use URL link to connect to local or remote Nessus server</a:t>
            </a:r>
          </a:p>
          <a:p>
            <a:pPr marL="668338" lvl="3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Local access:  https://localhost:8834/</a:t>
            </a:r>
          </a:p>
          <a:p>
            <a:pPr marL="668338" lvl="3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Remote access: https://192.168.0.3:8834/ (if the machine running </a:t>
            </a:r>
            <a:r>
              <a:rPr lang="en-US" altLang="en-US" dirty="0" err="1"/>
              <a:t>nessusd</a:t>
            </a:r>
            <a:r>
              <a:rPr lang="en-US" altLang="en-US" dirty="0"/>
              <a:t> has IP of 192.168.0.3) 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9255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50" y="4572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solidFill>
                  <a:schemeClr val="tx1"/>
                </a:solidFill>
              </a:rPr>
              <a:t>Web Browser-based GUI and Remote Access</a:t>
            </a:r>
            <a:br>
              <a:rPr lang="en-US" altLang="en-US" sz="4400" dirty="0">
                <a:solidFill>
                  <a:srgbClr val="0070C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5250" cy="4800600"/>
          </a:xfrm>
        </p:spPr>
        <p:txBody>
          <a:bodyPr/>
          <a:lstStyle/>
          <a:p>
            <a:r>
              <a:rPr lang="en-US" dirty="0"/>
              <a:t>Many recent software use this way for implementation</a:t>
            </a:r>
          </a:p>
          <a:p>
            <a:r>
              <a:rPr lang="en-US" dirty="0">
                <a:solidFill>
                  <a:srgbClr val="0070C0"/>
                </a:solidFill>
              </a:rPr>
              <a:t>Pros: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 user can remote access and use the software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Remote user does not need any client-side software installation</a:t>
            </a:r>
          </a:p>
          <a:p>
            <a:r>
              <a:rPr lang="en-US" dirty="0">
                <a:solidFill>
                  <a:srgbClr val="FF0000"/>
                </a:solidFill>
              </a:rPr>
              <a:t>Cons: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Rely on the graphic and interaction functions provided by Browsers, may not be beautiful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Could suffer the same Web-based attacks</a:t>
            </a:r>
          </a:p>
        </p:txBody>
      </p:sp>
    </p:spTree>
    <p:extLst>
      <p:ext uri="{BB962C8B-B14F-4D97-AF65-F5344CB8AC3E}">
        <p14:creationId xmlns:p14="http://schemas.microsoft.com/office/powerpoint/2010/main" val="1045729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of Nessus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499350" cy="4800600"/>
          </a:xfrm>
        </p:spPr>
        <p:txBody>
          <a:bodyPr/>
          <a:lstStyle/>
          <a:p>
            <a:pPr marL="457200" lvl="2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Why Nessus runs as a webserver (on port 8834)?</a:t>
            </a:r>
          </a:p>
          <a:p>
            <a:pPr marL="914400" lvl="3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It enables other computers to do </a:t>
            </a:r>
            <a:r>
              <a:rPr lang="en-US" altLang="en-US" sz="2400" dirty="0" err="1"/>
              <a:t>nessus</a:t>
            </a:r>
            <a:r>
              <a:rPr lang="en-US" altLang="en-US" sz="2400" dirty="0"/>
              <a:t> scanning, too, by remote login to the Nessus server machine</a:t>
            </a:r>
          </a:p>
          <a:p>
            <a:pPr marL="457200" lvl="2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You can install Nessus server on Linux, or Windows, or Mac</a:t>
            </a:r>
          </a:p>
          <a:p>
            <a:pPr marL="457200" lvl="2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A detailed lesson showing how to use Nessus to scan </a:t>
            </a:r>
            <a:r>
              <a:rPr lang="en-US" altLang="en-US" sz="2800" dirty="0" err="1"/>
              <a:t>Metasploitable</a:t>
            </a:r>
            <a:r>
              <a:rPr lang="en-US" altLang="en-US" sz="2800" dirty="0"/>
              <a:t> 2 VM is at:</a:t>
            </a:r>
          </a:p>
          <a:p>
            <a:pPr marL="668338" lvl="3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hlinkClick r:id="rId2"/>
              </a:rPr>
              <a:t>https://www.computersecuritystudent.com/SECURITY_TOOLS/METASPLOITABLE/EXPLOIT/lesson6/index.html</a:t>
            </a:r>
            <a:endParaRPr lang="en-US" altLang="en-US" dirty="0"/>
          </a:p>
          <a:p>
            <a:pPr marL="457200" lvl="2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Nice video tutorial on using Nessus:</a:t>
            </a:r>
          </a:p>
          <a:p>
            <a:pPr marL="914400" lvl="3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hlinkClick r:id="rId3"/>
              </a:rPr>
              <a:t>https://www.youtube.com/watch?v=r_pDVhNoYr0</a:t>
            </a: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436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Nessus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096250" cy="4800600"/>
          </a:xfrm>
        </p:spPr>
        <p:txBody>
          <a:bodyPr/>
          <a:lstStyle/>
          <a:p>
            <a:r>
              <a:rPr lang="en-US" sz="2800" dirty="0"/>
              <a:t>Assume the Nessus is installed in Kali VM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 run Nessus on my host OS (windows) in my home </a:t>
            </a:r>
            <a:r>
              <a:rPr lang="en-US" sz="2800" dirty="0" err="1"/>
              <a:t>Wifi</a:t>
            </a:r>
            <a:r>
              <a:rPr lang="en-US" sz="2800" dirty="0"/>
              <a:t> LAN</a:t>
            </a:r>
          </a:p>
          <a:p>
            <a:pPr lvl="1"/>
            <a:r>
              <a:rPr lang="en-US" sz="2400" dirty="0"/>
              <a:t>The warning is normal</a:t>
            </a:r>
          </a:p>
          <a:p>
            <a:pPr marL="403225" lvl="1" indent="0">
              <a:buNone/>
            </a:pPr>
            <a:r>
              <a:rPr lang="en-US" sz="2400" dirty="0"/>
              <a:t>Due to the Nessus</a:t>
            </a:r>
          </a:p>
          <a:p>
            <a:pPr marL="403225" lvl="1" indent="0">
              <a:buNone/>
            </a:pPr>
            <a:r>
              <a:rPr lang="en-US" sz="2400" dirty="0"/>
              <a:t>Server has no valid</a:t>
            </a:r>
          </a:p>
          <a:p>
            <a:pPr marL="403225" lvl="1" indent="0">
              <a:buNone/>
            </a:pPr>
            <a:r>
              <a:rPr lang="en-US" sz="2400" dirty="0"/>
              <a:t>Digital certificate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57400"/>
            <a:ext cx="5781675" cy="86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26" y="3504467"/>
            <a:ext cx="4786312" cy="315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6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Nessus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1450" cy="4800600"/>
          </a:xfrm>
        </p:spPr>
        <p:txBody>
          <a:bodyPr/>
          <a:lstStyle/>
          <a:p>
            <a:r>
              <a:rPr lang="en-US" dirty="0"/>
              <a:t>First run, set up an account as you choose the username and password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743200"/>
            <a:ext cx="47720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3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Nessus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run, after account set up, you need to input your activation code: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817202"/>
            <a:ext cx="46196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52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Nessus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0"/>
            <a:ext cx="7499350" cy="4800600"/>
          </a:xfrm>
        </p:spPr>
        <p:txBody>
          <a:bodyPr/>
          <a:lstStyle/>
          <a:p>
            <a:r>
              <a:rPr lang="en-US" dirty="0"/>
              <a:t>Then, a long initialization process, please be patient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Running Nessus in your host OS could be faster than on your VM</a:t>
            </a:r>
          </a:p>
          <a:p>
            <a:r>
              <a:rPr lang="en-US" sz="2800" dirty="0"/>
              <a:t>If it </a:t>
            </a:r>
            <a:r>
              <a:rPr lang="en-US" sz="2800" dirty="0" err="1"/>
              <a:t>stucks</a:t>
            </a:r>
            <a:r>
              <a:rPr lang="en-US" sz="2800" dirty="0"/>
              <a:t> on your Kali, you can try command:</a:t>
            </a:r>
          </a:p>
          <a:p>
            <a:pPr lvl="1"/>
            <a:r>
              <a:rPr lang="en-US" sz="2400" dirty="0"/>
              <a:t>service </a:t>
            </a:r>
            <a:r>
              <a:rPr lang="en-US" sz="2400" dirty="0" err="1"/>
              <a:t>nessusd</a:t>
            </a:r>
            <a:r>
              <a:rPr lang="en-US" sz="2400" dirty="0"/>
              <a:t> stop</a:t>
            </a:r>
          </a:p>
          <a:p>
            <a:pPr lvl="1"/>
            <a:r>
              <a:rPr lang="en-US" sz="2400" dirty="0"/>
              <a:t>/opt/</a:t>
            </a:r>
            <a:r>
              <a:rPr lang="en-US" sz="2400" dirty="0" err="1"/>
              <a:t>nessus</a:t>
            </a:r>
            <a:r>
              <a:rPr lang="en-US" sz="2400" dirty="0"/>
              <a:t>/</a:t>
            </a:r>
            <a:r>
              <a:rPr lang="en-US" sz="2400" dirty="0" err="1"/>
              <a:t>sbin</a:t>
            </a:r>
            <a:r>
              <a:rPr lang="en-US" sz="2400" dirty="0"/>
              <a:t>/</a:t>
            </a:r>
            <a:r>
              <a:rPr lang="en-US" sz="2400" dirty="0" err="1"/>
              <a:t>nessus</a:t>
            </a:r>
            <a:r>
              <a:rPr lang="en-US" sz="2400" dirty="0"/>
              <a:t> –R     (could take 40 minutes)</a:t>
            </a:r>
          </a:p>
          <a:p>
            <a:pPr lvl="1"/>
            <a:r>
              <a:rPr lang="en-US" sz="2400" dirty="0"/>
              <a:t>service </a:t>
            </a:r>
            <a:r>
              <a:rPr lang="en-US" sz="2400" dirty="0" err="1"/>
              <a:t>nessusd</a:t>
            </a:r>
            <a:r>
              <a:rPr lang="en-US" sz="2400" dirty="0"/>
              <a:t> start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676401"/>
            <a:ext cx="2628900" cy="23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75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Nessus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096250" cy="4800600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17638"/>
            <a:ext cx="5381625" cy="359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Metasploitable</a:t>
            </a:r>
            <a:r>
              <a:rPr lang="en-US" dirty="0"/>
              <a:t> 2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800" dirty="0" err="1"/>
              <a:t>Metasploitable</a:t>
            </a:r>
            <a:r>
              <a:rPr lang="en-US" altLang="en-US" sz="2800" dirty="0"/>
              <a:t> is a vulnerable Linux set up for penetration testing purpose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ym typeface="Wingdings" panose="05000000000000000000" pitchFamily="2" charset="2"/>
              </a:rPr>
              <a:t>Download this VM at: </a:t>
            </a:r>
            <a:r>
              <a:rPr lang="en-US" altLang="en-US" sz="2400" dirty="0">
                <a:sym typeface="Wingdings" panose="05000000000000000000" pitchFamily="2" charset="2"/>
                <a:hlinkClick r:id="rId2"/>
              </a:rPr>
              <a:t>http://sourceforge.net/projects/metasploitable/files/Metasploitable2/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ym typeface="Wingdings" panose="05000000000000000000" pitchFamily="2" charset="2"/>
              </a:rPr>
              <a:t>Setup is slightly different from Kali VM and Win VM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ym typeface="Wingdings" panose="05000000000000000000" pitchFamily="2" charset="2"/>
              </a:rPr>
              <a:t>Set up instruction was introduced in ‘VM.ppt’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57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Nessus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r>
              <a:rPr lang="en-US" dirty="0"/>
              <a:t>The free version comes with a few predefined types of scans</a:t>
            </a:r>
          </a:p>
          <a:p>
            <a:pPr lvl="1"/>
            <a:r>
              <a:rPr lang="en-US" dirty="0"/>
              <a:t>The gray entries are only available in commercial version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378458"/>
            <a:ext cx="5610225" cy="347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17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Nessus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019" y="1676400"/>
            <a:ext cx="8229600" cy="4800600"/>
          </a:xfrm>
        </p:spPr>
        <p:txBody>
          <a:bodyPr/>
          <a:lstStyle/>
          <a:p>
            <a:r>
              <a:rPr lang="en-US" sz="2800" dirty="0"/>
              <a:t>Test of Basic Network Scan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You can test to scan your Kali VM, Win7 VM</a:t>
            </a:r>
          </a:p>
          <a:p>
            <a:pPr lvl="1"/>
            <a:r>
              <a:rPr lang="en-US" dirty="0"/>
              <a:t>If you installed Nessus on your Host OS and your VMs are in ‘Bridged Adapter’ mode, then Nessus can scan your VMs</a:t>
            </a:r>
          </a:p>
          <a:p>
            <a:pPr lvl="1"/>
            <a:r>
              <a:rPr lang="en-US" dirty="0"/>
              <a:t>The best target is the </a:t>
            </a:r>
            <a:r>
              <a:rPr lang="en-US" dirty="0" err="1"/>
              <a:t>Metasploitable</a:t>
            </a:r>
            <a:r>
              <a:rPr lang="en-US" dirty="0"/>
              <a:t> VM since it has many vulnerabilities that can be discovered by Nessus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21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000">
                <a:solidFill>
                  <a:srgbClr val="0000CC"/>
                </a:solidFill>
                <a:latin typeface="AlBattar" charset="0"/>
              </a:rPr>
              <a:t>Metasploitable 2 Virtual Machine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212725" y="1417638"/>
            <a:ext cx="84582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Use </a:t>
            </a:r>
            <a:r>
              <a:rPr lang="en-GB" altLang="en-US" sz="2400" dirty="0" err="1"/>
              <a:t>nmap</a:t>
            </a:r>
            <a:r>
              <a:rPr lang="en-GB" altLang="en-US" sz="2400" dirty="0"/>
              <a:t> to see what services are running on this Linux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Use Nessus installed on your VMs or your host OS to check any known vulnerabilities on this Linux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09968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000">
                <a:solidFill>
                  <a:srgbClr val="0000CC"/>
                </a:solidFill>
                <a:latin typeface="AlBattar" charset="0"/>
              </a:rPr>
              <a:t>Metasploitable 2 Virtual Machine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212725" y="1417638"/>
            <a:ext cx="84582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Notice from Producer: </a:t>
            </a:r>
            <a:r>
              <a:rPr lang="en-US" altLang="en-US" sz="2400" dirty="0"/>
              <a:t>Never expose this VM to an untrusted network, use NAT or Host-only mode!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1800" dirty="0"/>
              <a:t>Don’t use bridged adapter mode in a hotspot!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1800" dirty="0"/>
              <a:t>If your </a:t>
            </a:r>
            <a:r>
              <a:rPr lang="en-US" altLang="en-US" sz="1800" dirty="0" err="1"/>
              <a:t>VirtualBox</a:t>
            </a:r>
            <a:r>
              <a:rPr lang="en-US" altLang="en-US" sz="1800" dirty="0"/>
              <a:t> host machine is within your home </a:t>
            </a:r>
            <a:r>
              <a:rPr lang="en-US" altLang="en-US" sz="1800" dirty="0" err="1"/>
              <a:t>WiFi</a:t>
            </a:r>
            <a:r>
              <a:rPr lang="en-US" altLang="en-US" sz="1800" dirty="0"/>
              <a:t>, as long as your home machines are not malicious, this </a:t>
            </a:r>
            <a:r>
              <a:rPr lang="en-US" altLang="en-US" sz="1800" dirty="0" err="1"/>
              <a:t>Metasploitable</a:t>
            </a:r>
            <a:r>
              <a:rPr lang="en-US" altLang="en-US" sz="1800" dirty="0"/>
              <a:t> is safe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1600" dirty="0"/>
              <a:t>Because outside computers cannot scan and see this vulnerable Linux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1600" dirty="0"/>
              <a:t>But, do not use browser to browse webserver from this computer, your computer may get infected by “drive-by download”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 dirty="0"/>
              <a:t>This Linux is a command-based Linux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 dirty="0"/>
              <a:t>The default login and password is </a:t>
            </a:r>
            <a:r>
              <a:rPr lang="en-US" altLang="en-US" sz="2400" b="1" dirty="0" err="1"/>
              <a:t>msfadmin</a:t>
            </a:r>
            <a:endParaRPr lang="en-US" altLang="en-US" sz="2400" b="1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 dirty="0"/>
              <a:t>You can change the password by: $</a:t>
            </a:r>
            <a:r>
              <a:rPr lang="en-US" altLang="en-US" sz="2400" dirty="0" err="1"/>
              <a:t>passwd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 dirty="0"/>
              <a:t>Change to root: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000" dirty="0"/>
              <a:t>$</a:t>
            </a:r>
            <a:r>
              <a:rPr lang="en-US" altLang="en-US" sz="2000" dirty="0" err="1"/>
              <a:t>sudo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Then you can change root password by #</a:t>
            </a:r>
            <a:r>
              <a:rPr lang="en-GB" altLang="en-US" sz="2000" dirty="0" err="1"/>
              <a:t>passwd</a:t>
            </a:r>
            <a:endParaRPr lang="en-GB" altLang="en-US" sz="20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3375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Checking Machine Online Status?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371600"/>
            <a:ext cx="8201025" cy="44973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/>
              <a:t>root@kali</a:t>
            </a:r>
            <a:r>
              <a:rPr lang="en-US" sz="2800" dirty="0"/>
              <a:t>: ping </a:t>
            </a:r>
            <a:r>
              <a:rPr lang="en-US" sz="2800" dirty="0" err="1"/>
              <a:t>IPaddress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C00000"/>
                </a:solidFill>
              </a:rPr>
              <a:t>Windows with firewall enabled blocks PING by default for not home network (subnet)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Enable PING response in Windows:</a:t>
            </a:r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Search “firewall”, click “Windows Firewall” in control panel</a:t>
            </a:r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Click “Advanced settings” on the left</a:t>
            </a:r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From the left panel, click “Inbound Rules”</a:t>
            </a:r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Find the rules titled “File and Printer Sharing (Echo Request - ICMPv4-In)”</a:t>
            </a:r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Right-click each rule and choose “Enable Rule”. 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7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Ping and Ping Sweep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Ping Sweep: series of pings sent to a range of IP addresses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tx1"/>
                </a:solidFill>
              </a:rPr>
              <a:t>Tool: </a:t>
            </a:r>
            <a:r>
              <a:rPr lang="pt-BR" altLang="en-US" dirty="0">
                <a:solidFill>
                  <a:srgbClr val="C00000"/>
                </a:solidFill>
              </a:rPr>
              <a:t>fping</a:t>
            </a:r>
            <a:r>
              <a:rPr lang="pt-BR" altLang="en-US" dirty="0">
                <a:solidFill>
                  <a:schemeClr val="tx1"/>
                </a:solidFill>
              </a:rPr>
              <a:t>  (preinstalled in Kali Linux)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rgbClr val="C00000"/>
                </a:solidFill>
              </a:rPr>
              <a:t>fping -a -r 0 -g 192.168.0.1 192.168.0.254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altLang="en-US" dirty="0"/>
              <a:t>-a: only show live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altLang="en-US" dirty="0"/>
              <a:t>-r 0:  retry ping number (0 means only 1 ping per IP, default is 3 tries)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altLang="en-US" dirty="0"/>
              <a:t>-g: the IP range</a:t>
            </a:r>
          </a:p>
          <a:p>
            <a:pPr marL="582612" indent="-457200"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rgbClr val="FF0000"/>
                </a:solidFill>
              </a:rPr>
              <a:t>Con: only can find computers that respond to ICMP echo request message</a:t>
            </a:r>
            <a:endParaRPr lang="en-US" altLang="en-US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633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Port Scanning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4973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Discover what services are running on a target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See the “common port number” sheet: </a:t>
            </a:r>
            <a:r>
              <a:rPr lang="en-US" altLang="en-US" dirty="0">
                <a:hlinkClick r:id="rId2"/>
              </a:rPr>
              <a:t>http://packetlife.net/media/library/23/common_ports.pdf</a:t>
            </a:r>
            <a:endParaRPr lang="en-US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21508" name="Picture 7" descr="https://patentimages.storage.googleapis.com/WO2003069478A1/imgf000046_0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4202113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33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Vulnerable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1450" cy="4800600"/>
          </a:xfrm>
        </p:spPr>
        <p:txBody>
          <a:bodyPr/>
          <a:lstStyle/>
          <a:p>
            <a:pPr lvl="1"/>
            <a:r>
              <a:rPr lang="en-US" sz="1800" dirty="0"/>
              <a:t>    TCP port 21 — FTP (File Transfer Protocol)</a:t>
            </a:r>
          </a:p>
          <a:p>
            <a:pPr lvl="1"/>
            <a:r>
              <a:rPr lang="en-US" sz="1800" dirty="0"/>
              <a:t>    TCP port 22 — SSH (Secure Shell)</a:t>
            </a:r>
          </a:p>
          <a:p>
            <a:pPr lvl="1"/>
            <a:r>
              <a:rPr lang="en-US" sz="1800" dirty="0"/>
              <a:t>    TCP port 23 — Telnet</a:t>
            </a:r>
          </a:p>
          <a:p>
            <a:pPr lvl="1"/>
            <a:r>
              <a:rPr lang="en-US" sz="1800" dirty="0"/>
              <a:t>    TCP port 25 — SMTP (Simple Mail Transfer Protocol)</a:t>
            </a:r>
          </a:p>
          <a:p>
            <a:pPr lvl="1"/>
            <a:r>
              <a:rPr lang="en-US" sz="1800" dirty="0"/>
              <a:t>    TCP and UDP port 53 — DNS (Domain Name System)</a:t>
            </a:r>
          </a:p>
          <a:p>
            <a:pPr lvl="1"/>
            <a:r>
              <a:rPr lang="en-US" sz="1800" dirty="0"/>
              <a:t>    TCP port 80, 443 — HTTP (Hypertext Transport Protocol) and HTTPS (HTTP over SSL)</a:t>
            </a:r>
          </a:p>
          <a:p>
            <a:pPr lvl="1"/>
            <a:r>
              <a:rPr lang="en-US" sz="1800" dirty="0"/>
              <a:t>    TCP port 110 — POP3 (Post Office Protocol version 3)</a:t>
            </a:r>
          </a:p>
          <a:p>
            <a:pPr lvl="1"/>
            <a:r>
              <a:rPr lang="en-US" sz="1800" dirty="0"/>
              <a:t>    TCP and UDP port 135 — Windows RPC</a:t>
            </a:r>
          </a:p>
          <a:p>
            <a:pPr lvl="1"/>
            <a:r>
              <a:rPr lang="en-US" sz="1800" dirty="0"/>
              <a:t>    TCP and UDP ports 137–139 — Windows NetBIOS over TCP/IP</a:t>
            </a:r>
          </a:p>
          <a:p>
            <a:pPr lvl="1"/>
            <a:r>
              <a:rPr lang="en-US" sz="1800" dirty="0"/>
              <a:t>    TCP port 1433 and UDP port 1434 — Microsoft SQL Server</a:t>
            </a:r>
          </a:p>
          <a:p>
            <a:pPr marL="82550" indent="0">
              <a:buNone/>
            </a:pPr>
            <a:r>
              <a:rPr lang="en-US" sz="2200" dirty="0"/>
              <a:t>Reference: </a:t>
            </a:r>
            <a:r>
              <a:rPr lang="en-US" sz="1800" dirty="0">
                <a:hlinkClick r:id="rId2"/>
              </a:rPr>
              <a:t>http://www.dummies.com/programming/networking/hacking-for-dummies-cheat-sheet/</a:t>
            </a:r>
            <a:endParaRPr lang="en-US" sz="1800" dirty="0"/>
          </a:p>
          <a:p>
            <a:pPr marL="8255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513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based Scan	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TCP connect scan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sz="2400"/>
              <a:t>Open port: syn/ack response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sz="2400"/>
              <a:t>Closed port: rst/ack response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TCP syn scan (half-open scan)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TCP fin scan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TCP null scan (no flag is set)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TCP ack scan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TCP XMAS tree scan (all flags are set)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262759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6917</TotalTime>
  <Words>1812</Words>
  <Application>Microsoft Office PowerPoint</Application>
  <PresentationFormat>On-screen Show (4:3)</PresentationFormat>
  <Paragraphs>236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AlBattar</vt:lpstr>
      <vt:lpstr>FreeSans</vt:lpstr>
      <vt:lpstr>Arial</vt:lpstr>
      <vt:lpstr>Calibri</vt:lpstr>
      <vt:lpstr>Gill Sans MT</vt:lpstr>
      <vt:lpstr>Times New Roman</vt:lpstr>
      <vt:lpstr>Verdana</vt:lpstr>
      <vt:lpstr>Wingdings 2</vt:lpstr>
      <vt:lpstr>Solstice</vt:lpstr>
      <vt:lpstr>Penetration Testing Scanning</vt:lpstr>
      <vt:lpstr>Acknowledgement</vt:lpstr>
      <vt:lpstr>Metasploitable 2 VM</vt:lpstr>
      <vt:lpstr>PowerPoint Presentation</vt:lpstr>
      <vt:lpstr>Checking Machine Online Status?</vt:lpstr>
      <vt:lpstr>Ping and Ping Sweep</vt:lpstr>
      <vt:lpstr>Port Scanning</vt:lpstr>
      <vt:lpstr>Top Vulnerable Ports</vt:lpstr>
      <vt:lpstr>TCP based Scan </vt:lpstr>
      <vt:lpstr>Port Scanning Tool: Nmap</vt:lpstr>
      <vt:lpstr>Nmap Command Options</vt:lpstr>
      <vt:lpstr>Nmap Target Selection</vt:lpstr>
      <vt:lpstr>Nmap Port Selection</vt:lpstr>
      <vt:lpstr>Nmap Port Scan Types</vt:lpstr>
      <vt:lpstr>Service and OS Detection</vt:lpstr>
      <vt:lpstr>Service and OS Detection</vt:lpstr>
      <vt:lpstr>Nmap Script Engine (NSE)</vt:lpstr>
      <vt:lpstr>GUI-based Nmap:  Zenmap</vt:lpstr>
      <vt:lpstr>Nessus: a GUI-based Power Network Scanner</vt:lpstr>
      <vt:lpstr>Nessus: a GUI-based Power Network Scanner</vt:lpstr>
      <vt:lpstr>Install Nessus on Kali Linux</vt:lpstr>
      <vt:lpstr>Install Nessus on Kali Linux</vt:lpstr>
      <vt:lpstr>Web Browser-based GUI and Remote Access </vt:lpstr>
      <vt:lpstr>Use of Nessus</vt:lpstr>
      <vt:lpstr>Use of Nessus</vt:lpstr>
      <vt:lpstr>Use of Nessus</vt:lpstr>
      <vt:lpstr>Use of Nessus</vt:lpstr>
      <vt:lpstr>Use of Nessus</vt:lpstr>
      <vt:lpstr>Use of Nessus</vt:lpstr>
      <vt:lpstr>Use of Nessus</vt:lpstr>
      <vt:lpstr>Use of Nessus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Incident Response  Dynamic Analysis (slides courtesy of Stephen Grimes)</dc:title>
  <dc:creator>User</dc:creator>
  <cp:lastModifiedBy>Cliff Zou</cp:lastModifiedBy>
  <cp:revision>224</cp:revision>
  <dcterms:created xsi:type="dcterms:W3CDTF">2012-08-21T01:52:40Z</dcterms:created>
  <dcterms:modified xsi:type="dcterms:W3CDTF">2022-11-02T02:53:07Z</dcterms:modified>
</cp:coreProperties>
</file>