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4" r:id="rId2"/>
    <p:sldId id="280" r:id="rId3"/>
    <p:sldId id="285" r:id="rId4"/>
    <p:sldId id="286" r:id="rId5"/>
    <p:sldId id="287" r:id="rId6"/>
    <p:sldId id="282" r:id="rId7"/>
    <p:sldId id="283" r:id="rId8"/>
    <p:sldId id="289" r:id="rId9"/>
    <p:sldId id="288" r:id="rId10"/>
    <p:sldId id="297" r:id="rId11"/>
    <p:sldId id="284" r:id="rId12"/>
    <p:sldId id="290" r:id="rId13"/>
    <p:sldId id="291" r:id="rId14"/>
    <p:sldId id="292" r:id="rId15"/>
    <p:sldId id="293" r:id="rId16"/>
    <p:sldId id="298" r:id="rId17"/>
    <p:sldId id="294" r:id="rId18"/>
    <p:sldId id="295" r:id="rId19"/>
    <p:sldId id="299" r:id="rId20"/>
    <p:sldId id="300" r:id="rId21"/>
    <p:sldId id="301" r:id="rId22"/>
    <p:sldId id="302" r:id="rId23"/>
    <p:sldId id="296" r:id="rId24"/>
    <p:sldId id="303" r:id="rId25"/>
    <p:sldId id="304" r:id="rId26"/>
    <p:sldId id="305" r:id="rId27"/>
    <p:sldId id="310" r:id="rId28"/>
    <p:sldId id="306" r:id="rId29"/>
    <p:sldId id="307" r:id="rId30"/>
    <p:sldId id="308" r:id="rId31"/>
    <p:sldId id="309"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6" autoAdjust="0"/>
    <p:restoredTop sz="95083" autoAdjust="0"/>
  </p:normalViewPr>
  <p:slideViewPr>
    <p:cSldViewPr>
      <p:cViewPr varScale="1">
        <p:scale>
          <a:sx n="92" d="100"/>
          <a:sy n="92" d="100"/>
        </p:scale>
        <p:origin x="91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20B13AE9-BD58-466B-B6B3-6D1D3DD727B0}" type="datetimeFigureOut">
              <a:rPr lang="en-US"/>
              <a:pPr>
                <a:defRPr/>
              </a:pPr>
              <a:t>10/30/2022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899EEAC9-8445-4B8C-A7A1-D26878686ED4}" type="slidenum">
              <a:rPr lang="en-US" altLang="en-US"/>
              <a:pPr>
                <a:defRPr/>
              </a:pPr>
              <a:t>‹#›</a:t>
            </a:fld>
            <a:endParaRPr lang="en-US" altLang="en-US"/>
          </a:p>
        </p:txBody>
      </p:sp>
    </p:spTree>
    <p:extLst>
      <p:ext uri="{BB962C8B-B14F-4D97-AF65-F5344CB8AC3E}">
        <p14:creationId xmlns:p14="http://schemas.microsoft.com/office/powerpoint/2010/main" val="3072543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5363">
              <a:defRPr sz="2400" b="1">
                <a:solidFill>
                  <a:srgbClr val="00279F"/>
                </a:solidFill>
                <a:latin typeface="Batang" panose="02030600000101010101" pitchFamily="18" charset="-127"/>
              </a:defRPr>
            </a:lvl1pPr>
            <a:lvl2pPr marL="742950" indent="-285750" defTabSz="995363">
              <a:defRPr sz="2400" b="1">
                <a:solidFill>
                  <a:srgbClr val="00279F"/>
                </a:solidFill>
                <a:latin typeface="Batang" panose="02030600000101010101" pitchFamily="18" charset="-127"/>
              </a:defRPr>
            </a:lvl2pPr>
            <a:lvl3pPr marL="1143000" indent="-228600" defTabSz="995363">
              <a:defRPr sz="2400" b="1">
                <a:solidFill>
                  <a:srgbClr val="00279F"/>
                </a:solidFill>
                <a:latin typeface="Batang" panose="02030600000101010101" pitchFamily="18" charset="-127"/>
              </a:defRPr>
            </a:lvl3pPr>
            <a:lvl4pPr marL="1600200" indent="-228600" defTabSz="995363">
              <a:defRPr sz="2400" b="1">
                <a:solidFill>
                  <a:srgbClr val="00279F"/>
                </a:solidFill>
                <a:latin typeface="Batang" panose="02030600000101010101" pitchFamily="18" charset="-127"/>
              </a:defRPr>
            </a:lvl4pPr>
            <a:lvl5pPr marL="2057400" indent="-228600" defTabSz="995363">
              <a:defRPr sz="2400" b="1">
                <a:solidFill>
                  <a:srgbClr val="00279F"/>
                </a:solidFill>
                <a:latin typeface="Batang" panose="02030600000101010101" pitchFamily="18" charset="-127"/>
              </a:defRPr>
            </a:lvl5pPr>
            <a:lvl6pPr marL="2514600" indent="-228600" defTabSz="995363" eaLnBrk="0" fontAlgn="base" hangingPunct="0">
              <a:spcBef>
                <a:spcPct val="0"/>
              </a:spcBef>
              <a:spcAft>
                <a:spcPct val="0"/>
              </a:spcAft>
              <a:defRPr sz="2400" b="1">
                <a:solidFill>
                  <a:srgbClr val="00279F"/>
                </a:solidFill>
                <a:latin typeface="Batang" panose="02030600000101010101" pitchFamily="18" charset="-127"/>
              </a:defRPr>
            </a:lvl6pPr>
            <a:lvl7pPr marL="2971800" indent="-228600" defTabSz="995363" eaLnBrk="0" fontAlgn="base" hangingPunct="0">
              <a:spcBef>
                <a:spcPct val="0"/>
              </a:spcBef>
              <a:spcAft>
                <a:spcPct val="0"/>
              </a:spcAft>
              <a:defRPr sz="2400" b="1">
                <a:solidFill>
                  <a:srgbClr val="00279F"/>
                </a:solidFill>
                <a:latin typeface="Batang" panose="02030600000101010101" pitchFamily="18" charset="-127"/>
              </a:defRPr>
            </a:lvl7pPr>
            <a:lvl8pPr marL="3429000" indent="-228600" defTabSz="995363" eaLnBrk="0" fontAlgn="base" hangingPunct="0">
              <a:spcBef>
                <a:spcPct val="0"/>
              </a:spcBef>
              <a:spcAft>
                <a:spcPct val="0"/>
              </a:spcAft>
              <a:defRPr sz="2400" b="1">
                <a:solidFill>
                  <a:srgbClr val="00279F"/>
                </a:solidFill>
                <a:latin typeface="Batang" panose="02030600000101010101" pitchFamily="18" charset="-127"/>
              </a:defRPr>
            </a:lvl8pPr>
            <a:lvl9pPr marL="3886200" indent="-228600" defTabSz="995363" eaLnBrk="0" fontAlgn="base" hangingPunct="0">
              <a:spcBef>
                <a:spcPct val="0"/>
              </a:spcBef>
              <a:spcAft>
                <a:spcPct val="0"/>
              </a:spcAft>
              <a:defRPr sz="2400" b="1">
                <a:solidFill>
                  <a:srgbClr val="00279F"/>
                </a:solidFill>
                <a:latin typeface="Batang" panose="02030600000101010101" pitchFamily="18" charset="-127"/>
              </a:defRPr>
            </a:lvl9pPr>
          </a:lstStyle>
          <a:p>
            <a:fld id="{9C372A86-84C7-4292-8B5E-7F5020A6EDFB}" type="slidenum">
              <a:rPr lang="zh-CN" altLang="en-US" sz="1100" b="0" smtClean="0">
                <a:solidFill>
                  <a:schemeClr val="tx1"/>
                </a:solidFill>
                <a:latin typeface="Times New Roman" panose="02020603050405020304" pitchFamily="18" charset="0"/>
              </a:rPr>
              <a:pPr/>
              <a:t>2</a:t>
            </a:fld>
            <a:endParaRPr lang="en-US" altLang="zh-CN" sz="11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1552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CBFDB672-BF5B-4CE0-96B2-A7EECA2B8985}" type="datetimeFigureOut">
              <a:rPr lang="en-US"/>
              <a:pPr>
                <a:defRPr/>
              </a:pPr>
              <a:t>10/30/2022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25714010-18DD-41D1-BA6D-1DF34E6397E9}" type="slidenum">
              <a:rPr lang="en-US" altLang="en-US"/>
              <a:pPr>
                <a:defRPr/>
              </a:pPr>
              <a:t>‹#›</a:t>
            </a:fld>
            <a:endParaRPr lang="en-US" altLang="en-US"/>
          </a:p>
        </p:txBody>
      </p:sp>
    </p:spTree>
    <p:extLst>
      <p:ext uri="{BB962C8B-B14F-4D97-AF65-F5344CB8AC3E}">
        <p14:creationId xmlns:p14="http://schemas.microsoft.com/office/powerpoint/2010/main" val="262511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F31D0BC3-5BB5-4C79-AAA1-1B4B552AAB62}" type="datetimeFigureOut">
              <a:rPr lang="en-US"/>
              <a:pPr>
                <a:defRPr/>
              </a:pPr>
              <a:t>10/30/2022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57F2AFD-DB03-45FF-A480-BDA8ED516F38}" type="slidenum">
              <a:rPr lang="en-US" altLang="en-US"/>
              <a:pPr>
                <a:defRPr/>
              </a:pPr>
              <a:t>‹#›</a:t>
            </a:fld>
            <a:endParaRPr lang="en-US" altLang="en-US"/>
          </a:p>
        </p:txBody>
      </p:sp>
    </p:spTree>
    <p:extLst>
      <p:ext uri="{BB962C8B-B14F-4D97-AF65-F5344CB8AC3E}">
        <p14:creationId xmlns:p14="http://schemas.microsoft.com/office/powerpoint/2010/main" val="386722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E451DC3-BFD3-4699-B614-2344EABEFB7C}" type="datetimeFigureOut">
              <a:rPr lang="en-US"/>
              <a:pPr>
                <a:defRPr/>
              </a:pPr>
              <a:t>10/30/2022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EA0771F-B2DA-4D1F-8C7A-5824C202D5E2}" type="slidenum">
              <a:rPr lang="en-US" altLang="en-US"/>
              <a:pPr>
                <a:defRPr/>
              </a:pPr>
              <a:t>‹#›</a:t>
            </a:fld>
            <a:endParaRPr lang="en-US" altLang="en-US"/>
          </a:p>
        </p:txBody>
      </p:sp>
    </p:spTree>
    <p:extLst>
      <p:ext uri="{BB962C8B-B14F-4D97-AF65-F5344CB8AC3E}">
        <p14:creationId xmlns:p14="http://schemas.microsoft.com/office/powerpoint/2010/main" val="59870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AB4EE94-F67C-48BD-892D-8CECE542FDD7}" type="datetimeFigureOut">
              <a:rPr lang="en-US"/>
              <a:pPr>
                <a:defRPr/>
              </a:pPr>
              <a:t>10/30/2022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3177CAF-4CBD-4D47-BE99-8FFB65C128FC}" type="slidenum">
              <a:rPr lang="en-US" altLang="en-US"/>
              <a:pPr>
                <a:defRPr/>
              </a:pPr>
              <a:t>‹#›</a:t>
            </a:fld>
            <a:endParaRPr lang="en-US" altLang="en-US"/>
          </a:p>
        </p:txBody>
      </p:sp>
    </p:spTree>
    <p:extLst>
      <p:ext uri="{BB962C8B-B14F-4D97-AF65-F5344CB8AC3E}">
        <p14:creationId xmlns:p14="http://schemas.microsoft.com/office/powerpoint/2010/main" val="103535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0864F0CE-4431-42AA-9A06-B103769DED22}" type="datetimeFigureOut">
              <a:rPr lang="en-US"/>
              <a:pPr>
                <a:defRPr/>
              </a:pPr>
              <a:t>10/30/2022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2A4E3159-5758-471E-87E6-F2C5184D8A64}" type="slidenum">
              <a:rPr lang="en-US" altLang="en-US"/>
              <a:pPr>
                <a:defRPr/>
              </a:pPr>
              <a:t>‹#›</a:t>
            </a:fld>
            <a:endParaRPr lang="en-US" altLang="en-US"/>
          </a:p>
        </p:txBody>
      </p:sp>
    </p:spTree>
    <p:extLst>
      <p:ext uri="{BB962C8B-B14F-4D97-AF65-F5344CB8AC3E}">
        <p14:creationId xmlns:p14="http://schemas.microsoft.com/office/powerpoint/2010/main" val="238925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09784FE5-E1FA-40CE-AAB0-8BB7FBC9FEC2}" type="datetimeFigureOut">
              <a:rPr lang="en-US"/>
              <a:pPr>
                <a:defRPr/>
              </a:pPr>
              <a:t>10/30/2022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BE0E3473-EE44-4A53-99EE-FF9D6248BEC9}" type="slidenum">
              <a:rPr lang="en-US" altLang="en-US"/>
              <a:pPr>
                <a:defRPr/>
              </a:pPr>
              <a:t>‹#›</a:t>
            </a:fld>
            <a:endParaRPr lang="en-US" altLang="en-US"/>
          </a:p>
        </p:txBody>
      </p:sp>
    </p:spTree>
    <p:extLst>
      <p:ext uri="{BB962C8B-B14F-4D97-AF65-F5344CB8AC3E}">
        <p14:creationId xmlns:p14="http://schemas.microsoft.com/office/powerpoint/2010/main" val="161529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C2E59B1F-8FD5-44DD-9F76-6C0D7D9007FF}" type="datetimeFigureOut">
              <a:rPr lang="en-US"/>
              <a:pPr>
                <a:defRPr/>
              </a:pPr>
              <a:t>10/30/2022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D8A61AF3-2006-4D26-8872-E39C9D310842}" type="slidenum">
              <a:rPr lang="en-US" altLang="en-US"/>
              <a:pPr>
                <a:defRPr/>
              </a:pPr>
              <a:t>‹#›</a:t>
            </a:fld>
            <a:endParaRPr lang="en-US" altLang="en-US"/>
          </a:p>
        </p:txBody>
      </p:sp>
    </p:spTree>
    <p:extLst>
      <p:ext uri="{BB962C8B-B14F-4D97-AF65-F5344CB8AC3E}">
        <p14:creationId xmlns:p14="http://schemas.microsoft.com/office/powerpoint/2010/main" val="273232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8ECD7177-ED68-4148-A489-C682DB2821CB}" type="datetimeFigureOut">
              <a:rPr lang="en-US"/>
              <a:pPr>
                <a:defRPr/>
              </a:pPr>
              <a:t>10/30/2022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1D1C9D6A-6577-4B00-9723-230C41E79EE8}" type="slidenum">
              <a:rPr lang="en-US" altLang="en-US"/>
              <a:pPr>
                <a:defRPr/>
              </a:pPr>
              <a:t>‹#›</a:t>
            </a:fld>
            <a:endParaRPr lang="en-US" altLang="en-US"/>
          </a:p>
        </p:txBody>
      </p:sp>
    </p:spTree>
    <p:extLst>
      <p:ext uri="{BB962C8B-B14F-4D97-AF65-F5344CB8AC3E}">
        <p14:creationId xmlns:p14="http://schemas.microsoft.com/office/powerpoint/2010/main" val="20115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F89C89E4-6BA2-450A-8C80-5F3C0389EB78}" type="datetimeFigureOut">
              <a:rPr lang="en-US"/>
              <a:pPr>
                <a:defRPr/>
              </a:pPr>
              <a:t>10/30/2022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D55246E4-AF2A-4887-B82B-2C5E19E3B134}" type="slidenum">
              <a:rPr lang="en-US" altLang="en-US"/>
              <a:pPr>
                <a:defRPr/>
              </a:pPr>
              <a:t>‹#›</a:t>
            </a:fld>
            <a:endParaRPr lang="en-US" altLang="en-US"/>
          </a:p>
        </p:txBody>
      </p:sp>
    </p:spTree>
    <p:extLst>
      <p:ext uri="{BB962C8B-B14F-4D97-AF65-F5344CB8AC3E}">
        <p14:creationId xmlns:p14="http://schemas.microsoft.com/office/powerpoint/2010/main" val="59291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B03D0D67-2B2E-4A16-82D8-020789B17193}" type="datetimeFigureOut">
              <a:rPr lang="en-US"/>
              <a:pPr>
                <a:defRPr/>
              </a:pPr>
              <a:t>10/30/2022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FD854D05-3DFB-4C8E-99A4-984A7A7E83F5}" type="slidenum">
              <a:rPr lang="en-US" altLang="en-US"/>
              <a:pPr>
                <a:defRPr/>
              </a:pPr>
              <a:t>‹#›</a:t>
            </a:fld>
            <a:endParaRPr lang="en-US" altLang="en-US"/>
          </a:p>
        </p:txBody>
      </p:sp>
    </p:spTree>
    <p:extLst>
      <p:ext uri="{BB962C8B-B14F-4D97-AF65-F5344CB8AC3E}">
        <p14:creationId xmlns:p14="http://schemas.microsoft.com/office/powerpoint/2010/main" val="254154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E2B1DD4-5D0C-458B-8D39-0C227DF2D611}" type="datetimeFigureOut">
              <a:rPr lang="en-US"/>
              <a:pPr>
                <a:defRPr/>
              </a:pPr>
              <a:t>10/30/2022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B7221BB8-CACB-48D7-882E-44F9AEDDD953}" type="slidenum">
              <a:rPr lang="en-US" altLang="en-US"/>
              <a:pPr>
                <a:defRPr/>
              </a:pPr>
              <a:t>‹#›</a:t>
            </a:fld>
            <a:endParaRPr lang="en-US" altLang="en-US"/>
          </a:p>
        </p:txBody>
      </p:sp>
    </p:spTree>
    <p:extLst>
      <p:ext uri="{BB962C8B-B14F-4D97-AF65-F5344CB8AC3E}">
        <p14:creationId xmlns:p14="http://schemas.microsoft.com/office/powerpoint/2010/main" val="123771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78E66E58-EEFF-48EF-8CED-7F645293BCFD}" type="datetimeFigureOut">
              <a:rPr lang="en-US"/>
              <a:pPr>
                <a:defRPr/>
              </a:pPr>
              <a:t>10/30/2022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smtClean="0">
                <a:solidFill>
                  <a:srgbClr val="B5A788"/>
                </a:solidFill>
              </a:defRPr>
            </a:lvl1pPr>
          </a:lstStyle>
          <a:p>
            <a:pPr>
              <a:defRPr/>
            </a:pPr>
            <a:fld id="{51B8CB80-EA4E-457E-8A16-F45FE986C7D6}" type="slidenum">
              <a:rPr lang="en-US" altLang="en-US"/>
              <a:pPr>
                <a:defRPr/>
              </a:pPr>
              <a:t>‹#›</a:t>
            </a:fld>
            <a:endParaRPr lang="en-US"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36" r:id="rId1"/>
    <p:sldLayoutId id="2147483831" r:id="rId2"/>
    <p:sldLayoutId id="2147483837" r:id="rId3"/>
    <p:sldLayoutId id="2147483832" r:id="rId4"/>
    <p:sldLayoutId id="2147483838" r:id="rId5"/>
    <p:sldLayoutId id="2147483833" r:id="rId6"/>
    <p:sldLayoutId id="2147483839" r:id="rId7"/>
    <p:sldLayoutId id="2147483840" r:id="rId8"/>
    <p:sldLayoutId id="2147483841" r:id="rId9"/>
    <p:sldLayoutId id="2147483834" r:id="rId10"/>
    <p:sldLayoutId id="2147483835"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pitchFamily="34" charset="0"/>
        </a:defRPr>
      </a:lvl2pPr>
      <a:lvl3pPr algn="l" rtl="0" eaLnBrk="0" fontAlgn="base" hangingPunct="0">
        <a:spcBef>
          <a:spcPct val="0"/>
        </a:spcBef>
        <a:spcAft>
          <a:spcPct val="0"/>
        </a:spcAft>
        <a:defRPr sz="4300">
          <a:solidFill>
            <a:srgbClr val="572314"/>
          </a:solidFill>
          <a:latin typeface="Gill Sans MT" panose="020B0502020104020203" pitchFamily="34" charset="0"/>
        </a:defRPr>
      </a:lvl3pPr>
      <a:lvl4pPr algn="l" rtl="0" eaLnBrk="0" fontAlgn="base" hangingPunct="0">
        <a:spcBef>
          <a:spcPct val="0"/>
        </a:spcBef>
        <a:spcAft>
          <a:spcPct val="0"/>
        </a:spcAft>
        <a:defRPr sz="4300">
          <a:solidFill>
            <a:srgbClr val="572314"/>
          </a:solidFill>
          <a:latin typeface="Gill Sans MT" panose="020B0502020104020203" pitchFamily="34" charset="0"/>
        </a:defRPr>
      </a:lvl4pPr>
      <a:lvl5pPr algn="l" rtl="0" eaLnBrk="0" fontAlgn="base" hangingPunct="0">
        <a:spcBef>
          <a:spcPct val="0"/>
        </a:spcBef>
        <a:spcAft>
          <a:spcPct val="0"/>
        </a:spcAft>
        <a:defRPr sz="4300">
          <a:solidFill>
            <a:srgbClr val="572314"/>
          </a:solidFill>
          <a:latin typeface="Gill Sans MT" panose="020B0502020104020203" pitchFamily="34" charset="0"/>
        </a:defRPr>
      </a:lvl5pPr>
      <a:lvl6pPr marL="457200" algn="l" rtl="0" fontAlgn="base">
        <a:spcBef>
          <a:spcPct val="0"/>
        </a:spcBef>
        <a:spcAft>
          <a:spcPct val="0"/>
        </a:spcAft>
        <a:defRPr sz="4300">
          <a:solidFill>
            <a:srgbClr val="572314"/>
          </a:solidFill>
          <a:latin typeface="Gill Sans MT" panose="020B0502020104020203" pitchFamily="34" charset="0"/>
        </a:defRPr>
      </a:lvl6pPr>
      <a:lvl7pPr marL="914400" algn="l" rtl="0" fontAlgn="base">
        <a:spcBef>
          <a:spcPct val="0"/>
        </a:spcBef>
        <a:spcAft>
          <a:spcPct val="0"/>
        </a:spcAft>
        <a:defRPr sz="4300">
          <a:solidFill>
            <a:srgbClr val="572314"/>
          </a:solidFill>
          <a:latin typeface="Gill Sans MT" panose="020B0502020104020203" pitchFamily="34" charset="0"/>
        </a:defRPr>
      </a:lvl7pPr>
      <a:lvl8pPr marL="1371600" algn="l" rtl="0" fontAlgn="base">
        <a:spcBef>
          <a:spcPct val="0"/>
        </a:spcBef>
        <a:spcAft>
          <a:spcPct val="0"/>
        </a:spcAft>
        <a:defRPr sz="4300">
          <a:solidFill>
            <a:srgbClr val="572314"/>
          </a:solidFill>
          <a:latin typeface="Gill Sans MT" panose="020B0502020104020203" pitchFamily="34" charset="0"/>
        </a:defRPr>
      </a:lvl8pPr>
      <a:lvl9pPr marL="1828800" algn="l" rtl="0" fontAlgn="base">
        <a:spcBef>
          <a:spcPct val="0"/>
        </a:spcBef>
        <a:spcAft>
          <a:spcPct val="0"/>
        </a:spcAft>
        <a:defRPr sz="4300">
          <a:solidFill>
            <a:srgbClr val="572314"/>
          </a:solidFill>
          <a:latin typeface="Gill Sans MT" panose="020B0502020104020203"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splunk.com/Documentation/Splunk/8.0.0/Admin/StartSplu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en-US" dirty="0">
                <a:solidFill>
                  <a:schemeClr val="tx2">
                    <a:satMod val="130000"/>
                  </a:schemeClr>
                </a:solidFill>
              </a:rPr>
              <a:t>Using </a:t>
            </a:r>
            <a:r>
              <a:rPr lang="en-US" dirty="0" err="1">
                <a:solidFill>
                  <a:schemeClr val="tx2">
                    <a:satMod val="130000"/>
                  </a:schemeClr>
                </a:solidFill>
              </a:rPr>
              <a:t>Splunk</a:t>
            </a:r>
            <a:r>
              <a:rPr lang="en-US" dirty="0">
                <a:solidFill>
                  <a:schemeClr val="tx2">
                    <a:satMod val="130000"/>
                  </a:schemeClr>
                </a:solidFill>
              </a:rPr>
              <a:t> – A Case Study</a:t>
            </a:r>
            <a:endParaRPr lang="en-US" sz="2700" dirty="0">
              <a:solidFill>
                <a:schemeClr val="tx2">
                  <a:satMod val="130000"/>
                </a:schemeClr>
              </a:solidFill>
            </a:endParaRPr>
          </a:p>
        </p:txBody>
      </p:sp>
      <p:sp>
        <p:nvSpPr>
          <p:cNvPr id="3" name="Subtitle 2"/>
          <p:cNvSpPr>
            <a:spLocks noGrp="1"/>
          </p:cNvSpPr>
          <p:nvPr>
            <p:ph type="subTitle" idx="1"/>
          </p:nvPr>
        </p:nvSpPr>
        <p:spPr>
          <a:xfrm>
            <a:off x="1447800" y="2514600"/>
            <a:ext cx="7407275" cy="1752600"/>
          </a:xfrm>
        </p:spPr>
        <p:txBody>
          <a:bodyPr>
            <a:normAutofit/>
          </a:bodyPr>
          <a:lstStyle/>
          <a:p>
            <a:pPr eaLnBrk="1" fontAlgn="auto" hangingPunct="1">
              <a:spcAft>
                <a:spcPts val="0"/>
              </a:spcAft>
              <a:buFont typeface="Wingdings 2"/>
              <a:buNone/>
              <a:defRPr/>
            </a:pPr>
            <a:r>
              <a:rPr lang="en-US" b="1" dirty="0"/>
              <a:t>CIS 6395, Incident Response Technologies</a:t>
            </a:r>
          </a:p>
          <a:p>
            <a:pPr eaLnBrk="1" fontAlgn="auto" hangingPunct="1">
              <a:spcAft>
                <a:spcPts val="0"/>
              </a:spcAft>
              <a:buFont typeface="Wingdings 2"/>
              <a:buNone/>
              <a:defRPr/>
            </a:pPr>
            <a:r>
              <a:rPr lang="en-US" b="1" dirty="0"/>
              <a:t>Fall 2022, Dr. Cliff Zou </a:t>
            </a:r>
          </a:p>
          <a:p>
            <a:pPr eaLnBrk="1" fontAlgn="auto" hangingPunct="1">
              <a:spcAft>
                <a:spcPts val="0"/>
              </a:spcAft>
              <a:buFont typeface="Wingdings 2"/>
              <a:buNone/>
              <a:defRPr/>
            </a:pPr>
            <a:r>
              <a:rPr lang="en-US" dirty="0"/>
              <a:t>changchun.zou@cucf.edu</a:t>
            </a:r>
          </a:p>
        </p:txBody>
      </p:sp>
      <p:pic>
        <p:nvPicPr>
          <p:cNvPr id="92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876800"/>
            <a:ext cx="2438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First Steps</a:t>
            </a:r>
          </a:p>
        </p:txBody>
      </p:sp>
      <p:sp>
        <p:nvSpPr>
          <p:cNvPr id="3" name="Content Placeholder 2"/>
          <p:cNvSpPr>
            <a:spLocks noGrp="1"/>
          </p:cNvSpPr>
          <p:nvPr>
            <p:ph idx="1"/>
          </p:nvPr>
        </p:nvSpPr>
        <p:spPr>
          <a:xfrm>
            <a:off x="1137745" y="1449169"/>
            <a:ext cx="7791450" cy="4800600"/>
          </a:xfrm>
        </p:spPr>
        <p:txBody>
          <a:bodyPr/>
          <a:lstStyle/>
          <a:p>
            <a:r>
              <a:rPr lang="en-US" sz="2400" dirty="0"/>
              <a:t>There are two types of matching failed login events:</a:t>
            </a:r>
          </a:p>
          <a:p>
            <a:pPr lvl="1"/>
            <a:r>
              <a:rPr lang="en-US" sz="2000" dirty="0"/>
              <a:t>One records one login attempt</a:t>
            </a:r>
          </a:p>
          <a:p>
            <a:pPr lvl="1"/>
            <a:r>
              <a:rPr lang="en-US" sz="2000" dirty="0"/>
              <a:t>The other records two login attempts</a:t>
            </a:r>
          </a:p>
          <a:p>
            <a:pPr lvl="1"/>
            <a:r>
              <a:rPr lang="en-US" sz="2000" dirty="0"/>
              <a:t>Attacker’s IP is 172.30.1.77</a:t>
            </a:r>
          </a:p>
        </p:txBody>
      </p:sp>
      <p:pic>
        <p:nvPicPr>
          <p:cNvPr id="4" name="Picture 3"/>
          <p:cNvPicPr>
            <a:picLocks noChangeAspect="1"/>
          </p:cNvPicPr>
          <p:nvPr/>
        </p:nvPicPr>
        <p:blipFill>
          <a:blip r:embed="rId2"/>
          <a:stretch>
            <a:fillRect/>
          </a:stretch>
        </p:blipFill>
        <p:spPr>
          <a:xfrm>
            <a:off x="1219200" y="3012294"/>
            <a:ext cx="7486748" cy="3769506"/>
          </a:xfrm>
          <a:prstGeom prst="rect">
            <a:avLst/>
          </a:prstGeom>
        </p:spPr>
      </p:pic>
    </p:spTree>
    <p:extLst>
      <p:ext uri="{BB962C8B-B14F-4D97-AF65-F5344CB8AC3E}">
        <p14:creationId xmlns:p14="http://schemas.microsoft.com/office/powerpoint/2010/main" val="379693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Failed Login Attempts</a:t>
            </a:r>
          </a:p>
        </p:txBody>
      </p:sp>
      <p:sp>
        <p:nvSpPr>
          <p:cNvPr id="3" name="Content Placeholder 2"/>
          <p:cNvSpPr>
            <a:spLocks noGrp="1"/>
          </p:cNvSpPr>
          <p:nvPr>
            <p:ph idx="1"/>
          </p:nvPr>
        </p:nvSpPr>
        <p:spPr>
          <a:xfrm>
            <a:off x="1219200" y="1447800"/>
            <a:ext cx="7715250" cy="4800600"/>
          </a:xfrm>
        </p:spPr>
        <p:txBody>
          <a:bodyPr/>
          <a:lstStyle/>
          <a:p>
            <a:r>
              <a:rPr lang="en-US" sz="2800" dirty="0"/>
              <a:t>Let us just check ‘root’ failed login by adding ‘user=root’ in the search </a:t>
            </a:r>
          </a:p>
          <a:p>
            <a:pPr lvl="1"/>
            <a:r>
              <a:rPr lang="en-US" sz="2400" dirty="0"/>
              <a:t>The search uses regular expressions to define search terms</a:t>
            </a:r>
          </a:p>
        </p:txBody>
      </p:sp>
      <p:pic>
        <p:nvPicPr>
          <p:cNvPr id="4" name="Picture 3"/>
          <p:cNvPicPr>
            <a:picLocks noChangeAspect="1"/>
          </p:cNvPicPr>
          <p:nvPr/>
        </p:nvPicPr>
        <p:blipFill>
          <a:blip r:embed="rId2"/>
          <a:stretch>
            <a:fillRect/>
          </a:stretch>
        </p:blipFill>
        <p:spPr>
          <a:xfrm>
            <a:off x="356038" y="3352800"/>
            <a:ext cx="8591550" cy="2371752"/>
          </a:xfrm>
          <a:prstGeom prst="rect">
            <a:avLst/>
          </a:prstGeom>
        </p:spPr>
      </p:pic>
    </p:spTree>
    <p:extLst>
      <p:ext uri="{BB962C8B-B14F-4D97-AF65-F5344CB8AC3E}">
        <p14:creationId xmlns:p14="http://schemas.microsoft.com/office/powerpoint/2010/main" val="123561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Failed Login Attempts</a:t>
            </a:r>
          </a:p>
        </p:txBody>
      </p:sp>
      <p:sp>
        <p:nvSpPr>
          <p:cNvPr id="3" name="Content Placeholder 2"/>
          <p:cNvSpPr>
            <a:spLocks noGrp="1"/>
          </p:cNvSpPr>
          <p:nvPr>
            <p:ph idx="1"/>
          </p:nvPr>
        </p:nvSpPr>
        <p:spPr>
          <a:xfrm>
            <a:off x="1219200" y="1447800"/>
            <a:ext cx="7715250" cy="4800600"/>
          </a:xfrm>
        </p:spPr>
        <p:txBody>
          <a:bodyPr/>
          <a:lstStyle/>
          <a:p>
            <a:r>
              <a:rPr lang="en-US" sz="2800" dirty="0"/>
              <a:t>Let us zoom in to login attempts within one minute period (by double clicking a column in the histogram)</a:t>
            </a:r>
          </a:p>
          <a:p>
            <a:endParaRPr lang="en-US" sz="2800" dirty="0"/>
          </a:p>
          <a:p>
            <a:endParaRPr lang="en-US" sz="2800" dirty="0"/>
          </a:p>
          <a:p>
            <a:endParaRPr lang="en-US" sz="2800" dirty="0"/>
          </a:p>
          <a:p>
            <a:endParaRPr lang="en-US" sz="2800" dirty="0"/>
          </a:p>
          <a:p>
            <a:endParaRPr lang="en-US" sz="2800" dirty="0"/>
          </a:p>
          <a:p>
            <a:pPr lvl="1"/>
            <a:r>
              <a:rPr lang="en-US" sz="2400" dirty="0"/>
              <a:t>Regular pattern of two log events every six seconds</a:t>
            </a:r>
          </a:p>
          <a:p>
            <a:pPr lvl="1"/>
            <a:r>
              <a:rPr lang="en-US" sz="2400" dirty="0"/>
              <a:t>This regularity is a strong indicator of using a brute-force password-guessing attack tool. </a:t>
            </a:r>
          </a:p>
          <a:p>
            <a:endParaRPr lang="en-US" sz="2400" dirty="0"/>
          </a:p>
        </p:txBody>
      </p:sp>
      <p:pic>
        <p:nvPicPr>
          <p:cNvPr id="5" name="Picture 4"/>
          <p:cNvPicPr>
            <a:picLocks noChangeAspect="1"/>
          </p:cNvPicPr>
          <p:nvPr/>
        </p:nvPicPr>
        <p:blipFill>
          <a:blip r:embed="rId2"/>
          <a:stretch>
            <a:fillRect/>
          </a:stretch>
        </p:blipFill>
        <p:spPr>
          <a:xfrm>
            <a:off x="533400" y="2850811"/>
            <a:ext cx="8153400" cy="2559389"/>
          </a:xfrm>
          <a:prstGeom prst="rect">
            <a:avLst/>
          </a:prstGeom>
        </p:spPr>
      </p:pic>
    </p:spTree>
    <p:extLst>
      <p:ext uri="{BB962C8B-B14F-4D97-AF65-F5344CB8AC3E}">
        <p14:creationId xmlns:p14="http://schemas.microsoft.com/office/powerpoint/2010/main" val="315036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Accounts</a:t>
            </a:r>
          </a:p>
        </p:txBody>
      </p:sp>
      <p:sp>
        <p:nvSpPr>
          <p:cNvPr id="3" name="Content Placeholder 2"/>
          <p:cNvSpPr>
            <a:spLocks noGrp="1"/>
          </p:cNvSpPr>
          <p:nvPr>
            <p:ph idx="1"/>
          </p:nvPr>
        </p:nvSpPr>
        <p:spPr>
          <a:xfrm>
            <a:off x="762000" y="1447800"/>
            <a:ext cx="8172450" cy="4800600"/>
          </a:xfrm>
        </p:spPr>
        <p:txBody>
          <a:bodyPr/>
          <a:lstStyle/>
          <a:p>
            <a:r>
              <a:rPr lang="en-US" sz="2800" dirty="0"/>
              <a:t>Q: what accounts were targeted? Was the attack successful?</a:t>
            </a:r>
          </a:p>
          <a:p>
            <a:pPr lvl="1"/>
            <a:r>
              <a:rPr lang="en-US" sz="2400" dirty="0"/>
              <a:t>When we return to search of ‘failure’ on ‘All time’ period, check the ‘Interesting fields’ and find ‘user’ field</a:t>
            </a:r>
          </a:p>
          <a:p>
            <a:pPr lvl="1"/>
            <a:endParaRPr lang="en-US" sz="2400" dirty="0"/>
          </a:p>
        </p:txBody>
      </p:sp>
      <p:pic>
        <p:nvPicPr>
          <p:cNvPr id="4" name="Picture 3"/>
          <p:cNvPicPr>
            <a:picLocks noChangeAspect="1"/>
          </p:cNvPicPr>
          <p:nvPr/>
        </p:nvPicPr>
        <p:blipFill>
          <a:blip r:embed="rId2"/>
          <a:stretch>
            <a:fillRect/>
          </a:stretch>
        </p:blipFill>
        <p:spPr>
          <a:xfrm>
            <a:off x="399229" y="3657600"/>
            <a:ext cx="8710612" cy="2972179"/>
          </a:xfrm>
          <a:prstGeom prst="rect">
            <a:avLst/>
          </a:prstGeom>
        </p:spPr>
      </p:pic>
    </p:spTree>
    <p:extLst>
      <p:ext uri="{BB962C8B-B14F-4D97-AF65-F5344CB8AC3E}">
        <p14:creationId xmlns:p14="http://schemas.microsoft.com/office/powerpoint/2010/main" val="21780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Logins</a:t>
            </a:r>
          </a:p>
        </p:txBody>
      </p:sp>
      <p:sp>
        <p:nvSpPr>
          <p:cNvPr id="3" name="Content Placeholder 2"/>
          <p:cNvSpPr>
            <a:spLocks noGrp="1"/>
          </p:cNvSpPr>
          <p:nvPr>
            <p:ph idx="1"/>
          </p:nvPr>
        </p:nvSpPr>
        <p:spPr>
          <a:xfrm>
            <a:off x="914400" y="1447800"/>
            <a:ext cx="8020050" cy="4800600"/>
          </a:xfrm>
        </p:spPr>
        <p:txBody>
          <a:bodyPr/>
          <a:lstStyle/>
          <a:p>
            <a:r>
              <a:rPr lang="en-US" sz="2800" dirty="0"/>
              <a:t>Q: Whether the attack was successful?</a:t>
            </a:r>
          </a:p>
          <a:p>
            <a:pPr lvl="1"/>
            <a:r>
              <a:rPr lang="en-US" sz="2400" dirty="0"/>
              <a:t>Use the search phrase ‘password’, we found bob password was cracked (at 8/9/12  9:04:07.000PM)!</a:t>
            </a:r>
          </a:p>
        </p:txBody>
      </p:sp>
      <p:pic>
        <p:nvPicPr>
          <p:cNvPr id="4" name="Picture 3"/>
          <p:cNvPicPr>
            <a:picLocks noChangeAspect="1"/>
          </p:cNvPicPr>
          <p:nvPr/>
        </p:nvPicPr>
        <p:blipFill>
          <a:blip r:embed="rId2"/>
          <a:stretch>
            <a:fillRect/>
          </a:stretch>
        </p:blipFill>
        <p:spPr>
          <a:xfrm>
            <a:off x="914400" y="2819400"/>
            <a:ext cx="7543800" cy="3969382"/>
          </a:xfrm>
          <a:prstGeom prst="rect">
            <a:avLst/>
          </a:prstGeom>
        </p:spPr>
      </p:pic>
    </p:spTree>
    <p:extLst>
      <p:ext uri="{BB962C8B-B14F-4D97-AF65-F5344CB8AC3E}">
        <p14:creationId xmlns:p14="http://schemas.microsoft.com/office/powerpoint/2010/main" val="271101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Activities Following Compromise</a:t>
            </a:r>
          </a:p>
        </p:txBody>
      </p:sp>
      <p:sp>
        <p:nvSpPr>
          <p:cNvPr id="3" name="Content Placeholder 2"/>
          <p:cNvSpPr>
            <a:spLocks noGrp="1"/>
          </p:cNvSpPr>
          <p:nvPr>
            <p:ph idx="1"/>
          </p:nvPr>
        </p:nvSpPr>
        <p:spPr>
          <a:xfrm>
            <a:off x="1066800" y="1219200"/>
            <a:ext cx="7867650" cy="4800600"/>
          </a:xfrm>
        </p:spPr>
        <p:txBody>
          <a:bodyPr/>
          <a:lstStyle/>
          <a:p>
            <a:r>
              <a:rPr lang="en-US" sz="2800" dirty="0"/>
              <a:t>List search result:</a:t>
            </a:r>
          </a:p>
          <a:p>
            <a:pPr lvl="1"/>
            <a:r>
              <a:rPr lang="en-US" sz="2400" dirty="0"/>
              <a:t>In reverse order (oldest to newest), by appending </a:t>
            </a:r>
            <a:r>
              <a:rPr lang="en-US" sz="2400" dirty="0">
                <a:solidFill>
                  <a:srgbClr val="FF0000"/>
                </a:solidFill>
              </a:rPr>
              <a:t>“|reverse” </a:t>
            </a:r>
            <a:r>
              <a:rPr lang="en-US" sz="2400" dirty="0"/>
              <a:t>in the search phrase</a:t>
            </a:r>
          </a:p>
          <a:p>
            <a:pPr lvl="1"/>
            <a:r>
              <a:rPr lang="en-US" sz="2400" dirty="0"/>
              <a:t>Change the list format from ‘list’ to ‘raw’ data format</a:t>
            </a:r>
          </a:p>
          <a:p>
            <a:pPr lvl="2"/>
            <a:r>
              <a:rPr lang="en-US" sz="2000" dirty="0"/>
              <a:t>It makes the event looks more concise</a:t>
            </a:r>
          </a:p>
          <a:p>
            <a:pPr lvl="1"/>
            <a:r>
              <a:rPr lang="en-US" sz="2400" dirty="0"/>
              <a:t>Change the time to ‘Date &amp; Time Range’ right after the crack is successful</a:t>
            </a:r>
          </a:p>
        </p:txBody>
      </p:sp>
      <p:pic>
        <p:nvPicPr>
          <p:cNvPr id="4" name="Picture 3"/>
          <p:cNvPicPr>
            <a:picLocks noChangeAspect="1"/>
          </p:cNvPicPr>
          <p:nvPr/>
        </p:nvPicPr>
        <p:blipFill>
          <a:blip r:embed="rId2"/>
          <a:stretch>
            <a:fillRect/>
          </a:stretch>
        </p:blipFill>
        <p:spPr>
          <a:xfrm>
            <a:off x="228600" y="4267200"/>
            <a:ext cx="6000133" cy="2415956"/>
          </a:xfrm>
          <a:prstGeom prst="rect">
            <a:avLst/>
          </a:prstGeom>
        </p:spPr>
      </p:pic>
      <p:pic>
        <p:nvPicPr>
          <p:cNvPr id="5" name="Picture 4"/>
          <p:cNvPicPr>
            <a:picLocks noChangeAspect="1"/>
          </p:cNvPicPr>
          <p:nvPr/>
        </p:nvPicPr>
        <p:blipFill>
          <a:blip r:embed="rId3"/>
          <a:stretch>
            <a:fillRect/>
          </a:stretch>
        </p:blipFill>
        <p:spPr>
          <a:xfrm>
            <a:off x="6319640" y="4038600"/>
            <a:ext cx="2523903" cy="1723641"/>
          </a:xfrm>
          <a:prstGeom prst="rect">
            <a:avLst/>
          </a:prstGeom>
        </p:spPr>
      </p:pic>
    </p:spTree>
    <p:extLst>
      <p:ext uri="{BB962C8B-B14F-4D97-AF65-F5344CB8AC3E}">
        <p14:creationId xmlns:p14="http://schemas.microsoft.com/office/powerpoint/2010/main" val="18906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Activities Following Compromise</a:t>
            </a:r>
          </a:p>
        </p:txBody>
      </p:sp>
      <p:sp>
        <p:nvSpPr>
          <p:cNvPr id="3" name="Content Placeholder 2"/>
          <p:cNvSpPr>
            <a:spLocks noGrp="1"/>
          </p:cNvSpPr>
          <p:nvPr>
            <p:ph idx="1"/>
          </p:nvPr>
        </p:nvSpPr>
        <p:spPr>
          <a:xfrm>
            <a:off x="762000" y="1143000"/>
            <a:ext cx="8096250" cy="4800600"/>
          </a:xfrm>
        </p:spPr>
        <p:txBody>
          <a:bodyPr/>
          <a:lstStyle/>
          <a:p>
            <a:r>
              <a:rPr lang="en-US" sz="2800" dirty="0"/>
              <a:t>A first attempt is to run ‘</a:t>
            </a:r>
            <a:r>
              <a:rPr lang="en-US" sz="2800" dirty="0" err="1"/>
              <a:t>sudo</a:t>
            </a:r>
            <a:r>
              <a:rPr lang="en-US" sz="2800" dirty="0"/>
              <a:t>’ by attacker, but failed</a:t>
            </a:r>
          </a:p>
          <a:p>
            <a:r>
              <a:rPr lang="en-US" sz="2800" dirty="0"/>
              <a:t>Successful execute privileged commands using </a:t>
            </a:r>
            <a:r>
              <a:rPr lang="en-US" sz="2800" dirty="0" err="1"/>
              <a:t>sudo</a:t>
            </a:r>
            <a:endParaRPr lang="en-US" sz="2800" dirty="0"/>
          </a:p>
          <a:p>
            <a:pPr lvl="1"/>
            <a:r>
              <a:rPr lang="en-US" sz="2400" dirty="0"/>
              <a:t>Used text editor vi edited local authentication log (but the log was sent to remote log server so it was preserved)</a:t>
            </a:r>
          </a:p>
          <a:p>
            <a:pPr lvl="1"/>
            <a:r>
              <a:rPr lang="en-US" sz="2400" dirty="0"/>
              <a:t>Ran </a:t>
            </a:r>
            <a:r>
              <a:rPr lang="en-US" sz="2400" dirty="0" err="1"/>
              <a:t>tcpdump</a:t>
            </a:r>
            <a:endParaRPr lang="en-US" sz="2400" dirty="0"/>
          </a:p>
          <a:p>
            <a:pPr lvl="1"/>
            <a:r>
              <a:rPr lang="en-US" sz="2400" dirty="0"/>
              <a:t>Install </a:t>
            </a:r>
            <a:r>
              <a:rPr lang="en-US" sz="2400" dirty="0" err="1"/>
              <a:t>nmap</a:t>
            </a:r>
            <a:r>
              <a:rPr lang="en-US" sz="2400" dirty="0"/>
              <a:t> for local port scanning</a:t>
            </a:r>
          </a:p>
          <a:p>
            <a:pPr lvl="2"/>
            <a:r>
              <a:rPr lang="en-US" sz="1800" dirty="0"/>
              <a:t>Not all commands are logged in the auth.log file, only privileged commands are logged. </a:t>
            </a:r>
          </a:p>
          <a:p>
            <a:pPr lvl="1"/>
            <a:r>
              <a:rPr lang="en-US" sz="2200" dirty="0"/>
              <a:t>Attacker logged out after 7 minutes (what happened here?)</a:t>
            </a:r>
          </a:p>
        </p:txBody>
      </p:sp>
      <p:pic>
        <p:nvPicPr>
          <p:cNvPr id="7" name="Picture 6"/>
          <p:cNvPicPr>
            <a:picLocks noChangeAspect="1"/>
          </p:cNvPicPr>
          <p:nvPr/>
        </p:nvPicPr>
        <p:blipFill>
          <a:blip r:embed="rId2"/>
          <a:stretch>
            <a:fillRect/>
          </a:stretch>
        </p:blipFill>
        <p:spPr>
          <a:xfrm>
            <a:off x="0" y="4953000"/>
            <a:ext cx="9144000" cy="1811944"/>
          </a:xfrm>
          <a:prstGeom prst="rect">
            <a:avLst/>
          </a:prstGeom>
        </p:spPr>
      </p:pic>
    </p:spTree>
    <p:extLst>
      <p:ext uri="{BB962C8B-B14F-4D97-AF65-F5344CB8AC3E}">
        <p14:creationId xmlns:p14="http://schemas.microsoft.com/office/powerpoint/2010/main" val="8730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a:xfrm>
            <a:off x="1066800" y="1447800"/>
            <a:ext cx="7867650" cy="4800600"/>
          </a:xfrm>
        </p:spPr>
        <p:txBody>
          <a:bodyPr/>
          <a:lstStyle/>
          <a:p>
            <a:r>
              <a:rPr lang="en-US" sz="2400" dirty="0"/>
              <a:t>Check if we can find evidence of activities relating to baboon-</a:t>
            </a:r>
            <a:r>
              <a:rPr lang="en-US" sz="2400" dirty="0" err="1"/>
              <a:t>srv</a:t>
            </a:r>
            <a:r>
              <a:rPr lang="en-US" sz="2400" dirty="0"/>
              <a:t> during the time frame of interest</a:t>
            </a:r>
          </a:p>
          <a:p>
            <a:pPr lvl="1"/>
            <a:r>
              <a:rPr lang="en-US" sz="2000" dirty="0"/>
              <a:t>We remove the ‘source’ in the search, still keep the time period, then we can select source field to be the firewall.log, and search for the baboon-</a:t>
            </a:r>
            <a:r>
              <a:rPr lang="en-US" sz="2000" dirty="0" err="1"/>
              <a:t>srv</a:t>
            </a:r>
            <a:r>
              <a:rPr lang="en-US" sz="2000" dirty="0"/>
              <a:t> IP 10.30.30.20</a:t>
            </a:r>
          </a:p>
        </p:txBody>
      </p:sp>
      <p:pic>
        <p:nvPicPr>
          <p:cNvPr id="4" name="Picture 3"/>
          <p:cNvPicPr>
            <a:picLocks noChangeAspect="1"/>
          </p:cNvPicPr>
          <p:nvPr/>
        </p:nvPicPr>
        <p:blipFill>
          <a:blip r:embed="rId2"/>
          <a:stretch>
            <a:fillRect/>
          </a:stretch>
        </p:blipFill>
        <p:spPr>
          <a:xfrm>
            <a:off x="1435100" y="3244474"/>
            <a:ext cx="6971748" cy="3613526"/>
          </a:xfrm>
          <a:prstGeom prst="rect">
            <a:avLst/>
          </a:prstGeom>
        </p:spPr>
      </p:pic>
    </p:spTree>
    <p:extLst>
      <p:ext uri="{BB962C8B-B14F-4D97-AF65-F5344CB8AC3E}">
        <p14:creationId xmlns:p14="http://schemas.microsoft.com/office/powerpoint/2010/main" val="110085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p:txBody>
          <a:bodyPr/>
          <a:lstStyle/>
          <a:p>
            <a:r>
              <a:rPr lang="en-US" sz="2400" dirty="0"/>
              <a:t>There is a sudden spike of activities at 7:08pm in the time frame of interest. The baboon-</a:t>
            </a:r>
            <a:r>
              <a:rPr lang="en-US" sz="2400" dirty="0" err="1"/>
              <a:t>srv</a:t>
            </a:r>
            <a:r>
              <a:rPr lang="en-US" sz="2400" dirty="0"/>
              <a:t> is scanning internal network</a:t>
            </a:r>
          </a:p>
          <a:p>
            <a:pPr marL="82550" indent="0">
              <a:buNone/>
            </a:pPr>
            <a:endParaRPr lang="en-US" sz="2400" dirty="0"/>
          </a:p>
        </p:txBody>
      </p:sp>
      <p:pic>
        <p:nvPicPr>
          <p:cNvPr id="4" name="Picture 3"/>
          <p:cNvPicPr>
            <a:picLocks noChangeAspect="1"/>
          </p:cNvPicPr>
          <p:nvPr/>
        </p:nvPicPr>
        <p:blipFill>
          <a:blip r:embed="rId2"/>
          <a:stretch>
            <a:fillRect/>
          </a:stretch>
        </p:blipFill>
        <p:spPr>
          <a:xfrm>
            <a:off x="181468" y="2592789"/>
            <a:ext cx="8745099" cy="2510622"/>
          </a:xfrm>
          <a:prstGeom prst="rect">
            <a:avLst/>
          </a:prstGeom>
        </p:spPr>
      </p:pic>
      <p:pic>
        <p:nvPicPr>
          <p:cNvPr id="5" name="Picture 4"/>
          <p:cNvPicPr>
            <a:picLocks noChangeAspect="1"/>
          </p:cNvPicPr>
          <p:nvPr/>
        </p:nvPicPr>
        <p:blipFill>
          <a:blip r:embed="rId3"/>
          <a:stretch>
            <a:fillRect/>
          </a:stretch>
        </p:blipFill>
        <p:spPr>
          <a:xfrm>
            <a:off x="181468" y="5257800"/>
            <a:ext cx="8837558" cy="1381359"/>
          </a:xfrm>
          <a:prstGeom prst="rect">
            <a:avLst/>
          </a:prstGeom>
        </p:spPr>
      </p:pic>
    </p:spTree>
    <p:extLst>
      <p:ext uri="{BB962C8B-B14F-4D97-AF65-F5344CB8AC3E}">
        <p14:creationId xmlns:p14="http://schemas.microsoft.com/office/powerpoint/2010/main" val="47029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a:xfrm>
            <a:off x="964324" y="1219200"/>
            <a:ext cx="7943850" cy="4800600"/>
          </a:xfrm>
        </p:spPr>
        <p:txBody>
          <a:bodyPr/>
          <a:lstStyle/>
          <a:p>
            <a:r>
              <a:rPr lang="en-US" sz="2400" dirty="0"/>
              <a:t>But the </a:t>
            </a:r>
            <a:r>
              <a:rPr lang="en-US" sz="2400" dirty="0" err="1"/>
              <a:t>Splunk</a:t>
            </a:r>
            <a:r>
              <a:rPr lang="en-US" sz="2400" dirty="0"/>
              <a:t> does not extract many interesting fields, such as source/</a:t>
            </a:r>
            <a:r>
              <a:rPr lang="en-US" sz="2400" dirty="0" err="1"/>
              <a:t>dest</a:t>
            </a:r>
            <a:r>
              <a:rPr lang="en-US" sz="2400" dirty="0"/>
              <a:t> IP, source/</a:t>
            </a:r>
            <a:r>
              <a:rPr lang="en-US" sz="2400" dirty="0" err="1"/>
              <a:t>dest</a:t>
            </a:r>
            <a:r>
              <a:rPr lang="en-US" sz="2400" dirty="0"/>
              <a:t> port on this firewall log</a:t>
            </a:r>
          </a:p>
          <a:p>
            <a:r>
              <a:rPr lang="en-US" sz="2400" dirty="0"/>
              <a:t>We need to add these fields in to let </a:t>
            </a:r>
            <a:r>
              <a:rPr lang="en-US" sz="2400" dirty="0" err="1"/>
              <a:t>Splunk</a:t>
            </a:r>
            <a:r>
              <a:rPr lang="en-US" sz="2400" dirty="0"/>
              <a:t> extract them</a:t>
            </a:r>
          </a:p>
          <a:p>
            <a:pPr lvl="1"/>
            <a:r>
              <a:rPr lang="en-US" sz="2000" dirty="0"/>
              <a:t>On left panel, check “Extract New Fields”</a:t>
            </a:r>
          </a:p>
          <a:p>
            <a:pPr lvl="1"/>
            <a:r>
              <a:rPr lang="en-US" sz="2000" dirty="0"/>
              <a:t>The previous introduction slides have introduced how to add new fields</a:t>
            </a:r>
          </a:p>
          <a:p>
            <a:r>
              <a:rPr lang="en-US" sz="2400" dirty="0"/>
              <a:t>Let us add three fields named as:  </a:t>
            </a:r>
            <a:r>
              <a:rPr lang="en-US" sz="2400" dirty="0" err="1"/>
              <a:t>fw_src_ip</a:t>
            </a:r>
            <a:r>
              <a:rPr lang="en-US" sz="2400" dirty="0"/>
              <a:t>, </a:t>
            </a:r>
            <a:r>
              <a:rPr lang="en-US" sz="2400" dirty="0" err="1"/>
              <a:t>fw_dst_ip</a:t>
            </a:r>
            <a:r>
              <a:rPr lang="en-US" sz="2400" dirty="0"/>
              <a:t>, </a:t>
            </a:r>
            <a:r>
              <a:rPr lang="en-US" sz="2400" dirty="0" err="1"/>
              <a:t>fw_dst_port</a:t>
            </a:r>
            <a:r>
              <a:rPr lang="en-US" sz="2400" dirty="0"/>
              <a:t>, you can see they are added to left field panel</a:t>
            </a:r>
          </a:p>
          <a:p>
            <a:pPr marL="82550" indent="0">
              <a:buNone/>
            </a:pPr>
            <a:endParaRPr lang="en-US" sz="2400" dirty="0"/>
          </a:p>
        </p:txBody>
      </p:sp>
      <p:pic>
        <p:nvPicPr>
          <p:cNvPr id="6" name="Picture 5"/>
          <p:cNvPicPr>
            <a:picLocks noChangeAspect="1"/>
          </p:cNvPicPr>
          <p:nvPr/>
        </p:nvPicPr>
        <p:blipFill>
          <a:blip r:embed="rId2"/>
          <a:stretch>
            <a:fillRect/>
          </a:stretch>
        </p:blipFill>
        <p:spPr>
          <a:xfrm>
            <a:off x="428078" y="4308317"/>
            <a:ext cx="8509000" cy="2549683"/>
          </a:xfrm>
          <a:prstGeom prst="rect">
            <a:avLst/>
          </a:prstGeom>
        </p:spPr>
      </p:pic>
    </p:spTree>
    <p:extLst>
      <p:ext uri="{BB962C8B-B14F-4D97-AF65-F5344CB8AC3E}">
        <p14:creationId xmlns:p14="http://schemas.microsoft.com/office/powerpoint/2010/main" val="364959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Acknowledgement</a:t>
            </a:r>
          </a:p>
        </p:txBody>
      </p:sp>
      <p:sp>
        <p:nvSpPr>
          <p:cNvPr id="7171" name="Content Placeholder 2"/>
          <p:cNvSpPr>
            <a:spLocks noGrp="1"/>
          </p:cNvSpPr>
          <p:nvPr>
            <p:ph idx="1"/>
          </p:nvPr>
        </p:nvSpPr>
        <p:spPr>
          <a:xfrm>
            <a:off x="914400" y="1505770"/>
            <a:ext cx="7715250" cy="1985143"/>
          </a:xfrm>
        </p:spPr>
        <p:txBody>
          <a:bodyPr/>
          <a:lstStyle/>
          <a:p>
            <a:r>
              <a:rPr lang="en-US" altLang="en-US" dirty="0"/>
              <a:t>This case study comes from textbook:</a:t>
            </a:r>
          </a:p>
          <a:p>
            <a:pPr lvl="1"/>
            <a:r>
              <a:rPr lang="en-US" altLang="en-US" dirty="0"/>
              <a:t>Network Forensics: Tracking hackers through cyberspace,  by Sherri Davidoff and Jonathan Ham.  </a:t>
            </a:r>
            <a:r>
              <a:rPr lang="en-US" dirty="0"/>
              <a:t>Prentice Hall; June 23, 2012</a:t>
            </a:r>
            <a:endParaRPr lang="en-US" altLang="en-US" dirty="0"/>
          </a:p>
          <a:p>
            <a:endParaRPr lang="en-US" altLang="en-US" dirty="0"/>
          </a:p>
          <a:p>
            <a:endParaRPr lang="en-US" altLang="en-US" b="1" dirty="0"/>
          </a:p>
          <a:p>
            <a:endParaRPr lang="en-US" altLang="en-US" b="1" dirty="0"/>
          </a:p>
          <a:p>
            <a:endParaRPr lang="en-US" altLang="en-US"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55000"/>
              <a:buFont typeface="Wingdings" panose="05000000000000000000" pitchFamily="2" charset="2"/>
              <a:buChar char="q"/>
              <a:defRPr sz="3200">
                <a:solidFill>
                  <a:srgbClr val="990000"/>
                </a:solidFill>
                <a:latin typeface="Arial" panose="020B0604020202020204" pitchFamily="34" charset="0"/>
              </a:defRPr>
            </a:lvl1pPr>
            <a:lvl2pPr marL="742950" indent="-285750">
              <a:buClr>
                <a:srgbClr val="000000"/>
              </a:buClr>
              <a:buSzPct val="55000"/>
              <a:buFont typeface="Wingdings" panose="05000000000000000000" pitchFamily="2" charset="2"/>
              <a:buChar char="q"/>
              <a:defRPr sz="2800">
                <a:solidFill>
                  <a:srgbClr val="000000"/>
                </a:solidFill>
                <a:latin typeface="Arial" panose="020B0604020202020204" pitchFamily="34" charset="0"/>
              </a:defRPr>
            </a:lvl2pPr>
            <a:lvl3pPr marL="1143000" indent="-228600">
              <a:buClr>
                <a:srgbClr val="000000"/>
              </a:buClr>
              <a:buSzPct val="55000"/>
              <a:buFont typeface="Wingdings" panose="05000000000000000000" pitchFamily="2" charset="2"/>
              <a:buChar char="q"/>
              <a:defRPr sz="2400">
                <a:solidFill>
                  <a:srgbClr val="000000"/>
                </a:solidFill>
                <a:latin typeface="Arial" panose="020B0604020202020204" pitchFamily="34" charset="0"/>
              </a:defRPr>
            </a:lvl3pPr>
            <a:lvl4pPr marL="1600200" indent="-228600">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4pPr>
            <a:lvl5pPr marL="2057400" indent="-228600">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5pPr>
            <a:lvl6pPr marL="25146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6pPr>
            <a:lvl7pPr marL="29718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7pPr>
            <a:lvl8pPr marL="34290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8pPr>
            <a:lvl9pPr marL="38862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9pPr>
          </a:lstStyle>
          <a:p>
            <a:pPr>
              <a:buClrTx/>
              <a:buSzTx/>
              <a:buFontTx/>
              <a:buNone/>
            </a:pPr>
            <a:fld id="{C6B2DADE-F1B8-4270-AB47-27605D0C639F}" type="slidenum">
              <a:rPr lang="zh-CN" altLang="en-US" sz="1400" smtClean="0">
                <a:solidFill>
                  <a:schemeClr val="tx1"/>
                </a:solidFill>
              </a:rPr>
              <a:pPr>
                <a:buClrTx/>
                <a:buSzTx/>
                <a:buFontTx/>
                <a:buNone/>
              </a:pPr>
              <a:t>2</a:t>
            </a:fld>
            <a:endParaRPr lang="en-US" altLang="zh-CN" sz="140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539" y="3490913"/>
            <a:ext cx="2539061" cy="3290887"/>
          </a:xfrm>
          <a:prstGeom prst="rect">
            <a:avLst/>
          </a:prstGeom>
        </p:spPr>
      </p:pic>
      <p:sp>
        <p:nvSpPr>
          <p:cNvPr id="6" name="Content Placeholder 2"/>
          <p:cNvSpPr txBox="1">
            <a:spLocks/>
          </p:cNvSpPr>
          <p:nvPr/>
        </p:nvSpPr>
        <p:spPr bwMode="auto">
          <a:xfrm>
            <a:off x="990600" y="3810000"/>
            <a:ext cx="5334000" cy="198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65125" lvl="1" indent="-282575">
              <a:spcBef>
                <a:spcPts val="600"/>
              </a:spcBef>
              <a:buSzPct val="80000"/>
              <a:buFont typeface="Wingdings 2" panose="05020102010507070707" pitchFamily="18" charset="2"/>
              <a:buChar char=""/>
            </a:pPr>
            <a:r>
              <a:rPr lang="en-US" dirty="0"/>
              <a:t>I have uploaded this lecture’s case study file, ‘NetworkForensics-Ch8-EventLogs.zip’, on </a:t>
            </a:r>
            <a:r>
              <a:rPr lang="en-US" dirty="0" err="1"/>
              <a:t>webCourse</a:t>
            </a:r>
            <a:endParaRPr lang="en-US" dirty="0"/>
          </a:p>
          <a:p>
            <a:endParaRPr lang="en-US" altLang="en-US" dirty="0"/>
          </a:p>
          <a:p>
            <a:endParaRPr lang="en-US" altLang="en-US" dirty="0"/>
          </a:p>
          <a:p>
            <a:endParaRPr lang="en-US" altLang="en-US" b="1" dirty="0"/>
          </a:p>
          <a:p>
            <a:endParaRPr lang="en-US" altLang="en-US" b="1" dirty="0"/>
          </a:p>
          <a:p>
            <a:endParaRPr lang="en-US" altLang="en-US" dirty="0"/>
          </a:p>
        </p:txBody>
      </p:sp>
    </p:spTree>
    <p:extLst>
      <p:ext uri="{BB962C8B-B14F-4D97-AF65-F5344CB8AC3E}">
        <p14:creationId xmlns:p14="http://schemas.microsoft.com/office/powerpoint/2010/main" val="722760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a:xfrm>
            <a:off x="685800" y="1219200"/>
            <a:ext cx="8222374" cy="4800600"/>
          </a:xfrm>
        </p:spPr>
        <p:txBody>
          <a:bodyPr/>
          <a:lstStyle/>
          <a:p>
            <a:r>
              <a:rPr lang="en-US" sz="2400" dirty="0"/>
              <a:t>Besides changing the search time period, we can also select and click a field in records (e.g., timestamp) to define a search keyword (e.g., timestamp to constrain the time period). You can edit the search phrase.</a:t>
            </a:r>
          </a:p>
          <a:p>
            <a:pPr lvl="1"/>
            <a:r>
              <a:rPr lang="en-US" sz="2000" dirty="0"/>
              <a:t>We are interested in the spike activities happened on 19:08 minute</a:t>
            </a:r>
          </a:p>
          <a:p>
            <a:pPr lvl="1"/>
            <a:r>
              <a:rPr lang="en-US" sz="2000" dirty="0"/>
              <a:t>Don’t forget to add ‘|reverse’ if you want records to follow normal time order</a:t>
            </a:r>
          </a:p>
          <a:p>
            <a:pPr marL="82550" indent="0">
              <a:buNone/>
            </a:pPr>
            <a:endParaRPr lang="en-US" sz="2400" dirty="0"/>
          </a:p>
        </p:txBody>
      </p:sp>
      <p:pic>
        <p:nvPicPr>
          <p:cNvPr id="4" name="Picture 3"/>
          <p:cNvPicPr>
            <a:picLocks noChangeAspect="1"/>
          </p:cNvPicPr>
          <p:nvPr/>
        </p:nvPicPr>
        <p:blipFill>
          <a:blip r:embed="rId2"/>
          <a:stretch>
            <a:fillRect/>
          </a:stretch>
        </p:blipFill>
        <p:spPr>
          <a:xfrm>
            <a:off x="807315" y="4729655"/>
            <a:ext cx="3274979" cy="1524000"/>
          </a:xfrm>
          <a:prstGeom prst="rect">
            <a:avLst/>
          </a:prstGeom>
        </p:spPr>
      </p:pic>
      <p:pic>
        <p:nvPicPr>
          <p:cNvPr id="5" name="Picture 4"/>
          <p:cNvPicPr>
            <a:picLocks noChangeAspect="1"/>
          </p:cNvPicPr>
          <p:nvPr/>
        </p:nvPicPr>
        <p:blipFill>
          <a:blip r:embed="rId3"/>
          <a:stretch>
            <a:fillRect/>
          </a:stretch>
        </p:blipFill>
        <p:spPr>
          <a:xfrm>
            <a:off x="4419600" y="4724400"/>
            <a:ext cx="4162425" cy="952500"/>
          </a:xfrm>
          <a:prstGeom prst="rect">
            <a:avLst/>
          </a:prstGeom>
        </p:spPr>
      </p:pic>
    </p:spTree>
    <p:extLst>
      <p:ext uri="{BB962C8B-B14F-4D97-AF65-F5344CB8AC3E}">
        <p14:creationId xmlns:p14="http://schemas.microsoft.com/office/powerpoint/2010/main" val="2419052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a:xfrm>
            <a:off x="685800" y="1219200"/>
            <a:ext cx="8222374" cy="4800600"/>
          </a:xfrm>
        </p:spPr>
        <p:txBody>
          <a:bodyPr/>
          <a:lstStyle/>
          <a:p>
            <a:r>
              <a:rPr lang="en-US" sz="2400" dirty="0"/>
              <a:t>We focus on baboon-</a:t>
            </a:r>
            <a:r>
              <a:rPr lang="en-US" sz="2400" dirty="0" err="1"/>
              <a:t>srv</a:t>
            </a:r>
            <a:r>
              <a:rPr lang="en-US" sz="2400" dirty="0"/>
              <a:t> outgoing traffic, so select ‘</a:t>
            </a:r>
            <a:r>
              <a:rPr lang="en-US" sz="2400" dirty="0" err="1"/>
              <a:t>fw_src_ip</a:t>
            </a:r>
            <a:r>
              <a:rPr lang="en-US" sz="2400" dirty="0"/>
              <a:t>’ to only show 10.30.30.20,  then we can check ‘</a:t>
            </a:r>
            <a:r>
              <a:rPr lang="en-US" sz="2400" dirty="0" err="1"/>
              <a:t>fw_dst_port</a:t>
            </a:r>
            <a:r>
              <a:rPr lang="en-US" sz="2400" dirty="0"/>
              <a:t>’ to see what destination ports have been scanned by it.</a:t>
            </a:r>
          </a:p>
          <a:p>
            <a:r>
              <a:rPr lang="en-US" sz="2400" dirty="0"/>
              <a:t>The server scanned both Web service (80, 443) and Remote Desktop service (3389)</a:t>
            </a:r>
          </a:p>
          <a:p>
            <a:pPr marL="82550" indent="0">
              <a:buNone/>
            </a:pPr>
            <a:endParaRPr lang="en-US" sz="2800" dirty="0"/>
          </a:p>
        </p:txBody>
      </p:sp>
      <p:pic>
        <p:nvPicPr>
          <p:cNvPr id="6" name="Picture 5"/>
          <p:cNvPicPr>
            <a:picLocks noChangeAspect="1"/>
          </p:cNvPicPr>
          <p:nvPr/>
        </p:nvPicPr>
        <p:blipFill>
          <a:blip r:embed="rId2"/>
          <a:stretch>
            <a:fillRect/>
          </a:stretch>
        </p:blipFill>
        <p:spPr>
          <a:xfrm>
            <a:off x="104775" y="4114800"/>
            <a:ext cx="9039225" cy="2655772"/>
          </a:xfrm>
          <a:prstGeom prst="rect">
            <a:avLst/>
          </a:prstGeom>
        </p:spPr>
      </p:pic>
    </p:spTree>
    <p:extLst>
      <p:ext uri="{BB962C8B-B14F-4D97-AF65-F5344CB8AC3E}">
        <p14:creationId xmlns:p14="http://schemas.microsoft.com/office/powerpoint/2010/main" val="259518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Logs</a:t>
            </a:r>
          </a:p>
        </p:txBody>
      </p:sp>
      <p:sp>
        <p:nvSpPr>
          <p:cNvPr id="3" name="Content Placeholder 2"/>
          <p:cNvSpPr>
            <a:spLocks noGrp="1"/>
          </p:cNvSpPr>
          <p:nvPr>
            <p:ph idx="1"/>
          </p:nvPr>
        </p:nvSpPr>
        <p:spPr>
          <a:xfrm>
            <a:off x="685800" y="1219200"/>
            <a:ext cx="8222374" cy="4800600"/>
          </a:xfrm>
        </p:spPr>
        <p:txBody>
          <a:bodyPr/>
          <a:lstStyle/>
          <a:p>
            <a:r>
              <a:rPr lang="en-US" sz="2000" dirty="0"/>
              <a:t>Focus on Remote Desktop service (3389) scan. By clicking the </a:t>
            </a:r>
            <a:r>
              <a:rPr lang="en-US" sz="2000" b="1" dirty="0"/>
              <a:t>3389</a:t>
            </a:r>
            <a:r>
              <a:rPr lang="en-US" sz="2000" dirty="0"/>
              <a:t> port, and then click the </a:t>
            </a:r>
            <a:r>
              <a:rPr lang="en-US" sz="2000" dirty="0" err="1"/>
              <a:t>fw_dst_ip</a:t>
            </a:r>
            <a:r>
              <a:rPr lang="en-US" sz="2000" dirty="0"/>
              <a:t> field (remove the time constraint in search field)</a:t>
            </a:r>
          </a:p>
          <a:p>
            <a:endParaRPr lang="en-US" sz="2400" dirty="0"/>
          </a:p>
          <a:p>
            <a:endParaRPr lang="en-US" sz="2400" dirty="0"/>
          </a:p>
          <a:p>
            <a:endParaRPr lang="en-US" sz="2400" dirty="0"/>
          </a:p>
          <a:p>
            <a:endParaRPr lang="en-US" sz="2400" dirty="0"/>
          </a:p>
          <a:p>
            <a:endParaRPr lang="en-US" sz="2400" dirty="0"/>
          </a:p>
          <a:p>
            <a:endParaRPr lang="en-US" sz="2400" dirty="0"/>
          </a:p>
          <a:p>
            <a:r>
              <a:rPr lang="en-US" sz="2000" dirty="0"/>
              <a:t>So, each subnet IP was scanned 4 times. We have 3 internal Windows machine (192.168.30.100 - 102), could any one of them be compromised? Note that 192.168.30.101 was connected 6 times!</a:t>
            </a:r>
          </a:p>
          <a:p>
            <a:pPr lvl="1"/>
            <a:r>
              <a:rPr lang="en-US" sz="1600" dirty="0"/>
              <a:t>But, the firewall log cannot tell whether these connection attempts are successful or not</a:t>
            </a:r>
          </a:p>
          <a:p>
            <a:pPr lvl="1"/>
            <a:r>
              <a:rPr lang="en-US" sz="1600" dirty="0"/>
              <a:t>However, we have those windows computer log (workstations.log)!</a:t>
            </a:r>
          </a:p>
          <a:p>
            <a:pPr marL="82550" indent="0">
              <a:buNone/>
            </a:pPr>
            <a:endParaRPr lang="en-US" sz="2400" dirty="0"/>
          </a:p>
          <a:p>
            <a:endParaRPr lang="en-US" sz="2400" dirty="0"/>
          </a:p>
          <a:p>
            <a:endParaRPr lang="en-US" sz="2400" dirty="0"/>
          </a:p>
          <a:p>
            <a:pPr marL="82550" indent="0">
              <a:buNone/>
            </a:pPr>
            <a:endParaRPr lang="en-US" sz="2800" dirty="0"/>
          </a:p>
        </p:txBody>
      </p:sp>
      <p:pic>
        <p:nvPicPr>
          <p:cNvPr id="5" name="Picture 4"/>
          <p:cNvPicPr>
            <a:picLocks noChangeAspect="1"/>
          </p:cNvPicPr>
          <p:nvPr/>
        </p:nvPicPr>
        <p:blipFill>
          <a:blip r:embed="rId2"/>
          <a:stretch>
            <a:fillRect/>
          </a:stretch>
        </p:blipFill>
        <p:spPr>
          <a:xfrm>
            <a:off x="1752600" y="1905000"/>
            <a:ext cx="6434137" cy="3063791"/>
          </a:xfrm>
          <a:prstGeom prst="rect">
            <a:avLst/>
          </a:prstGeom>
        </p:spPr>
      </p:pic>
    </p:spTree>
    <p:extLst>
      <p:ext uri="{BB962C8B-B14F-4D97-AF65-F5344CB8AC3E}">
        <p14:creationId xmlns:p14="http://schemas.microsoft.com/office/powerpoint/2010/main" val="174504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Workstations Log</a:t>
            </a:r>
          </a:p>
        </p:txBody>
      </p:sp>
      <p:sp>
        <p:nvSpPr>
          <p:cNvPr id="3" name="Content Placeholder 2"/>
          <p:cNvSpPr>
            <a:spLocks noGrp="1"/>
          </p:cNvSpPr>
          <p:nvPr>
            <p:ph idx="1"/>
          </p:nvPr>
        </p:nvSpPr>
        <p:spPr>
          <a:xfrm>
            <a:off x="914400" y="1447800"/>
            <a:ext cx="8020050" cy="4800600"/>
          </a:xfrm>
        </p:spPr>
        <p:txBody>
          <a:bodyPr/>
          <a:lstStyle/>
          <a:p>
            <a:r>
              <a:rPr lang="en-US" sz="2400" dirty="0"/>
              <a:t>Restart search on workstations.log, and focus on 192.168.30.101 (dog-</a:t>
            </a:r>
            <a:r>
              <a:rPr lang="en-US" sz="2400" dirty="0" err="1"/>
              <a:t>ws</a:t>
            </a:r>
            <a:r>
              <a:rPr lang="en-US" sz="2400" dirty="0"/>
              <a:t>) and 3389 connections</a:t>
            </a:r>
          </a:p>
          <a:p>
            <a:pPr lvl="1"/>
            <a:r>
              <a:rPr lang="en-US" sz="2000" dirty="0"/>
              <a:t>Click ‘dog-</a:t>
            </a:r>
            <a:r>
              <a:rPr lang="en-US" sz="2000" dirty="0" err="1"/>
              <a:t>ws’</a:t>
            </a:r>
            <a:r>
              <a:rPr lang="en-US" sz="2000" dirty="0"/>
              <a:t> to add in search phrase</a:t>
            </a:r>
          </a:p>
          <a:p>
            <a:r>
              <a:rPr lang="en-US" sz="2400" dirty="0"/>
              <a:t>In Windows log, RDP logon correspond to ‘logon Type: 10”</a:t>
            </a:r>
          </a:p>
          <a:p>
            <a:endParaRPr lang="en-US" sz="2400" dirty="0"/>
          </a:p>
          <a:p>
            <a:endParaRPr lang="en-US" sz="2400" dirty="0"/>
          </a:p>
          <a:p>
            <a:pPr lvl="1"/>
            <a:r>
              <a:rPr lang="en-US" sz="2000" dirty="0"/>
              <a:t>It is the same user name ‘bob’, whose password was cracked before</a:t>
            </a:r>
          </a:p>
          <a:p>
            <a:pPr lvl="1"/>
            <a:r>
              <a:rPr lang="en-US" sz="2000" dirty="0"/>
              <a:t>And the account runs ‘cmd.exe’, then runs ‘ftp.exe’ (</a:t>
            </a:r>
            <a:r>
              <a:rPr lang="en-US" sz="2000" dirty="0">
                <a:solidFill>
                  <a:srgbClr val="FF0000"/>
                </a:solidFill>
              </a:rPr>
              <a:t>who he ftp with?</a:t>
            </a:r>
            <a:r>
              <a:rPr lang="en-US" sz="2000" dirty="0"/>
              <a:t>)	</a:t>
            </a:r>
          </a:p>
        </p:txBody>
      </p:sp>
      <p:pic>
        <p:nvPicPr>
          <p:cNvPr id="4" name="Picture 3"/>
          <p:cNvPicPr>
            <a:picLocks noChangeAspect="1"/>
          </p:cNvPicPr>
          <p:nvPr/>
        </p:nvPicPr>
        <p:blipFill>
          <a:blip r:embed="rId2"/>
          <a:stretch>
            <a:fillRect/>
          </a:stretch>
        </p:blipFill>
        <p:spPr>
          <a:xfrm>
            <a:off x="228600" y="3200400"/>
            <a:ext cx="8705850" cy="764572"/>
          </a:xfrm>
          <a:prstGeom prst="rect">
            <a:avLst/>
          </a:prstGeom>
        </p:spPr>
      </p:pic>
      <p:pic>
        <p:nvPicPr>
          <p:cNvPr id="5" name="Picture 4"/>
          <p:cNvPicPr>
            <a:picLocks noChangeAspect="1"/>
          </p:cNvPicPr>
          <p:nvPr/>
        </p:nvPicPr>
        <p:blipFill>
          <a:blip r:embed="rId3"/>
          <a:stretch>
            <a:fillRect/>
          </a:stretch>
        </p:blipFill>
        <p:spPr>
          <a:xfrm>
            <a:off x="457200" y="4800600"/>
            <a:ext cx="7972425" cy="1948946"/>
          </a:xfrm>
          <a:prstGeom prst="rect">
            <a:avLst/>
          </a:prstGeom>
        </p:spPr>
      </p:pic>
    </p:spTree>
    <p:extLst>
      <p:ext uri="{BB962C8B-B14F-4D97-AF65-F5344CB8AC3E}">
        <p14:creationId xmlns:p14="http://schemas.microsoft.com/office/powerpoint/2010/main" val="33855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Log</a:t>
            </a:r>
          </a:p>
        </p:txBody>
      </p:sp>
      <p:sp>
        <p:nvSpPr>
          <p:cNvPr id="3" name="Content Placeholder 2"/>
          <p:cNvSpPr>
            <a:spLocks noGrp="1"/>
          </p:cNvSpPr>
          <p:nvPr>
            <p:ph idx="1"/>
          </p:nvPr>
        </p:nvSpPr>
        <p:spPr>
          <a:xfrm>
            <a:off x="1143000" y="1447800"/>
            <a:ext cx="7791450" cy="4800600"/>
          </a:xfrm>
        </p:spPr>
        <p:txBody>
          <a:bodyPr/>
          <a:lstStyle/>
          <a:p>
            <a:r>
              <a:rPr lang="en-US" sz="2800" dirty="0"/>
              <a:t>Focus on 192.168.30.101 sending ftp connections out, use the firewall log (firewall.log)</a:t>
            </a:r>
          </a:p>
          <a:p>
            <a:pPr lvl="1"/>
            <a:r>
              <a:rPr lang="en-US" sz="2400" dirty="0"/>
              <a:t>Thus choose </a:t>
            </a:r>
            <a:r>
              <a:rPr lang="en-US" sz="2400" dirty="0" err="1"/>
              <a:t>fw_src_ip</a:t>
            </a:r>
            <a:r>
              <a:rPr lang="en-US" sz="2400" dirty="0"/>
              <a:t> and select 192.168.30.101</a:t>
            </a:r>
          </a:p>
          <a:p>
            <a:pPr lvl="1"/>
            <a:endParaRPr lang="en-US" sz="2400" dirty="0"/>
          </a:p>
          <a:p>
            <a:pPr lvl="1"/>
            <a:endParaRPr lang="en-US" sz="2400" dirty="0"/>
          </a:p>
          <a:p>
            <a:pPr lvl="1"/>
            <a:endParaRPr lang="en-US" sz="2400" dirty="0"/>
          </a:p>
          <a:p>
            <a:pPr lvl="1"/>
            <a:endParaRPr lang="en-US" sz="2400" dirty="0"/>
          </a:p>
          <a:p>
            <a:pPr lvl="1"/>
            <a:r>
              <a:rPr lang="en-US" sz="2400" dirty="0"/>
              <a:t>Thus the remote ftp server is 172.30.1.77</a:t>
            </a:r>
          </a:p>
        </p:txBody>
      </p:sp>
      <p:pic>
        <p:nvPicPr>
          <p:cNvPr id="4" name="Picture 3"/>
          <p:cNvPicPr>
            <a:picLocks noChangeAspect="1"/>
          </p:cNvPicPr>
          <p:nvPr/>
        </p:nvPicPr>
        <p:blipFill>
          <a:blip r:embed="rId2"/>
          <a:stretch>
            <a:fillRect/>
          </a:stretch>
        </p:blipFill>
        <p:spPr>
          <a:xfrm>
            <a:off x="914400" y="2895600"/>
            <a:ext cx="7939087" cy="1606464"/>
          </a:xfrm>
          <a:prstGeom prst="rect">
            <a:avLst/>
          </a:prstGeom>
        </p:spPr>
      </p:pic>
    </p:spTree>
    <p:extLst>
      <p:ext uri="{BB962C8B-B14F-4D97-AF65-F5344CB8AC3E}">
        <p14:creationId xmlns:p14="http://schemas.microsoft.com/office/powerpoint/2010/main" val="306583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Afterwards Response </a:t>
            </a:r>
          </a:p>
        </p:txBody>
      </p:sp>
      <p:sp>
        <p:nvSpPr>
          <p:cNvPr id="3" name="Content Placeholder 2"/>
          <p:cNvSpPr>
            <a:spLocks noGrp="1"/>
          </p:cNvSpPr>
          <p:nvPr>
            <p:ph idx="1"/>
          </p:nvPr>
        </p:nvSpPr>
        <p:spPr>
          <a:xfrm>
            <a:off x="990600" y="1447800"/>
            <a:ext cx="7943850" cy="4800600"/>
          </a:xfrm>
        </p:spPr>
        <p:txBody>
          <a:bodyPr/>
          <a:lstStyle/>
          <a:p>
            <a:r>
              <a:rPr lang="en-US" dirty="0"/>
              <a:t>Containment/Eradication:</a:t>
            </a:r>
          </a:p>
          <a:p>
            <a:pPr lvl="1"/>
            <a:r>
              <a:rPr lang="en-US" dirty="0"/>
              <a:t>Rebuild the two compromised machine, 10.30.30.20 (in DMZ) and 192.168.30.101</a:t>
            </a:r>
          </a:p>
          <a:p>
            <a:pPr lvl="1"/>
            <a:r>
              <a:rPr lang="en-US" dirty="0"/>
              <a:t>Change all passwords related to above two PCs</a:t>
            </a:r>
          </a:p>
          <a:p>
            <a:pPr lvl="1"/>
            <a:r>
              <a:rPr lang="en-US" dirty="0" err="1"/>
              <a:t>Limite</a:t>
            </a:r>
            <a:r>
              <a:rPr lang="en-US" dirty="0"/>
              <a:t> DMZ access to internal subnet</a:t>
            </a:r>
          </a:p>
          <a:p>
            <a:pPr lvl="2"/>
            <a:r>
              <a:rPr lang="en-US" dirty="0"/>
              <a:t>For example, disable RDP from DMZ to internal sub</a:t>
            </a:r>
          </a:p>
          <a:p>
            <a:pPr lvl="1"/>
            <a:r>
              <a:rPr lang="en-US" dirty="0"/>
              <a:t>Block outbound FTP or other not needed ports</a:t>
            </a:r>
          </a:p>
          <a:p>
            <a:pPr lvl="1"/>
            <a:r>
              <a:rPr lang="en-US" dirty="0"/>
              <a:t>Consider two-factor authentication to remove password guessing attack risk</a:t>
            </a:r>
          </a:p>
        </p:txBody>
      </p:sp>
    </p:spTree>
    <p:extLst>
      <p:ext uri="{BB962C8B-B14F-4D97-AF65-F5344CB8AC3E}">
        <p14:creationId xmlns:p14="http://schemas.microsoft.com/office/powerpoint/2010/main" val="321491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Sources of Evidence</a:t>
            </a:r>
          </a:p>
        </p:txBody>
      </p:sp>
      <p:sp>
        <p:nvSpPr>
          <p:cNvPr id="3" name="Content Placeholder 2"/>
          <p:cNvSpPr>
            <a:spLocks noGrp="1"/>
          </p:cNvSpPr>
          <p:nvPr>
            <p:ph idx="1"/>
          </p:nvPr>
        </p:nvSpPr>
        <p:spPr>
          <a:xfrm>
            <a:off x="1143000" y="1447800"/>
            <a:ext cx="7791450" cy="4800600"/>
          </a:xfrm>
        </p:spPr>
        <p:txBody>
          <a:bodyPr/>
          <a:lstStyle/>
          <a:p>
            <a:r>
              <a:rPr lang="en-US" dirty="0"/>
              <a:t>Network flow data</a:t>
            </a:r>
          </a:p>
          <a:p>
            <a:pPr lvl="1"/>
            <a:r>
              <a:rPr lang="en-US" dirty="0"/>
              <a:t>Then we will know what has been transferred in the outgoing FTP connection to attacker’s ftp server</a:t>
            </a:r>
          </a:p>
          <a:p>
            <a:r>
              <a:rPr lang="en-US" dirty="0"/>
              <a:t>Hard drives of the two </a:t>
            </a:r>
            <a:r>
              <a:rPr lang="en-US"/>
              <a:t>compromised machines</a:t>
            </a:r>
          </a:p>
          <a:p>
            <a:pPr lvl="1"/>
            <a:endParaRPr lang="en-US" dirty="0"/>
          </a:p>
        </p:txBody>
      </p:sp>
    </p:spTree>
    <p:extLst>
      <p:ext uri="{BB962C8B-B14F-4D97-AF65-F5344CB8AC3E}">
        <p14:creationId xmlns:p14="http://schemas.microsoft.com/office/powerpoint/2010/main" val="2270461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CACE-9999-4E3C-9E33-96CBE0098538}"/>
              </a:ext>
            </a:extLst>
          </p:cNvPr>
          <p:cNvSpPr>
            <a:spLocks noGrp="1"/>
          </p:cNvSpPr>
          <p:nvPr>
            <p:ph type="title"/>
          </p:nvPr>
        </p:nvSpPr>
        <p:spPr/>
        <p:txBody>
          <a:bodyPr/>
          <a:lstStyle/>
          <a:p>
            <a:r>
              <a:rPr lang="en-US" dirty="0"/>
              <a:t>Splunk Multiple Dataset Issue</a:t>
            </a:r>
          </a:p>
        </p:txBody>
      </p:sp>
      <p:sp>
        <p:nvSpPr>
          <p:cNvPr id="3" name="Content Placeholder 2">
            <a:extLst>
              <a:ext uri="{FF2B5EF4-FFF2-40B4-BE49-F238E27FC236}">
                <a16:creationId xmlns:a16="http://schemas.microsoft.com/office/drawing/2014/main" id="{54D9C611-7D17-4BA6-B5E9-D537403E0394}"/>
              </a:ext>
            </a:extLst>
          </p:cNvPr>
          <p:cNvSpPr>
            <a:spLocks noGrp="1"/>
          </p:cNvSpPr>
          <p:nvPr>
            <p:ph idx="1"/>
          </p:nvPr>
        </p:nvSpPr>
        <p:spPr/>
        <p:txBody>
          <a:bodyPr/>
          <a:lstStyle/>
          <a:p>
            <a:r>
              <a:rPr lang="en-US" sz="2800" dirty="0"/>
              <a:t>If you have imported multiple dataset before, you can choose which dataset to work on by:</a:t>
            </a:r>
          </a:p>
          <a:p>
            <a:pPr lvl="1"/>
            <a:r>
              <a:rPr lang="en-US" sz="2400" dirty="0"/>
              <a:t>Click “</a:t>
            </a:r>
            <a:r>
              <a:rPr lang="en-US" sz="2400" dirty="0" err="1"/>
              <a:t>splunk</a:t>
            </a:r>
            <a:r>
              <a:rPr lang="en-US" sz="2400" dirty="0"/>
              <a:t>&gt;enterprise” at the left-up corner (home)</a:t>
            </a:r>
          </a:p>
          <a:p>
            <a:pPr lvl="1"/>
            <a:r>
              <a:rPr lang="en-US" sz="2400" dirty="0"/>
              <a:t>Select “data summary” button under “how to search” </a:t>
            </a:r>
          </a:p>
        </p:txBody>
      </p:sp>
      <p:pic>
        <p:nvPicPr>
          <p:cNvPr id="5" name="Picture 4">
            <a:extLst>
              <a:ext uri="{FF2B5EF4-FFF2-40B4-BE49-F238E27FC236}">
                <a16:creationId xmlns:a16="http://schemas.microsoft.com/office/drawing/2014/main" id="{CC2A08AD-8489-4573-B092-2AEFE47D6EAF}"/>
              </a:ext>
            </a:extLst>
          </p:cNvPr>
          <p:cNvPicPr>
            <a:picLocks noChangeAspect="1"/>
          </p:cNvPicPr>
          <p:nvPr/>
        </p:nvPicPr>
        <p:blipFill>
          <a:blip r:embed="rId2"/>
          <a:stretch>
            <a:fillRect/>
          </a:stretch>
        </p:blipFill>
        <p:spPr>
          <a:xfrm>
            <a:off x="2133600" y="3678438"/>
            <a:ext cx="6162675" cy="3179562"/>
          </a:xfrm>
          <a:prstGeom prst="rect">
            <a:avLst/>
          </a:prstGeom>
        </p:spPr>
      </p:pic>
    </p:spTree>
    <p:extLst>
      <p:ext uri="{BB962C8B-B14F-4D97-AF65-F5344CB8AC3E}">
        <p14:creationId xmlns:p14="http://schemas.microsoft.com/office/powerpoint/2010/main" val="178712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442" y="304800"/>
            <a:ext cx="7499350" cy="1143000"/>
          </a:xfrm>
        </p:spPr>
        <p:txBody>
          <a:bodyPr/>
          <a:lstStyle/>
          <a:p>
            <a:r>
              <a:rPr lang="en-US" dirty="0" err="1"/>
              <a:t>Splunk</a:t>
            </a:r>
            <a:r>
              <a:rPr lang="en-US" dirty="0"/>
              <a:t> Timestamp Issue</a:t>
            </a:r>
          </a:p>
        </p:txBody>
      </p:sp>
      <p:sp>
        <p:nvSpPr>
          <p:cNvPr id="3" name="Content Placeholder 2"/>
          <p:cNvSpPr>
            <a:spLocks noGrp="1"/>
          </p:cNvSpPr>
          <p:nvPr>
            <p:ph idx="1"/>
          </p:nvPr>
        </p:nvSpPr>
        <p:spPr>
          <a:xfrm>
            <a:off x="1066800" y="1447800"/>
            <a:ext cx="7867650" cy="4800600"/>
          </a:xfrm>
        </p:spPr>
        <p:txBody>
          <a:bodyPr/>
          <a:lstStyle/>
          <a:p>
            <a:r>
              <a:rPr lang="en-US" sz="2800" dirty="0"/>
              <a:t>You should be aware that most log files' timestamp field contains the time zone information. When </a:t>
            </a:r>
            <a:r>
              <a:rPr lang="en-US" sz="2800" dirty="0" err="1"/>
              <a:t>Splunk</a:t>
            </a:r>
            <a:r>
              <a:rPr lang="en-US" sz="2800" dirty="0"/>
              <a:t> extracts the time, if your computer's time zone is different from the time zone specified in the log file, the extracted time will be different to always reflect your local time.</a:t>
            </a:r>
          </a:p>
          <a:p>
            <a:r>
              <a:rPr lang="en-US" sz="2800" dirty="0"/>
              <a:t>The time under the 'event' field is the original time text in the log; while the time under the 'time' field is what Splunk extracted. </a:t>
            </a:r>
          </a:p>
        </p:txBody>
      </p:sp>
    </p:spTree>
    <p:extLst>
      <p:ext uri="{BB962C8B-B14F-4D97-AF65-F5344CB8AC3E}">
        <p14:creationId xmlns:p14="http://schemas.microsoft.com/office/powerpoint/2010/main" val="376689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442" y="304800"/>
            <a:ext cx="7499350" cy="1143000"/>
          </a:xfrm>
        </p:spPr>
        <p:txBody>
          <a:bodyPr>
            <a:normAutofit fontScale="90000"/>
          </a:bodyPr>
          <a:lstStyle/>
          <a:p>
            <a:r>
              <a:rPr lang="en-US" dirty="0" err="1"/>
              <a:t>Splunk</a:t>
            </a:r>
            <a:r>
              <a:rPr lang="en-US" dirty="0"/>
              <a:t> Timestamp Issue - Example</a:t>
            </a:r>
          </a:p>
        </p:txBody>
      </p:sp>
      <p:sp>
        <p:nvSpPr>
          <p:cNvPr id="3" name="Content Placeholder 2"/>
          <p:cNvSpPr>
            <a:spLocks noGrp="1"/>
          </p:cNvSpPr>
          <p:nvPr>
            <p:ph idx="1"/>
          </p:nvPr>
        </p:nvSpPr>
        <p:spPr>
          <a:xfrm>
            <a:off x="762000" y="1219200"/>
            <a:ext cx="7867650" cy="2057400"/>
          </a:xfrm>
        </p:spPr>
        <p:txBody>
          <a:bodyPr/>
          <a:lstStyle/>
          <a:p>
            <a:r>
              <a:rPr lang="en-US" sz="2400" dirty="0"/>
              <a:t>Example: let us use the “vendor_sales.log” in the ‘tutorialdata.zip’ dataset used in introduction slides</a:t>
            </a:r>
          </a:p>
          <a:p>
            <a:pPr lvl="1"/>
            <a:r>
              <a:rPr lang="en-US" sz="2000" dirty="0"/>
              <a:t>The data log was recorded on US Eastern time</a:t>
            </a:r>
          </a:p>
          <a:p>
            <a:r>
              <a:rPr lang="en-US" sz="2400" dirty="0"/>
              <a:t>If my computer is also US Eastern time (UTC-05:00), the most recent events are shown as:</a:t>
            </a:r>
          </a:p>
        </p:txBody>
      </p:sp>
      <p:pic>
        <p:nvPicPr>
          <p:cNvPr id="5" name="Picture 4"/>
          <p:cNvPicPr>
            <a:picLocks noChangeAspect="1"/>
          </p:cNvPicPr>
          <p:nvPr/>
        </p:nvPicPr>
        <p:blipFill>
          <a:blip r:embed="rId2"/>
          <a:stretch>
            <a:fillRect/>
          </a:stretch>
        </p:blipFill>
        <p:spPr>
          <a:xfrm>
            <a:off x="1066800" y="3245068"/>
            <a:ext cx="7672037" cy="3612931"/>
          </a:xfrm>
          <a:prstGeom prst="rect">
            <a:avLst/>
          </a:prstGeom>
        </p:spPr>
      </p:pic>
    </p:spTree>
    <p:extLst>
      <p:ext uri="{BB962C8B-B14F-4D97-AF65-F5344CB8AC3E}">
        <p14:creationId xmlns:p14="http://schemas.microsoft.com/office/powerpoint/2010/main" val="240008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Scenario and Network Environment</a:t>
            </a:r>
          </a:p>
        </p:txBody>
      </p:sp>
      <p:sp>
        <p:nvSpPr>
          <p:cNvPr id="3" name="Content Placeholder 2"/>
          <p:cNvSpPr>
            <a:spLocks noGrp="1"/>
          </p:cNvSpPr>
          <p:nvPr>
            <p:ph idx="1"/>
          </p:nvPr>
        </p:nvSpPr>
        <p:spPr/>
        <p:txBody>
          <a:bodyPr/>
          <a:lstStyle/>
          <a:p>
            <a:r>
              <a:rPr lang="en-US" dirty="0"/>
              <a:t>Bob’s Dry cleaner was attacked </a:t>
            </a:r>
          </a:p>
          <a:p>
            <a:r>
              <a:rPr lang="en-US" dirty="0"/>
              <a:t>The Cleaner’s network consists of:</a:t>
            </a:r>
          </a:p>
          <a:p>
            <a:pPr lvl="1"/>
            <a:r>
              <a:rPr lang="en-US" dirty="0"/>
              <a:t>Internal network: 192.168.30.0/24</a:t>
            </a:r>
          </a:p>
          <a:p>
            <a:pPr lvl="1"/>
            <a:r>
              <a:rPr lang="en-US" dirty="0"/>
              <a:t>DMZ (demilitarized zone): 10.30.30.0/24</a:t>
            </a:r>
          </a:p>
          <a:p>
            <a:pPr lvl="2"/>
            <a:r>
              <a:rPr lang="en-US" dirty="0"/>
              <a:t>DMZ is usually used to host web server that needs to accept outside connections (but less secure)</a:t>
            </a:r>
          </a:p>
          <a:p>
            <a:pPr lvl="1"/>
            <a:r>
              <a:rPr lang="en-US" dirty="0"/>
              <a:t>The outside “Internet”: 172.30.1.0/24  (simplified for case study; all Internet side traffic belongs to this subnet)</a:t>
            </a:r>
          </a:p>
        </p:txBody>
      </p:sp>
    </p:spTree>
    <p:extLst>
      <p:ext uri="{BB962C8B-B14F-4D97-AF65-F5344CB8AC3E}">
        <p14:creationId xmlns:p14="http://schemas.microsoft.com/office/powerpoint/2010/main" val="3267197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442" y="304800"/>
            <a:ext cx="7499350" cy="1143000"/>
          </a:xfrm>
        </p:spPr>
        <p:txBody>
          <a:bodyPr>
            <a:normAutofit fontScale="90000"/>
          </a:bodyPr>
          <a:lstStyle/>
          <a:p>
            <a:r>
              <a:rPr lang="en-US" dirty="0" err="1"/>
              <a:t>Splunk</a:t>
            </a:r>
            <a:r>
              <a:rPr lang="en-US" dirty="0"/>
              <a:t> Timestamp Issue - Example</a:t>
            </a:r>
          </a:p>
        </p:txBody>
      </p:sp>
      <p:sp>
        <p:nvSpPr>
          <p:cNvPr id="3" name="Content Placeholder 2"/>
          <p:cNvSpPr>
            <a:spLocks noGrp="1"/>
          </p:cNvSpPr>
          <p:nvPr>
            <p:ph idx="1"/>
          </p:nvPr>
        </p:nvSpPr>
        <p:spPr>
          <a:xfrm>
            <a:off x="838200" y="1191393"/>
            <a:ext cx="7867650" cy="1371600"/>
          </a:xfrm>
        </p:spPr>
        <p:txBody>
          <a:bodyPr/>
          <a:lstStyle/>
          <a:p>
            <a:r>
              <a:rPr lang="en-US" sz="2800" dirty="0"/>
              <a:t>If my computer is adjusted to be US Central Time (UTC-06:00), restart </a:t>
            </a:r>
            <a:r>
              <a:rPr lang="en-US" sz="2800" dirty="0" err="1"/>
              <a:t>Splunkd</a:t>
            </a:r>
            <a:r>
              <a:rPr lang="en-US" sz="2800" dirty="0"/>
              <a:t>, then the most recent events are shown (after reload the dataset in </a:t>
            </a:r>
            <a:r>
              <a:rPr lang="en-US" sz="2800" dirty="0" err="1"/>
              <a:t>splunk</a:t>
            </a:r>
            <a:r>
              <a:rPr lang="en-US" sz="2800" dirty="0"/>
              <a:t>):  </a:t>
            </a:r>
          </a:p>
        </p:txBody>
      </p:sp>
      <p:pic>
        <p:nvPicPr>
          <p:cNvPr id="4" name="Picture 3"/>
          <p:cNvPicPr>
            <a:picLocks noChangeAspect="1"/>
          </p:cNvPicPr>
          <p:nvPr/>
        </p:nvPicPr>
        <p:blipFill>
          <a:blip r:embed="rId2"/>
          <a:stretch>
            <a:fillRect/>
          </a:stretch>
        </p:blipFill>
        <p:spPr>
          <a:xfrm>
            <a:off x="1143000" y="3019337"/>
            <a:ext cx="7597294" cy="3813781"/>
          </a:xfrm>
          <a:prstGeom prst="rect">
            <a:avLst/>
          </a:prstGeom>
        </p:spPr>
      </p:pic>
    </p:spTree>
    <p:extLst>
      <p:ext uri="{BB962C8B-B14F-4D97-AF65-F5344CB8AC3E}">
        <p14:creationId xmlns:p14="http://schemas.microsoft.com/office/powerpoint/2010/main" val="797272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D648-0262-DF40-B95E-4319D26E3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B02786-70C2-714C-AB0B-57E24B1ADF58}"/>
              </a:ext>
            </a:extLst>
          </p:cNvPr>
          <p:cNvSpPr>
            <a:spLocks noGrp="1"/>
          </p:cNvSpPr>
          <p:nvPr>
            <p:ph idx="1"/>
          </p:nvPr>
        </p:nvSpPr>
        <p:spPr/>
        <p:txBody>
          <a:bodyPr/>
          <a:lstStyle/>
          <a:p>
            <a:r>
              <a:rPr lang="en-US" sz="2400" dirty="0"/>
              <a:t>Note: </a:t>
            </a:r>
            <a:r>
              <a:rPr lang="en-US" sz="2400" dirty="0" err="1"/>
              <a:t>Splunkd</a:t>
            </a:r>
            <a:r>
              <a:rPr lang="en-US" sz="2400" dirty="0"/>
              <a:t> start/stop/restart service:</a:t>
            </a:r>
          </a:p>
          <a:p>
            <a:pPr lvl="1"/>
            <a:r>
              <a:rPr lang="en-US" sz="2000" dirty="0">
                <a:hlinkClick r:id="rId2"/>
              </a:rPr>
              <a:t>https://docs.splunk.com/Documentation/Splunk/8.0.0/Admin/StartSplunk</a:t>
            </a:r>
            <a:endParaRPr lang="en-US" sz="2000" dirty="0"/>
          </a:p>
          <a:p>
            <a:pPr lvl="1"/>
            <a:r>
              <a:rPr lang="en-US" sz="2000" dirty="0"/>
              <a:t>In Mac, you can right click Splunk icon to shutdown/restart</a:t>
            </a:r>
          </a:p>
          <a:p>
            <a:pPr lvl="1"/>
            <a:r>
              <a:rPr lang="en-US" sz="2000" dirty="0"/>
              <a:t>Another simpler way: in Splunk GUI (webpage), click on top of webpage the “</a:t>
            </a:r>
            <a:r>
              <a:rPr lang="en-US" sz="2000" dirty="0" err="1"/>
              <a:t>setting”</a:t>
            </a:r>
            <a:r>
              <a:rPr lang="en-US" sz="2000" dirty="0" err="1">
                <a:sym typeface="Wingdings" pitchFamily="2" charset="2"/>
              </a:rPr>
              <a:t>”server</a:t>
            </a:r>
            <a:r>
              <a:rPr lang="en-US" sz="2000" dirty="0">
                <a:sym typeface="Wingdings" pitchFamily="2" charset="2"/>
              </a:rPr>
              <a:t> control”, then restart </a:t>
            </a:r>
            <a:r>
              <a:rPr lang="en-US" sz="2000" dirty="0" err="1">
                <a:sym typeface="Wingdings" pitchFamily="2" charset="2"/>
              </a:rPr>
              <a:t>splunk</a:t>
            </a:r>
            <a:endParaRPr lang="en-US" sz="2000" dirty="0"/>
          </a:p>
          <a:p>
            <a:r>
              <a:rPr lang="en-US" sz="2400" dirty="0"/>
              <a:t>How to choose an existing dataset in Splunk to start searching?</a:t>
            </a:r>
          </a:p>
          <a:p>
            <a:pPr lvl="1"/>
            <a:r>
              <a:rPr lang="en-US" sz="2000" dirty="0"/>
              <a:t>Click the left-top “Splunk-Enterprise” home log</a:t>
            </a:r>
          </a:p>
          <a:p>
            <a:pPr lvl="1"/>
            <a:r>
              <a:rPr lang="en-US" sz="2000" dirty="0"/>
              <a:t>Click “Search – Reporting” left panel button</a:t>
            </a:r>
          </a:p>
          <a:p>
            <a:pPr lvl="1"/>
            <a:r>
              <a:rPr lang="en-US" sz="2000" dirty="0"/>
              <a:t>Click “Data summary” under how to search field</a:t>
            </a:r>
          </a:p>
          <a:p>
            <a:pPr lvl="1"/>
            <a:r>
              <a:rPr lang="en-US" sz="2000" dirty="0"/>
              <a:t>Select the “host” of the dataset you want to work with</a:t>
            </a:r>
          </a:p>
          <a:p>
            <a:endParaRPr lang="en-US" sz="2800" dirty="0"/>
          </a:p>
        </p:txBody>
      </p:sp>
    </p:spTree>
    <p:extLst>
      <p:ext uri="{BB962C8B-B14F-4D97-AF65-F5344CB8AC3E}">
        <p14:creationId xmlns:p14="http://schemas.microsoft.com/office/powerpoint/2010/main" val="143105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Scenario and Network Environment</a:t>
            </a:r>
          </a:p>
        </p:txBody>
      </p:sp>
      <p:sp>
        <p:nvSpPr>
          <p:cNvPr id="3" name="Content Placeholder 2"/>
          <p:cNvSpPr>
            <a:spLocks noGrp="1"/>
          </p:cNvSpPr>
          <p:nvPr>
            <p:ph idx="1"/>
          </p:nvPr>
        </p:nvSpPr>
        <p:spPr>
          <a:xfrm>
            <a:off x="990600" y="1447800"/>
            <a:ext cx="7943850" cy="4800600"/>
          </a:xfrm>
        </p:spPr>
        <p:txBody>
          <a:bodyPr/>
          <a:lstStyle/>
          <a:p>
            <a:r>
              <a:rPr lang="en-US" dirty="0"/>
              <a:t>List of important systems in the company: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325631"/>
              </p:ext>
            </p:extLst>
          </p:nvPr>
        </p:nvGraphicFramePr>
        <p:xfrm>
          <a:off x="1435100" y="2590800"/>
          <a:ext cx="6946899" cy="3779520"/>
        </p:xfrm>
        <a:graphic>
          <a:graphicData uri="http://schemas.openxmlformats.org/drawingml/2006/table">
            <a:tbl>
              <a:tblPr firstRow="1" bandRow="1">
                <a:tableStyleId>{5C22544A-7EE6-4342-B048-85BDC9FD1C3A}</a:tableStyleId>
              </a:tblPr>
              <a:tblGrid>
                <a:gridCol w="1689100">
                  <a:extLst>
                    <a:ext uri="{9D8B030D-6E8A-4147-A177-3AD203B41FA5}">
                      <a16:colId xmlns:a16="http://schemas.microsoft.com/office/drawing/2014/main" val="487804784"/>
                    </a:ext>
                  </a:extLst>
                </a:gridCol>
                <a:gridCol w="3124200">
                  <a:extLst>
                    <a:ext uri="{9D8B030D-6E8A-4147-A177-3AD203B41FA5}">
                      <a16:colId xmlns:a16="http://schemas.microsoft.com/office/drawing/2014/main" val="1161226559"/>
                    </a:ext>
                  </a:extLst>
                </a:gridCol>
                <a:gridCol w="2133599">
                  <a:extLst>
                    <a:ext uri="{9D8B030D-6E8A-4147-A177-3AD203B41FA5}">
                      <a16:colId xmlns:a16="http://schemas.microsoft.com/office/drawing/2014/main" val="3303212182"/>
                    </a:ext>
                  </a:extLst>
                </a:gridCol>
              </a:tblGrid>
              <a:tr h="370840">
                <a:tc>
                  <a:txBody>
                    <a:bodyPr/>
                    <a:lstStyle/>
                    <a:p>
                      <a:r>
                        <a:rPr lang="en-US" dirty="0"/>
                        <a:t>Hostname</a:t>
                      </a:r>
                    </a:p>
                  </a:txBody>
                  <a:tcPr/>
                </a:tc>
                <a:tc>
                  <a:txBody>
                    <a:bodyPr/>
                    <a:lstStyle/>
                    <a:p>
                      <a:r>
                        <a:rPr lang="en-US" dirty="0"/>
                        <a:t>Description</a:t>
                      </a:r>
                    </a:p>
                  </a:txBody>
                  <a:tcPr/>
                </a:tc>
                <a:tc>
                  <a:txBody>
                    <a:bodyPr/>
                    <a:lstStyle/>
                    <a:p>
                      <a:r>
                        <a:rPr lang="en-US" dirty="0"/>
                        <a:t>IP address(</a:t>
                      </a:r>
                      <a:r>
                        <a:rPr lang="en-US" dirty="0" err="1"/>
                        <a:t>es</a:t>
                      </a:r>
                      <a:r>
                        <a:rPr lang="en-US" dirty="0"/>
                        <a:t>)</a:t>
                      </a:r>
                    </a:p>
                  </a:txBody>
                  <a:tcPr/>
                </a:tc>
                <a:extLst>
                  <a:ext uri="{0D108BD9-81ED-4DB2-BD59-A6C34878D82A}">
                    <a16:rowId xmlns:a16="http://schemas.microsoft.com/office/drawing/2014/main" val="2680910723"/>
                  </a:ext>
                </a:extLst>
              </a:tr>
              <a:tr h="370840">
                <a:tc>
                  <a:txBody>
                    <a:bodyPr/>
                    <a:lstStyle/>
                    <a:p>
                      <a:r>
                        <a:rPr lang="en-US" dirty="0"/>
                        <a:t>Ant-</a:t>
                      </a:r>
                      <a:r>
                        <a:rPr lang="en-US" dirty="0" err="1"/>
                        <a:t>fw</a:t>
                      </a:r>
                      <a:endParaRPr lang="en-US" dirty="0"/>
                    </a:p>
                  </a:txBody>
                  <a:tcPr/>
                </a:tc>
                <a:tc>
                  <a:txBody>
                    <a:bodyPr/>
                    <a:lstStyle/>
                    <a:p>
                      <a:r>
                        <a:rPr lang="en-US" dirty="0"/>
                        <a:t>Cisco ASA firewall</a:t>
                      </a:r>
                    </a:p>
                  </a:txBody>
                  <a:tcPr/>
                </a:tc>
                <a:tc>
                  <a:txBody>
                    <a:bodyPr/>
                    <a:lstStyle/>
                    <a:p>
                      <a:r>
                        <a:rPr lang="en-US" dirty="0"/>
                        <a:t>192.168.30.10</a:t>
                      </a:r>
                    </a:p>
                    <a:p>
                      <a:r>
                        <a:rPr lang="en-US" dirty="0"/>
                        <a:t>10.30.30.10</a:t>
                      </a:r>
                    </a:p>
                    <a:p>
                      <a:r>
                        <a:rPr lang="en-US" dirty="0"/>
                        <a:t>172.30.1.253</a:t>
                      </a:r>
                    </a:p>
                  </a:txBody>
                  <a:tcPr/>
                </a:tc>
                <a:extLst>
                  <a:ext uri="{0D108BD9-81ED-4DB2-BD59-A6C34878D82A}">
                    <a16:rowId xmlns:a16="http://schemas.microsoft.com/office/drawing/2014/main" val="2312075499"/>
                  </a:ext>
                </a:extLst>
              </a:tr>
              <a:tr h="370840">
                <a:tc>
                  <a:txBody>
                    <a:bodyPr/>
                    <a:lstStyle/>
                    <a:p>
                      <a:r>
                        <a:rPr lang="en-US" dirty="0"/>
                        <a:t>Baboon-</a:t>
                      </a:r>
                      <a:r>
                        <a:rPr lang="en-US" dirty="0" err="1"/>
                        <a:t>srv</a:t>
                      </a:r>
                      <a:endParaRPr lang="en-US" dirty="0"/>
                    </a:p>
                  </a:txBody>
                  <a:tcPr/>
                </a:tc>
                <a:tc>
                  <a:txBody>
                    <a:bodyPr/>
                    <a:lstStyle/>
                    <a:p>
                      <a:r>
                        <a:rPr lang="en-US" dirty="0"/>
                        <a:t>Linux Server running </a:t>
                      </a:r>
                    </a:p>
                    <a:p>
                      <a:r>
                        <a:rPr lang="en-US" dirty="0"/>
                        <a:t>SSH, NTP, DNS</a:t>
                      </a:r>
                    </a:p>
                  </a:txBody>
                  <a:tcPr/>
                </a:tc>
                <a:tc>
                  <a:txBody>
                    <a:bodyPr/>
                    <a:lstStyle/>
                    <a:p>
                      <a:r>
                        <a:rPr lang="en-US" dirty="0"/>
                        <a:t>10.30.30.20</a:t>
                      </a:r>
                    </a:p>
                  </a:txBody>
                  <a:tcPr/>
                </a:tc>
                <a:extLst>
                  <a:ext uri="{0D108BD9-81ED-4DB2-BD59-A6C34878D82A}">
                    <a16:rowId xmlns:a16="http://schemas.microsoft.com/office/drawing/2014/main" val="3803648157"/>
                  </a:ext>
                </a:extLst>
              </a:tr>
              <a:tr h="370840">
                <a:tc>
                  <a:txBody>
                    <a:bodyPr/>
                    <a:lstStyle/>
                    <a:p>
                      <a:r>
                        <a:rPr lang="en-US" dirty="0"/>
                        <a:t>Cheetah-</a:t>
                      </a:r>
                      <a:r>
                        <a:rPr lang="en-US" dirty="0" err="1"/>
                        <a:t>srv</a:t>
                      </a:r>
                      <a:endParaRPr lang="en-US" dirty="0"/>
                    </a:p>
                  </a:txBody>
                  <a:tcPr/>
                </a:tc>
                <a:tc>
                  <a:txBody>
                    <a:bodyPr/>
                    <a:lstStyle/>
                    <a:p>
                      <a:r>
                        <a:rPr lang="en-US" dirty="0"/>
                        <a:t>Server</a:t>
                      </a:r>
                      <a:r>
                        <a:rPr lang="en-US" baseline="0" dirty="0"/>
                        <a:t> running </a:t>
                      </a:r>
                      <a:r>
                        <a:rPr lang="en-US" baseline="0" dirty="0" err="1"/>
                        <a:t>rsyslogd</a:t>
                      </a:r>
                      <a:endParaRPr lang="en-US" dirty="0"/>
                    </a:p>
                  </a:txBody>
                  <a:tcPr/>
                </a:tc>
                <a:tc>
                  <a:txBody>
                    <a:bodyPr/>
                    <a:lstStyle/>
                    <a:p>
                      <a:r>
                        <a:rPr lang="en-US" dirty="0"/>
                        <a:t>192.168.30.30</a:t>
                      </a:r>
                    </a:p>
                  </a:txBody>
                  <a:tcPr/>
                </a:tc>
                <a:extLst>
                  <a:ext uri="{0D108BD9-81ED-4DB2-BD59-A6C34878D82A}">
                    <a16:rowId xmlns:a16="http://schemas.microsoft.com/office/drawing/2014/main" val="1035200104"/>
                  </a:ext>
                </a:extLst>
              </a:tr>
              <a:tr h="370840">
                <a:tc>
                  <a:txBody>
                    <a:bodyPr/>
                    <a:lstStyle/>
                    <a:p>
                      <a:r>
                        <a:rPr lang="en-US" dirty="0"/>
                        <a:t>Dog-</a:t>
                      </a:r>
                      <a:r>
                        <a:rPr lang="en-US" dirty="0" err="1"/>
                        <a:t>ws</a:t>
                      </a:r>
                      <a:endParaRPr lang="en-US" dirty="0"/>
                    </a:p>
                  </a:txBody>
                  <a:tcPr/>
                </a:tc>
                <a:tc>
                  <a:txBody>
                    <a:bodyPr/>
                    <a:lstStyle/>
                    <a:p>
                      <a:r>
                        <a:rPr lang="en-US" dirty="0"/>
                        <a:t>Workstation</a:t>
                      </a:r>
                    </a:p>
                  </a:txBody>
                  <a:tcPr/>
                </a:tc>
                <a:tc>
                  <a:txBody>
                    <a:bodyPr/>
                    <a:lstStyle/>
                    <a:p>
                      <a:r>
                        <a:rPr lang="en-US" dirty="0"/>
                        <a:t>192.168.30.101</a:t>
                      </a:r>
                    </a:p>
                  </a:txBody>
                  <a:tcPr/>
                </a:tc>
                <a:extLst>
                  <a:ext uri="{0D108BD9-81ED-4DB2-BD59-A6C34878D82A}">
                    <a16:rowId xmlns:a16="http://schemas.microsoft.com/office/drawing/2014/main" val="1163234343"/>
                  </a:ext>
                </a:extLst>
              </a:tr>
              <a:tr h="370840">
                <a:tc>
                  <a:txBody>
                    <a:bodyPr/>
                    <a:lstStyle/>
                    <a:p>
                      <a:r>
                        <a:rPr lang="en-US" dirty="0"/>
                        <a:t>Elephant-</a:t>
                      </a:r>
                      <a:r>
                        <a:rPr lang="en-US" dirty="0" err="1"/>
                        <a:t>ws</a:t>
                      </a:r>
                      <a:endParaRPr lang="en-US" dirty="0"/>
                    </a:p>
                  </a:txBody>
                  <a:tcPr/>
                </a:tc>
                <a:tc>
                  <a:txBody>
                    <a:bodyPr/>
                    <a:lstStyle/>
                    <a:p>
                      <a:r>
                        <a:rPr lang="en-US" dirty="0"/>
                        <a:t>Workstation</a:t>
                      </a:r>
                    </a:p>
                  </a:txBody>
                  <a:tcPr/>
                </a:tc>
                <a:tc>
                  <a:txBody>
                    <a:bodyPr/>
                    <a:lstStyle/>
                    <a:p>
                      <a:r>
                        <a:rPr lang="en-US" dirty="0"/>
                        <a:t>192.168.30.102</a:t>
                      </a:r>
                    </a:p>
                  </a:txBody>
                  <a:tcPr/>
                </a:tc>
                <a:extLst>
                  <a:ext uri="{0D108BD9-81ED-4DB2-BD59-A6C34878D82A}">
                    <a16:rowId xmlns:a16="http://schemas.microsoft.com/office/drawing/2014/main" val="148129840"/>
                  </a:ext>
                </a:extLst>
              </a:tr>
              <a:tr h="370840">
                <a:tc>
                  <a:txBody>
                    <a:bodyPr/>
                    <a:lstStyle/>
                    <a:p>
                      <a:r>
                        <a:rPr lang="en-US" dirty="0"/>
                        <a:t>Fox-</a:t>
                      </a:r>
                      <a:r>
                        <a:rPr lang="en-US" dirty="0" err="1"/>
                        <a:t>ws</a:t>
                      </a:r>
                      <a:endParaRPr lang="en-US" dirty="0"/>
                    </a:p>
                  </a:txBody>
                  <a:tcPr/>
                </a:tc>
                <a:tc>
                  <a:txBody>
                    <a:bodyPr/>
                    <a:lstStyle/>
                    <a:p>
                      <a:r>
                        <a:rPr lang="en-US" dirty="0"/>
                        <a:t>Workstation</a:t>
                      </a:r>
                    </a:p>
                  </a:txBody>
                  <a:tcPr/>
                </a:tc>
                <a:tc>
                  <a:txBody>
                    <a:bodyPr/>
                    <a:lstStyle/>
                    <a:p>
                      <a:r>
                        <a:rPr lang="en-US" dirty="0"/>
                        <a:t>192.168.30.100</a:t>
                      </a:r>
                    </a:p>
                  </a:txBody>
                  <a:tcPr/>
                </a:tc>
                <a:extLst>
                  <a:ext uri="{0D108BD9-81ED-4DB2-BD59-A6C34878D82A}">
                    <a16:rowId xmlns:a16="http://schemas.microsoft.com/office/drawing/2014/main" val="3695496531"/>
                  </a:ext>
                </a:extLst>
              </a:tr>
              <a:tr h="370840">
                <a:tc>
                  <a:txBody>
                    <a:bodyPr/>
                    <a:lstStyle/>
                    <a:p>
                      <a:r>
                        <a:rPr lang="en-US" dirty="0"/>
                        <a:t>Yak-</a:t>
                      </a:r>
                      <a:r>
                        <a:rPr lang="en-US" dirty="0" err="1"/>
                        <a:t>srv</a:t>
                      </a:r>
                      <a:endParaRPr lang="en-US" dirty="0"/>
                    </a:p>
                  </a:txBody>
                  <a:tcPr/>
                </a:tc>
                <a:tc>
                  <a:txBody>
                    <a:bodyPr/>
                    <a:lstStyle/>
                    <a:p>
                      <a:r>
                        <a:rPr lang="en-US" dirty="0"/>
                        <a:t>Server</a:t>
                      </a:r>
                    </a:p>
                  </a:txBody>
                  <a:tcPr/>
                </a:tc>
                <a:tc>
                  <a:txBody>
                    <a:bodyPr/>
                    <a:lstStyle/>
                    <a:p>
                      <a:r>
                        <a:rPr lang="en-US" dirty="0"/>
                        <a:t>192.168.30.90</a:t>
                      </a:r>
                    </a:p>
                  </a:txBody>
                  <a:tcPr/>
                </a:tc>
                <a:extLst>
                  <a:ext uri="{0D108BD9-81ED-4DB2-BD59-A6C34878D82A}">
                    <a16:rowId xmlns:a16="http://schemas.microsoft.com/office/drawing/2014/main" val="3638354533"/>
                  </a:ext>
                </a:extLst>
              </a:tr>
            </a:tbl>
          </a:graphicData>
        </a:graphic>
      </p:graphicFrame>
    </p:spTree>
    <p:extLst>
      <p:ext uri="{BB962C8B-B14F-4D97-AF65-F5344CB8AC3E}">
        <p14:creationId xmlns:p14="http://schemas.microsoft.com/office/powerpoint/2010/main" val="195121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Scenario and Network Environment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2438400"/>
            <a:ext cx="2603046" cy="1021416"/>
          </a:xfrm>
          <a:prstGeom prst="rect">
            <a:avLst/>
          </a:prstGeom>
        </p:spPr>
      </p:pic>
      <p:cxnSp>
        <p:nvCxnSpPr>
          <p:cNvPr id="7" name="Straight Arrow Connector 6"/>
          <p:cNvCxnSpPr>
            <a:endCxn id="5" idx="1"/>
          </p:cNvCxnSpPr>
          <p:nvPr/>
        </p:nvCxnSpPr>
        <p:spPr>
          <a:xfrm>
            <a:off x="2362200" y="2949108"/>
            <a:ext cx="9144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51" y="2396746"/>
            <a:ext cx="1597371" cy="1104724"/>
          </a:xfrm>
          <a:prstGeom prst="rect">
            <a:avLst/>
          </a:prstGeom>
        </p:spPr>
      </p:pic>
      <p:cxnSp>
        <p:nvCxnSpPr>
          <p:cNvPr id="11" name="Straight Arrow Connector 10"/>
          <p:cNvCxnSpPr/>
          <p:nvPr/>
        </p:nvCxnSpPr>
        <p:spPr>
          <a:xfrm>
            <a:off x="5810906" y="2955963"/>
            <a:ext cx="1688961"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2019" y="2301408"/>
            <a:ext cx="1295400" cy="129540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717" y="4343400"/>
            <a:ext cx="883920" cy="13716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4343400"/>
            <a:ext cx="883920" cy="137160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9400" y="4391211"/>
            <a:ext cx="1200150" cy="1200150"/>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6322" y="4457736"/>
            <a:ext cx="1200150" cy="1200150"/>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5450" y="4478903"/>
            <a:ext cx="1200150" cy="1200150"/>
          </a:xfrm>
          <a:prstGeom prst="rect">
            <a:avLst/>
          </a:prstGeom>
        </p:spPr>
      </p:pic>
      <p:sp>
        <p:nvSpPr>
          <p:cNvPr id="23" name="TextBox 22"/>
          <p:cNvSpPr txBox="1"/>
          <p:nvPr/>
        </p:nvSpPr>
        <p:spPr>
          <a:xfrm>
            <a:off x="4162784" y="2072417"/>
            <a:ext cx="830677" cy="369332"/>
          </a:xfrm>
          <a:prstGeom prst="rect">
            <a:avLst/>
          </a:prstGeom>
          <a:noFill/>
        </p:spPr>
        <p:txBody>
          <a:bodyPr wrap="none" rtlCol="0">
            <a:spAutoFit/>
          </a:bodyPr>
          <a:lstStyle/>
          <a:p>
            <a:r>
              <a:rPr lang="en-US" dirty="0"/>
              <a:t>Ant-</a:t>
            </a:r>
            <a:r>
              <a:rPr lang="en-US" dirty="0" err="1"/>
              <a:t>fw</a:t>
            </a:r>
            <a:endParaRPr lang="en-US" dirty="0"/>
          </a:p>
        </p:txBody>
      </p:sp>
      <p:sp>
        <p:nvSpPr>
          <p:cNvPr id="24" name="TextBox 23"/>
          <p:cNvSpPr txBox="1"/>
          <p:nvPr/>
        </p:nvSpPr>
        <p:spPr>
          <a:xfrm>
            <a:off x="7380199" y="1998707"/>
            <a:ext cx="1259127" cy="369332"/>
          </a:xfrm>
          <a:prstGeom prst="rect">
            <a:avLst/>
          </a:prstGeom>
          <a:noFill/>
        </p:spPr>
        <p:txBody>
          <a:bodyPr wrap="none" rtlCol="0">
            <a:spAutoFit/>
          </a:bodyPr>
          <a:lstStyle/>
          <a:p>
            <a:r>
              <a:rPr lang="en-US" dirty="0"/>
              <a:t>Baboon-</a:t>
            </a:r>
            <a:r>
              <a:rPr lang="en-US" dirty="0" err="1"/>
              <a:t>srv</a:t>
            </a:r>
            <a:endParaRPr lang="en-US" dirty="0"/>
          </a:p>
        </p:txBody>
      </p:sp>
      <p:cxnSp>
        <p:nvCxnSpPr>
          <p:cNvPr id="27" name="Straight Arrow Connector 26"/>
          <p:cNvCxnSpPr/>
          <p:nvPr/>
        </p:nvCxnSpPr>
        <p:spPr>
          <a:xfrm>
            <a:off x="4803355" y="3399201"/>
            <a:ext cx="2054645" cy="1079702"/>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803355" y="3413697"/>
            <a:ext cx="895936" cy="1065206"/>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399746" y="3399201"/>
            <a:ext cx="386685" cy="1062066"/>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214554" y="3397626"/>
            <a:ext cx="1581570" cy="99358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96264" y="3397626"/>
            <a:ext cx="2590598" cy="97659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24526" y="5715000"/>
            <a:ext cx="1337674" cy="369332"/>
          </a:xfrm>
          <a:prstGeom prst="rect">
            <a:avLst/>
          </a:prstGeom>
          <a:noFill/>
        </p:spPr>
        <p:txBody>
          <a:bodyPr wrap="none" rtlCol="0">
            <a:spAutoFit/>
          </a:bodyPr>
          <a:lstStyle/>
          <a:p>
            <a:r>
              <a:rPr lang="en-US" dirty="0"/>
              <a:t>Cheetah-</a:t>
            </a:r>
            <a:r>
              <a:rPr lang="en-US" dirty="0" err="1"/>
              <a:t>srv</a:t>
            </a:r>
            <a:endParaRPr lang="en-US" dirty="0"/>
          </a:p>
        </p:txBody>
      </p:sp>
      <p:sp>
        <p:nvSpPr>
          <p:cNvPr id="39" name="TextBox 38"/>
          <p:cNvSpPr txBox="1"/>
          <p:nvPr/>
        </p:nvSpPr>
        <p:spPr>
          <a:xfrm>
            <a:off x="6874375" y="5715000"/>
            <a:ext cx="867545" cy="369332"/>
          </a:xfrm>
          <a:prstGeom prst="rect">
            <a:avLst/>
          </a:prstGeom>
          <a:noFill/>
        </p:spPr>
        <p:txBody>
          <a:bodyPr wrap="none" rtlCol="0">
            <a:spAutoFit/>
          </a:bodyPr>
          <a:lstStyle/>
          <a:p>
            <a:r>
              <a:rPr lang="en-US" dirty="0"/>
              <a:t>Yak-</a:t>
            </a:r>
            <a:r>
              <a:rPr lang="en-US" dirty="0" err="1"/>
              <a:t>srv</a:t>
            </a:r>
            <a:endParaRPr lang="en-US" dirty="0"/>
          </a:p>
        </p:txBody>
      </p:sp>
      <p:sp>
        <p:nvSpPr>
          <p:cNvPr id="40" name="TextBox 39"/>
          <p:cNvSpPr txBox="1"/>
          <p:nvPr/>
        </p:nvSpPr>
        <p:spPr>
          <a:xfrm>
            <a:off x="2868722" y="5665422"/>
            <a:ext cx="912429" cy="369332"/>
          </a:xfrm>
          <a:prstGeom prst="rect">
            <a:avLst/>
          </a:prstGeom>
          <a:noFill/>
        </p:spPr>
        <p:txBody>
          <a:bodyPr wrap="none" rtlCol="0">
            <a:spAutoFit/>
          </a:bodyPr>
          <a:lstStyle/>
          <a:p>
            <a:r>
              <a:rPr lang="en-US" dirty="0"/>
              <a:t>Dog-</a:t>
            </a:r>
            <a:r>
              <a:rPr lang="en-US" dirty="0" err="1"/>
              <a:t>ws</a:t>
            </a:r>
            <a:endParaRPr lang="en-US" dirty="0"/>
          </a:p>
        </p:txBody>
      </p:sp>
      <p:sp>
        <p:nvSpPr>
          <p:cNvPr id="41" name="TextBox 40"/>
          <p:cNvSpPr txBox="1"/>
          <p:nvPr/>
        </p:nvSpPr>
        <p:spPr>
          <a:xfrm>
            <a:off x="4100460" y="5704114"/>
            <a:ext cx="1313180" cy="369332"/>
          </a:xfrm>
          <a:prstGeom prst="rect">
            <a:avLst/>
          </a:prstGeom>
          <a:noFill/>
        </p:spPr>
        <p:txBody>
          <a:bodyPr wrap="none" rtlCol="0">
            <a:spAutoFit/>
          </a:bodyPr>
          <a:lstStyle/>
          <a:p>
            <a:r>
              <a:rPr lang="en-US" dirty="0"/>
              <a:t>Elephant-</a:t>
            </a:r>
            <a:r>
              <a:rPr lang="en-US" dirty="0" err="1"/>
              <a:t>ws</a:t>
            </a:r>
            <a:endParaRPr lang="en-US" dirty="0"/>
          </a:p>
        </p:txBody>
      </p:sp>
      <p:sp>
        <p:nvSpPr>
          <p:cNvPr id="42" name="TextBox 41"/>
          <p:cNvSpPr txBox="1"/>
          <p:nvPr/>
        </p:nvSpPr>
        <p:spPr>
          <a:xfrm>
            <a:off x="5723058" y="5657886"/>
            <a:ext cx="859018" cy="369332"/>
          </a:xfrm>
          <a:prstGeom prst="rect">
            <a:avLst/>
          </a:prstGeom>
          <a:noFill/>
        </p:spPr>
        <p:txBody>
          <a:bodyPr wrap="none" rtlCol="0">
            <a:spAutoFit/>
          </a:bodyPr>
          <a:lstStyle/>
          <a:p>
            <a:r>
              <a:rPr lang="en-US" dirty="0"/>
              <a:t>Fox-</a:t>
            </a:r>
            <a:r>
              <a:rPr lang="en-US" dirty="0" err="1"/>
              <a:t>ws</a:t>
            </a:r>
            <a:endParaRPr lang="en-US" dirty="0"/>
          </a:p>
        </p:txBody>
      </p:sp>
      <p:sp>
        <p:nvSpPr>
          <p:cNvPr id="47" name="TextBox 46"/>
          <p:cNvSpPr txBox="1"/>
          <p:nvPr/>
        </p:nvSpPr>
        <p:spPr>
          <a:xfrm>
            <a:off x="2275637" y="2414081"/>
            <a:ext cx="1377300" cy="369332"/>
          </a:xfrm>
          <a:prstGeom prst="rect">
            <a:avLst/>
          </a:prstGeom>
          <a:noFill/>
        </p:spPr>
        <p:txBody>
          <a:bodyPr wrap="none" rtlCol="0">
            <a:spAutoFit/>
          </a:bodyPr>
          <a:lstStyle/>
          <a:p>
            <a:r>
              <a:rPr lang="en-US" dirty="0"/>
              <a:t>172.30.1.253</a:t>
            </a:r>
          </a:p>
        </p:txBody>
      </p:sp>
      <p:sp>
        <p:nvSpPr>
          <p:cNvPr id="48" name="TextBox 47"/>
          <p:cNvSpPr txBox="1"/>
          <p:nvPr/>
        </p:nvSpPr>
        <p:spPr>
          <a:xfrm>
            <a:off x="5512903" y="3029869"/>
            <a:ext cx="1261884" cy="369332"/>
          </a:xfrm>
          <a:prstGeom prst="rect">
            <a:avLst/>
          </a:prstGeom>
          <a:noFill/>
        </p:spPr>
        <p:txBody>
          <a:bodyPr wrap="none" rtlCol="0">
            <a:spAutoFit/>
          </a:bodyPr>
          <a:lstStyle/>
          <a:p>
            <a:r>
              <a:rPr lang="en-US" dirty="0"/>
              <a:t>10.30.30.10</a:t>
            </a:r>
          </a:p>
        </p:txBody>
      </p:sp>
      <p:sp>
        <p:nvSpPr>
          <p:cNvPr id="50" name="TextBox 49"/>
          <p:cNvSpPr txBox="1"/>
          <p:nvPr/>
        </p:nvSpPr>
        <p:spPr>
          <a:xfrm>
            <a:off x="3127809" y="3235376"/>
            <a:ext cx="1492716" cy="369332"/>
          </a:xfrm>
          <a:prstGeom prst="rect">
            <a:avLst/>
          </a:prstGeom>
          <a:noFill/>
        </p:spPr>
        <p:txBody>
          <a:bodyPr wrap="none" rtlCol="0">
            <a:spAutoFit/>
          </a:bodyPr>
          <a:lstStyle/>
          <a:p>
            <a:r>
              <a:rPr lang="en-US" dirty="0"/>
              <a:t>192.168.30.10</a:t>
            </a:r>
          </a:p>
        </p:txBody>
      </p:sp>
      <p:sp>
        <p:nvSpPr>
          <p:cNvPr id="28" name="TextBox 27"/>
          <p:cNvSpPr txBox="1"/>
          <p:nvPr/>
        </p:nvSpPr>
        <p:spPr>
          <a:xfrm>
            <a:off x="888145" y="6084332"/>
            <a:ext cx="1492716" cy="369332"/>
          </a:xfrm>
          <a:prstGeom prst="rect">
            <a:avLst/>
          </a:prstGeom>
          <a:noFill/>
        </p:spPr>
        <p:txBody>
          <a:bodyPr wrap="none" rtlCol="0">
            <a:spAutoFit/>
          </a:bodyPr>
          <a:lstStyle/>
          <a:p>
            <a:r>
              <a:rPr lang="en-US" dirty="0"/>
              <a:t>192.168.30.30</a:t>
            </a:r>
          </a:p>
        </p:txBody>
      </p:sp>
      <p:sp>
        <p:nvSpPr>
          <p:cNvPr id="30" name="TextBox 29"/>
          <p:cNvSpPr txBox="1"/>
          <p:nvPr/>
        </p:nvSpPr>
        <p:spPr>
          <a:xfrm>
            <a:off x="6934200" y="6089651"/>
            <a:ext cx="1492716" cy="369332"/>
          </a:xfrm>
          <a:prstGeom prst="rect">
            <a:avLst/>
          </a:prstGeom>
          <a:noFill/>
        </p:spPr>
        <p:txBody>
          <a:bodyPr wrap="none" rtlCol="0">
            <a:spAutoFit/>
          </a:bodyPr>
          <a:lstStyle/>
          <a:p>
            <a:r>
              <a:rPr lang="en-US" dirty="0"/>
              <a:t>192.168.30.90</a:t>
            </a:r>
          </a:p>
        </p:txBody>
      </p:sp>
      <p:sp>
        <p:nvSpPr>
          <p:cNvPr id="3" name="Rectangle 2"/>
          <p:cNvSpPr/>
          <p:nvPr/>
        </p:nvSpPr>
        <p:spPr>
          <a:xfrm>
            <a:off x="7377442" y="3516589"/>
            <a:ext cx="1261884" cy="369332"/>
          </a:xfrm>
          <a:prstGeom prst="rect">
            <a:avLst/>
          </a:prstGeom>
        </p:spPr>
        <p:txBody>
          <a:bodyPr wrap="none">
            <a:spAutoFit/>
          </a:bodyPr>
          <a:lstStyle/>
          <a:p>
            <a:r>
              <a:rPr lang="en-US" dirty="0"/>
              <a:t>10.30.30.20</a:t>
            </a:r>
          </a:p>
        </p:txBody>
      </p:sp>
    </p:spTree>
    <p:extLst>
      <p:ext uri="{BB962C8B-B14F-4D97-AF65-F5344CB8AC3E}">
        <p14:creationId xmlns:p14="http://schemas.microsoft.com/office/powerpoint/2010/main" val="410427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Event Logs in the Case Study</a:t>
            </a:r>
          </a:p>
        </p:txBody>
      </p:sp>
      <p:sp>
        <p:nvSpPr>
          <p:cNvPr id="3" name="Content Placeholder 2"/>
          <p:cNvSpPr>
            <a:spLocks noGrp="1"/>
          </p:cNvSpPr>
          <p:nvPr>
            <p:ph idx="1"/>
          </p:nvPr>
        </p:nvSpPr>
        <p:spPr>
          <a:xfrm>
            <a:off x="1219200" y="1447800"/>
            <a:ext cx="7715250" cy="4800600"/>
          </a:xfrm>
        </p:spPr>
        <p:txBody>
          <a:bodyPr/>
          <a:lstStyle/>
          <a:p>
            <a:r>
              <a:rPr lang="en-US" sz="2800" dirty="0"/>
              <a:t>The log data contains:</a:t>
            </a:r>
          </a:p>
          <a:p>
            <a:pPr lvl="1"/>
            <a:r>
              <a:rPr lang="en-US" sz="2400" dirty="0">
                <a:solidFill>
                  <a:srgbClr val="0070C0"/>
                </a:solidFill>
              </a:rPr>
              <a:t>Auth.log</a:t>
            </a:r>
            <a:r>
              <a:rPr lang="en-US" sz="2400" dirty="0"/>
              <a:t>:  system authentication and privileged command logs from the Linux server, baboon-</a:t>
            </a:r>
            <a:r>
              <a:rPr lang="en-US" sz="2400" dirty="0" err="1"/>
              <a:t>srv</a:t>
            </a:r>
            <a:endParaRPr lang="en-US" sz="2400" dirty="0"/>
          </a:p>
          <a:p>
            <a:pPr lvl="1"/>
            <a:r>
              <a:rPr lang="en-US" sz="2400" dirty="0">
                <a:solidFill>
                  <a:srgbClr val="0070C0"/>
                </a:solidFill>
              </a:rPr>
              <a:t>Workstations.log</a:t>
            </a:r>
            <a:r>
              <a:rPr lang="en-US" sz="2400" dirty="0"/>
              <a:t>:  logs from Windows workstations</a:t>
            </a:r>
          </a:p>
          <a:p>
            <a:pPr lvl="1"/>
            <a:r>
              <a:rPr lang="en-US" sz="2400" dirty="0">
                <a:solidFill>
                  <a:srgbClr val="0070C0"/>
                </a:solidFill>
              </a:rPr>
              <a:t>Firewall.log</a:t>
            </a:r>
            <a:r>
              <a:rPr lang="en-US" sz="2400" dirty="0"/>
              <a:t>:  cisco ASA firewall logs</a:t>
            </a:r>
          </a:p>
          <a:p>
            <a:endParaRPr lang="en-US" sz="2800" dirty="0"/>
          </a:p>
          <a:p>
            <a:r>
              <a:rPr lang="en-US" sz="2800" dirty="0"/>
              <a:t>The Cleaner company’s IT staff noticed a sudden burst of failed login attempts to the ‘baboon-</a:t>
            </a:r>
            <a:r>
              <a:rPr lang="en-US" sz="2800" dirty="0" err="1"/>
              <a:t>srv</a:t>
            </a:r>
            <a:r>
              <a:rPr lang="en-US" sz="2800" dirty="0"/>
              <a:t>’, beginning 18:56:50 on April 27, 2011, so they began investigation</a:t>
            </a:r>
          </a:p>
          <a:p>
            <a:pPr marL="403225" lvl="1" indent="0">
              <a:buNone/>
            </a:pPr>
            <a:endParaRPr lang="en-US" dirty="0"/>
          </a:p>
        </p:txBody>
      </p:sp>
    </p:spTree>
    <p:extLst>
      <p:ext uri="{BB962C8B-B14F-4D97-AF65-F5344CB8AC3E}">
        <p14:creationId xmlns:p14="http://schemas.microsoft.com/office/powerpoint/2010/main" val="21915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Pre-Analysis: Load log data into </a:t>
            </a:r>
            <a:r>
              <a:rPr lang="en-US" dirty="0" err="1"/>
              <a:t>Splunk</a:t>
            </a:r>
            <a:endParaRPr lang="en-US" dirty="0"/>
          </a:p>
        </p:txBody>
      </p:sp>
      <p:sp>
        <p:nvSpPr>
          <p:cNvPr id="3" name="Content Placeholder 2"/>
          <p:cNvSpPr>
            <a:spLocks noGrp="1"/>
          </p:cNvSpPr>
          <p:nvPr>
            <p:ph idx="1"/>
          </p:nvPr>
        </p:nvSpPr>
        <p:spPr>
          <a:xfrm>
            <a:off x="1143000" y="1432386"/>
            <a:ext cx="7499350" cy="4800600"/>
          </a:xfrm>
        </p:spPr>
        <p:txBody>
          <a:bodyPr/>
          <a:lstStyle/>
          <a:p>
            <a:r>
              <a:rPr lang="en-US" sz="2400" dirty="0"/>
              <a:t>In </a:t>
            </a:r>
            <a:r>
              <a:rPr lang="en-US" sz="2400" dirty="0" err="1"/>
              <a:t>Splunk</a:t>
            </a:r>
            <a:r>
              <a:rPr lang="en-US" sz="2400" dirty="0"/>
              <a:t>, use ‘add data’, and add the log .zip file in, let us name it “Network-Forensics-Case-Study”</a:t>
            </a:r>
          </a:p>
          <a:p>
            <a:r>
              <a:rPr lang="en-US" sz="2400" dirty="0"/>
              <a:t>You can see there are 4 data sources:</a:t>
            </a:r>
          </a:p>
        </p:txBody>
      </p:sp>
      <p:pic>
        <p:nvPicPr>
          <p:cNvPr id="5" name="Picture 4"/>
          <p:cNvPicPr>
            <a:picLocks noChangeAspect="1"/>
          </p:cNvPicPr>
          <p:nvPr/>
        </p:nvPicPr>
        <p:blipFill>
          <a:blip r:embed="rId2"/>
          <a:stretch>
            <a:fillRect/>
          </a:stretch>
        </p:blipFill>
        <p:spPr>
          <a:xfrm>
            <a:off x="1435100" y="2743200"/>
            <a:ext cx="7048233" cy="3948112"/>
          </a:xfrm>
          <a:prstGeom prst="rect">
            <a:avLst/>
          </a:prstGeom>
        </p:spPr>
      </p:pic>
    </p:spTree>
    <p:extLst>
      <p:ext uri="{BB962C8B-B14F-4D97-AF65-F5344CB8AC3E}">
        <p14:creationId xmlns:p14="http://schemas.microsoft.com/office/powerpoint/2010/main" val="303290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First Steps</a:t>
            </a:r>
          </a:p>
        </p:txBody>
      </p:sp>
      <p:sp>
        <p:nvSpPr>
          <p:cNvPr id="3" name="Content Placeholder 2"/>
          <p:cNvSpPr>
            <a:spLocks noGrp="1"/>
          </p:cNvSpPr>
          <p:nvPr>
            <p:ph idx="1"/>
          </p:nvPr>
        </p:nvSpPr>
        <p:spPr>
          <a:xfrm>
            <a:off x="1434263" y="1143000"/>
            <a:ext cx="7499350" cy="4800600"/>
          </a:xfrm>
        </p:spPr>
        <p:txBody>
          <a:bodyPr/>
          <a:lstStyle/>
          <a:p>
            <a:r>
              <a:rPr lang="en-US" sz="2400" dirty="0"/>
              <a:t>Check logs related to failed login attempts to Linux server baboon-</a:t>
            </a:r>
            <a:r>
              <a:rPr lang="en-US" sz="2400" dirty="0" err="1"/>
              <a:t>srv</a:t>
            </a:r>
            <a:endParaRPr lang="en-US" sz="2400" dirty="0"/>
          </a:p>
          <a:p>
            <a:pPr lvl="1"/>
            <a:r>
              <a:rPr lang="en-US" sz="2000" dirty="0"/>
              <a:t>After loading the .zip data, select only the auth.log, and search for “</a:t>
            </a:r>
            <a:r>
              <a:rPr lang="en-US" sz="2000" dirty="0">
                <a:solidFill>
                  <a:srgbClr val="FF0000"/>
                </a:solidFill>
              </a:rPr>
              <a:t>failure</a:t>
            </a:r>
            <a:r>
              <a:rPr lang="en-US" sz="2000" dirty="0"/>
              <a:t>”</a:t>
            </a:r>
          </a:p>
        </p:txBody>
      </p:sp>
      <p:pic>
        <p:nvPicPr>
          <p:cNvPr id="5" name="Picture 4"/>
          <p:cNvPicPr>
            <a:picLocks noChangeAspect="1"/>
          </p:cNvPicPr>
          <p:nvPr/>
        </p:nvPicPr>
        <p:blipFill>
          <a:blip r:embed="rId2"/>
          <a:stretch>
            <a:fillRect/>
          </a:stretch>
        </p:blipFill>
        <p:spPr>
          <a:xfrm>
            <a:off x="685800" y="2647628"/>
            <a:ext cx="7991475" cy="4164334"/>
          </a:xfrm>
          <a:prstGeom prst="rect">
            <a:avLst/>
          </a:prstGeom>
        </p:spPr>
      </p:pic>
    </p:spTree>
    <p:extLst>
      <p:ext uri="{BB962C8B-B14F-4D97-AF65-F5344CB8AC3E}">
        <p14:creationId xmlns:p14="http://schemas.microsoft.com/office/powerpoint/2010/main" val="263154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First Steps</a:t>
            </a:r>
          </a:p>
        </p:txBody>
      </p:sp>
      <p:sp>
        <p:nvSpPr>
          <p:cNvPr id="3" name="Content Placeholder 2"/>
          <p:cNvSpPr>
            <a:spLocks noGrp="1"/>
          </p:cNvSpPr>
          <p:nvPr>
            <p:ph idx="1"/>
          </p:nvPr>
        </p:nvSpPr>
        <p:spPr>
          <a:xfrm>
            <a:off x="1434263" y="1143000"/>
            <a:ext cx="7499350" cy="4800600"/>
          </a:xfrm>
        </p:spPr>
        <p:txBody>
          <a:bodyPr/>
          <a:lstStyle/>
          <a:p>
            <a:r>
              <a:rPr lang="en-US" sz="2800" dirty="0"/>
              <a:t>We can see that the remote host 172.30.1.77 attempted to login to the SSH server on baboon-</a:t>
            </a:r>
            <a:r>
              <a:rPr lang="en-US" sz="2800" dirty="0" err="1"/>
              <a:t>srv</a:t>
            </a:r>
            <a:r>
              <a:rPr lang="en-US" sz="2800" dirty="0"/>
              <a:t> for 73 times.</a:t>
            </a:r>
          </a:p>
          <a:p>
            <a:r>
              <a:rPr lang="en-US" sz="2800" dirty="0"/>
              <a:t>Using the ‘zoom out’ to check the histogram, we can see that about 70 failed login attempts happened within 7 minutes</a:t>
            </a:r>
          </a:p>
          <a:p>
            <a:r>
              <a:rPr lang="en-US" sz="2800" dirty="0"/>
              <a:t>That attacking host tried username of ‘bob’ and ‘root’ for these failed login attempts</a:t>
            </a:r>
            <a:endParaRPr lang="en-US" sz="2400" dirty="0"/>
          </a:p>
        </p:txBody>
      </p:sp>
      <p:pic>
        <p:nvPicPr>
          <p:cNvPr id="4" name="Picture 3"/>
          <p:cNvPicPr>
            <a:picLocks noChangeAspect="1"/>
          </p:cNvPicPr>
          <p:nvPr/>
        </p:nvPicPr>
        <p:blipFill>
          <a:blip r:embed="rId2"/>
          <a:stretch>
            <a:fillRect/>
          </a:stretch>
        </p:blipFill>
        <p:spPr>
          <a:xfrm>
            <a:off x="228600" y="4876800"/>
            <a:ext cx="8829675" cy="1353635"/>
          </a:xfrm>
          <a:prstGeom prst="rect">
            <a:avLst/>
          </a:prstGeom>
        </p:spPr>
      </p:pic>
    </p:spTree>
    <p:extLst>
      <p:ext uri="{BB962C8B-B14F-4D97-AF65-F5344CB8AC3E}">
        <p14:creationId xmlns:p14="http://schemas.microsoft.com/office/powerpoint/2010/main" val="2582314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6832</TotalTime>
  <Words>1720</Words>
  <Application>Microsoft Office PowerPoint</Application>
  <PresentationFormat>On-screen Show (4:3)</PresentationFormat>
  <Paragraphs>200</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Gill Sans MT</vt:lpstr>
      <vt:lpstr>Times New Roman</vt:lpstr>
      <vt:lpstr>Verdana</vt:lpstr>
      <vt:lpstr>Wingdings 2</vt:lpstr>
      <vt:lpstr>Solstice</vt:lpstr>
      <vt:lpstr>Using Splunk – A Case Study</vt:lpstr>
      <vt:lpstr>Acknowledgement</vt:lpstr>
      <vt:lpstr>Case Scenario and Network Environment</vt:lpstr>
      <vt:lpstr>Case Scenario and Network Environment</vt:lpstr>
      <vt:lpstr>Case Scenario and Network Environment</vt:lpstr>
      <vt:lpstr>Security Event Logs in the Case Study</vt:lpstr>
      <vt:lpstr>Pre-Analysis: Load log data into Splunk</vt:lpstr>
      <vt:lpstr>Analysis: First Steps</vt:lpstr>
      <vt:lpstr>Analysis: First Steps</vt:lpstr>
      <vt:lpstr>Analysis: First Steps</vt:lpstr>
      <vt:lpstr>Visualize Failed Login Attempts</vt:lpstr>
      <vt:lpstr>Visualize Failed Login Attempts</vt:lpstr>
      <vt:lpstr>Targeted Accounts</vt:lpstr>
      <vt:lpstr>Successful Logins</vt:lpstr>
      <vt:lpstr>Activities Following Compromise</vt:lpstr>
      <vt:lpstr>Activities Following Compromise</vt:lpstr>
      <vt:lpstr>Firewall Logs</vt:lpstr>
      <vt:lpstr>Firewall Logs</vt:lpstr>
      <vt:lpstr>Firewall Logs</vt:lpstr>
      <vt:lpstr>Firewall Logs</vt:lpstr>
      <vt:lpstr>Firewall Logs</vt:lpstr>
      <vt:lpstr>Firewall Logs</vt:lpstr>
      <vt:lpstr>Windows Workstations Log</vt:lpstr>
      <vt:lpstr>Firewall Log</vt:lpstr>
      <vt:lpstr>Afterwards Response </vt:lpstr>
      <vt:lpstr>Additional Sources of Evidence</vt:lpstr>
      <vt:lpstr>Splunk Multiple Dataset Issue</vt:lpstr>
      <vt:lpstr>Splunk Timestamp Issue</vt:lpstr>
      <vt:lpstr>Splunk Timestamp Issue - Example</vt:lpstr>
      <vt:lpstr>Splunk Timestamp Issue -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Event Logs (.evt and .evtx File Formats)</dc:title>
  <dc:creator>User</dc:creator>
  <cp:lastModifiedBy>Cliff Zou</cp:lastModifiedBy>
  <cp:revision>242</cp:revision>
  <dcterms:created xsi:type="dcterms:W3CDTF">2013-11-10T00:52:34Z</dcterms:created>
  <dcterms:modified xsi:type="dcterms:W3CDTF">2022-10-31T02:56:06Z</dcterms:modified>
</cp:coreProperties>
</file>