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2" r:id="rId2"/>
    <p:sldId id="283" r:id="rId3"/>
    <p:sldId id="284" r:id="rId4"/>
    <p:sldId id="285" r:id="rId5"/>
    <p:sldId id="294" r:id="rId6"/>
    <p:sldId id="286" r:id="rId7"/>
    <p:sldId id="287" r:id="rId8"/>
    <p:sldId id="288" r:id="rId9"/>
    <p:sldId id="292" r:id="rId10"/>
    <p:sldId id="289" r:id="rId11"/>
    <p:sldId id="290" r:id="rId12"/>
    <p:sldId id="29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261" autoAdjust="0"/>
  </p:normalViewPr>
  <p:slideViewPr>
    <p:cSldViewPr>
      <p:cViewPr varScale="1">
        <p:scale>
          <a:sx n="92" d="100"/>
          <a:sy n="92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7B9F1A-4BA7-4F42-8B30-B390DAD022BE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DAA574-78F9-4CF3-B5AA-FBB7FA629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785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32125-C21D-4793-A6E9-AEA3A2E01112}" type="slidenum">
              <a:rPr lang="en-US" altLang="en-US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2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724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5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05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51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7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5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62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0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74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81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E35B27-722D-479F-AE8A-9D1E19209290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CAC18-B632-4DC6-9D20-180F25605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BB1-4F72-42EE-962D-8D619EADA197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E5EE-EF7A-4CE2-B37B-14BAE1F61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9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A553-A8E7-4033-AF4F-9980AF19E86A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7EBF-D0FB-40F0-A4D8-34F2BB57D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93E0-2FBC-411A-9E2D-7BB679E8A33B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CE37-9B19-4A1F-B317-C426BEA3A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43A202-D693-4DA3-A9D5-41F5562821BE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6B3CBA-5C7D-47E3-A184-0130CB1E7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80137-D48C-480B-AE9D-C2DBF8E0F16F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5685-DB8E-4829-B9B3-CE34A8BF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B63DA3-CF07-422A-A7E7-C8441FF20691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1BAAF-10C9-4D5C-B00C-BD2C99104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1C78-DF78-4C5A-BED5-B7B03F45249D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7665-8DC7-4493-BA40-B8EA76442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791A91-6368-4A9F-88C2-2E770D74C8B6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3FCD1-4044-4BBE-9287-C051EDB04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BF6B36-06ED-4FC9-B0B9-9D9BCCE0151F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77BD9-FC36-4170-B92B-0E524E53B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BAFADE-C3E5-4677-BEB9-6FE45F39E270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454FA-D2CA-45BD-8EC6-F18E282C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E20E7B-79D4-4A4B-BC1A-D3DB2493F6F8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9F0EAAAB-7DAD-46A1-BDC6-93D81DFB6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2" r:id="rId2"/>
    <p:sldLayoutId id="2147483888" r:id="rId3"/>
    <p:sldLayoutId id="2147483883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2-Eq12hZ1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ackertarget.com/brute-forcing-passwords-with-ncrack-hydra-and-medus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remote/remote-desktop-services/clients/remote-desktop-allow-acce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0362"/>
            <a:ext cx="7924801" cy="16970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AlBattar" charset="0"/>
              </a:rPr>
              <a:t>Penetration Testing</a:t>
            </a:r>
            <a:r>
              <a:rPr lang="en-US" sz="4000" dirty="0">
                <a:latin typeface="AlBattar" charset="0"/>
                <a:sym typeface="Symbol"/>
              </a:rPr>
              <a:t></a:t>
            </a:r>
            <a:r>
              <a:rPr lang="en-US" sz="4000" dirty="0">
                <a:latin typeface="AlBattar" charset="0"/>
              </a:rPr>
              <a:t> </a:t>
            </a:r>
            <a:br>
              <a:rPr lang="en-US" sz="4000" dirty="0">
                <a:latin typeface="AlBattar" charset="0"/>
              </a:rPr>
            </a:br>
            <a:r>
              <a:rPr lang="en-US" sz="4000" dirty="0">
                <a:latin typeface="AlBattar" charset="0"/>
              </a:rPr>
              <a:t>     </a:t>
            </a:r>
            <a:r>
              <a:rPr lang="en-GB" altLang="en-US" sz="4000" dirty="0">
                <a:latin typeface="AlBattar" charset="0"/>
              </a:rPr>
              <a:t>Exploiting I:  Online Password Cracking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CIS 6395, Incident Response Technologies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2022, Dr. Cliff Zou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changchun.zou@ucf.edu</a:t>
            </a:r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Ncrack: Remote Online Password Cracking 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#ncrack -v --user cis6395 -P ./</a:t>
            </a:r>
            <a:r>
              <a:rPr lang="en-GB" altLang="en-US" sz="2400" dirty="0" err="1"/>
              <a:t>password.lst</a:t>
            </a:r>
            <a:r>
              <a:rPr lang="en-GB" altLang="en-US" sz="2400" dirty="0"/>
              <a:t> -g CL=5 10.0.2.5:22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800" dirty="0"/>
              <a:t>The port number to attack is specified after the target IP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The ‘CL=5’ option is to limit the parallel connection # to be 5</a:t>
            </a:r>
          </a:p>
          <a:p>
            <a:pPr lvl="2" eaLnBrk="1" hangingPunct="1">
              <a:lnSpc>
                <a:spcPct val="90000"/>
              </a:lnSpc>
            </a:pPr>
            <a:endParaRPr lang="en-GB" altLang="en-US" sz="16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Use ‘CTRL-C’ to stop it trying more passwords after finding the correct one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It does not show the process of passwords attempted but failed, so be patient with the list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EBE13-C3D7-4DAC-AF7D-10603DBD1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25" y="4724400"/>
            <a:ext cx="7581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58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Hydra and Ncrack: Remote Online Password Cracking 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A </a:t>
            </a:r>
            <a:r>
              <a:rPr lang="en-GB" altLang="en-US" dirty="0" err="1"/>
              <a:t>Youtube</a:t>
            </a:r>
            <a:r>
              <a:rPr lang="en-GB" altLang="en-US" dirty="0"/>
              <a:t> tutorial on using hydra in Kali: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hlinkClick r:id="rId3"/>
              </a:rPr>
              <a:t>https://www.youtube.com/watch?v=D2-Eq12hZ1o</a:t>
            </a:r>
            <a:endParaRPr lang="en-GB" altLang="en-US" sz="24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Another webpage shows how to use a few more password crackers: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hlinkClick r:id="rId4"/>
              </a:rPr>
              <a:t>https://hackertarget.com/brute-forcing-passwords-with-ncrack-hydra-and-medusa/</a:t>
            </a:r>
            <a:endParaRPr lang="en-GB" altLang="en-US" sz="24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17622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User Password Selection against Password Cracking 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Password dictionary included in Kali Linux: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A dictionary directory:  /</a:t>
            </a:r>
            <a:r>
              <a:rPr lang="en-GB" altLang="en-US" sz="2000" dirty="0" err="1"/>
              <a:t>usr</a:t>
            </a:r>
            <a:r>
              <a:rPr lang="en-GB" altLang="en-US" sz="2000" dirty="0"/>
              <a:t>/share/wordlists/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600" dirty="0"/>
              <a:t>A big notorious password dictionary list: rockyou.txt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600" dirty="0"/>
              <a:t>The original file is </a:t>
            </a:r>
            <a:r>
              <a:rPr lang="en-GB" altLang="en-US" sz="1600" dirty="0">
                <a:solidFill>
                  <a:srgbClr val="0070C0"/>
                </a:solidFill>
              </a:rPr>
              <a:t>rockyou.txt.gz</a:t>
            </a:r>
            <a:r>
              <a:rPr lang="en-GB" altLang="en-US" sz="1600" dirty="0"/>
              <a:t>, you need to unzip it by command </a:t>
            </a:r>
          </a:p>
          <a:p>
            <a:pPr lvl="3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400" dirty="0">
                <a:solidFill>
                  <a:srgbClr val="0070C0"/>
                </a:solidFill>
              </a:rPr>
              <a:t>$</a:t>
            </a:r>
            <a:r>
              <a:rPr lang="en-GB" altLang="en-US" sz="1400" dirty="0" err="1">
                <a:solidFill>
                  <a:srgbClr val="0070C0"/>
                </a:solidFill>
              </a:rPr>
              <a:t>gunzip</a:t>
            </a:r>
            <a:r>
              <a:rPr lang="en-GB" altLang="en-US" sz="1400" dirty="0">
                <a:solidFill>
                  <a:srgbClr val="0070C0"/>
                </a:solidFill>
              </a:rPr>
              <a:t> rockyou.txt.gz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John the Ripper:  /</a:t>
            </a:r>
            <a:r>
              <a:rPr lang="en-GB" altLang="en-US" sz="2000" dirty="0" err="1"/>
              <a:t>usr</a:t>
            </a:r>
            <a:r>
              <a:rPr lang="en-GB" altLang="en-US" sz="2000" dirty="0"/>
              <a:t>/share/john/</a:t>
            </a:r>
            <a:r>
              <a:rPr lang="en-GB" altLang="en-US" sz="2000" dirty="0" err="1"/>
              <a:t>password.lst</a:t>
            </a:r>
            <a:r>
              <a:rPr lang="en-GB" altLang="en-US" sz="2000" dirty="0"/>
              <a:t>  (a small list)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If you are IT security staff: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Ask each of your employee checking his/her own password against the above password list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rgbClr val="0070C0"/>
                </a:solidFill>
              </a:rPr>
              <a:t>$ cat rockyou.txt |</a:t>
            </a:r>
            <a:r>
              <a:rPr lang="en-GB" altLang="en-US" sz="2000" dirty="0" err="1">
                <a:solidFill>
                  <a:srgbClr val="0070C0"/>
                </a:solidFill>
              </a:rPr>
              <a:t>grep</a:t>
            </a:r>
            <a:r>
              <a:rPr lang="en-GB" altLang="en-US" sz="2000" dirty="0">
                <a:solidFill>
                  <a:srgbClr val="0070C0"/>
                </a:solidFill>
              </a:rPr>
              <a:t> </a:t>
            </a:r>
            <a:r>
              <a:rPr lang="en-GB" altLang="en-US" sz="2000" dirty="0" err="1">
                <a:solidFill>
                  <a:srgbClr val="0070C0"/>
                </a:solidFill>
              </a:rPr>
              <a:t>user_password</a:t>
            </a:r>
            <a:endParaRPr lang="en-GB" altLang="en-US" sz="20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rgbClr val="0070C0"/>
                </a:solidFill>
              </a:rPr>
              <a:t>Or, $</a:t>
            </a:r>
            <a:r>
              <a:rPr lang="en-GB" altLang="en-US" sz="2000" dirty="0" err="1">
                <a:solidFill>
                  <a:srgbClr val="0070C0"/>
                </a:solidFill>
              </a:rPr>
              <a:t>grep</a:t>
            </a:r>
            <a:r>
              <a:rPr lang="en-GB" altLang="en-US" sz="2000" dirty="0">
                <a:solidFill>
                  <a:srgbClr val="0070C0"/>
                </a:solidFill>
              </a:rPr>
              <a:t> </a:t>
            </a:r>
            <a:r>
              <a:rPr lang="en-GB" altLang="en-US" sz="2000" dirty="0" err="1">
                <a:solidFill>
                  <a:srgbClr val="0070C0"/>
                </a:solidFill>
              </a:rPr>
              <a:t>user_password</a:t>
            </a:r>
            <a:r>
              <a:rPr lang="en-GB" altLang="en-US" sz="2000" dirty="0">
                <a:solidFill>
                  <a:srgbClr val="0070C0"/>
                </a:solidFill>
              </a:rPr>
              <a:t> rockyou.txt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If above command returns results, then the user’s password exists in the password list and should never be used!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20855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72450" cy="4800600"/>
          </a:xfrm>
        </p:spPr>
        <p:txBody>
          <a:bodyPr/>
          <a:lstStyle/>
          <a:p>
            <a:pPr marL="457200" indent="-457200" eaLnBrk="1" hangingPunct="1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Content from the book:</a:t>
            </a:r>
          </a:p>
          <a:p>
            <a:pPr eaLnBrk="1" hangingPunct="1">
              <a:spcBef>
                <a:spcPts val="70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	“</a:t>
            </a:r>
            <a:r>
              <a:rPr lang="en-US" altLang="en-US" sz="2800" dirty="0">
                <a:solidFill>
                  <a:srgbClr val="0000CC"/>
                </a:solidFill>
              </a:rPr>
              <a:t>The Basics of Hacking and Penetration Testing: Ethical Hacking and Penetration Testing Made Easy”, Second Edition</a:t>
            </a:r>
            <a:endParaRPr lang="en-GB" altLang="en-US" sz="2800" dirty="0">
              <a:solidFill>
                <a:srgbClr val="0000CC"/>
              </a:solidFill>
            </a:endParaRPr>
          </a:p>
          <a:p>
            <a:endParaRPr lang="en-US" altLang="en-US" dirty="0"/>
          </a:p>
        </p:txBody>
      </p:sp>
      <p:pic>
        <p:nvPicPr>
          <p:cNvPr id="1026" name="Picture 2" descr="https://images-na.ssl-images-amazon.com/images/I/51XLVHgA2fL._SX404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28" y="3047999"/>
            <a:ext cx="2741371" cy="33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6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Prepare Windows VM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On Windows VM (any Win VM from Microsoft):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Username: </a:t>
            </a:r>
            <a:r>
              <a:rPr lang="en-US" altLang="en-US" sz="2000" dirty="0" err="1"/>
              <a:t>IEUser</a:t>
            </a:r>
            <a:r>
              <a:rPr lang="en-US" altLang="en-US" sz="2000" dirty="0"/>
              <a:t>        Password: Passw0rd!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You can change the account password in “control panel”</a:t>
            </a:r>
            <a:r>
              <a:rPr lang="en-US" altLang="en-US" sz="2000" dirty="0">
                <a:sym typeface="Wingdings" panose="05000000000000000000" pitchFamily="2" charset="2"/>
              </a:rPr>
              <a:t> “user account” section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0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ym typeface="Wingdings" panose="05000000000000000000" pitchFamily="2" charset="2"/>
              </a:rPr>
              <a:t>Create another target account for exploitation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ym typeface="Wingdings" panose="05000000000000000000" pitchFamily="2" charset="2"/>
              </a:rPr>
              <a:t>Such as account:  cis6395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ym typeface="Wingdings" panose="05000000000000000000" pitchFamily="2" charset="2"/>
              </a:rPr>
              <a:t>Give it a simple password for password cracking exploitation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1600" dirty="0">
                <a:sym typeface="Wingdings" panose="05000000000000000000" pitchFamily="2" charset="2"/>
              </a:rPr>
              <a:t>Such as:  abc123, 1234,  1024,  abc123, secret, hello, 111111 …..</a:t>
            </a:r>
            <a:endParaRPr lang="en-GB" altLang="en-US" sz="16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2846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Prepare Windows VM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382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In Windows 7 and up VM, by default many services (including Ping) are blocked by Firewall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Disable firewall will allow others to ping the VM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You can use </a:t>
            </a:r>
            <a:r>
              <a:rPr lang="en-GB" altLang="en-US" dirty="0" err="1"/>
              <a:t>nmap</a:t>
            </a:r>
            <a:r>
              <a:rPr lang="en-GB" altLang="en-US" dirty="0"/>
              <a:t> scan to show the difference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3383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Prepare Windows VM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In Windows VM, you can enable “remote desktop assistance”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In Win7 VM, right-click ‘</a:t>
            </a:r>
            <a:r>
              <a:rPr lang="en-GB" altLang="en-US" sz="2400" dirty="0" err="1"/>
              <a:t>computer’</a:t>
            </a:r>
            <a:r>
              <a:rPr lang="en-GB" altLang="en-US" sz="2400" dirty="0" err="1">
                <a:sym typeface="Wingdings" panose="05000000000000000000" pitchFamily="2" charset="2"/>
              </a:rPr>
              <a:t>’properties’’remote</a:t>
            </a:r>
            <a:r>
              <a:rPr lang="en-GB" altLang="en-US" sz="2400" dirty="0">
                <a:sym typeface="Wingdings" panose="05000000000000000000" pitchFamily="2" charset="2"/>
              </a:rPr>
              <a:t> settings’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ym typeface="Wingdings" panose="05000000000000000000" pitchFamily="2" charset="2"/>
              </a:rPr>
              <a:t>Use the allow any computer connecting with remote desktop (don’t select the NLA authentication one)</a:t>
            </a: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We can use </a:t>
            </a:r>
            <a:r>
              <a:rPr lang="en-GB" altLang="en-US" sz="2400" dirty="0" err="1"/>
              <a:t>nmap</a:t>
            </a:r>
            <a:r>
              <a:rPr lang="en-GB" altLang="en-US" sz="2400" dirty="0"/>
              <a:t> scan to show this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Then, if we know an account name/password on the Windows, we can remote log in it.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Add the “cis6395” account to the remote desktop” user list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Right click “my computer”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Click “properties” </a:t>
            </a:r>
            <a:r>
              <a:rPr lang="en-GB" altLang="en-US" sz="2000" dirty="0">
                <a:sym typeface="Wingdings" panose="05000000000000000000" pitchFamily="2" charset="2"/>
              </a:rPr>
              <a:t> “remote” tab  “select remote users…” “add…”,  and then enter the username in the field box</a:t>
            </a: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7094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Prepare Windows VM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When enabling remote desktop on Win VM, disable the NLA authentication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600" dirty="0">
                <a:hlinkClick r:id="rId3"/>
              </a:rPr>
              <a:t>https://docs.microsoft.com/en-us/windows-server/remote/remote-desktop-services/clients/remote-desktop-allow-access</a:t>
            </a:r>
            <a:endParaRPr lang="en-GB" altLang="en-US" sz="16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On your Kali Linux VM: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Suppose your Win VM IP is: 192.168.0.101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On Kali:  #</a:t>
            </a:r>
            <a:r>
              <a:rPr lang="en-GB" altLang="en-US" dirty="0" err="1"/>
              <a:t>rdesktop</a:t>
            </a:r>
            <a:r>
              <a:rPr lang="en-GB" altLang="en-US" dirty="0"/>
              <a:t> 192.168.0.101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You will be able to see the GUI of Windows!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For Win VM, you need to logout any user account on the Win in order for the </a:t>
            </a:r>
            <a:r>
              <a:rPr lang="en-GB" altLang="en-US" dirty="0" err="1"/>
              <a:t>rdesktop</a:t>
            </a:r>
            <a:r>
              <a:rPr lang="en-GB" altLang="en-US" dirty="0"/>
              <a:t> to login without further asking permission!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2752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Hydra: Remote Online Password Cracking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Password Cracking: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Offline password cracking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Online password cracking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Hydra is included in Kali Linux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Give it a discovered user name, give it a password dictionary, hydra could be very effective to find out an account password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Goal: Gain access to remote services opened on some machines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800" dirty="0"/>
              <a:t>SSH:  by Unix or Mac OS;    VNC (virtual network computing): Linux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800" dirty="0"/>
              <a:t>Remote desktop:  by Windows OS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Password dictionary included in Kali Linux: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A dictionary directory:  /</a:t>
            </a:r>
            <a:r>
              <a:rPr lang="en-GB" altLang="en-US" sz="2000" dirty="0" err="1"/>
              <a:t>usr</a:t>
            </a:r>
            <a:r>
              <a:rPr lang="en-GB" altLang="en-US" sz="2000" dirty="0"/>
              <a:t>/share/wordlists/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John the Ripper:  /</a:t>
            </a:r>
            <a:r>
              <a:rPr lang="en-GB" altLang="en-US" sz="2000" dirty="0" err="1"/>
              <a:t>usr</a:t>
            </a:r>
            <a:r>
              <a:rPr lang="en-GB" altLang="en-US" sz="2000" dirty="0"/>
              <a:t>/share/john/</a:t>
            </a:r>
            <a:r>
              <a:rPr lang="en-GB" altLang="en-US" sz="2000" dirty="0" err="1"/>
              <a:t>password.lst</a:t>
            </a:r>
            <a:r>
              <a:rPr lang="en-GB" altLang="en-US" sz="2000" dirty="0"/>
              <a:t>  (a small list)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4488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Hydra: Remote Online Password Cracking 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Suppose the Win VM remote desktop is open, and has IP of 192.168.0.101, we attack the account “cis6395”: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#hydra -t 1 -V -l cis6395 -P /</a:t>
            </a:r>
            <a:r>
              <a:rPr lang="en-GB" altLang="en-US" sz="2400" dirty="0" err="1"/>
              <a:t>usr</a:t>
            </a:r>
            <a:r>
              <a:rPr lang="en-GB" altLang="en-US" sz="2400" dirty="0"/>
              <a:t>/share/john/</a:t>
            </a:r>
            <a:r>
              <a:rPr lang="en-GB" altLang="en-US" sz="2400" dirty="0" err="1"/>
              <a:t>password.lst</a:t>
            </a:r>
            <a:r>
              <a:rPr lang="en-GB" altLang="en-US" sz="2400" dirty="0"/>
              <a:t> 192.168.0.101 </a:t>
            </a:r>
            <a:r>
              <a:rPr lang="en-GB" altLang="en-US" sz="2400" dirty="0" err="1"/>
              <a:t>rdp</a:t>
            </a:r>
            <a:endParaRPr lang="en-GB" altLang="en-US" sz="24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-t 1:  only use one connection (no parallel sessions since </a:t>
            </a:r>
            <a:r>
              <a:rPr lang="en-GB" altLang="en-US" sz="2000" dirty="0" err="1"/>
              <a:t>rdp</a:t>
            </a:r>
            <a:r>
              <a:rPr lang="en-GB" altLang="en-US" sz="2000" dirty="0"/>
              <a:t> does not like concurrent connection requests)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-V:  show each attempt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-l: </a:t>
            </a:r>
            <a:r>
              <a:rPr lang="en-GB" altLang="en-US" sz="2000" dirty="0" err="1"/>
              <a:t>usename</a:t>
            </a: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-P:  password list file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 err="1"/>
              <a:t>rdp</a:t>
            </a:r>
            <a:r>
              <a:rPr lang="en-GB" altLang="en-US" sz="2000" dirty="0"/>
              <a:t>:  service name (remote desktop, </a:t>
            </a:r>
            <a:r>
              <a:rPr lang="en-GB" altLang="en-US" sz="2000" dirty="0" err="1"/>
              <a:t>tcp</a:t>
            </a:r>
            <a:r>
              <a:rPr lang="en-GB" altLang="en-US" sz="2000" dirty="0"/>
              <a:t> 3389)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</a:rPr>
              <a:t>Note: We need to make the Win target logging out all user accounts in order for this </a:t>
            </a:r>
            <a:r>
              <a:rPr lang="en-GB" altLang="en-US" sz="2400" dirty="0" err="1">
                <a:solidFill>
                  <a:srgbClr val="FF0000"/>
                </a:solidFill>
              </a:rPr>
              <a:t>rdesktop</a:t>
            </a:r>
            <a:r>
              <a:rPr lang="en-GB" altLang="en-US" sz="2400" dirty="0">
                <a:solidFill>
                  <a:srgbClr val="FF0000"/>
                </a:solidFill>
              </a:rPr>
              <a:t> to work!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</a:rPr>
              <a:t>Note: the latest version of Kali seems to have a problematic hydra that does not work for </a:t>
            </a:r>
            <a:r>
              <a:rPr lang="en-GB" altLang="en-US" sz="2400" dirty="0" err="1">
                <a:solidFill>
                  <a:srgbClr val="FF0000"/>
                </a:solidFill>
              </a:rPr>
              <a:t>rdp</a:t>
            </a:r>
            <a:r>
              <a:rPr lang="en-GB" altLang="en-US" sz="2400" dirty="0">
                <a:solidFill>
                  <a:srgbClr val="FF0000"/>
                </a:solidFill>
              </a:rPr>
              <a:t> attack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93298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Hydra: Remote Online Password Cracking 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Let us try to do password cracking for the </a:t>
            </a:r>
            <a:r>
              <a:rPr lang="en-GB" altLang="en-US" sz="2400" dirty="0" err="1"/>
              <a:t>Metasploitable</a:t>
            </a:r>
            <a:r>
              <a:rPr lang="en-GB" altLang="en-US" sz="2400" dirty="0"/>
              <a:t> Linux VM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It has SSH server, so let us try </a:t>
            </a:r>
            <a:r>
              <a:rPr lang="en-GB" altLang="en-US" sz="2400" dirty="0" err="1"/>
              <a:t>ssh</a:t>
            </a:r>
            <a:r>
              <a:rPr lang="en-GB" altLang="en-US" sz="2400" dirty="0"/>
              <a:t> login crack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First, you need to create a user account with a weak password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‘</a:t>
            </a:r>
            <a:r>
              <a:rPr lang="en-GB" altLang="en-US" sz="2000" dirty="0" err="1">
                <a:solidFill>
                  <a:srgbClr val="0070C0"/>
                </a:solidFill>
              </a:rPr>
              <a:t>sudo</a:t>
            </a:r>
            <a:r>
              <a:rPr lang="en-GB" altLang="en-US" sz="2000" dirty="0">
                <a:solidFill>
                  <a:srgbClr val="0070C0"/>
                </a:solidFill>
              </a:rPr>
              <a:t> </a:t>
            </a:r>
            <a:r>
              <a:rPr lang="en-GB" altLang="en-US" sz="2000" dirty="0" err="1">
                <a:solidFill>
                  <a:srgbClr val="0070C0"/>
                </a:solidFill>
              </a:rPr>
              <a:t>useradd</a:t>
            </a:r>
            <a:r>
              <a:rPr lang="en-GB" altLang="en-US" sz="2000" dirty="0">
                <a:solidFill>
                  <a:srgbClr val="0070C0"/>
                </a:solidFill>
              </a:rPr>
              <a:t> cis6395</a:t>
            </a:r>
            <a:r>
              <a:rPr lang="en-GB" altLang="en-US" sz="2000" dirty="0"/>
              <a:t>’ to create the user account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‘</a:t>
            </a:r>
            <a:r>
              <a:rPr lang="en-GB" altLang="en-US" sz="2000" dirty="0" err="1">
                <a:solidFill>
                  <a:srgbClr val="0070C0"/>
                </a:solidFill>
              </a:rPr>
              <a:t>sudo</a:t>
            </a:r>
            <a:r>
              <a:rPr lang="en-GB" altLang="en-US" sz="2000" dirty="0">
                <a:solidFill>
                  <a:srgbClr val="0070C0"/>
                </a:solidFill>
              </a:rPr>
              <a:t> </a:t>
            </a:r>
            <a:r>
              <a:rPr lang="en-GB" altLang="en-US" sz="2000" dirty="0" err="1">
                <a:solidFill>
                  <a:srgbClr val="0070C0"/>
                </a:solidFill>
              </a:rPr>
              <a:t>passwd</a:t>
            </a:r>
            <a:r>
              <a:rPr lang="en-GB" altLang="en-US" sz="2000" dirty="0">
                <a:solidFill>
                  <a:srgbClr val="0070C0"/>
                </a:solidFill>
              </a:rPr>
              <a:t> cis6395</a:t>
            </a:r>
            <a:r>
              <a:rPr lang="en-GB" altLang="en-US" sz="2000" dirty="0"/>
              <a:t>’ to create the password for this account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It will create an account ‘cis6395’ with the password of ‘1234’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#hydra -t 4 -V -l cis6395 -P /</a:t>
            </a:r>
            <a:r>
              <a:rPr lang="en-GB" altLang="en-US" sz="2400" dirty="0" err="1"/>
              <a:t>usr</a:t>
            </a:r>
            <a:r>
              <a:rPr lang="en-GB" altLang="en-US" sz="2400" dirty="0"/>
              <a:t>/share/john/</a:t>
            </a:r>
            <a:r>
              <a:rPr lang="en-GB" altLang="en-US" sz="2400" dirty="0" err="1"/>
              <a:t>password.lst</a:t>
            </a:r>
            <a:r>
              <a:rPr lang="en-GB" altLang="en-US" sz="2400" dirty="0"/>
              <a:t> 192.168.1.7 </a:t>
            </a:r>
            <a:r>
              <a:rPr lang="en-GB" altLang="en-US" sz="2400" dirty="0" err="1"/>
              <a:t>ssh</a:t>
            </a:r>
            <a:endParaRPr lang="en-GB" altLang="en-US" sz="24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Assuming the </a:t>
            </a:r>
            <a:r>
              <a:rPr lang="en-GB" altLang="en-US" sz="2000" dirty="0" err="1"/>
              <a:t>metasploitable</a:t>
            </a:r>
            <a:r>
              <a:rPr lang="en-GB" altLang="en-US" sz="2000" dirty="0"/>
              <a:t> Linux VM has IP of 192.168.1.7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Hydra will try 4 password guessing in parallel at one time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23967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6854</TotalTime>
  <Words>1043</Words>
  <Application>Microsoft Office PowerPoint</Application>
  <PresentationFormat>On-screen Show (4:3)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AlBattar</vt:lpstr>
      <vt:lpstr>FreeSans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Penetration Testing       Exploiting I:  Online Password Cracking</vt:lpstr>
      <vt:lpstr>Acknowledgement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Incident Response  Dynamic Analysis (slides courtesy of Stephen Grimes)</dc:title>
  <dc:creator>User</dc:creator>
  <cp:lastModifiedBy>Cliff Zou</cp:lastModifiedBy>
  <cp:revision>233</cp:revision>
  <dcterms:created xsi:type="dcterms:W3CDTF">2012-08-21T01:52:40Z</dcterms:created>
  <dcterms:modified xsi:type="dcterms:W3CDTF">2022-11-16T04:01:55Z</dcterms:modified>
</cp:coreProperties>
</file>