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82" r:id="rId2"/>
    <p:sldId id="283" r:id="rId3"/>
    <p:sldId id="257" r:id="rId4"/>
    <p:sldId id="284" r:id="rId5"/>
    <p:sldId id="259" r:id="rId6"/>
    <p:sldId id="260" r:id="rId7"/>
    <p:sldId id="261" r:id="rId8"/>
    <p:sldId id="285" r:id="rId9"/>
    <p:sldId id="262" r:id="rId10"/>
    <p:sldId id="286" r:id="rId11"/>
    <p:sldId id="263" r:id="rId12"/>
    <p:sldId id="288" r:id="rId13"/>
    <p:sldId id="264" r:id="rId14"/>
    <p:sldId id="289" r:id="rId15"/>
    <p:sldId id="291" r:id="rId16"/>
    <p:sldId id="290" r:id="rId17"/>
    <p:sldId id="287" r:id="rId18"/>
    <p:sldId id="265" r:id="rId19"/>
    <p:sldId id="292" r:id="rId20"/>
    <p:sldId id="296" r:id="rId21"/>
    <p:sldId id="267" r:id="rId22"/>
    <p:sldId id="294" r:id="rId23"/>
    <p:sldId id="295" r:id="rId24"/>
    <p:sldId id="297" r:id="rId25"/>
    <p:sldId id="299" r:id="rId26"/>
    <p:sldId id="301" r:id="rId27"/>
    <p:sldId id="302" r:id="rId28"/>
    <p:sldId id="300" r:id="rId29"/>
    <p:sldId id="303" r:id="rId30"/>
    <p:sldId id="305" r:id="rId31"/>
    <p:sldId id="306" r:id="rId3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Gill Sans MT" panose="020B0502020104020203"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Gill Sans MT" panose="020B0502020104020203"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Gill Sans MT" panose="020B0502020104020203"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Gill Sans MT" panose="020B0502020104020203"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Gill Sans MT" panose="020B0502020104020203"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Gill Sans MT" panose="020B0502020104020203"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Gill Sans MT" panose="020B0502020104020203"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Gill Sans MT" panose="020B0502020104020203"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Gill Sans MT" panose="020B0502020104020203"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261" autoAdjust="0"/>
  </p:normalViewPr>
  <p:slideViewPr>
    <p:cSldViewPr>
      <p:cViewPr varScale="1">
        <p:scale>
          <a:sx n="81" d="100"/>
          <a:sy n="81" d="100"/>
        </p:scale>
        <p:origin x="1498"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cs typeface="Arial" charset="0"/>
              </a:defRPr>
            </a:lvl1pPr>
          </a:lstStyle>
          <a:p>
            <a:pPr>
              <a:defRPr/>
            </a:pPr>
            <a:fld id="{917B9F1A-4BA7-4F42-8B30-B390DAD022BE}" type="datetimeFigureOut">
              <a:rPr lang="en-US"/>
              <a:pPr>
                <a:defRPr/>
              </a:pPr>
              <a:t>10/10/2022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6FDAA574-78F9-4CF3-B5AA-FBB7FA62941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9D32125-C21D-4793-A6E9-AEA3A2E01112}" type="slidenum">
              <a:rPr lang="en-US" altLang="en-US">
                <a:latin typeface="Gill Sans MT" panose="020B0502020104020203" pitchFamily="34" charset="0"/>
              </a:rPr>
              <a:pPr>
                <a:spcBef>
                  <a:spcPct val="0"/>
                </a:spcBef>
              </a:pPr>
              <a:t>1</a:t>
            </a:fld>
            <a:endParaRPr lang="en-US" altLang="en-US">
              <a:latin typeface="Gill Sans MT" panose="020B0502020104020203"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6" name="Date Placeholder 6"/>
          <p:cNvSpPr>
            <a:spLocks noGrp="1"/>
          </p:cNvSpPr>
          <p:nvPr>
            <p:ph type="dt" sz="half" idx="10"/>
          </p:nvPr>
        </p:nvSpPr>
        <p:spPr/>
        <p:txBody>
          <a:bodyPr/>
          <a:lstStyle>
            <a:lvl1pPr>
              <a:defRPr/>
            </a:lvl1pPr>
            <a:extLst/>
          </a:lstStyle>
          <a:p>
            <a:pPr>
              <a:defRPr/>
            </a:pPr>
            <a:fld id="{9DE35B27-722D-479F-AE8A-9D1E19209290}" type="datetimeFigureOut">
              <a:rPr lang="en-US"/>
              <a:pPr>
                <a:defRPr/>
              </a:pPr>
              <a:t>10/10/2022</a:t>
            </a:fld>
            <a:endParaRPr lang="en-US"/>
          </a:p>
        </p:txBody>
      </p:sp>
      <p:sp>
        <p:nvSpPr>
          <p:cNvPr id="7" name="Footer Placeholder 19"/>
          <p:cNvSpPr>
            <a:spLocks noGrp="1"/>
          </p:cNvSpPr>
          <p:nvPr>
            <p:ph type="ftr" sz="quarter" idx="11"/>
          </p:nvPr>
        </p:nvSpPr>
        <p:spPr/>
        <p:txBody>
          <a:bodyPr/>
          <a:lstStyle>
            <a:lvl1pPr>
              <a:defRPr/>
            </a:lvl1pPr>
            <a:extLst/>
          </a:lstStyle>
          <a:p>
            <a:pPr>
              <a:defRPr/>
            </a:pPr>
            <a:endParaRPr lang="en-US"/>
          </a:p>
        </p:txBody>
      </p:sp>
      <p:sp>
        <p:nvSpPr>
          <p:cNvPr id="8" name="Slide Number Placeholder 9"/>
          <p:cNvSpPr>
            <a:spLocks noGrp="1"/>
          </p:cNvSpPr>
          <p:nvPr>
            <p:ph type="sldNum" sz="quarter" idx="12"/>
          </p:nvPr>
        </p:nvSpPr>
        <p:spPr/>
        <p:txBody>
          <a:bodyPr/>
          <a:lstStyle>
            <a:lvl1pPr>
              <a:defRPr smtClean="0"/>
            </a:lvl1pPr>
          </a:lstStyle>
          <a:p>
            <a:pPr>
              <a:defRPr/>
            </a:pPr>
            <a:fld id="{587CAC18-B632-4DC6-9D20-180F256059AD}" type="slidenum">
              <a:rPr lang="en-US" altLang="en-US"/>
              <a:pPr>
                <a:defRPr/>
              </a:pPr>
              <a:t>‹#›</a:t>
            </a:fld>
            <a:endParaRPr lang="en-US" altLang="en-US"/>
          </a:p>
        </p:txBody>
      </p:sp>
    </p:spTree>
    <p:extLst>
      <p:ext uri="{BB962C8B-B14F-4D97-AF65-F5344CB8AC3E}">
        <p14:creationId xmlns:p14="http://schemas.microsoft.com/office/powerpoint/2010/main" val="3589243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p:cNvSpPr>
            <a:spLocks noGrp="1"/>
          </p:cNvSpPr>
          <p:nvPr>
            <p:ph type="dt" sz="half" idx="10"/>
          </p:nvPr>
        </p:nvSpPr>
        <p:spPr/>
        <p:txBody>
          <a:bodyPr/>
          <a:lstStyle>
            <a:lvl1pPr>
              <a:defRPr/>
            </a:lvl1pPr>
          </a:lstStyle>
          <a:p>
            <a:pPr>
              <a:defRPr/>
            </a:pPr>
            <a:fld id="{A71ECBB1-4F72-42EE-962D-8D619EADA197}" type="datetimeFigureOut">
              <a:rPr lang="en-US"/>
              <a:pPr>
                <a:defRPr/>
              </a:pPr>
              <a:t>10/10/2022</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4024E5EE-EF7A-4CE2-B37B-14BAE1F61095}" type="slidenum">
              <a:rPr lang="en-US" altLang="en-US"/>
              <a:pPr>
                <a:defRPr/>
              </a:pPr>
              <a:t>‹#›</a:t>
            </a:fld>
            <a:endParaRPr lang="en-US" altLang="en-US"/>
          </a:p>
        </p:txBody>
      </p:sp>
    </p:spTree>
    <p:extLst>
      <p:ext uri="{BB962C8B-B14F-4D97-AF65-F5344CB8AC3E}">
        <p14:creationId xmlns:p14="http://schemas.microsoft.com/office/powerpoint/2010/main" val="3402980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p:cNvSpPr>
            <a:spLocks noGrp="1"/>
          </p:cNvSpPr>
          <p:nvPr>
            <p:ph type="dt" sz="half" idx="10"/>
          </p:nvPr>
        </p:nvSpPr>
        <p:spPr/>
        <p:txBody>
          <a:bodyPr/>
          <a:lstStyle>
            <a:lvl1pPr>
              <a:defRPr/>
            </a:lvl1pPr>
          </a:lstStyle>
          <a:p>
            <a:pPr>
              <a:defRPr/>
            </a:pPr>
            <a:fld id="{EEA0A553-A8E7-4033-AF4F-9980AF19E86A}" type="datetimeFigureOut">
              <a:rPr lang="en-US"/>
              <a:pPr>
                <a:defRPr/>
              </a:pPr>
              <a:t>10/10/2022</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13B17EBF-D0FB-40F0-A4D8-34F2BB57DD8D}" type="slidenum">
              <a:rPr lang="en-US" altLang="en-US"/>
              <a:pPr>
                <a:defRPr/>
              </a:pPr>
              <a:t>‹#›</a:t>
            </a:fld>
            <a:endParaRPr lang="en-US" altLang="en-US"/>
          </a:p>
        </p:txBody>
      </p:sp>
    </p:spTree>
    <p:extLst>
      <p:ext uri="{BB962C8B-B14F-4D97-AF65-F5344CB8AC3E}">
        <p14:creationId xmlns:p14="http://schemas.microsoft.com/office/powerpoint/2010/main" val="683209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p:cNvSpPr>
            <a:spLocks noGrp="1"/>
          </p:cNvSpPr>
          <p:nvPr>
            <p:ph type="dt" sz="half" idx="10"/>
          </p:nvPr>
        </p:nvSpPr>
        <p:spPr/>
        <p:txBody>
          <a:bodyPr/>
          <a:lstStyle>
            <a:lvl1pPr>
              <a:defRPr/>
            </a:lvl1pPr>
          </a:lstStyle>
          <a:p>
            <a:pPr>
              <a:defRPr/>
            </a:pPr>
            <a:fld id="{DA8693E0-2FBC-411A-9E2D-7BB679E8A33B}" type="datetimeFigureOut">
              <a:rPr lang="en-US"/>
              <a:pPr>
                <a:defRPr/>
              </a:pPr>
              <a:t>10/10/2022</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7B1CCE37-9B19-4A1F-B317-C426BEA3A6D0}" type="slidenum">
              <a:rPr lang="en-US" altLang="en-US"/>
              <a:pPr>
                <a:defRPr/>
              </a:pPr>
              <a:t>‹#›</a:t>
            </a:fld>
            <a:endParaRPr lang="en-US" altLang="en-US"/>
          </a:p>
        </p:txBody>
      </p:sp>
    </p:spTree>
    <p:extLst>
      <p:ext uri="{BB962C8B-B14F-4D97-AF65-F5344CB8AC3E}">
        <p14:creationId xmlns:p14="http://schemas.microsoft.com/office/powerpoint/2010/main" val="1933445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7043A202-D693-4DA3-A9D5-41F5562821BE}" type="datetimeFigureOut">
              <a:rPr lang="en-US"/>
              <a:pPr>
                <a:defRPr/>
              </a:pPr>
              <a:t>10/10/2022</a:t>
            </a:fld>
            <a:endParaRPr lang="en-US"/>
          </a:p>
        </p:txBody>
      </p:sp>
      <p:sp>
        <p:nvSpPr>
          <p:cNvPr id="9" name="Footer Placeholder 4"/>
          <p:cNvSpPr>
            <a:spLocks noGrp="1"/>
          </p:cNvSpPr>
          <p:nvPr>
            <p:ph type="ftr" sz="quarter" idx="11"/>
          </p:nvPr>
        </p:nvSpPr>
        <p:spPr/>
        <p:txBody>
          <a:bodyPr/>
          <a:lstStyle>
            <a:lvl1pPr>
              <a:defRPr/>
            </a:lvl1pPr>
            <a:extLst/>
          </a:lstStyle>
          <a:p>
            <a:pPr>
              <a:defRPr/>
            </a:pPr>
            <a:endParaRPr lang="en-US"/>
          </a:p>
        </p:txBody>
      </p:sp>
      <p:sp>
        <p:nvSpPr>
          <p:cNvPr id="10" name="Slide Number Placeholder 5"/>
          <p:cNvSpPr>
            <a:spLocks noGrp="1"/>
          </p:cNvSpPr>
          <p:nvPr>
            <p:ph type="sldNum" sz="quarter" idx="12"/>
          </p:nvPr>
        </p:nvSpPr>
        <p:spPr/>
        <p:txBody>
          <a:bodyPr/>
          <a:lstStyle>
            <a:lvl1pPr>
              <a:defRPr smtClean="0"/>
            </a:lvl1pPr>
          </a:lstStyle>
          <a:p>
            <a:pPr>
              <a:defRPr/>
            </a:pPr>
            <a:fld id="{AD6B3CBA-5C7D-47E3-A184-0130CB1E7922}" type="slidenum">
              <a:rPr lang="en-US" altLang="en-US"/>
              <a:pPr>
                <a:defRPr/>
              </a:pPr>
              <a:t>‹#›</a:t>
            </a:fld>
            <a:endParaRPr lang="en-US" altLang="en-US"/>
          </a:p>
        </p:txBody>
      </p:sp>
    </p:spTree>
    <p:extLst>
      <p:ext uri="{BB962C8B-B14F-4D97-AF65-F5344CB8AC3E}">
        <p14:creationId xmlns:p14="http://schemas.microsoft.com/office/powerpoint/2010/main" val="2373057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23"/>
          <p:cNvSpPr>
            <a:spLocks noGrp="1"/>
          </p:cNvSpPr>
          <p:nvPr>
            <p:ph type="dt" sz="half" idx="10"/>
          </p:nvPr>
        </p:nvSpPr>
        <p:spPr/>
        <p:txBody>
          <a:bodyPr/>
          <a:lstStyle>
            <a:lvl1pPr>
              <a:defRPr/>
            </a:lvl1pPr>
          </a:lstStyle>
          <a:p>
            <a:pPr>
              <a:defRPr/>
            </a:pPr>
            <a:fld id="{DD480137-D48C-480B-AE9D-C2DBF8E0F16F}" type="datetimeFigureOut">
              <a:rPr lang="en-US"/>
              <a:pPr>
                <a:defRPr/>
              </a:pPr>
              <a:t>10/10/2022</a:t>
            </a:fld>
            <a:endParaRPr lang="en-US"/>
          </a:p>
        </p:txBody>
      </p:sp>
      <p:sp>
        <p:nvSpPr>
          <p:cNvPr id="6" name="Footer Placeholder 9"/>
          <p:cNvSpPr>
            <a:spLocks noGrp="1"/>
          </p:cNvSpPr>
          <p:nvPr>
            <p:ph type="ftr" sz="quarter" idx="11"/>
          </p:nvPr>
        </p:nvSpPr>
        <p:spPr/>
        <p:txBody>
          <a:bodyPr/>
          <a:lstStyle>
            <a:lvl1pPr>
              <a:defRPr/>
            </a:lvl1pPr>
          </a:lstStyle>
          <a:p>
            <a:pPr>
              <a:defRPr/>
            </a:pPr>
            <a:endParaRPr lang="en-US"/>
          </a:p>
        </p:txBody>
      </p:sp>
      <p:sp>
        <p:nvSpPr>
          <p:cNvPr id="7" name="Slide Number Placeholder 21"/>
          <p:cNvSpPr>
            <a:spLocks noGrp="1"/>
          </p:cNvSpPr>
          <p:nvPr>
            <p:ph type="sldNum" sz="quarter" idx="12"/>
          </p:nvPr>
        </p:nvSpPr>
        <p:spPr/>
        <p:txBody>
          <a:bodyPr/>
          <a:lstStyle>
            <a:lvl1pPr>
              <a:defRPr/>
            </a:lvl1pPr>
          </a:lstStyle>
          <a:p>
            <a:pPr>
              <a:defRPr/>
            </a:pPr>
            <a:fld id="{F9A25685-DB8E-4829-B9B3-CE34A8BF2914}" type="slidenum">
              <a:rPr lang="en-US" altLang="en-US"/>
              <a:pPr>
                <a:defRPr/>
              </a:pPr>
              <a:t>‹#›</a:t>
            </a:fld>
            <a:endParaRPr lang="en-US" altLang="en-US"/>
          </a:p>
        </p:txBody>
      </p:sp>
    </p:spTree>
    <p:extLst>
      <p:ext uri="{BB962C8B-B14F-4D97-AF65-F5344CB8AC3E}">
        <p14:creationId xmlns:p14="http://schemas.microsoft.com/office/powerpoint/2010/main" val="1922700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extLst/>
          </a:lstStyle>
          <a:p>
            <a:pPr>
              <a:defRPr/>
            </a:pPr>
            <a:fld id="{1EB63DA3-CF07-422A-A7E7-C8441FF20691}" type="datetimeFigureOut">
              <a:rPr lang="en-US"/>
              <a:pPr>
                <a:defRPr/>
              </a:pPr>
              <a:t>10/10/2022</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smtClean="0"/>
            </a:lvl1pPr>
          </a:lstStyle>
          <a:p>
            <a:pPr>
              <a:defRPr/>
            </a:pPr>
            <a:fld id="{7E91BAAF-10C9-4D5C-B00C-BD2C99104B84}" type="slidenum">
              <a:rPr lang="en-US" altLang="en-US"/>
              <a:pPr>
                <a:defRPr/>
              </a:pPr>
              <a:t>‹#›</a:t>
            </a:fld>
            <a:endParaRPr lang="en-US" altLang="en-US"/>
          </a:p>
        </p:txBody>
      </p:sp>
    </p:spTree>
    <p:extLst>
      <p:ext uri="{BB962C8B-B14F-4D97-AF65-F5344CB8AC3E}">
        <p14:creationId xmlns:p14="http://schemas.microsoft.com/office/powerpoint/2010/main" val="3985921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lang="en-US"/>
              <a:t>Click to edit Master title style</a:t>
            </a:r>
          </a:p>
        </p:txBody>
      </p:sp>
      <p:sp>
        <p:nvSpPr>
          <p:cNvPr id="3" name="Date Placeholder 23"/>
          <p:cNvSpPr>
            <a:spLocks noGrp="1"/>
          </p:cNvSpPr>
          <p:nvPr>
            <p:ph type="dt" sz="half" idx="10"/>
          </p:nvPr>
        </p:nvSpPr>
        <p:spPr/>
        <p:txBody>
          <a:bodyPr/>
          <a:lstStyle>
            <a:lvl1pPr>
              <a:defRPr/>
            </a:lvl1pPr>
          </a:lstStyle>
          <a:p>
            <a:pPr>
              <a:defRPr/>
            </a:pPr>
            <a:fld id="{08DE1C78-DF78-4C5A-BED5-B7B03F45249D}" type="datetimeFigureOut">
              <a:rPr lang="en-US"/>
              <a:pPr>
                <a:defRPr/>
              </a:pPr>
              <a:t>10/10/2022</a:t>
            </a:fld>
            <a:endParaRPr lang="en-US"/>
          </a:p>
        </p:txBody>
      </p:sp>
      <p:sp>
        <p:nvSpPr>
          <p:cNvPr id="4" name="Footer Placeholder 9"/>
          <p:cNvSpPr>
            <a:spLocks noGrp="1"/>
          </p:cNvSpPr>
          <p:nvPr>
            <p:ph type="ftr" sz="quarter" idx="11"/>
          </p:nvPr>
        </p:nvSpPr>
        <p:spPr/>
        <p:txBody>
          <a:bodyPr/>
          <a:lstStyle>
            <a:lvl1pPr>
              <a:defRPr/>
            </a:lvl1pPr>
          </a:lstStyle>
          <a:p>
            <a:pPr>
              <a:defRPr/>
            </a:pPr>
            <a:endParaRPr lang="en-US"/>
          </a:p>
        </p:txBody>
      </p:sp>
      <p:sp>
        <p:nvSpPr>
          <p:cNvPr id="5" name="Slide Number Placeholder 21"/>
          <p:cNvSpPr>
            <a:spLocks noGrp="1"/>
          </p:cNvSpPr>
          <p:nvPr>
            <p:ph type="sldNum" sz="quarter" idx="12"/>
          </p:nvPr>
        </p:nvSpPr>
        <p:spPr/>
        <p:txBody>
          <a:bodyPr/>
          <a:lstStyle>
            <a:lvl1pPr>
              <a:defRPr/>
            </a:lvl1pPr>
          </a:lstStyle>
          <a:p>
            <a:pPr>
              <a:defRPr/>
            </a:pPr>
            <a:fld id="{63847665-8DC7-4493-BA40-B8EA76442CA9}" type="slidenum">
              <a:rPr lang="en-US" altLang="en-US"/>
              <a:pPr>
                <a:defRPr/>
              </a:pPr>
              <a:t>‹#›</a:t>
            </a:fld>
            <a:endParaRPr lang="en-US" altLang="en-US"/>
          </a:p>
        </p:txBody>
      </p:sp>
    </p:spTree>
    <p:extLst>
      <p:ext uri="{BB962C8B-B14F-4D97-AF65-F5344CB8AC3E}">
        <p14:creationId xmlns:p14="http://schemas.microsoft.com/office/powerpoint/2010/main" val="1419192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Rectangle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extLst/>
          </a:lstStyle>
          <a:p>
            <a:pPr>
              <a:defRPr/>
            </a:pPr>
            <a:fld id="{FF791A91-6368-4A9F-88C2-2E770D74C8B6}" type="datetimeFigureOut">
              <a:rPr lang="en-US"/>
              <a:pPr>
                <a:defRPr/>
              </a:pPr>
              <a:t>10/10/2022</a:t>
            </a:fld>
            <a:endParaRPr lang="en-US"/>
          </a:p>
        </p:txBody>
      </p:sp>
      <p:sp>
        <p:nvSpPr>
          <p:cNvPr id="5" name="Footer Placeholder 2"/>
          <p:cNvSpPr>
            <a:spLocks noGrp="1"/>
          </p:cNvSpPr>
          <p:nvPr>
            <p:ph type="ftr" sz="quarter" idx="11"/>
          </p:nvPr>
        </p:nvSpPr>
        <p:spPr/>
        <p:txBody>
          <a:bodyPr/>
          <a:lstStyle>
            <a:lvl1pPr>
              <a:defRPr/>
            </a:lvl1pPr>
            <a:extLst/>
          </a:lstStyle>
          <a:p>
            <a:pPr>
              <a:defRPr/>
            </a:pPr>
            <a:endParaRPr lang="en-US"/>
          </a:p>
        </p:txBody>
      </p:sp>
      <p:sp>
        <p:nvSpPr>
          <p:cNvPr id="6" name="Slide Number Placeholder 3"/>
          <p:cNvSpPr>
            <a:spLocks noGrp="1"/>
          </p:cNvSpPr>
          <p:nvPr>
            <p:ph type="sldNum" sz="quarter" idx="12"/>
          </p:nvPr>
        </p:nvSpPr>
        <p:spPr/>
        <p:txBody>
          <a:bodyPr/>
          <a:lstStyle>
            <a:lvl1pPr>
              <a:defRPr smtClean="0"/>
            </a:lvl1pPr>
          </a:lstStyle>
          <a:p>
            <a:pPr>
              <a:defRPr/>
            </a:pPr>
            <a:fld id="{DDB3FCD1-4044-4BBE-9287-C051EDB04A5F}" type="slidenum">
              <a:rPr lang="en-US" altLang="en-US"/>
              <a:pPr>
                <a:defRPr/>
              </a:pPr>
              <a:t>‹#›</a:t>
            </a:fld>
            <a:endParaRPr lang="en-US" altLang="en-US"/>
          </a:p>
        </p:txBody>
      </p:sp>
    </p:spTree>
    <p:extLst>
      <p:ext uri="{BB962C8B-B14F-4D97-AF65-F5344CB8AC3E}">
        <p14:creationId xmlns:p14="http://schemas.microsoft.com/office/powerpoint/2010/main" val="2779003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extLst/>
          </a:lstStyle>
          <a:p>
            <a:pPr>
              <a:defRPr/>
            </a:pPr>
            <a:fld id="{74BF6B36-06ED-4FC9-B0B9-9D9BCCE0151F}" type="datetimeFigureOut">
              <a:rPr lang="en-US"/>
              <a:pPr>
                <a:defRPr/>
              </a:pPr>
              <a:t>10/10/2022</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smtClean="0"/>
            </a:lvl1pPr>
          </a:lstStyle>
          <a:p>
            <a:pPr>
              <a:defRPr/>
            </a:pPr>
            <a:fld id="{3BC77BD9-FC36-4170-B92B-0E524E53BD57}" type="slidenum">
              <a:rPr lang="en-US" altLang="en-US"/>
              <a:pPr>
                <a:defRPr/>
              </a:pPr>
              <a:t>‹#›</a:t>
            </a:fld>
            <a:endParaRPr lang="en-US" altLang="en-US"/>
          </a:p>
        </p:txBody>
      </p:sp>
    </p:spTree>
    <p:extLst>
      <p:ext uri="{BB962C8B-B14F-4D97-AF65-F5344CB8AC3E}">
        <p14:creationId xmlns:p14="http://schemas.microsoft.com/office/powerpoint/2010/main" val="1797402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p>
            <a:pPr indent="-283464" eaLnBrk="1" fontAlgn="auto" hangingPunct="1">
              <a:lnSpc>
                <a:spcPts val="3000"/>
              </a:lnSpc>
              <a:spcBef>
                <a:spcPts val="600"/>
              </a:spcBef>
              <a:spcAft>
                <a:spcPts val="0"/>
              </a:spcAft>
              <a:buClr>
                <a:schemeClr val="accent1"/>
              </a:buClr>
              <a:buSzPct val="80000"/>
              <a:buFont typeface="Wingdings 2"/>
              <a:buNone/>
              <a:defRPr/>
            </a:pPr>
            <a:endParaRPr lang="en-US" sz="3200">
              <a:latin typeface="+mn-lt"/>
              <a:cs typeface="+mn-cs"/>
            </a:endParaRPr>
          </a:p>
        </p:txBody>
      </p:sp>
      <p:sp>
        <p:nvSpPr>
          <p:cNvPr id="6" name="Flowchart: Process 5"/>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Flowchart: Process 6"/>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a:t>Click to edit Master title style</a:t>
            </a: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5DBAFADE-C3E5-4677-BEB9-6FE45F39E270}" type="datetimeFigureOut">
              <a:rPr lang="en-US"/>
              <a:pPr>
                <a:defRPr/>
              </a:pPr>
              <a:t>10/10/2022</a:t>
            </a:fld>
            <a:endParaRPr lang="en-US"/>
          </a:p>
        </p:txBody>
      </p:sp>
      <p:sp>
        <p:nvSpPr>
          <p:cNvPr id="9" name="Footer Placeholder 5"/>
          <p:cNvSpPr>
            <a:spLocks noGrp="1"/>
          </p:cNvSpPr>
          <p:nvPr>
            <p:ph type="ftr" sz="quarter" idx="11"/>
          </p:nvPr>
        </p:nvSpPr>
        <p:spPr/>
        <p:txBody>
          <a:bodyPr/>
          <a:lstStyle>
            <a:lvl1pPr>
              <a:defRPr/>
            </a:lvl1pPr>
            <a:extLst/>
          </a:lstStyle>
          <a:p>
            <a:pPr>
              <a:defRPr/>
            </a:pPr>
            <a:endParaRPr lang="en-US"/>
          </a:p>
        </p:txBody>
      </p:sp>
      <p:sp>
        <p:nvSpPr>
          <p:cNvPr id="10" name="Slide Number Placeholder 6"/>
          <p:cNvSpPr>
            <a:spLocks noGrp="1"/>
          </p:cNvSpPr>
          <p:nvPr>
            <p:ph type="sldNum" sz="quarter" idx="12"/>
          </p:nvPr>
        </p:nvSpPr>
        <p:spPr/>
        <p:txBody>
          <a:bodyPr/>
          <a:lstStyle>
            <a:lvl1pPr>
              <a:defRPr smtClean="0"/>
            </a:lvl1pPr>
          </a:lstStyle>
          <a:p>
            <a:pPr>
              <a:defRPr/>
            </a:pPr>
            <a:fld id="{C28454FA-D2CA-45BD-8EC6-F18E282C5BFE}" type="slidenum">
              <a:rPr lang="en-US" altLang="en-US"/>
              <a:pPr>
                <a:defRPr/>
              </a:pPr>
              <a:t>‹#›</a:t>
            </a:fld>
            <a:endParaRPr lang="en-US" altLang="en-US"/>
          </a:p>
        </p:txBody>
      </p:sp>
    </p:spTree>
    <p:extLst>
      <p:ext uri="{BB962C8B-B14F-4D97-AF65-F5344CB8AC3E}">
        <p14:creationId xmlns:p14="http://schemas.microsoft.com/office/powerpoint/2010/main" val="3843734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p>
            <a:r>
              <a:rPr lang="en-US"/>
              <a:t>Click to edit Master title style</a:t>
            </a:r>
          </a:p>
        </p:txBody>
      </p:sp>
      <p:sp>
        <p:nvSpPr>
          <p:cNvPr id="1033" name="Text Placeholder 8"/>
          <p:cNvSpPr>
            <a:spLocks noGrp="1"/>
          </p:cNvSpPr>
          <p:nvPr>
            <p:ph type="body" idx="1"/>
          </p:nvPr>
        </p:nvSpPr>
        <p:spPr bwMode="auto">
          <a:xfrm>
            <a:off x="1435100" y="1447800"/>
            <a:ext cx="74993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cs typeface="+mn-cs"/>
              </a:defRPr>
            </a:lvl1pPr>
            <a:extLst/>
          </a:lstStyle>
          <a:p>
            <a:pPr>
              <a:defRPr/>
            </a:pPr>
            <a:fld id="{F7E20E7B-79D4-4A4B-BC1A-D3DB2493F6F8}" type="datetimeFigureOut">
              <a:rPr lang="en-US"/>
              <a:pPr>
                <a:defRPr/>
              </a:pPr>
              <a:t>10/10/2022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cs typeface="+mn-cs"/>
              </a:defRPr>
            </a:lvl1pPr>
            <a:extLst/>
          </a:lstStyle>
          <a:p>
            <a:pPr>
              <a:defRPr/>
            </a:pPr>
            <a:endParaRPr 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200" smtClean="0">
                <a:solidFill>
                  <a:srgbClr val="B5A788"/>
                </a:solidFill>
              </a:defRPr>
            </a:lvl1pPr>
          </a:lstStyle>
          <a:p>
            <a:pPr>
              <a:defRPr/>
            </a:pPr>
            <a:fld id="{9F0EAAAB-7DAD-46A1-BDC6-93D81DFB6C6C}" type="slidenum">
              <a:rPr lang="en-US" altLang="en-US"/>
              <a:pPr>
                <a:defRPr/>
              </a:pPr>
              <a:t>‹#›</a:t>
            </a:fld>
            <a:endParaRPr lang="en-US" altLang="en-US"/>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887" r:id="rId1"/>
    <p:sldLayoutId id="2147483882" r:id="rId2"/>
    <p:sldLayoutId id="2147483888" r:id="rId3"/>
    <p:sldLayoutId id="2147483883" r:id="rId4"/>
    <p:sldLayoutId id="2147483889" r:id="rId5"/>
    <p:sldLayoutId id="2147483884" r:id="rId6"/>
    <p:sldLayoutId id="2147483890" r:id="rId7"/>
    <p:sldLayoutId id="2147483891" r:id="rId8"/>
    <p:sldLayoutId id="2147483892" r:id="rId9"/>
    <p:sldLayoutId id="2147483885" r:id="rId10"/>
    <p:sldLayoutId id="2147483886" r:id="rId11"/>
  </p:sldLayoutIdLst>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itchFamily="34" charset="0"/>
        </a:defRPr>
      </a:lvl2pPr>
      <a:lvl3pPr algn="l" rtl="0" eaLnBrk="0" fontAlgn="base" hangingPunct="0">
        <a:spcBef>
          <a:spcPct val="0"/>
        </a:spcBef>
        <a:spcAft>
          <a:spcPct val="0"/>
        </a:spcAft>
        <a:defRPr sz="4300">
          <a:solidFill>
            <a:srgbClr val="572314"/>
          </a:solidFill>
          <a:latin typeface="Gill Sans MT" pitchFamily="34" charset="0"/>
        </a:defRPr>
      </a:lvl3pPr>
      <a:lvl4pPr algn="l" rtl="0" eaLnBrk="0" fontAlgn="base" hangingPunct="0">
        <a:spcBef>
          <a:spcPct val="0"/>
        </a:spcBef>
        <a:spcAft>
          <a:spcPct val="0"/>
        </a:spcAft>
        <a:defRPr sz="4300">
          <a:solidFill>
            <a:srgbClr val="572314"/>
          </a:solidFill>
          <a:latin typeface="Gill Sans MT" pitchFamily="34" charset="0"/>
        </a:defRPr>
      </a:lvl4pPr>
      <a:lvl5pPr algn="l" rtl="0" eaLnBrk="0" fontAlgn="base" hangingPunct="0">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p:titleStyle>
    <p:bodyStyle>
      <a:lvl1pPr marL="365125" indent="-282575" algn="l" rtl="0" eaLnBrk="0" fontAlgn="base" hangingPunct="0">
        <a:spcBef>
          <a:spcPts val="60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tecmint.com/10-lsof-command-examples-in-linu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thegeekstuff.com/2011/11/strace-exampl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sysinternals/downloads/sysinternals-suite" TargetMode="External"/><Relationship Id="rId2" Type="http://schemas.openxmlformats.org/officeDocument/2006/relationships/hyperlink" Target="https://docs.microsoft.com/en-us/sysinternal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technet.microsoft.com/en-us/sysinternals/bb896653"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helpdeskgeek.com/windows-10/how-to-use-process-monitor-and-process-explorer/" TargetMode="External"/><Relationship Id="rId2" Type="http://schemas.openxmlformats.org/officeDocument/2006/relationships/hyperlink" Target="https://docs.microsoft.com/en-us/sysinternals/downloads/procmon"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ocs.microsoft.com/en-us/sysinternals/downloads/tcpview"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sourceforge.net/projects/regsho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cs.virginia.edu/~evans/cs216/guides/x86.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cs.virginia.edu/~evans/cs216/guides/x86.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en.wikibooks.org/wiki/X86_Assembly/X86_Architecture" TargetMode="External"/><Relationship Id="rId1" Type="http://schemas.openxmlformats.org/officeDocument/2006/relationships/slideLayout" Target="../slideLayouts/slideLayout2.xml"/><Relationship Id="rId4" Type="http://schemas.openxmlformats.org/officeDocument/2006/relationships/hyperlink" Target="http://en.wikipedia.org/wiki/IA-32"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en.wikipedia.org/wiki/Stack_(data_structure)" TargetMode="External"/><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tldp.org/LDP/nag2/x-087-2-iface.netstat.html" TargetMode="External"/><Relationship Id="rId2" Type="http://schemas.openxmlformats.org/officeDocument/2006/relationships/hyperlink" Target="http://www.thegeekstuff.com/2010/03/netstat-command-exampl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431925" y="360363"/>
            <a:ext cx="7407275" cy="1471612"/>
          </a:xfrm>
        </p:spPr>
        <p:txBody>
          <a:bodyPr>
            <a:normAutofit/>
          </a:bodyPr>
          <a:lstStyle/>
          <a:p>
            <a:pPr eaLnBrk="1" fontAlgn="auto" hangingPunct="1">
              <a:spcAft>
                <a:spcPts val="0"/>
              </a:spcAft>
              <a:defRPr/>
            </a:pPr>
            <a:r>
              <a:rPr lang="en-US" sz="4000" dirty="0">
                <a:solidFill>
                  <a:schemeClr val="tx2">
                    <a:satMod val="130000"/>
                  </a:schemeClr>
                </a:solidFill>
              </a:rPr>
              <a:t>Malware Incident Response </a:t>
            </a:r>
            <a:r>
              <a:rPr lang="en-US" sz="4000" dirty="0">
                <a:solidFill>
                  <a:schemeClr val="tx2">
                    <a:satMod val="130000"/>
                  </a:schemeClr>
                </a:solidFill>
                <a:sym typeface="Symbol"/>
              </a:rPr>
              <a:t></a:t>
            </a:r>
            <a:r>
              <a:rPr lang="en-US" sz="4000" dirty="0">
                <a:solidFill>
                  <a:schemeClr val="tx2">
                    <a:satMod val="130000"/>
                  </a:schemeClr>
                </a:solidFill>
              </a:rPr>
              <a:t> Dynamic Analysis - I</a:t>
            </a:r>
            <a:endParaRPr lang="en-US" sz="2700" dirty="0">
              <a:solidFill>
                <a:schemeClr val="tx2">
                  <a:satMod val="130000"/>
                </a:schemeClr>
              </a:solidFill>
            </a:endParaRPr>
          </a:p>
        </p:txBody>
      </p:sp>
      <p:sp>
        <p:nvSpPr>
          <p:cNvPr id="3" name="Subtitle 2"/>
          <p:cNvSpPr>
            <a:spLocks noGrp="1"/>
          </p:cNvSpPr>
          <p:nvPr>
            <p:ph type="subTitle" idx="1"/>
          </p:nvPr>
        </p:nvSpPr>
        <p:spPr>
          <a:xfrm>
            <a:off x="1447800" y="2514600"/>
            <a:ext cx="7407275" cy="1752600"/>
          </a:xfrm>
        </p:spPr>
        <p:txBody>
          <a:bodyPr>
            <a:normAutofit/>
          </a:bodyPr>
          <a:lstStyle/>
          <a:p>
            <a:pPr eaLnBrk="1" fontAlgn="auto" hangingPunct="1">
              <a:spcAft>
                <a:spcPts val="0"/>
              </a:spcAft>
              <a:buFont typeface="Wingdings 2"/>
              <a:buNone/>
              <a:defRPr/>
            </a:pPr>
            <a:r>
              <a:rPr lang="en-US" b="1" dirty="0"/>
              <a:t>CIS 6395, Incident Response Technologies</a:t>
            </a:r>
          </a:p>
          <a:p>
            <a:pPr eaLnBrk="1" fontAlgn="auto" hangingPunct="1">
              <a:spcAft>
                <a:spcPts val="0"/>
              </a:spcAft>
              <a:buFont typeface="Wingdings 2"/>
              <a:buNone/>
              <a:defRPr/>
            </a:pPr>
            <a:r>
              <a:rPr lang="en-US" b="1" dirty="0"/>
              <a:t>Fall 2022, Dr. Cliff Zou</a:t>
            </a:r>
          </a:p>
          <a:p>
            <a:pPr eaLnBrk="1" fontAlgn="auto" hangingPunct="1">
              <a:spcAft>
                <a:spcPts val="0"/>
              </a:spcAft>
              <a:buFont typeface="Wingdings 2"/>
              <a:buNone/>
              <a:defRPr/>
            </a:pPr>
            <a:r>
              <a:rPr lang="en-US" dirty="0"/>
              <a:t>Changchun.zou@ucf.edu</a:t>
            </a:r>
          </a:p>
        </p:txBody>
      </p:sp>
      <p:pic>
        <p:nvPicPr>
          <p:cNvPr id="922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4876800"/>
            <a:ext cx="24384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Dynamic Analysis - Unix Based Systems, cont’d</a:t>
            </a:r>
            <a:endParaRPr lang="en-US" dirty="0"/>
          </a:p>
        </p:txBody>
      </p:sp>
      <p:sp>
        <p:nvSpPr>
          <p:cNvPr id="3" name="Content Placeholder 2"/>
          <p:cNvSpPr>
            <a:spLocks noGrp="1"/>
          </p:cNvSpPr>
          <p:nvPr>
            <p:ph idx="1"/>
          </p:nvPr>
        </p:nvSpPr>
        <p:spPr/>
        <p:txBody>
          <a:bodyPr/>
          <a:lstStyle/>
          <a:p>
            <a:pPr>
              <a:defRPr/>
            </a:pPr>
            <a:r>
              <a:rPr lang="en-US" b="1" dirty="0" err="1">
                <a:solidFill>
                  <a:srgbClr val="0070C0"/>
                </a:solidFill>
              </a:rPr>
              <a:t>lsof</a:t>
            </a:r>
            <a:r>
              <a:rPr lang="en-US" dirty="0"/>
              <a:t> - list of open files</a:t>
            </a:r>
          </a:p>
          <a:p>
            <a:pPr lvl="1">
              <a:defRPr/>
            </a:pPr>
            <a:r>
              <a:rPr lang="en-US" sz="2400" dirty="0"/>
              <a:t>Displays a listing of files that are currently open and being used by running processes or applications</a:t>
            </a:r>
          </a:p>
          <a:p>
            <a:pPr lvl="1">
              <a:defRPr/>
            </a:pPr>
            <a:r>
              <a:rPr lang="en-US" sz="2400" dirty="0"/>
              <a:t>Again, be sure and run this command and capture its output before and after running the malware</a:t>
            </a:r>
          </a:p>
          <a:p>
            <a:pPr lvl="2">
              <a:defRPr/>
            </a:pPr>
            <a:r>
              <a:rPr lang="en-US" sz="2000" dirty="0"/>
              <a:t>A malware might modify this command</a:t>
            </a:r>
          </a:p>
          <a:p>
            <a:pPr lvl="1">
              <a:defRPr/>
            </a:pPr>
            <a:r>
              <a:rPr lang="en-US" sz="2400" dirty="0" err="1"/>
              <a:t>lsof</a:t>
            </a:r>
            <a:r>
              <a:rPr lang="en-US" sz="2400" dirty="0"/>
              <a:t> -u user1:  only about user1</a:t>
            </a:r>
          </a:p>
          <a:p>
            <a:pPr lvl="1">
              <a:defRPr/>
            </a:pPr>
            <a:r>
              <a:rPr lang="en-US" sz="2400" dirty="0" err="1"/>
              <a:t>lsof</a:t>
            </a:r>
            <a:r>
              <a:rPr lang="en-US" sz="2400" dirty="0"/>
              <a:t> -</a:t>
            </a:r>
            <a:r>
              <a:rPr lang="en-US" sz="2400" dirty="0" err="1"/>
              <a:t>i</a:t>
            </a:r>
            <a:r>
              <a:rPr lang="en-US" sz="2400" dirty="0"/>
              <a:t> TCP: 20-100:  only on specific port or range</a:t>
            </a:r>
          </a:p>
          <a:p>
            <a:pPr lvl="1">
              <a:defRPr/>
            </a:pPr>
            <a:r>
              <a:rPr lang="en-US" sz="2400" dirty="0" err="1"/>
              <a:t>lsof</a:t>
            </a:r>
            <a:r>
              <a:rPr lang="en-US" sz="2400" dirty="0"/>
              <a:t> -</a:t>
            </a:r>
            <a:r>
              <a:rPr lang="en-US" sz="2400" dirty="0" err="1"/>
              <a:t>i</a:t>
            </a:r>
            <a:r>
              <a:rPr lang="en-US" sz="2400" dirty="0"/>
              <a:t> -u user1</a:t>
            </a:r>
          </a:p>
          <a:p>
            <a:pPr lvl="2">
              <a:defRPr/>
            </a:pPr>
            <a:r>
              <a:rPr lang="en-US" sz="2000" dirty="0"/>
              <a:t>Find Out user1 is looking what files or run what Commands? </a:t>
            </a:r>
          </a:p>
          <a:p>
            <a:r>
              <a:rPr lang="en-US" sz="2000" dirty="0">
                <a:hlinkClick r:id="rId2"/>
              </a:rPr>
              <a:t>http://www.tecmint.com/10-lsof-command-examples-in-linux/</a:t>
            </a:r>
            <a:endParaRPr lang="en-US" sz="2000" dirty="0"/>
          </a:p>
          <a:p>
            <a:pPr marL="82550" indent="0">
              <a:buNone/>
            </a:pPr>
            <a:endParaRPr lang="en-US" dirty="0"/>
          </a:p>
        </p:txBody>
      </p:sp>
    </p:spTree>
    <p:extLst>
      <p:ext uri="{BB962C8B-B14F-4D97-AF65-F5344CB8AC3E}">
        <p14:creationId xmlns:p14="http://schemas.microsoft.com/office/powerpoint/2010/main" val="3356755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sz="4000" dirty="0"/>
              <a:t>Dynamic Analysis - Unix Based Systems, cont’d</a:t>
            </a:r>
            <a:endParaRPr lang="en-US" dirty="0"/>
          </a:p>
        </p:txBody>
      </p:sp>
      <p:sp>
        <p:nvSpPr>
          <p:cNvPr id="3" name="Content Placeholder 2"/>
          <p:cNvSpPr>
            <a:spLocks noGrp="1"/>
          </p:cNvSpPr>
          <p:nvPr>
            <p:ph idx="1"/>
          </p:nvPr>
        </p:nvSpPr>
        <p:spPr>
          <a:xfrm>
            <a:off x="1143000" y="1447800"/>
            <a:ext cx="7791450" cy="4800600"/>
          </a:xfrm>
        </p:spPr>
        <p:txBody>
          <a:bodyPr>
            <a:normAutofit lnSpcReduction="10000"/>
          </a:bodyPr>
          <a:lstStyle/>
          <a:p>
            <a:pPr>
              <a:defRPr/>
            </a:pPr>
            <a:r>
              <a:rPr lang="en-US" b="1" dirty="0" err="1">
                <a:solidFill>
                  <a:srgbClr val="0070C0"/>
                </a:solidFill>
              </a:rPr>
              <a:t>strace</a:t>
            </a:r>
            <a:r>
              <a:rPr lang="en-US" dirty="0"/>
              <a:t> - trace system calls and signals</a:t>
            </a:r>
          </a:p>
          <a:p>
            <a:pPr lvl="1">
              <a:defRPr/>
            </a:pPr>
            <a:r>
              <a:rPr lang="en-US" dirty="0"/>
              <a:t>Monitor the system calls and signals of a specific program</a:t>
            </a:r>
          </a:p>
          <a:p>
            <a:pPr lvl="1">
              <a:defRPr/>
            </a:pPr>
            <a:r>
              <a:rPr lang="en-US" dirty="0"/>
              <a:t>Provides you the execution sequence of a binary from start to end</a:t>
            </a:r>
          </a:p>
          <a:p>
            <a:pPr lvl="1">
              <a:defRPr/>
            </a:pPr>
            <a:r>
              <a:rPr lang="en-US" sz="2400" dirty="0">
                <a:hlinkClick r:id="rId2"/>
              </a:rPr>
              <a:t>http://www.thegeekstuff.com/2011/11/strace-examples</a:t>
            </a:r>
            <a:endParaRPr lang="en-US" sz="2400" dirty="0"/>
          </a:p>
          <a:p>
            <a:pPr lvl="1">
              <a:defRPr/>
            </a:pPr>
            <a:r>
              <a:rPr lang="en-US" dirty="0" err="1">
                <a:solidFill>
                  <a:srgbClr val="FF0000"/>
                </a:solidFill>
              </a:rPr>
              <a:t>strace</a:t>
            </a:r>
            <a:r>
              <a:rPr lang="en-US" dirty="0">
                <a:solidFill>
                  <a:srgbClr val="FF0000"/>
                </a:solidFill>
              </a:rPr>
              <a:t> -o </a:t>
            </a:r>
            <a:r>
              <a:rPr lang="en-US" dirty="0" err="1">
                <a:solidFill>
                  <a:srgbClr val="FF0000"/>
                </a:solidFill>
              </a:rPr>
              <a:t>strace.out</a:t>
            </a:r>
            <a:r>
              <a:rPr lang="en-US" dirty="0">
                <a:solidFill>
                  <a:srgbClr val="FF0000"/>
                </a:solidFill>
              </a:rPr>
              <a:t> &lt;program name&gt;</a:t>
            </a:r>
          </a:p>
          <a:p>
            <a:pPr lvl="1">
              <a:defRPr/>
            </a:pPr>
            <a:r>
              <a:rPr lang="en-US" dirty="0" err="1"/>
              <a:t>strace</a:t>
            </a:r>
            <a:r>
              <a:rPr lang="en-US" dirty="0"/>
              <a:t> -e open &lt;program&gt; : display only a specific system call ‘open’</a:t>
            </a:r>
          </a:p>
          <a:p>
            <a:pPr lvl="1">
              <a:defRPr/>
            </a:pPr>
            <a:r>
              <a:rPr lang="en-US" dirty="0" err="1"/>
              <a:t>strace</a:t>
            </a:r>
            <a:r>
              <a:rPr lang="en-US" dirty="0"/>
              <a:t> -p &lt;PID&gt; -o firefox_trace.txt : display the </a:t>
            </a:r>
            <a:r>
              <a:rPr lang="en-US" dirty="0" err="1"/>
              <a:t>strace</a:t>
            </a:r>
            <a:r>
              <a:rPr lang="en-US" dirty="0"/>
              <a:t> for a given process id</a:t>
            </a:r>
          </a:p>
          <a:p>
            <a:pPr lvl="1">
              <a:defRPr/>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Dynamic Analysis - Unix Based Systems, cont’d</a:t>
            </a:r>
            <a:endParaRPr lang="en-US" dirty="0"/>
          </a:p>
        </p:txBody>
      </p:sp>
      <p:sp>
        <p:nvSpPr>
          <p:cNvPr id="3" name="Content Placeholder 2"/>
          <p:cNvSpPr>
            <a:spLocks noGrp="1"/>
          </p:cNvSpPr>
          <p:nvPr>
            <p:ph idx="1"/>
          </p:nvPr>
        </p:nvSpPr>
        <p:spPr>
          <a:xfrm>
            <a:off x="1295400" y="1447800"/>
            <a:ext cx="7639050" cy="4800600"/>
          </a:xfrm>
        </p:spPr>
        <p:txBody>
          <a:bodyPr/>
          <a:lstStyle/>
          <a:p>
            <a:r>
              <a:rPr lang="en-US" dirty="0"/>
              <a:t>Kali Linux VM does not have </a:t>
            </a:r>
            <a:r>
              <a:rPr lang="en-US" dirty="0" err="1"/>
              <a:t>strace</a:t>
            </a:r>
            <a:r>
              <a:rPr lang="en-US" dirty="0"/>
              <a:t> by default, but you can install it easily:</a:t>
            </a:r>
          </a:p>
          <a:p>
            <a:endParaRPr lang="en-US" dirty="0"/>
          </a:p>
          <a:p>
            <a:endParaRPr lang="en-US" dirty="0"/>
          </a:p>
          <a:p>
            <a:endParaRPr lang="en-US" dirty="0"/>
          </a:p>
          <a:p>
            <a:endParaRPr lang="en-US" dirty="0"/>
          </a:p>
          <a:p>
            <a:endParaRPr lang="en-US" dirty="0"/>
          </a:p>
          <a:p>
            <a:endParaRPr lang="en-US" dirty="0"/>
          </a:p>
          <a:p>
            <a:r>
              <a:rPr lang="en-US" dirty="0"/>
              <a:t>You probably need to run ‘apt-get update’ first</a:t>
            </a:r>
          </a:p>
        </p:txBody>
      </p:sp>
      <p:pic>
        <p:nvPicPr>
          <p:cNvPr id="4" name="Picture 3"/>
          <p:cNvPicPr>
            <a:picLocks noChangeAspect="1"/>
          </p:cNvPicPr>
          <p:nvPr/>
        </p:nvPicPr>
        <p:blipFill>
          <a:blip r:embed="rId2"/>
          <a:stretch>
            <a:fillRect/>
          </a:stretch>
        </p:blipFill>
        <p:spPr>
          <a:xfrm>
            <a:off x="1828800" y="2438400"/>
            <a:ext cx="5256171" cy="3352800"/>
          </a:xfrm>
          <a:prstGeom prst="rect">
            <a:avLst/>
          </a:prstGeom>
        </p:spPr>
      </p:pic>
    </p:spTree>
    <p:extLst>
      <p:ext uri="{BB962C8B-B14F-4D97-AF65-F5344CB8AC3E}">
        <p14:creationId xmlns:p14="http://schemas.microsoft.com/office/powerpoint/2010/main" val="1774610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3600" dirty="0"/>
              <a:t>Dynamic Analysis - Windows Based Systems</a:t>
            </a:r>
          </a:p>
        </p:txBody>
      </p:sp>
      <p:sp>
        <p:nvSpPr>
          <p:cNvPr id="3" name="Content Placeholder 2"/>
          <p:cNvSpPr>
            <a:spLocks noGrp="1"/>
          </p:cNvSpPr>
          <p:nvPr>
            <p:ph idx="1"/>
          </p:nvPr>
        </p:nvSpPr>
        <p:spPr>
          <a:xfrm>
            <a:off x="1219200" y="1447800"/>
            <a:ext cx="7715250" cy="5257800"/>
          </a:xfrm>
        </p:spPr>
        <p:txBody>
          <a:bodyPr>
            <a:normAutofit fontScale="77500" lnSpcReduction="20000"/>
          </a:bodyPr>
          <a:lstStyle/>
          <a:p>
            <a:pPr marL="82550" indent="0">
              <a:buNone/>
              <a:defRPr/>
            </a:pPr>
            <a:r>
              <a:rPr lang="en-US" b="1" dirty="0" err="1">
                <a:solidFill>
                  <a:srgbClr val="0070C0"/>
                </a:solidFill>
              </a:rPr>
              <a:t>Sysinternals</a:t>
            </a:r>
            <a:r>
              <a:rPr lang="en-US" b="1" dirty="0">
                <a:solidFill>
                  <a:srgbClr val="0070C0"/>
                </a:solidFill>
              </a:rPr>
              <a:t> </a:t>
            </a:r>
            <a:r>
              <a:rPr lang="en-US" dirty="0"/>
              <a:t>(</a:t>
            </a:r>
            <a:r>
              <a:rPr lang="en-US" dirty="0">
                <a:hlinkClick r:id="rId2"/>
              </a:rPr>
              <a:t>https://docs.microsoft.com/en-us/sysinternals/</a:t>
            </a:r>
            <a:r>
              <a:rPr lang="en-US" dirty="0"/>
              <a:t>)  Free Windows Tool: </a:t>
            </a:r>
          </a:p>
          <a:p>
            <a:pPr>
              <a:defRPr/>
            </a:pPr>
            <a:r>
              <a:rPr lang="en-US" dirty="0">
                <a:solidFill>
                  <a:srgbClr val="0070C0"/>
                </a:solidFill>
              </a:rPr>
              <a:t>Process Explorer </a:t>
            </a:r>
            <a:r>
              <a:rPr lang="en-US" dirty="0"/>
              <a:t>- shows you information about which handles and DLLs processes have opened or loaded</a:t>
            </a:r>
          </a:p>
          <a:p>
            <a:pPr>
              <a:defRPr/>
            </a:pPr>
            <a:r>
              <a:rPr lang="en-US" dirty="0">
                <a:solidFill>
                  <a:srgbClr val="0070C0"/>
                </a:solidFill>
              </a:rPr>
              <a:t>Process Monitor </a:t>
            </a:r>
            <a:r>
              <a:rPr lang="en-US" dirty="0"/>
              <a:t>- shows real-time file system, registry and process/thread activity</a:t>
            </a:r>
          </a:p>
          <a:p>
            <a:pPr>
              <a:defRPr/>
            </a:pPr>
            <a:r>
              <a:rPr lang="en-US" dirty="0" err="1">
                <a:solidFill>
                  <a:srgbClr val="0070C0"/>
                </a:solidFill>
              </a:rPr>
              <a:t>PsList</a:t>
            </a:r>
            <a:r>
              <a:rPr lang="en-US" dirty="0"/>
              <a:t> - show information about processes and threads</a:t>
            </a:r>
          </a:p>
          <a:p>
            <a:pPr>
              <a:defRPr/>
            </a:pPr>
            <a:r>
              <a:rPr lang="en-US" dirty="0" err="1">
                <a:solidFill>
                  <a:srgbClr val="0070C0"/>
                </a:solidFill>
              </a:rPr>
              <a:t>ListDLLs</a:t>
            </a:r>
            <a:r>
              <a:rPr lang="en-US" dirty="0"/>
              <a:t> - shows all of the DLLs needed by a process</a:t>
            </a:r>
          </a:p>
          <a:p>
            <a:pPr>
              <a:defRPr/>
            </a:pPr>
            <a:r>
              <a:rPr lang="en-US" dirty="0" err="1">
                <a:solidFill>
                  <a:srgbClr val="0070C0"/>
                </a:solidFill>
              </a:rPr>
              <a:t>TCPView</a:t>
            </a:r>
            <a:r>
              <a:rPr lang="en-US" dirty="0"/>
              <a:t> - shows you detailed listings of all TCP and UDP endpoints on your system, including the local and remote addresses and state of TCP connections.</a:t>
            </a:r>
          </a:p>
          <a:p>
            <a:pPr>
              <a:defRPr/>
            </a:pPr>
            <a:r>
              <a:rPr lang="en-US" dirty="0"/>
              <a:t>You can download the bundled suite:</a:t>
            </a:r>
          </a:p>
          <a:p>
            <a:pPr lvl="1">
              <a:defRPr/>
            </a:pPr>
            <a:r>
              <a:rPr lang="en-US" dirty="0">
                <a:hlinkClick r:id="rId3"/>
              </a:rPr>
              <a:t>https://docs.microsoft.com/en-us/sysinternals/downloads/sysinternals-suite</a:t>
            </a:r>
            <a:endParaRPr lang="en-US" dirty="0"/>
          </a:p>
          <a:p>
            <a:pPr lvl="1">
              <a:defRPr/>
            </a:pPr>
            <a:endParaRPr lang="en-US" dirty="0"/>
          </a:p>
          <a:p>
            <a:pPr>
              <a:defRPr/>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Dynamic Analysis - Windows Based Systems</a:t>
            </a:r>
            <a:endParaRPr lang="en-US" dirty="0"/>
          </a:p>
        </p:txBody>
      </p:sp>
      <p:sp>
        <p:nvSpPr>
          <p:cNvPr id="3" name="Content Placeholder 2"/>
          <p:cNvSpPr>
            <a:spLocks noGrp="1"/>
          </p:cNvSpPr>
          <p:nvPr>
            <p:ph idx="1"/>
          </p:nvPr>
        </p:nvSpPr>
        <p:spPr>
          <a:xfrm>
            <a:off x="1143000" y="1447800"/>
            <a:ext cx="7791450" cy="4800600"/>
          </a:xfrm>
        </p:spPr>
        <p:txBody>
          <a:bodyPr/>
          <a:lstStyle/>
          <a:p>
            <a:r>
              <a:rPr lang="en-US" dirty="0">
                <a:solidFill>
                  <a:srgbClr val="0070C0"/>
                </a:solidFill>
              </a:rPr>
              <a:t>Process Explorer:  </a:t>
            </a:r>
            <a:r>
              <a:rPr lang="en-US" dirty="0"/>
              <a:t>run “procexp.exe” in the suite</a:t>
            </a:r>
          </a:p>
          <a:p>
            <a:pPr lvl="1"/>
            <a:r>
              <a:rPr lang="en-US" dirty="0"/>
              <a:t>Intro: </a:t>
            </a:r>
            <a:r>
              <a:rPr lang="en-US" sz="2000" dirty="0">
                <a:hlinkClick r:id="rId2"/>
              </a:rPr>
              <a:t>https://technet.microsoft.com/en-us/sysinternals/bb896653</a:t>
            </a:r>
            <a:endParaRPr lang="en-US" sz="2000" dirty="0"/>
          </a:p>
          <a:p>
            <a:pPr lvl="1"/>
            <a:endParaRPr lang="en-US" sz="2000" dirty="0"/>
          </a:p>
        </p:txBody>
      </p:sp>
      <p:pic>
        <p:nvPicPr>
          <p:cNvPr id="4" name="Picture 3"/>
          <p:cNvPicPr>
            <a:picLocks noChangeAspect="1"/>
          </p:cNvPicPr>
          <p:nvPr/>
        </p:nvPicPr>
        <p:blipFill>
          <a:blip r:embed="rId3"/>
          <a:stretch>
            <a:fillRect/>
          </a:stretch>
        </p:blipFill>
        <p:spPr>
          <a:xfrm>
            <a:off x="1435100" y="3048000"/>
            <a:ext cx="6734175" cy="3735561"/>
          </a:xfrm>
          <a:prstGeom prst="rect">
            <a:avLst/>
          </a:prstGeom>
        </p:spPr>
      </p:pic>
    </p:spTree>
    <p:extLst>
      <p:ext uri="{BB962C8B-B14F-4D97-AF65-F5344CB8AC3E}">
        <p14:creationId xmlns:p14="http://schemas.microsoft.com/office/powerpoint/2010/main" val="2579010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Dynamic Analysis - Windows Based Systems</a:t>
            </a:r>
            <a:endParaRPr lang="en-US" dirty="0"/>
          </a:p>
        </p:txBody>
      </p:sp>
      <p:sp>
        <p:nvSpPr>
          <p:cNvPr id="3" name="Content Placeholder 2"/>
          <p:cNvSpPr>
            <a:spLocks noGrp="1"/>
          </p:cNvSpPr>
          <p:nvPr>
            <p:ph idx="1"/>
          </p:nvPr>
        </p:nvSpPr>
        <p:spPr>
          <a:xfrm>
            <a:off x="1143000" y="1447800"/>
            <a:ext cx="7791450" cy="4800600"/>
          </a:xfrm>
        </p:spPr>
        <p:txBody>
          <a:bodyPr/>
          <a:lstStyle/>
          <a:p>
            <a:r>
              <a:rPr lang="en-US" dirty="0">
                <a:solidFill>
                  <a:srgbClr val="0070C0"/>
                </a:solidFill>
              </a:rPr>
              <a:t>Process Monitor:  </a:t>
            </a:r>
            <a:r>
              <a:rPr lang="en-US" dirty="0"/>
              <a:t>run “Procmon.exe” </a:t>
            </a:r>
          </a:p>
          <a:p>
            <a:pPr lvl="1"/>
            <a:r>
              <a:rPr lang="en-US" dirty="0"/>
              <a:t>Intro: </a:t>
            </a:r>
            <a:r>
              <a:rPr lang="en-US" sz="1600" dirty="0">
                <a:hlinkClick r:id="rId2"/>
              </a:rPr>
              <a:t>https://docs.microsoft.com/en-us/sysinternals/downloads/procmon</a:t>
            </a:r>
            <a:endParaRPr lang="en-US" sz="1600" dirty="0"/>
          </a:p>
          <a:p>
            <a:pPr lvl="1"/>
            <a:r>
              <a:rPr lang="en-US" sz="1600" dirty="0"/>
              <a:t>Online tutorial: </a:t>
            </a:r>
            <a:r>
              <a:rPr lang="en-US" sz="1600" dirty="0">
                <a:hlinkClick r:id="rId3"/>
              </a:rPr>
              <a:t>https://helpdeskgeek.com/windows-10/how-to-use-process-monitor-and-process-explorer/</a:t>
            </a:r>
            <a:endParaRPr lang="en-US" sz="1600" dirty="0"/>
          </a:p>
          <a:p>
            <a:pPr lvl="1"/>
            <a:endParaRPr lang="en-US" sz="1600" dirty="0"/>
          </a:p>
          <a:p>
            <a:pPr lvl="1"/>
            <a:endParaRPr lang="en-US" sz="1200" dirty="0"/>
          </a:p>
          <a:p>
            <a:pPr lvl="1"/>
            <a:endParaRPr lang="en-US" sz="1200" dirty="0"/>
          </a:p>
          <a:p>
            <a:pPr lvl="1"/>
            <a:endParaRPr lang="en-US" sz="1200" dirty="0"/>
          </a:p>
        </p:txBody>
      </p:sp>
      <p:pic>
        <p:nvPicPr>
          <p:cNvPr id="5" name="Picture 4"/>
          <p:cNvPicPr>
            <a:picLocks noChangeAspect="1"/>
          </p:cNvPicPr>
          <p:nvPr/>
        </p:nvPicPr>
        <p:blipFill>
          <a:blip r:embed="rId4"/>
          <a:stretch>
            <a:fillRect/>
          </a:stretch>
        </p:blipFill>
        <p:spPr>
          <a:xfrm>
            <a:off x="1295400" y="3443140"/>
            <a:ext cx="7096125" cy="3238500"/>
          </a:xfrm>
          <a:prstGeom prst="rect">
            <a:avLst/>
          </a:prstGeom>
        </p:spPr>
      </p:pic>
    </p:spTree>
    <p:extLst>
      <p:ext uri="{BB962C8B-B14F-4D97-AF65-F5344CB8AC3E}">
        <p14:creationId xmlns:p14="http://schemas.microsoft.com/office/powerpoint/2010/main" val="3159611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Dynamic Analysis - Windows Based Systems</a:t>
            </a:r>
            <a:endParaRPr lang="en-US" dirty="0"/>
          </a:p>
        </p:txBody>
      </p:sp>
      <p:sp>
        <p:nvSpPr>
          <p:cNvPr id="3" name="Content Placeholder 2"/>
          <p:cNvSpPr>
            <a:spLocks noGrp="1"/>
          </p:cNvSpPr>
          <p:nvPr>
            <p:ph idx="1"/>
          </p:nvPr>
        </p:nvSpPr>
        <p:spPr>
          <a:xfrm>
            <a:off x="1143000" y="1447800"/>
            <a:ext cx="7791450" cy="4800600"/>
          </a:xfrm>
        </p:spPr>
        <p:txBody>
          <a:bodyPr/>
          <a:lstStyle/>
          <a:p>
            <a:r>
              <a:rPr lang="en-US" dirty="0" err="1">
                <a:solidFill>
                  <a:srgbClr val="0070C0"/>
                </a:solidFill>
              </a:rPr>
              <a:t>TCPView</a:t>
            </a:r>
            <a:r>
              <a:rPr lang="en-US" dirty="0">
                <a:solidFill>
                  <a:srgbClr val="0070C0"/>
                </a:solidFill>
              </a:rPr>
              <a:t> :  </a:t>
            </a:r>
            <a:r>
              <a:rPr lang="en-US" dirty="0"/>
              <a:t>run “Tcpview.exe” in the suite</a:t>
            </a:r>
          </a:p>
          <a:p>
            <a:pPr lvl="1"/>
            <a:r>
              <a:rPr lang="en-US" dirty="0"/>
              <a:t>Intro: </a:t>
            </a:r>
            <a:r>
              <a:rPr lang="en-US" sz="2000" dirty="0">
                <a:hlinkClick r:id="rId2"/>
              </a:rPr>
              <a:t>https://docs.microsoft.com/en-us/sysinternals/downloads/tcpview</a:t>
            </a:r>
            <a:endParaRPr lang="en-US" sz="2000" dirty="0"/>
          </a:p>
          <a:p>
            <a:pPr lvl="1"/>
            <a:endParaRPr lang="en-US" sz="2000" dirty="0"/>
          </a:p>
          <a:p>
            <a:pPr lvl="1"/>
            <a:endParaRPr lang="en-US" sz="2000" dirty="0"/>
          </a:p>
          <a:p>
            <a:pPr lvl="1"/>
            <a:endParaRPr lang="en-US" sz="2000" dirty="0"/>
          </a:p>
        </p:txBody>
      </p:sp>
      <p:pic>
        <p:nvPicPr>
          <p:cNvPr id="5" name="Picture 4"/>
          <p:cNvPicPr>
            <a:picLocks noChangeAspect="1"/>
          </p:cNvPicPr>
          <p:nvPr/>
        </p:nvPicPr>
        <p:blipFill>
          <a:blip r:embed="rId3"/>
          <a:stretch>
            <a:fillRect/>
          </a:stretch>
        </p:blipFill>
        <p:spPr>
          <a:xfrm>
            <a:off x="990600" y="2971800"/>
            <a:ext cx="8067675" cy="3537838"/>
          </a:xfrm>
          <a:prstGeom prst="rect">
            <a:avLst/>
          </a:prstGeom>
        </p:spPr>
      </p:pic>
    </p:spTree>
    <p:extLst>
      <p:ext uri="{BB962C8B-B14F-4D97-AF65-F5344CB8AC3E}">
        <p14:creationId xmlns:p14="http://schemas.microsoft.com/office/powerpoint/2010/main" val="3682457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Dynamic Analysis - Windows Based Systems</a:t>
            </a:r>
            <a:endParaRPr lang="en-US" dirty="0"/>
          </a:p>
        </p:txBody>
      </p:sp>
      <p:sp>
        <p:nvSpPr>
          <p:cNvPr id="3" name="Content Placeholder 2"/>
          <p:cNvSpPr>
            <a:spLocks noGrp="1"/>
          </p:cNvSpPr>
          <p:nvPr>
            <p:ph idx="1"/>
          </p:nvPr>
        </p:nvSpPr>
        <p:spPr>
          <a:xfrm>
            <a:off x="1066800" y="1981200"/>
            <a:ext cx="7867650" cy="4267200"/>
          </a:xfrm>
        </p:spPr>
        <p:txBody>
          <a:bodyPr/>
          <a:lstStyle/>
          <a:p>
            <a:pPr>
              <a:defRPr/>
            </a:pPr>
            <a:r>
              <a:rPr lang="en-US" sz="2400" dirty="0"/>
              <a:t>‘</a:t>
            </a:r>
            <a:r>
              <a:rPr lang="en-US" sz="2400" b="1" dirty="0" err="1">
                <a:solidFill>
                  <a:srgbClr val="0070C0"/>
                </a:solidFill>
              </a:rPr>
              <a:t>netstat</a:t>
            </a:r>
            <a:r>
              <a:rPr lang="en-US" sz="2400" dirty="0"/>
              <a:t>’ is also included in Windows OS (at least in Win7)</a:t>
            </a:r>
          </a:p>
          <a:p>
            <a:pPr>
              <a:defRPr/>
            </a:pPr>
            <a:r>
              <a:rPr lang="en-US" sz="2400" dirty="0"/>
              <a:t>You can run it under command line terminal</a:t>
            </a:r>
          </a:p>
          <a:p>
            <a:pPr>
              <a:defRPr/>
            </a:pPr>
            <a:r>
              <a:rPr lang="en-US" sz="2400" dirty="0"/>
              <a:t>You can also redirect output to a text file, such as:</a:t>
            </a:r>
          </a:p>
          <a:p>
            <a:pPr lvl="1">
              <a:defRPr/>
            </a:pPr>
            <a:r>
              <a:rPr lang="en-US" sz="2000" dirty="0" err="1"/>
              <a:t>netstat</a:t>
            </a:r>
            <a:r>
              <a:rPr lang="en-US" sz="2000" dirty="0"/>
              <a:t> -ta &gt; output.txt</a:t>
            </a:r>
          </a:p>
          <a:p>
            <a:pPr marL="82550" indent="0">
              <a:buNone/>
              <a:defRPr/>
            </a:pPr>
            <a:endParaRPr lang="en-US" sz="2400" dirty="0"/>
          </a:p>
        </p:txBody>
      </p:sp>
    </p:spTree>
    <p:extLst>
      <p:ext uri="{BB962C8B-B14F-4D97-AF65-F5344CB8AC3E}">
        <p14:creationId xmlns:p14="http://schemas.microsoft.com/office/powerpoint/2010/main" val="1846857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sz="4400" dirty="0"/>
              <a:t>Dynamic Analysis </a:t>
            </a:r>
            <a:r>
              <a:rPr lang="en-US" sz="4400" dirty="0">
                <a:sym typeface="Symbol"/>
              </a:rPr>
              <a:t></a:t>
            </a:r>
            <a:r>
              <a:rPr lang="en-US" sz="4400" dirty="0"/>
              <a:t> Windows Based Systems, cont’d</a:t>
            </a:r>
            <a:endParaRPr lang="en-US" dirty="0"/>
          </a:p>
        </p:txBody>
      </p:sp>
      <p:sp>
        <p:nvSpPr>
          <p:cNvPr id="3" name="Content Placeholder 2"/>
          <p:cNvSpPr>
            <a:spLocks noGrp="1"/>
          </p:cNvSpPr>
          <p:nvPr>
            <p:ph idx="1"/>
          </p:nvPr>
        </p:nvSpPr>
        <p:spPr>
          <a:xfrm>
            <a:off x="1163638" y="1549400"/>
            <a:ext cx="7499350" cy="4800600"/>
          </a:xfrm>
        </p:spPr>
        <p:txBody>
          <a:bodyPr/>
          <a:lstStyle/>
          <a:p>
            <a:pPr>
              <a:defRPr/>
            </a:pPr>
            <a:r>
              <a:rPr lang="en-US" sz="2400" b="1" dirty="0">
                <a:solidFill>
                  <a:srgbClr val="0070C0"/>
                </a:solidFill>
              </a:rPr>
              <a:t>Regshot2</a:t>
            </a:r>
            <a:r>
              <a:rPr lang="en-US" sz="2000" dirty="0"/>
              <a:t> (</a:t>
            </a:r>
            <a:r>
              <a:rPr lang="en-US" sz="2000" dirty="0">
                <a:hlinkClick r:id="rId2"/>
              </a:rPr>
              <a:t>https://sourceforge.net/projects/regshot/</a:t>
            </a:r>
            <a:r>
              <a:rPr lang="en-US" sz="2000" dirty="0"/>
              <a:t>) </a:t>
            </a:r>
          </a:p>
          <a:p>
            <a:pPr lvl="1">
              <a:defRPr/>
            </a:pPr>
            <a:r>
              <a:rPr lang="en-US" sz="2000" dirty="0"/>
              <a:t>Take a before and after snapshot of the system registry. </a:t>
            </a:r>
          </a:p>
          <a:p>
            <a:pPr lvl="1">
              <a:defRPr/>
            </a:pPr>
            <a:r>
              <a:rPr lang="en-US" sz="1800" dirty="0"/>
              <a:t>After comparing the differences in the 1st and 2nd shots, it will open an HTML log in your browser listing all the detected changes made by the suspicious code run between these two shots.</a:t>
            </a:r>
          </a:p>
        </p:txBody>
      </p:sp>
      <p:pic>
        <p:nvPicPr>
          <p:cNvPr id="4" name="Picture 3"/>
          <p:cNvPicPr>
            <a:picLocks noChangeAspect="1"/>
          </p:cNvPicPr>
          <p:nvPr/>
        </p:nvPicPr>
        <p:blipFill>
          <a:blip r:embed="rId3"/>
          <a:stretch>
            <a:fillRect/>
          </a:stretch>
        </p:blipFill>
        <p:spPr>
          <a:xfrm>
            <a:off x="4724400" y="3505200"/>
            <a:ext cx="3638550" cy="31527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Dynamic Analysis </a:t>
            </a:r>
            <a:r>
              <a:rPr lang="en-US" sz="4000" dirty="0">
                <a:sym typeface="Symbol"/>
              </a:rPr>
              <a:t></a:t>
            </a:r>
            <a:r>
              <a:rPr lang="en-US" sz="4000" dirty="0"/>
              <a:t> Windows Based Systems, cont’d</a:t>
            </a:r>
            <a:endParaRPr lang="en-US" dirty="0"/>
          </a:p>
        </p:txBody>
      </p:sp>
      <p:sp>
        <p:nvSpPr>
          <p:cNvPr id="3" name="Content Placeholder 2"/>
          <p:cNvSpPr>
            <a:spLocks noGrp="1"/>
          </p:cNvSpPr>
          <p:nvPr>
            <p:ph idx="1"/>
          </p:nvPr>
        </p:nvSpPr>
        <p:spPr>
          <a:xfrm>
            <a:off x="838200" y="1447800"/>
            <a:ext cx="8096250" cy="4800600"/>
          </a:xfrm>
        </p:spPr>
        <p:txBody>
          <a:bodyPr/>
          <a:lstStyle/>
          <a:p>
            <a:r>
              <a:rPr lang="en-US" sz="2800" b="1" dirty="0">
                <a:solidFill>
                  <a:srgbClr val="0070C0"/>
                </a:solidFill>
              </a:rPr>
              <a:t>Regshot2</a:t>
            </a:r>
            <a:endParaRPr lang="en-US" sz="2800" dirty="0"/>
          </a:p>
          <a:p>
            <a:pPr lvl="1"/>
            <a:r>
              <a:rPr lang="en-US" sz="2400" dirty="0"/>
              <a:t>Monitor for file changes using CRC32 and MD5 file checksums </a:t>
            </a:r>
          </a:p>
          <a:p>
            <a:pPr lvl="2"/>
            <a:r>
              <a:rPr lang="en-US" sz="2000" dirty="0"/>
              <a:t>To enable it,  go to File -&gt; Options -&gt; Common Options -&gt; and tick “Check files in the specified folders” to enable it.</a:t>
            </a:r>
          </a:p>
          <a:p>
            <a:pPr lvl="2"/>
            <a:r>
              <a:rPr lang="en-US" sz="2000" dirty="0"/>
              <a:t>enter other folders to monitor through the Folders tab (right click)</a:t>
            </a:r>
            <a:br>
              <a:rPr lang="en-US" sz="2000" dirty="0"/>
            </a:br>
            <a:endParaRPr lang="en-US" dirty="0"/>
          </a:p>
        </p:txBody>
      </p:sp>
      <p:pic>
        <p:nvPicPr>
          <p:cNvPr id="4" name="Picture 3"/>
          <p:cNvPicPr>
            <a:picLocks noChangeAspect="1"/>
          </p:cNvPicPr>
          <p:nvPr/>
        </p:nvPicPr>
        <p:blipFill>
          <a:blip r:embed="rId2"/>
          <a:stretch>
            <a:fillRect/>
          </a:stretch>
        </p:blipFill>
        <p:spPr>
          <a:xfrm>
            <a:off x="1066800" y="4038600"/>
            <a:ext cx="3048000" cy="2751667"/>
          </a:xfrm>
          <a:prstGeom prst="rect">
            <a:avLst/>
          </a:prstGeom>
        </p:spPr>
      </p:pic>
      <p:pic>
        <p:nvPicPr>
          <p:cNvPr id="5" name="Picture 4"/>
          <p:cNvPicPr>
            <a:picLocks noChangeAspect="1"/>
          </p:cNvPicPr>
          <p:nvPr/>
        </p:nvPicPr>
        <p:blipFill>
          <a:blip r:embed="rId3"/>
          <a:stretch>
            <a:fillRect/>
          </a:stretch>
        </p:blipFill>
        <p:spPr>
          <a:xfrm>
            <a:off x="5013427" y="4035669"/>
            <a:ext cx="3022396" cy="2700337"/>
          </a:xfrm>
          <a:prstGeom prst="rect">
            <a:avLst/>
          </a:prstGeom>
        </p:spPr>
      </p:pic>
    </p:spTree>
    <p:extLst>
      <p:ext uri="{BB962C8B-B14F-4D97-AF65-F5344CB8AC3E}">
        <p14:creationId xmlns:p14="http://schemas.microsoft.com/office/powerpoint/2010/main" val="1479615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Acknowledgement</a:t>
            </a:r>
          </a:p>
        </p:txBody>
      </p:sp>
      <p:sp>
        <p:nvSpPr>
          <p:cNvPr id="3" name="Content Placeholder 2"/>
          <p:cNvSpPr>
            <a:spLocks noGrp="1"/>
          </p:cNvSpPr>
          <p:nvPr>
            <p:ph idx="1"/>
          </p:nvPr>
        </p:nvSpPr>
        <p:spPr>
          <a:xfrm>
            <a:off x="914400" y="1447800"/>
            <a:ext cx="8020050" cy="4800600"/>
          </a:xfrm>
        </p:spPr>
        <p:txBody>
          <a:bodyPr/>
          <a:lstStyle/>
          <a:p>
            <a:r>
              <a:rPr lang="en-US" altLang="en-US" sz="2800" dirty="0"/>
              <a:t>Many slides come from Dr. Lang’s previous teaching of this class</a:t>
            </a:r>
          </a:p>
          <a:p>
            <a:endParaRPr lang="en-US" altLang="en-US" sz="2800" dirty="0"/>
          </a:p>
          <a:p>
            <a:r>
              <a:rPr lang="en-US" altLang="en-US" sz="2800" dirty="0"/>
              <a:t>U. Virginia, CS216: x86 Assembly Guide</a:t>
            </a:r>
            <a:endParaRPr lang="en-US" altLang="en-US" sz="2800" dirty="0">
              <a:hlinkClick r:id="rId2"/>
            </a:endParaRPr>
          </a:p>
          <a:p>
            <a:pPr lvl="1"/>
            <a:r>
              <a:rPr lang="en-US" altLang="en-US" sz="2400" dirty="0">
                <a:hlinkClick r:id="rId2"/>
              </a:rPr>
              <a:t>http://www.cs.virginia.edu/~evans/cs216/guides/x86.html</a:t>
            </a:r>
            <a:endParaRPr lang="en-US" altLang="en-US" sz="2400" dirty="0"/>
          </a:p>
          <a:p>
            <a:pPr lvl="1"/>
            <a:endParaRPr lang="en-US" altLang="en-US" sz="2400" dirty="0"/>
          </a:p>
          <a:p>
            <a:endParaRPr lang="en-US" altLang="en-US" dirty="0"/>
          </a:p>
        </p:txBody>
      </p:sp>
    </p:spTree>
    <p:extLst>
      <p:ext uri="{BB962C8B-B14F-4D97-AF65-F5344CB8AC3E}">
        <p14:creationId xmlns:p14="http://schemas.microsoft.com/office/powerpoint/2010/main" val="15863657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895600"/>
            <a:ext cx="7499350" cy="1143000"/>
          </a:xfrm>
        </p:spPr>
        <p:txBody>
          <a:bodyPr>
            <a:normAutofit fontScale="90000"/>
          </a:bodyPr>
          <a:lstStyle/>
          <a:p>
            <a:r>
              <a:rPr lang="en-US" dirty="0"/>
              <a:t>32-bit x86 Assembly Introduction</a:t>
            </a:r>
          </a:p>
        </p:txBody>
      </p:sp>
      <p:sp>
        <p:nvSpPr>
          <p:cNvPr id="4" name="TextBox 3"/>
          <p:cNvSpPr txBox="1"/>
          <p:nvPr/>
        </p:nvSpPr>
        <p:spPr>
          <a:xfrm>
            <a:off x="1295400" y="4953000"/>
            <a:ext cx="6902274" cy="646331"/>
          </a:xfrm>
          <a:prstGeom prst="rect">
            <a:avLst/>
          </a:prstGeom>
          <a:noFill/>
        </p:spPr>
        <p:txBody>
          <a:bodyPr wrap="none" rtlCol="0">
            <a:spAutoFit/>
          </a:bodyPr>
          <a:lstStyle/>
          <a:p>
            <a:r>
              <a:rPr lang="en-US" dirty="0"/>
              <a:t>Main reference: </a:t>
            </a:r>
            <a:r>
              <a:rPr lang="en-US" dirty="0">
                <a:hlinkClick r:id="rId2"/>
              </a:rPr>
              <a:t>http://www.cs.virginia.edu/~evans/cs216/guides/x86.html</a:t>
            </a:r>
            <a:endParaRPr lang="en-US" dirty="0"/>
          </a:p>
          <a:p>
            <a:endParaRPr lang="en-US" dirty="0"/>
          </a:p>
        </p:txBody>
      </p:sp>
    </p:spTree>
    <p:extLst>
      <p:ext uri="{BB962C8B-B14F-4D97-AF65-F5344CB8AC3E}">
        <p14:creationId xmlns:p14="http://schemas.microsoft.com/office/powerpoint/2010/main" val="2316776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3600" dirty="0"/>
              <a:t>Intel Architecture 32-Bit (IA32)</a:t>
            </a:r>
          </a:p>
        </p:txBody>
      </p:sp>
      <p:sp>
        <p:nvSpPr>
          <p:cNvPr id="3" name="Content Placeholder 2"/>
          <p:cNvSpPr>
            <a:spLocks noGrp="1"/>
          </p:cNvSpPr>
          <p:nvPr>
            <p:ph idx="1"/>
          </p:nvPr>
        </p:nvSpPr>
        <p:spPr>
          <a:xfrm>
            <a:off x="1435100" y="1600200"/>
            <a:ext cx="4889500" cy="4876800"/>
          </a:xfrm>
        </p:spPr>
        <p:txBody>
          <a:bodyPr>
            <a:normAutofit fontScale="85000" lnSpcReduction="20000"/>
          </a:bodyPr>
          <a:lstStyle/>
          <a:p>
            <a:pPr marL="82550" indent="0">
              <a:buFont typeface="Wingdings 2" panose="05020102010507070707" pitchFamily="18" charset="2"/>
              <a:buNone/>
              <a:defRPr/>
            </a:pPr>
            <a:r>
              <a:rPr lang="en-US" dirty="0"/>
              <a:t>Registers – holding temporary values, pointing to specific segments in memory or to the next machine instruction for execution, or containing flags</a:t>
            </a:r>
          </a:p>
          <a:p>
            <a:pPr marL="82550" indent="0">
              <a:buFont typeface="Wingdings 2" panose="05020102010507070707" pitchFamily="18" charset="2"/>
              <a:buNone/>
              <a:defRPr/>
            </a:pPr>
            <a:r>
              <a:rPr lang="en-US" dirty="0"/>
              <a:t>(</a:t>
            </a:r>
            <a:r>
              <a:rPr lang="en-US" dirty="0">
                <a:hlinkClick r:id="rId2"/>
              </a:rPr>
              <a:t>http://en.wikibooks.org/wiki/X86_Assembly/X86_Architecture</a:t>
            </a:r>
            <a:r>
              <a:rPr lang="en-US" dirty="0"/>
              <a:t>) </a:t>
            </a:r>
          </a:p>
          <a:p>
            <a:pPr>
              <a:defRPr/>
            </a:pPr>
            <a:r>
              <a:rPr lang="en-US" dirty="0"/>
              <a:t>General purpose registers (EAX, …, ESP)</a:t>
            </a:r>
          </a:p>
          <a:p>
            <a:pPr>
              <a:defRPr/>
            </a:pPr>
            <a:r>
              <a:rPr lang="en-US" dirty="0"/>
              <a:t>Segment registers (CS, …, GS)</a:t>
            </a:r>
          </a:p>
          <a:p>
            <a:pPr>
              <a:defRPr/>
            </a:pPr>
            <a:r>
              <a:rPr lang="en-US" dirty="0"/>
              <a:t>(Extended) Instruction</a:t>
            </a:r>
          </a:p>
          <a:p>
            <a:pPr marL="357188" lvl="1" indent="0">
              <a:buFont typeface="Verdana" panose="020B0604030504040204" pitchFamily="34" charset="0"/>
              <a:buNone/>
              <a:defRPr/>
            </a:pPr>
            <a:r>
              <a:rPr lang="en-US" dirty="0"/>
              <a:t>Pointer (EIP)</a:t>
            </a:r>
          </a:p>
          <a:p>
            <a:pPr>
              <a:defRPr/>
            </a:pPr>
            <a:r>
              <a:rPr lang="en-US" dirty="0"/>
              <a:t>Flags</a:t>
            </a:r>
          </a:p>
          <a:p>
            <a:pPr>
              <a:defRPr/>
            </a:pPr>
            <a:endParaRPr lang="en-US" dirty="0"/>
          </a:p>
        </p:txBody>
      </p:sp>
      <p:pic>
        <p:nvPicPr>
          <p:cNvPr id="20484" name="Picture 2"/>
          <p:cNvPicPr>
            <a:picLocks noChangeAspect="1" noChangeArrowheads="1"/>
          </p:cNvPicPr>
          <p:nvPr/>
        </p:nvPicPr>
        <p:blipFill>
          <a:blip r:embed="rId3">
            <a:extLst>
              <a:ext uri="{28A0092B-C50C-407E-A947-70E740481C1C}">
                <a14:useLocalDpi xmlns:a14="http://schemas.microsoft.com/office/drawing/2010/main" val="0"/>
              </a:ext>
            </a:extLst>
          </a:blip>
          <a:srcRect l="15182" t="24507" r="60553" b="20903"/>
          <a:stretch>
            <a:fillRect/>
          </a:stretch>
        </p:blipFill>
        <p:spPr bwMode="auto">
          <a:xfrm>
            <a:off x="6461125" y="1752600"/>
            <a:ext cx="2133600" cy="3841750"/>
          </a:xfrm>
          <a:prstGeom prst="rect">
            <a:avLst/>
          </a:prstGeom>
          <a:noFill/>
          <a:ln w="9525" algn="in">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EEECE1"/>
                  </a:outerShdw>
                </a:effectLst>
              </a14:hiddenEffects>
            </a:ext>
          </a:extLst>
        </p:spPr>
      </p:pic>
      <p:sp>
        <p:nvSpPr>
          <p:cNvPr id="20485" name="TextBox 3"/>
          <p:cNvSpPr txBox="1">
            <a:spLocks noChangeArrowheads="1"/>
          </p:cNvSpPr>
          <p:nvPr/>
        </p:nvSpPr>
        <p:spPr bwMode="auto">
          <a:xfrm>
            <a:off x="6172200" y="5594350"/>
            <a:ext cx="25749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800">
                <a:hlinkClick r:id="rId4"/>
              </a:rPr>
              <a:t>http://en.wikipedia.org/wiki/IA-32</a:t>
            </a:r>
            <a:r>
              <a:rPr lang="en-US" altLang="en-US" sz="180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Intel Architecture 32-Bit (IA32)</a:t>
            </a:r>
            <a:endParaRPr lang="en-US" dirty="0"/>
          </a:p>
        </p:txBody>
      </p:sp>
      <p:sp>
        <p:nvSpPr>
          <p:cNvPr id="3" name="Content Placeholder 2"/>
          <p:cNvSpPr>
            <a:spLocks noGrp="1"/>
          </p:cNvSpPr>
          <p:nvPr>
            <p:ph idx="1"/>
          </p:nvPr>
        </p:nvSpPr>
        <p:spPr/>
        <p:txBody>
          <a:bodyPr/>
          <a:lstStyle/>
          <a:p>
            <a:r>
              <a:rPr lang="en-US" dirty="0"/>
              <a:t>32-bit x86 registers:</a:t>
            </a:r>
          </a:p>
        </p:txBody>
      </p:sp>
      <p:pic>
        <p:nvPicPr>
          <p:cNvPr id="1026" name="Picture 2" descr="http://www.cs.virginia.edu/%7Eevans/cs216/guides/x86-regist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981200"/>
            <a:ext cx="5867400" cy="4400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9149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and Addressing</a:t>
            </a:r>
          </a:p>
        </p:txBody>
      </p:sp>
      <p:sp>
        <p:nvSpPr>
          <p:cNvPr id="3" name="Content Placeholder 2"/>
          <p:cNvSpPr>
            <a:spLocks noGrp="1"/>
          </p:cNvSpPr>
          <p:nvPr>
            <p:ph idx="1"/>
          </p:nvPr>
        </p:nvSpPr>
        <p:spPr>
          <a:xfrm>
            <a:off x="1066800" y="1447800"/>
            <a:ext cx="7867650" cy="4800600"/>
          </a:xfrm>
        </p:spPr>
        <p:txBody>
          <a:bodyPr/>
          <a:lstStyle/>
          <a:p>
            <a:r>
              <a:rPr lang="en-US" sz="2800" dirty="0"/>
              <a:t> Declare static data (global variables)</a:t>
            </a:r>
          </a:p>
          <a:p>
            <a:pPr lvl="1"/>
            <a:r>
              <a:rPr lang="en-US" sz="2400" dirty="0"/>
              <a:t>DB, DW, and DD can be used to declare one, two, and four byte data locations, respectively.</a:t>
            </a:r>
          </a:p>
          <a:p>
            <a:pPr lvl="1"/>
            <a:endParaRPr lang="en-US" sz="2400" dirty="0"/>
          </a:p>
          <a:p>
            <a:pPr lvl="1"/>
            <a:endParaRPr lang="en-US" sz="2400" dirty="0"/>
          </a:p>
          <a:p>
            <a:pPr lvl="1"/>
            <a:r>
              <a:rPr lang="en-US" sz="2400" dirty="0"/>
              <a:t>Declare array</a:t>
            </a:r>
          </a:p>
          <a:p>
            <a:pPr lvl="2"/>
            <a:r>
              <a:rPr lang="en-US" sz="2000" dirty="0"/>
              <a:t>n Dup(x):  duplicate n times of value of x.</a:t>
            </a:r>
          </a:p>
        </p:txBody>
      </p:sp>
      <p:pic>
        <p:nvPicPr>
          <p:cNvPr id="6" name="Picture 5"/>
          <p:cNvPicPr>
            <a:picLocks noChangeAspect="1"/>
          </p:cNvPicPr>
          <p:nvPr/>
        </p:nvPicPr>
        <p:blipFill>
          <a:blip r:embed="rId2"/>
          <a:stretch>
            <a:fillRect/>
          </a:stretch>
        </p:blipFill>
        <p:spPr>
          <a:xfrm>
            <a:off x="1676400" y="2819400"/>
            <a:ext cx="6229350" cy="619125"/>
          </a:xfrm>
          <a:prstGeom prst="rect">
            <a:avLst/>
          </a:prstGeom>
        </p:spPr>
      </p:pic>
      <p:pic>
        <p:nvPicPr>
          <p:cNvPr id="7" name="Picture 6"/>
          <p:cNvPicPr>
            <a:picLocks noChangeAspect="1"/>
          </p:cNvPicPr>
          <p:nvPr/>
        </p:nvPicPr>
        <p:blipFill>
          <a:blip r:embed="rId3"/>
          <a:stretch>
            <a:fillRect/>
          </a:stretch>
        </p:blipFill>
        <p:spPr>
          <a:xfrm>
            <a:off x="247806" y="4876800"/>
            <a:ext cx="8881540" cy="1066800"/>
          </a:xfrm>
          <a:prstGeom prst="rect">
            <a:avLst/>
          </a:prstGeom>
        </p:spPr>
      </p:pic>
    </p:spTree>
    <p:extLst>
      <p:ext uri="{BB962C8B-B14F-4D97-AF65-F5344CB8AC3E}">
        <p14:creationId xmlns:p14="http://schemas.microsoft.com/office/powerpoint/2010/main" val="143379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and Addressing</a:t>
            </a:r>
          </a:p>
        </p:txBody>
      </p:sp>
      <p:sp>
        <p:nvSpPr>
          <p:cNvPr id="3" name="Content Placeholder 2"/>
          <p:cNvSpPr>
            <a:spLocks noGrp="1"/>
          </p:cNvSpPr>
          <p:nvPr>
            <p:ph idx="1"/>
          </p:nvPr>
        </p:nvSpPr>
        <p:spPr>
          <a:xfrm>
            <a:off x="1066800" y="1447800"/>
            <a:ext cx="7867650" cy="4800600"/>
          </a:xfrm>
        </p:spPr>
        <p:txBody>
          <a:bodyPr/>
          <a:lstStyle/>
          <a:p>
            <a:r>
              <a:rPr lang="en-US" sz="2800" dirty="0"/>
              <a:t>Addressing Memory</a:t>
            </a:r>
          </a:p>
          <a:p>
            <a:endParaRPr lang="en-US" sz="2800" dirty="0"/>
          </a:p>
          <a:p>
            <a:endParaRPr lang="en-US" sz="2800" dirty="0"/>
          </a:p>
          <a:p>
            <a:endParaRPr lang="en-US" sz="2800" dirty="0"/>
          </a:p>
          <a:p>
            <a:r>
              <a:rPr lang="en-US" sz="2800" dirty="0"/>
              <a:t>Size derivative: </a:t>
            </a:r>
          </a:p>
          <a:p>
            <a:pPr lvl="1"/>
            <a:r>
              <a:rPr lang="en-US" sz="2000" dirty="0"/>
              <a:t>BYTE PTR, WORD PTR, and DWORD PTR indicate sizes of 1, 2, and 4 bytes respectively. </a:t>
            </a:r>
          </a:p>
          <a:p>
            <a:endParaRPr lang="en-US" sz="2800" dirty="0"/>
          </a:p>
          <a:p>
            <a:pPr lvl="1"/>
            <a:endParaRPr lang="en-US" sz="2000" dirty="0"/>
          </a:p>
        </p:txBody>
      </p:sp>
      <p:pic>
        <p:nvPicPr>
          <p:cNvPr id="4" name="Picture 3"/>
          <p:cNvPicPr>
            <a:picLocks noChangeAspect="1"/>
          </p:cNvPicPr>
          <p:nvPr/>
        </p:nvPicPr>
        <p:blipFill>
          <a:blip r:embed="rId2"/>
          <a:stretch>
            <a:fillRect/>
          </a:stretch>
        </p:blipFill>
        <p:spPr>
          <a:xfrm>
            <a:off x="228600" y="2133600"/>
            <a:ext cx="8801100" cy="904875"/>
          </a:xfrm>
          <a:prstGeom prst="rect">
            <a:avLst/>
          </a:prstGeom>
        </p:spPr>
      </p:pic>
      <p:pic>
        <p:nvPicPr>
          <p:cNvPr id="5" name="Picture 4"/>
          <p:cNvPicPr>
            <a:picLocks noChangeAspect="1"/>
          </p:cNvPicPr>
          <p:nvPr/>
        </p:nvPicPr>
        <p:blipFill>
          <a:blip r:embed="rId3"/>
          <a:stretch>
            <a:fillRect/>
          </a:stretch>
        </p:blipFill>
        <p:spPr>
          <a:xfrm>
            <a:off x="1371600" y="3276600"/>
            <a:ext cx="5581650" cy="238125"/>
          </a:xfrm>
          <a:prstGeom prst="rect">
            <a:avLst/>
          </a:prstGeom>
        </p:spPr>
      </p:pic>
      <p:pic>
        <p:nvPicPr>
          <p:cNvPr id="8" name="Picture 7"/>
          <p:cNvPicPr>
            <a:picLocks noChangeAspect="1"/>
          </p:cNvPicPr>
          <p:nvPr/>
        </p:nvPicPr>
        <p:blipFill>
          <a:blip r:embed="rId4"/>
          <a:stretch>
            <a:fillRect/>
          </a:stretch>
        </p:blipFill>
        <p:spPr>
          <a:xfrm>
            <a:off x="400050" y="4800600"/>
            <a:ext cx="8534400" cy="704850"/>
          </a:xfrm>
          <a:prstGeom prst="rect">
            <a:avLst/>
          </a:prstGeom>
        </p:spPr>
      </p:pic>
    </p:spTree>
    <p:extLst>
      <p:ext uri="{BB962C8B-B14F-4D97-AF65-F5344CB8AC3E}">
        <p14:creationId xmlns:p14="http://schemas.microsoft.com/office/powerpoint/2010/main" val="548893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Instructions</a:t>
            </a:r>
          </a:p>
        </p:txBody>
      </p:sp>
      <p:sp>
        <p:nvSpPr>
          <p:cNvPr id="5" name="Content Placeholder 2"/>
          <p:cNvSpPr>
            <a:spLocks noGrp="1"/>
          </p:cNvSpPr>
          <p:nvPr>
            <p:ph idx="1"/>
          </p:nvPr>
        </p:nvSpPr>
        <p:spPr>
          <a:xfrm>
            <a:off x="1066800" y="1447800"/>
            <a:ext cx="7867650" cy="4800600"/>
          </a:xfrm>
        </p:spPr>
        <p:txBody>
          <a:bodyPr/>
          <a:lstStyle/>
          <a:p>
            <a:r>
              <a:rPr lang="en-US" sz="2800" dirty="0"/>
              <a:t>Data movement instructions</a:t>
            </a:r>
          </a:p>
          <a:p>
            <a:pPr lvl="1"/>
            <a:r>
              <a:rPr lang="en-US" sz="2000" dirty="0"/>
              <a:t>MOV </a:t>
            </a:r>
            <a:r>
              <a:rPr lang="en-US" sz="2000" dirty="0" err="1"/>
              <a:t>dest</a:t>
            </a:r>
            <a:r>
              <a:rPr lang="en-US" sz="2000" dirty="0"/>
              <a:t>,  </a:t>
            </a:r>
            <a:r>
              <a:rPr lang="en-US" sz="2000" dirty="0" err="1"/>
              <a:t>src</a:t>
            </a:r>
            <a:endParaRPr lang="en-US" sz="2000" dirty="0"/>
          </a:p>
          <a:p>
            <a:pPr lvl="1"/>
            <a:endParaRPr lang="en-US" sz="2000" dirty="0"/>
          </a:p>
          <a:p>
            <a:pPr lvl="1"/>
            <a:endParaRPr lang="en-US" sz="2000" dirty="0"/>
          </a:p>
          <a:p>
            <a:pPr lvl="1"/>
            <a:r>
              <a:rPr lang="en-US" sz="2000" dirty="0"/>
              <a:t>LEA — Load effective address (only 32 bits):   lea &lt;reg32&gt;,&lt;mem&gt;</a:t>
            </a:r>
          </a:p>
          <a:p>
            <a:pPr lvl="1"/>
            <a:endParaRPr lang="en-US" sz="2000" dirty="0"/>
          </a:p>
          <a:p>
            <a:pPr lvl="1"/>
            <a:endParaRPr lang="en-US" sz="2000" dirty="0"/>
          </a:p>
          <a:p>
            <a:pPr lvl="1"/>
            <a:r>
              <a:rPr lang="en-US" sz="2000" dirty="0"/>
              <a:t>PUSH and POP (from stack, only 32 bits)</a:t>
            </a:r>
          </a:p>
          <a:p>
            <a:endParaRPr lang="en-US" sz="2800" dirty="0"/>
          </a:p>
          <a:p>
            <a:pPr lvl="1"/>
            <a:endParaRPr lang="en-US" sz="2000" dirty="0"/>
          </a:p>
        </p:txBody>
      </p:sp>
      <p:pic>
        <p:nvPicPr>
          <p:cNvPr id="3" name="Picture 2"/>
          <p:cNvPicPr>
            <a:picLocks noChangeAspect="1"/>
          </p:cNvPicPr>
          <p:nvPr/>
        </p:nvPicPr>
        <p:blipFill>
          <a:blip r:embed="rId2"/>
          <a:stretch>
            <a:fillRect/>
          </a:stretch>
        </p:blipFill>
        <p:spPr>
          <a:xfrm>
            <a:off x="1752600" y="2362200"/>
            <a:ext cx="5391150" cy="476250"/>
          </a:xfrm>
          <a:prstGeom prst="rect">
            <a:avLst/>
          </a:prstGeom>
        </p:spPr>
      </p:pic>
      <p:pic>
        <p:nvPicPr>
          <p:cNvPr id="6" name="Picture 5"/>
          <p:cNvPicPr>
            <a:picLocks noChangeAspect="1"/>
          </p:cNvPicPr>
          <p:nvPr/>
        </p:nvPicPr>
        <p:blipFill>
          <a:blip r:embed="rId3"/>
          <a:stretch>
            <a:fillRect/>
          </a:stretch>
        </p:blipFill>
        <p:spPr>
          <a:xfrm>
            <a:off x="1752600" y="3543300"/>
            <a:ext cx="4924425" cy="419100"/>
          </a:xfrm>
          <a:prstGeom prst="rect">
            <a:avLst/>
          </a:prstGeom>
        </p:spPr>
      </p:pic>
      <p:pic>
        <p:nvPicPr>
          <p:cNvPr id="7" name="Picture 6"/>
          <p:cNvPicPr>
            <a:picLocks noChangeAspect="1"/>
          </p:cNvPicPr>
          <p:nvPr/>
        </p:nvPicPr>
        <p:blipFill>
          <a:blip r:embed="rId4"/>
          <a:stretch>
            <a:fillRect/>
          </a:stretch>
        </p:blipFill>
        <p:spPr>
          <a:xfrm>
            <a:off x="1790700" y="4696863"/>
            <a:ext cx="4467225" cy="438150"/>
          </a:xfrm>
          <a:prstGeom prst="rect">
            <a:avLst/>
          </a:prstGeom>
        </p:spPr>
      </p:pic>
      <p:pic>
        <p:nvPicPr>
          <p:cNvPr id="8" name="Picture 7"/>
          <p:cNvPicPr>
            <a:picLocks noChangeAspect="1"/>
          </p:cNvPicPr>
          <p:nvPr/>
        </p:nvPicPr>
        <p:blipFill>
          <a:blip r:embed="rId5"/>
          <a:stretch>
            <a:fillRect/>
          </a:stretch>
        </p:blipFill>
        <p:spPr>
          <a:xfrm>
            <a:off x="1781908" y="5379915"/>
            <a:ext cx="7353300" cy="485775"/>
          </a:xfrm>
          <a:prstGeom prst="rect">
            <a:avLst/>
          </a:prstGeom>
        </p:spPr>
      </p:pic>
    </p:spTree>
    <p:extLst>
      <p:ext uri="{BB962C8B-B14F-4D97-AF65-F5344CB8AC3E}">
        <p14:creationId xmlns:p14="http://schemas.microsoft.com/office/powerpoint/2010/main" val="2360677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Instructions</a:t>
            </a:r>
          </a:p>
        </p:txBody>
      </p:sp>
      <p:sp>
        <p:nvSpPr>
          <p:cNvPr id="5" name="Content Placeholder 2"/>
          <p:cNvSpPr>
            <a:spLocks noGrp="1"/>
          </p:cNvSpPr>
          <p:nvPr>
            <p:ph idx="1"/>
          </p:nvPr>
        </p:nvSpPr>
        <p:spPr>
          <a:xfrm>
            <a:off x="990600" y="1447800"/>
            <a:ext cx="7943850" cy="4800600"/>
          </a:xfrm>
        </p:spPr>
        <p:txBody>
          <a:bodyPr/>
          <a:lstStyle/>
          <a:p>
            <a:r>
              <a:rPr lang="en-US" sz="2800" dirty="0"/>
              <a:t>Arithmetic Instructions</a:t>
            </a:r>
          </a:p>
          <a:p>
            <a:pPr lvl="1"/>
            <a:r>
              <a:rPr lang="en-US" sz="2000" dirty="0"/>
              <a:t>ADD, SUB:  add or subtract the second operand to the first operand</a:t>
            </a:r>
          </a:p>
          <a:p>
            <a:pPr lvl="1"/>
            <a:endParaRPr lang="en-US" sz="2000" dirty="0"/>
          </a:p>
          <a:p>
            <a:pPr lvl="1"/>
            <a:endParaRPr lang="en-US" sz="2000" dirty="0"/>
          </a:p>
          <a:p>
            <a:pPr lvl="1"/>
            <a:endParaRPr lang="en-US" sz="2000" dirty="0"/>
          </a:p>
          <a:p>
            <a:pPr lvl="1"/>
            <a:r>
              <a:rPr lang="en-US" sz="2000" dirty="0"/>
              <a:t>INC, DEC:  increase/decrease by one  </a:t>
            </a:r>
          </a:p>
          <a:p>
            <a:pPr lvl="1"/>
            <a:endParaRPr lang="en-US" sz="2000" dirty="0"/>
          </a:p>
          <a:p>
            <a:pPr lvl="1"/>
            <a:r>
              <a:rPr lang="en-US" sz="2000" dirty="0"/>
              <a:t>IMUL, IDIV — Integer Multiplication/</a:t>
            </a:r>
            <a:r>
              <a:rPr lang="en-US" sz="2000" dirty="0" err="1"/>
              <a:t>Divison</a:t>
            </a:r>
            <a:endParaRPr lang="en-US" sz="2000" dirty="0"/>
          </a:p>
          <a:p>
            <a:pPr lvl="2"/>
            <a:r>
              <a:rPr lang="en-US" sz="1600" dirty="0"/>
              <a:t>IMUL: the first operand must be register (not memory)</a:t>
            </a:r>
          </a:p>
          <a:p>
            <a:pPr lvl="2"/>
            <a:r>
              <a:rPr lang="en-US" sz="1600" dirty="0"/>
              <a:t>IDIV:  divides the contents of the 64 bit integer EDX:EAX.  The quotient result of the division is stored into EAX, while the remainder is placed in EDX. </a:t>
            </a:r>
          </a:p>
          <a:p>
            <a:pPr lvl="1"/>
            <a:endParaRPr lang="en-US" sz="2000" dirty="0"/>
          </a:p>
          <a:p>
            <a:pPr lvl="1"/>
            <a:endParaRPr lang="en-US" sz="2000" dirty="0"/>
          </a:p>
        </p:txBody>
      </p:sp>
      <p:pic>
        <p:nvPicPr>
          <p:cNvPr id="4" name="Picture 3"/>
          <p:cNvPicPr>
            <a:picLocks noChangeAspect="1"/>
          </p:cNvPicPr>
          <p:nvPr/>
        </p:nvPicPr>
        <p:blipFill>
          <a:blip r:embed="rId2"/>
          <a:stretch>
            <a:fillRect/>
          </a:stretch>
        </p:blipFill>
        <p:spPr>
          <a:xfrm>
            <a:off x="1295400" y="2362200"/>
            <a:ext cx="6276975" cy="504825"/>
          </a:xfrm>
          <a:prstGeom prst="rect">
            <a:avLst/>
          </a:prstGeom>
        </p:spPr>
      </p:pic>
      <p:pic>
        <p:nvPicPr>
          <p:cNvPr id="9" name="Picture 8"/>
          <p:cNvPicPr>
            <a:picLocks noChangeAspect="1"/>
          </p:cNvPicPr>
          <p:nvPr/>
        </p:nvPicPr>
        <p:blipFill>
          <a:blip r:embed="rId3"/>
          <a:stretch>
            <a:fillRect/>
          </a:stretch>
        </p:blipFill>
        <p:spPr>
          <a:xfrm>
            <a:off x="1289538" y="3048000"/>
            <a:ext cx="5238750" cy="381000"/>
          </a:xfrm>
          <a:prstGeom prst="rect">
            <a:avLst/>
          </a:prstGeom>
        </p:spPr>
      </p:pic>
      <p:pic>
        <p:nvPicPr>
          <p:cNvPr id="10" name="Picture 9"/>
          <p:cNvPicPr>
            <a:picLocks noChangeAspect="1"/>
          </p:cNvPicPr>
          <p:nvPr/>
        </p:nvPicPr>
        <p:blipFill>
          <a:blip r:embed="rId4"/>
          <a:stretch>
            <a:fillRect/>
          </a:stretch>
        </p:blipFill>
        <p:spPr>
          <a:xfrm>
            <a:off x="1289538" y="3848100"/>
            <a:ext cx="5667375" cy="447675"/>
          </a:xfrm>
          <a:prstGeom prst="rect">
            <a:avLst/>
          </a:prstGeom>
        </p:spPr>
      </p:pic>
      <p:pic>
        <p:nvPicPr>
          <p:cNvPr id="11" name="Picture 10"/>
          <p:cNvPicPr>
            <a:picLocks noChangeAspect="1"/>
          </p:cNvPicPr>
          <p:nvPr/>
        </p:nvPicPr>
        <p:blipFill>
          <a:blip r:embed="rId5"/>
          <a:stretch>
            <a:fillRect/>
          </a:stretch>
        </p:blipFill>
        <p:spPr>
          <a:xfrm>
            <a:off x="0" y="5686425"/>
            <a:ext cx="8943975" cy="514350"/>
          </a:xfrm>
          <a:prstGeom prst="rect">
            <a:avLst/>
          </a:prstGeom>
        </p:spPr>
      </p:pic>
      <p:pic>
        <p:nvPicPr>
          <p:cNvPr id="12" name="Picture 11"/>
          <p:cNvPicPr>
            <a:picLocks noChangeAspect="1"/>
          </p:cNvPicPr>
          <p:nvPr/>
        </p:nvPicPr>
        <p:blipFill>
          <a:blip r:embed="rId6"/>
          <a:stretch>
            <a:fillRect/>
          </a:stretch>
        </p:blipFill>
        <p:spPr>
          <a:xfrm>
            <a:off x="0" y="6278562"/>
            <a:ext cx="9144000" cy="504825"/>
          </a:xfrm>
          <a:prstGeom prst="rect">
            <a:avLst/>
          </a:prstGeom>
        </p:spPr>
      </p:pic>
    </p:spTree>
    <p:extLst>
      <p:ext uri="{BB962C8B-B14F-4D97-AF65-F5344CB8AC3E}">
        <p14:creationId xmlns:p14="http://schemas.microsoft.com/office/powerpoint/2010/main" val="2579791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Instructions</a:t>
            </a:r>
          </a:p>
        </p:txBody>
      </p:sp>
      <p:sp>
        <p:nvSpPr>
          <p:cNvPr id="5" name="Content Placeholder 2"/>
          <p:cNvSpPr>
            <a:spLocks noGrp="1"/>
          </p:cNvSpPr>
          <p:nvPr>
            <p:ph idx="1"/>
          </p:nvPr>
        </p:nvSpPr>
        <p:spPr>
          <a:xfrm>
            <a:off x="990600" y="1447800"/>
            <a:ext cx="7943850" cy="4800600"/>
          </a:xfrm>
        </p:spPr>
        <p:txBody>
          <a:bodyPr/>
          <a:lstStyle/>
          <a:p>
            <a:r>
              <a:rPr lang="en-US" dirty="0"/>
              <a:t>Logic Instructions</a:t>
            </a:r>
          </a:p>
          <a:p>
            <a:pPr lvl="1"/>
            <a:r>
              <a:rPr lang="en-US" sz="2400" dirty="0"/>
              <a:t>XOR, AND, OR: </a:t>
            </a:r>
          </a:p>
          <a:p>
            <a:pPr lvl="2"/>
            <a:r>
              <a:rPr lang="en-US" sz="1800" dirty="0"/>
              <a:t>Bitwise logic.   Placing the result in the first operand location.</a:t>
            </a:r>
          </a:p>
          <a:p>
            <a:pPr lvl="2"/>
            <a:endParaRPr lang="en-US" sz="1800" dirty="0"/>
          </a:p>
          <a:p>
            <a:pPr lvl="2"/>
            <a:endParaRPr lang="en-US" sz="1800" dirty="0"/>
          </a:p>
          <a:p>
            <a:pPr lvl="2"/>
            <a:r>
              <a:rPr lang="en-US" sz="1800" dirty="0"/>
              <a:t>NOT:  flips all bit values in the operand</a:t>
            </a:r>
          </a:p>
          <a:p>
            <a:pPr lvl="2"/>
            <a:r>
              <a:rPr lang="en-US" sz="1800" dirty="0"/>
              <a:t>NEG:  two's complement negation of the operand contents</a:t>
            </a:r>
          </a:p>
          <a:p>
            <a:pPr lvl="2"/>
            <a:r>
              <a:rPr lang="en-US" sz="1800" dirty="0"/>
              <a:t>SHL, SHR:  shift the bits (left/right) in the first operand's content by the second operand number of bits.</a:t>
            </a:r>
          </a:p>
          <a:p>
            <a:pPr lvl="1"/>
            <a:endParaRPr lang="en-US" sz="2400" dirty="0"/>
          </a:p>
          <a:p>
            <a:pPr lvl="1"/>
            <a:endParaRPr lang="en-US" sz="2400" dirty="0"/>
          </a:p>
          <a:p>
            <a:pPr lvl="1"/>
            <a:endParaRPr lang="en-US" sz="2400" dirty="0"/>
          </a:p>
        </p:txBody>
      </p:sp>
      <p:pic>
        <p:nvPicPr>
          <p:cNvPr id="3" name="Picture 2"/>
          <p:cNvPicPr>
            <a:picLocks noChangeAspect="1"/>
          </p:cNvPicPr>
          <p:nvPr/>
        </p:nvPicPr>
        <p:blipFill>
          <a:blip r:embed="rId2"/>
          <a:stretch>
            <a:fillRect/>
          </a:stretch>
        </p:blipFill>
        <p:spPr>
          <a:xfrm>
            <a:off x="1905000" y="2819400"/>
            <a:ext cx="3771900" cy="495300"/>
          </a:xfrm>
          <a:prstGeom prst="rect">
            <a:avLst/>
          </a:prstGeom>
        </p:spPr>
      </p:pic>
      <p:pic>
        <p:nvPicPr>
          <p:cNvPr id="6" name="Picture 5"/>
          <p:cNvPicPr>
            <a:picLocks noChangeAspect="1"/>
          </p:cNvPicPr>
          <p:nvPr/>
        </p:nvPicPr>
        <p:blipFill>
          <a:blip r:embed="rId3"/>
          <a:stretch>
            <a:fillRect/>
          </a:stretch>
        </p:blipFill>
        <p:spPr>
          <a:xfrm>
            <a:off x="1138237" y="4724400"/>
            <a:ext cx="7648575" cy="504825"/>
          </a:xfrm>
          <a:prstGeom prst="rect">
            <a:avLst/>
          </a:prstGeom>
        </p:spPr>
      </p:pic>
    </p:spTree>
    <p:extLst>
      <p:ext uri="{BB962C8B-B14F-4D97-AF65-F5344CB8AC3E}">
        <p14:creationId xmlns:p14="http://schemas.microsoft.com/office/powerpoint/2010/main" val="2779333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Stack Instructions:</a:t>
            </a:r>
          </a:p>
        </p:txBody>
      </p:sp>
      <p:sp>
        <p:nvSpPr>
          <p:cNvPr id="3" name="Content Placeholder 2"/>
          <p:cNvSpPr>
            <a:spLocks noGrp="1"/>
          </p:cNvSpPr>
          <p:nvPr>
            <p:ph idx="1"/>
          </p:nvPr>
        </p:nvSpPr>
        <p:spPr>
          <a:xfrm>
            <a:off x="1295400" y="1316831"/>
            <a:ext cx="7499350" cy="5029200"/>
          </a:xfrm>
        </p:spPr>
        <p:txBody>
          <a:bodyPr>
            <a:normAutofit/>
          </a:bodyPr>
          <a:lstStyle/>
          <a:p>
            <a:pPr>
              <a:defRPr/>
            </a:pPr>
            <a:r>
              <a:rPr lang="en-US" sz="2400" dirty="0"/>
              <a:t>Other Instructions (e.g., “push” instruction pushes values onto the Stack; “pop” instruction pops the top value of the stack and moves to its destination)</a:t>
            </a:r>
          </a:p>
          <a:p>
            <a:pPr lvl="1">
              <a:spcBef>
                <a:spcPts val="0"/>
              </a:spcBef>
              <a:defRPr/>
            </a:pPr>
            <a:r>
              <a:rPr lang="en-US" sz="1400" dirty="0">
                <a:latin typeface="Courier New" pitchFamily="49" charset="0"/>
                <a:cs typeface="Courier New" pitchFamily="49" charset="0"/>
              </a:rPr>
              <a:t>Address   Hex dump      Command                                 </a:t>
            </a:r>
          </a:p>
          <a:p>
            <a:pPr lvl="1">
              <a:spcBef>
                <a:spcPts val="0"/>
              </a:spcBef>
              <a:defRPr/>
            </a:pPr>
            <a:r>
              <a:rPr lang="en-US" sz="1400" dirty="0">
                <a:latin typeface="Courier New" pitchFamily="49" charset="0"/>
                <a:cs typeface="Courier New" pitchFamily="49" charset="0"/>
              </a:rPr>
              <a:t>004041A6  53            PUSH EBX</a:t>
            </a:r>
          </a:p>
          <a:p>
            <a:pPr lvl="1">
              <a:spcBef>
                <a:spcPts val="0"/>
              </a:spcBef>
              <a:defRPr/>
            </a:pPr>
            <a:r>
              <a:rPr lang="en-US" sz="1400" dirty="0">
                <a:latin typeface="Courier New" pitchFamily="49" charset="0"/>
                <a:cs typeface="Courier New" pitchFamily="49" charset="0"/>
              </a:rPr>
              <a:t>004041A7  57            PUSH EDI</a:t>
            </a:r>
          </a:p>
          <a:p>
            <a:pPr lvl="1">
              <a:spcBef>
                <a:spcPts val="0"/>
              </a:spcBef>
              <a:defRPr/>
            </a:pPr>
            <a:endParaRPr lang="en-US" sz="1400" dirty="0">
              <a:latin typeface="Courier New" pitchFamily="49" charset="0"/>
              <a:cs typeface="Courier New" pitchFamily="49" charset="0"/>
            </a:endParaRPr>
          </a:p>
          <a:p>
            <a:pPr lvl="1">
              <a:spcBef>
                <a:spcPts val="0"/>
              </a:spcBef>
              <a:defRPr/>
            </a:pPr>
            <a:r>
              <a:rPr lang="en-US" sz="1400" dirty="0">
                <a:latin typeface="Courier New" pitchFamily="49" charset="0"/>
                <a:cs typeface="Courier New" pitchFamily="49" charset="0"/>
              </a:rPr>
              <a:t>Address   Hex dump      Command                                 </a:t>
            </a:r>
          </a:p>
          <a:p>
            <a:pPr lvl="1">
              <a:spcBef>
                <a:spcPts val="0"/>
              </a:spcBef>
              <a:defRPr/>
            </a:pPr>
            <a:r>
              <a:rPr lang="en-US" sz="1400" dirty="0">
                <a:latin typeface="Courier New" pitchFamily="49" charset="0"/>
                <a:cs typeface="Courier New" pitchFamily="49" charset="0"/>
              </a:rPr>
              <a:t>00404227  5E            POP ESI</a:t>
            </a:r>
          </a:p>
          <a:p>
            <a:pPr lvl="1">
              <a:spcBef>
                <a:spcPts val="0"/>
              </a:spcBef>
              <a:defRPr/>
            </a:pPr>
            <a:r>
              <a:rPr lang="en-US" sz="1400" dirty="0">
                <a:latin typeface="Courier New" pitchFamily="49" charset="0"/>
                <a:cs typeface="Courier New" pitchFamily="49" charset="0"/>
              </a:rPr>
              <a:t>00404228  5F            POP EDI</a:t>
            </a:r>
          </a:p>
          <a:p>
            <a:pPr lvl="1">
              <a:spcBef>
                <a:spcPts val="0"/>
              </a:spcBef>
              <a:defRPr/>
            </a:pPr>
            <a:r>
              <a:rPr lang="en-US" sz="1400" dirty="0">
                <a:latin typeface="Courier New" pitchFamily="49" charset="0"/>
                <a:cs typeface="Courier New" pitchFamily="49" charset="0"/>
              </a:rPr>
              <a:t>00404229  5B            POP EBX</a:t>
            </a:r>
          </a:p>
          <a:p>
            <a:pPr marL="357188" lvl="1" indent="0">
              <a:buFont typeface="Verdana" panose="020B0604030504040204" pitchFamily="34" charset="0"/>
              <a:buNone/>
              <a:defRPr/>
            </a:pPr>
            <a:endParaRPr lang="en-US" dirty="0"/>
          </a:p>
          <a:p>
            <a:pPr marL="357188" lvl="1" indent="0">
              <a:buFont typeface="Verdana" panose="020B0604030504040204" pitchFamily="34" charset="0"/>
              <a:buNone/>
              <a:defRPr/>
            </a:pPr>
            <a:r>
              <a:rPr lang="en-US" dirty="0"/>
              <a:t>Note: The stack is a last-in-first-out structure, where items are pushed on top and then popped off from the top, one at a time</a:t>
            </a:r>
          </a:p>
        </p:txBody>
      </p:sp>
      <p:pic>
        <p:nvPicPr>
          <p:cNvPr id="25604" name="Picture 2" descr="C:\Users\Dr. Lang\Downloads\391px-Data_stack.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1438" y="2514600"/>
            <a:ext cx="2001837" cy="1438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5605" name="TextBox 3"/>
          <p:cNvSpPr txBox="1">
            <a:spLocks noChangeArrowheads="1"/>
          </p:cNvSpPr>
          <p:nvPr/>
        </p:nvSpPr>
        <p:spPr bwMode="auto">
          <a:xfrm>
            <a:off x="6088063" y="3952875"/>
            <a:ext cx="2667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200" b="1">
                <a:solidFill>
                  <a:srgbClr val="FF0000"/>
                </a:solidFill>
              </a:rPr>
              <a:t>Simple representation of a stack, </a:t>
            </a:r>
            <a:r>
              <a:rPr lang="en-US" altLang="en-US" sz="1200" b="1">
                <a:solidFill>
                  <a:srgbClr val="FF0000"/>
                </a:solidFill>
                <a:hlinkClick r:id="rId3"/>
              </a:rPr>
              <a:t>http://en.wikipedia.org/wiki/Stack_%28data_structure%29</a:t>
            </a:r>
            <a:r>
              <a:rPr lang="en-US" altLang="en-US" sz="1200" b="1">
                <a:solidFill>
                  <a:srgbClr val="FF0000"/>
                </a:solidFill>
              </a:rPr>
              <a:t> </a:t>
            </a:r>
          </a:p>
        </p:txBody>
      </p:sp>
      <p:sp>
        <p:nvSpPr>
          <p:cNvPr id="25606" name="TextBox 3"/>
          <p:cNvSpPr txBox="1">
            <a:spLocks noChangeArrowheads="1"/>
          </p:cNvSpPr>
          <p:nvPr/>
        </p:nvSpPr>
        <p:spPr bwMode="auto">
          <a:xfrm>
            <a:off x="5800725" y="3700463"/>
            <a:ext cx="13716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100" b="1">
                <a:solidFill>
                  <a:srgbClr val="00B0F0"/>
                </a:solidFill>
              </a:rPr>
              <a:t>Higher address</a:t>
            </a:r>
          </a:p>
        </p:txBody>
      </p:sp>
      <p:sp>
        <p:nvSpPr>
          <p:cNvPr id="25607" name="TextBox 6"/>
          <p:cNvSpPr txBox="1">
            <a:spLocks noChangeArrowheads="1"/>
          </p:cNvSpPr>
          <p:nvPr/>
        </p:nvSpPr>
        <p:spPr bwMode="auto">
          <a:xfrm>
            <a:off x="5800725" y="2971800"/>
            <a:ext cx="127476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100" b="1">
                <a:solidFill>
                  <a:srgbClr val="00B0F0"/>
                </a:solidFill>
              </a:rPr>
              <a:t>Lower address</a:t>
            </a:r>
          </a:p>
        </p:txBody>
      </p:sp>
      <p:cxnSp>
        <p:nvCxnSpPr>
          <p:cNvPr id="6" name="Straight Arrow Connector 5"/>
          <p:cNvCxnSpPr/>
          <p:nvPr/>
        </p:nvCxnSpPr>
        <p:spPr>
          <a:xfrm>
            <a:off x="6934200" y="3103563"/>
            <a:ext cx="238125"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948488" y="3832225"/>
            <a:ext cx="238125"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25774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 Instructions</a:t>
            </a:r>
          </a:p>
        </p:txBody>
      </p:sp>
      <p:sp>
        <p:nvSpPr>
          <p:cNvPr id="3" name="Content Placeholder 2"/>
          <p:cNvSpPr>
            <a:spLocks noGrp="1"/>
          </p:cNvSpPr>
          <p:nvPr>
            <p:ph idx="1"/>
          </p:nvPr>
        </p:nvSpPr>
        <p:spPr>
          <a:xfrm>
            <a:off x="1066800" y="1447800"/>
            <a:ext cx="7867650" cy="4800600"/>
          </a:xfrm>
        </p:spPr>
        <p:txBody>
          <a:bodyPr/>
          <a:lstStyle/>
          <a:p>
            <a:r>
              <a:rPr lang="en-US" sz="2800" dirty="0"/>
              <a:t>Jump and conditional jump</a:t>
            </a:r>
          </a:p>
          <a:p>
            <a:endParaRPr lang="en-US" sz="2800" dirty="0"/>
          </a:p>
          <a:p>
            <a:endParaRPr lang="en-US" sz="2800" dirty="0"/>
          </a:p>
          <a:p>
            <a:pPr lvl="2"/>
            <a:endParaRPr lang="en-US" sz="2000" dirty="0"/>
          </a:p>
          <a:p>
            <a:pPr lvl="2"/>
            <a:endParaRPr lang="en-US" sz="2000" dirty="0"/>
          </a:p>
          <a:p>
            <a:pPr lvl="1"/>
            <a:r>
              <a:rPr lang="en-US" sz="2400" b="1" dirty="0" err="1">
                <a:solidFill>
                  <a:srgbClr val="00B0F0"/>
                </a:solidFill>
              </a:rPr>
              <a:t>cmp</a:t>
            </a:r>
            <a:r>
              <a:rPr lang="en-US" sz="2400" dirty="0"/>
              <a:t>:  Compare two </a:t>
            </a:r>
            <a:r>
              <a:rPr lang="en-US" sz="2400" dirty="0" err="1"/>
              <a:t>operhands</a:t>
            </a:r>
            <a:r>
              <a:rPr lang="en-US" sz="2400" dirty="0"/>
              <a:t>, used before above conditional jumps</a:t>
            </a:r>
          </a:p>
          <a:p>
            <a:pPr lvl="1"/>
            <a:endParaRPr lang="en-US" sz="2400" dirty="0"/>
          </a:p>
          <a:p>
            <a:pPr lvl="2"/>
            <a:r>
              <a:rPr lang="en-US" sz="2000" dirty="0"/>
              <a:t>If EAX is less or equal to EBX, jump to label of ‘done’</a:t>
            </a:r>
          </a:p>
          <a:p>
            <a:r>
              <a:rPr lang="en-US" sz="2800" b="1" dirty="0">
                <a:solidFill>
                  <a:srgbClr val="00B0F0"/>
                </a:solidFill>
              </a:rPr>
              <a:t>call, ret</a:t>
            </a:r>
            <a:r>
              <a:rPr lang="en-US" sz="2800" dirty="0">
                <a:solidFill>
                  <a:srgbClr val="00B0F0"/>
                </a:solidFill>
              </a:rPr>
              <a:t> </a:t>
            </a:r>
            <a:r>
              <a:rPr lang="en-US" sz="2800" dirty="0"/>
              <a:t>— Subroutine call and return</a:t>
            </a:r>
          </a:p>
        </p:txBody>
      </p:sp>
      <p:pic>
        <p:nvPicPr>
          <p:cNvPr id="4" name="Picture 3"/>
          <p:cNvPicPr>
            <a:picLocks noChangeAspect="1"/>
          </p:cNvPicPr>
          <p:nvPr/>
        </p:nvPicPr>
        <p:blipFill>
          <a:blip r:embed="rId2"/>
          <a:stretch>
            <a:fillRect/>
          </a:stretch>
        </p:blipFill>
        <p:spPr>
          <a:xfrm>
            <a:off x="1676400" y="1981200"/>
            <a:ext cx="3867150" cy="228600"/>
          </a:xfrm>
          <a:prstGeom prst="rect">
            <a:avLst/>
          </a:prstGeom>
        </p:spPr>
      </p:pic>
      <p:pic>
        <p:nvPicPr>
          <p:cNvPr id="5" name="Picture 4"/>
          <p:cNvPicPr>
            <a:picLocks noChangeAspect="1"/>
          </p:cNvPicPr>
          <p:nvPr/>
        </p:nvPicPr>
        <p:blipFill>
          <a:blip r:embed="rId3"/>
          <a:stretch>
            <a:fillRect/>
          </a:stretch>
        </p:blipFill>
        <p:spPr>
          <a:xfrm>
            <a:off x="1661746" y="2233246"/>
            <a:ext cx="3724275" cy="1552575"/>
          </a:xfrm>
          <a:prstGeom prst="rect">
            <a:avLst/>
          </a:prstGeom>
        </p:spPr>
      </p:pic>
      <p:pic>
        <p:nvPicPr>
          <p:cNvPr id="6" name="Picture 5"/>
          <p:cNvPicPr>
            <a:picLocks noChangeAspect="1"/>
          </p:cNvPicPr>
          <p:nvPr/>
        </p:nvPicPr>
        <p:blipFill>
          <a:blip r:embed="rId4"/>
          <a:stretch>
            <a:fillRect/>
          </a:stretch>
        </p:blipFill>
        <p:spPr>
          <a:xfrm>
            <a:off x="1752600" y="4495800"/>
            <a:ext cx="1314450" cy="419100"/>
          </a:xfrm>
          <a:prstGeom prst="rect">
            <a:avLst/>
          </a:prstGeom>
        </p:spPr>
      </p:pic>
      <p:pic>
        <p:nvPicPr>
          <p:cNvPr id="8" name="Picture 7"/>
          <p:cNvPicPr>
            <a:picLocks noChangeAspect="1"/>
          </p:cNvPicPr>
          <p:nvPr/>
        </p:nvPicPr>
        <p:blipFill>
          <a:blip r:embed="rId5"/>
          <a:stretch>
            <a:fillRect/>
          </a:stretch>
        </p:blipFill>
        <p:spPr>
          <a:xfrm>
            <a:off x="1752600" y="5907087"/>
            <a:ext cx="1316772" cy="417513"/>
          </a:xfrm>
          <a:prstGeom prst="rect">
            <a:avLst/>
          </a:prstGeom>
        </p:spPr>
      </p:pic>
    </p:spTree>
    <p:extLst>
      <p:ext uri="{BB962C8B-B14F-4D97-AF65-F5344CB8AC3E}">
        <p14:creationId xmlns:p14="http://schemas.microsoft.com/office/powerpoint/2010/main" val="1895265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What is Dynamic Analysis?</a:t>
            </a:r>
          </a:p>
        </p:txBody>
      </p:sp>
      <p:sp>
        <p:nvSpPr>
          <p:cNvPr id="3" name="Content Placeholder 2"/>
          <p:cNvSpPr>
            <a:spLocks noGrp="1"/>
          </p:cNvSpPr>
          <p:nvPr>
            <p:ph idx="1"/>
          </p:nvPr>
        </p:nvSpPr>
        <p:spPr/>
        <p:txBody>
          <a:bodyPr>
            <a:normAutofit/>
          </a:bodyPr>
          <a:lstStyle/>
          <a:p>
            <a:pPr>
              <a:defRPr/>
            </a:pPr>
            <a:r>
              <a:rPr lang="en-US" dirty="0"/>
              <a:t>This process takes place when you execute rogue code and interpret its interaction with the host operating system</a:t>
            </a:r>
          </a:p>
          <a:p>
            <a:pPr>
              <a:defRPr/>
            </a:pPr>
            <a:endParaRPr lang="en-US" dirty="0"/>
          </a:p>
          <a:p>
            <a:pPr>
              <a:defRPr/>
            </a:pPr>
            <a:r>
              <a:rPr lang="en-US" dirty="0"/>
              <a:t>Involves running a program to determine what events take place and how the system is altered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Using Debugger in Malware Dynamic Analysis</a:t>
            </a:r>
          </a:p>
        </p:txBody>
      </p:sp>
      <p:sp>
        <p:nvSpPr>
          <p:cNvPr id="3" name="Content Placeholder 2"/>
          <p:cNvSpPr>
            <a:spLocks noGrp="1"/>
          </p:cNvSpPr>
          <p:nvPr>
            <p:ph idx="1"/>
          </p:nvPr>
        </p:nvSpPr>
        <p:spPr>
          <a:xfrm>
            <a:off x="1435100" y="1447800"/>
            <a:ext cx="7499350" cy="5105400"/>
          </a:xfrm>
        </p:spPr>
        <p:txBody>
          <a:bodyPr>
            <a:normAutofit fontScale="85000" lnSpcReduction="20000"/>
          </a:bodyPr>
          <a:lstStyle/>
          <a:p>
            <a:pPr>
              <a:defRPr/>
            </a:pPr>
            <a:r>
              <a:rPr lang="en-US" dirty="0"/>
              <a:t>Set up a sandbox environment, i.e., a virtual machine and an installed “guest” OS for the intended executable file (e.g., Windows XP running in </a:t>
            </a:r>
            <a:r>
              <a:rPr lang="en-US" dirty="0" err="1"/>
              <a:t>VitualBox</a:t>
            </a:r>
            <a:r>
              <a:rPr lang="en-US" dirty="0"/>
              <a:t> or </a:t>
            </a:r>
            <a:r>
              <a:rPr lang="en-US" dirty="0" err="1"/>
              <a:t>VMWare</a:t>
            </a:r>
            <a:r>
              <a:rPr lang="en-US" dirty="0"/>
              <a:t> for debugging Windows executable file)</a:t>
            </a:r>
          </a:p>
          <a:p>
            <a:pPr lvl="1">
              <a:defRPr/>
            </a:pPr>
            <a:r>
              <a:rPr lang="en-US" u="sng" dirty="0">
                <a:solidFill>
                  <a:srgbClr val="FF0000"/>
                </a:solidFill>
              </a:rPr>
              <a:t>Do not </a:t>
            </a:r>
            <a:r>
              <a:rPr lang="en-US" dirty="0"/>
              <a:t>share folders/files between the guest OS and host OS</a:t>
            </a:r>
          </a:p>
          <a:p>
            <a:pPr lvl="1">
              <a:defRPr/>
            </a:pPr>
            <a:r>
              <a:rPr lang="en-US" u="sng" dirty="0">
                <a:solidFill>
                  <a:srgbClr val="FF0000"/>
                </a:solidFill>
              </a:rPr>
              <a:t>Do not </a:t>
            </a:r>
            <a:r>
              <a:rPr lang="en-US" dirty="0"/>
              <a:t>allow Internet access from the guest OS</a:t>
            </a:r>
          </a:p>
          <a:p>
            <a:pPr lvl="1">
              <a:defRPr/>
            </a:pPr>
            <a:r>
              <a:rPr lang="en-US" dirty="0"/>
              <a:t>May need to set up another VM running a guest OS and connected to the first guest OS via a virtual network, depending on if the executable expects network connection to work properly</a:t>
            </a:r>
          </a:p>
          <a:p>
            <a:pPr marL="82550" lvl="1" indent="0">
              <a:spcBef>
                <a:spcPts val="600"/>
              </a:spcBef>
              <a:buSzPct val="80000"/>
              <a:buFont typeface="Verdana" panose="020B0604030504040204" pitchFamily="34" charset="0"/>
              <a:buNone/>
              <a:defRPr/>
            </a:pPr>
            <a:r>
              <a:rPr lang="en-US" u="sng" dirty="0">
                <a:solidFill>
                  <a:srgbClr val="FF0000"/>
                </a:solidFill>
              </a:rPr>
              <a:t>Note</a:t>
            </a:r>
            <a:r>
              <a:rPr lang="en-US" dirty="0"/>
              <a:t>:  Running the malware from a debugger </a:t>
            </a:r>
            <a:r>
              <a:rPr lang="en-US" u="sng" dirty="0">
                <a:solidFill>
                  <a:srgbClr val="FF0000"/>
                </a:solidFill>
              </a:rPr>
              <a:t>will infect </a:t>
            </a:r>
            <a:r>
              <a:rPr lang="en-US" dirty="0"/>
              <a:t>the sandboxed guest system.  Therefore, you must take precaution to contain the risk of spreading the malware.</a:t>
            </a:r>
          </a:p>
        </p:txBody>
      </p:sp>
    </p:spTree>
    <p:extLst>
      <p:ext uri="{BB962C8B-B14F-4D97-AF65-F5344CB8AC3E}">
        <p14:creationId xmlns:p14="http://schemas.microsoft.com/office/powerpoint/2010/main" val="4257389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600" dirty="0"/>
              <a:t>Malware Analysis: An Iterated Approach</a:t>
            </a:r>
          </a:p>
        </p:txBody>
      </p:sp>
      <p:sp>
        <p:nvSpPr>
          <p:cNvPr id="27651" name="TextBox 3"/>
          <p:cNvSpPr txBox="1">
            <a:spLocks noChangeArrowheads="1"/>
          </p:cNvSpPr>
          <p:nvPr/>
        </p:nvSpPr>
        <p:spPr bwMode="auto">
          <a:xfrm>
            <a:off x="2846388" y="1295400"/>
            <a:ext cx="4359275"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700" b="1"/>
              <a:t>Static Analysis</a:t>
            </a:r>
          </a:p>
          <a:p>
            <a:pPr eaLnBrk="1" hangingPunct="1">
              <a:spcBef>
                <a:spcPct val="0"/>
              </a:spcBef>
              <a:buClrTx/>
              <a:buSzTx/>
              <a:buFontTx/>
              <a:buNone/>
            </a:pPr>
            <a:r>
              <a:rPr lang="en-US" altLang="en-US" sz="1500"/>
              <a:t>(Unpacking if needed, identifying code modules, tools, </a:t>
            </a:r>
          </a:p>
          <a:p>
            <a:pPr eaLnBrk="1" hangingPunct="1">
              <a:spcBef>
                <a:spcPct val="0"/>
              </a:spcBef>
              <a:buClrTx/>
              <a:buSzTx/>
              <a:buFontTx/>
              <a:buNone/>
            </a:pPr>
            <a:r>
              <a:rPr lang="en-US" altLang="en-US" sz="1500"/>
              <a:t>Source, etc., through analysis of headers and sections,</a:t>
            </a:r>
          </a:p>
          <a:p>
            <a:pPr eaLnBrk="1" hangingPunct="1">
              <a:spcBef>
                <a:spcPct val="0"/>
              </a:spcBef>
              <a:buClrTx/>
              <a:buSzTx/>
              <a:buFontTx/>
              <a:buNone/>
            </a:pPr>
            <a:r>
              <a:rPr lang="en-US" altLang="en-US" sz="1500"/>
              <a:t>Extracting legible text strings)</a:t>
            </a:r>
          </a:p>
        </p:txBody>
      </p:sp>
      <p:sp>
        <p:nvSpPr>
          <p:cNvPr id="27652" name="TextBox 4"/>
          <p:cNvSpPr txBox="1">
            <a:spLocks noChangeArrowheads="1"/>
          </p:cNvSpPr>
          <p:nvPr/>
        </p:nvSpPr>
        <p:spPr bwMode="auto">
          <a:xfrm>
            <a:off x="3003550" y="2590800"/>
            <a:ext cx="4267200"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0"/>
              </a:spcBef>
              <a:buClrTx/>
              <a:buSzTx/>
              <a:buFontTx/>
              <a:buNone/>
            </a:pPr>
            <a:r>
              <a:rPr lang="en-US" altLang="en-US" sz="1700" b="1"/>
              <a:t>Dynamic Analysis</a:t>
            </a:r>
          </a:p>
          <a:p>
            <a:pPr eaLnBrk="1" hangingPunct="1">
              <a:spcBef>
                <a:spcPct val="0"/>
              </a:spcBef>
              <a:buClrTx/>
              <a:buSzTx/>
              <a:buFontTx/>
              <a:buNone/>
            </a:pPr>
            <a:r>
              <a:rPr lang="en-US" altLang="en-US" sz="1500"/>
              <a:t>Set up sandbox environment, and start the monitoring tools (e.g., Process Explorer, Process Monitor, TCPView,  Wireshark, etc.)</a:t>
            </a:r>
          </a:p>
        </p:txBody>
      </p:sp>
      <p:sp>
        <p:nvSpPr>
          <p:cNvPr id="6" name="TextBox 5"/>
          <p:cNvSpPr txBox="1"/>
          <p:nvPr/>
        </p:nvSpPr>
        <p:spPr>
          <a:xfrm>
            <a:off x="1801813" y="4097338"/>
            <a:ext cx="3532187" cy="2168525"/>
          </a:xfrm>
          <a:prstGeom prst="rect">
            <a:avLst/>
          </a:prstGeom>
          <a:noFill/>
          <a:ln>
            <a:solidFill>
              <a:schemeClr val="tx1"/>
            </a:solidFill>
          </a:ln>
        </p:spPr>
        <p:txBody>
          <a:bodyPr>
            <a:spAutoFit/>
          </a:bodyPr>
          <a:lstStyle/>
          <a:p>
            <a:pPr eaLnBrk="1" hangingPunct="1">
              <a:defRPr/>
            </a:pPr>
            <a:r>
              <a:rPr lang="en-US" sz="1500" dirty="0">
                <a:cs typeface="Arial" charset="0"/>
              </a:rPr>
              <a:t>Load the malware into a debugger:</a:t>
            </a:r>
          </a:p>
          <a:p>
            <a:pPr marL="285750" indent="-285750" eaLnBrk="1" hangingPunct="1">
              <a:buFont typeface="Arial" pitchFamily="34" charset="0"/>
              <a:buChar char="•"/>
              <a:defRPr/>
            </a:pPr>
            <a:r>
              <a:rPr lang="en-US" sz="1500" dirty="0">
                <a:cs typeface="Arial" charset="0"/>
              </a:rPr>
              <a:t>Set breakpoints on memory access and/or instructions, then start</a:t>
            </a:r>
          </a:p>
          <a:p>
            <a:pPr marL="285750" indent="-285750" eaLnBrk="1" hangingPunct="1">
              <a:buFont typeface="Arial" pitchFamily="34" charset="0"/>
              <a:buChar char="•"/>
              <a:defRPr/>
            </a:pPr>
            <a:r>
              <a:rPr lang="en-US" sz="1500" dirty="0">
                <a:cs typeface="Arial" charset="0"/>
              </a:rPr>
              <a:t>At breakpoint single-step through the code to look for malicious activities (e.g., key-logging, remote connection, Registry key manipulation, file accesses, etc.)</a:t>
            </a:r>
          </a:p>
          <a:p>
            <a:pPr marL="285750" indent="-285750" eaLnBrk="1" hangingPunct="1">
              <a:buFont typeface="Arial" pitchFamily="34" charset="0"/>
              <a:buChar char="•"/>
              <a:defRPr/>
            </a:pPr>
            <a:r>
              <a:rPr lang="en-US" sz="1500" dirty="0">
                <a:cs typeface="Arial" charset="0"/>
              </a:rPr>
              <a:t>Continue debug (restart if needed)</a:t>
            </a:r>
          </a:p>
        </p:txBody>
      </p:sp>
      <p:sp>
        <p:nvSpPr>
          <p:cNvPr id="7" name="TextBox 6"/>
          <p:cNvSpPr txBox="1"/>
          <p:nvPr/>
        </p:nvSpPr>
        <p:spPr>
          <a:xfrm>
            <a:off x="6019800" y="4097338"/>
            <a:ext cx="2057400" cy="1246187"/>
          </a:xfrm>
          <a:prstGeom prst="rect">
            <a:avLst/>
          </a:prstGeom>
          <a:noFill/>
          <a:ln>
            <a:solidFill>
              <a:schemeClr val="tx1"/>
            </a:solidFill>
          </a:ln>
        </p:spPr>
        <p:txBody>
          <a:bodyPr>
            <a:spAutoFit/>
          </a:bodyPr>
          <a:lstStyle/>
          <a:p>
            <a:pPr eaLnBrk="1" hangingPunct="1">
              <a:defRPr/>
            </a:pPr>
            <a:r>
              <a:rPr lang="en-US" sz="1500" dirty="0">
                <a:cs typeface="Arial" charset="0"/>
              </a:rPr>
              <a:t>Monitor changes to the guest OS:</a:t>
            </a:r>
          </a:p>
          <a:p>
            <a:pPr marL="285750" indent="-285750" eaLnBrk="1" hangingPunct="1">
              <a:buFont typeface="Arial" pitchFamily="34" charset="0"/>
              <a:buChar char="•"/>
              <a:defRPr/>
            </a:pPr>
            <a:r>
              <a:rPr lang="en-US" sz="1500" dirty="0">
                <a:cs typeface="Arial" charset="0"/>
              </a:rPr>
              <a:t>File activities</a:t>
            </a:r>
          </a:p>
          <a:p>
            <a:pPr marL="285750" indent="-285750" eaLnBrk="1" hangingPunct="1">
              <a:buFont typeface="Arial" pitchFamily="34" charset="0"/>
              <a:buChar char="•"/>
              <a:defRPr/>
            </a:pPr>
            <a:r>
              <a:rPr lang="en-US" sz="1500" dirty="0">
                <a:cs typeface="Arial" charset="0"/>
              </a:rPr>
              <a:t>Registry changes</a:t>
            </a:r>
          </a:p>
          <a:p>
            <a:pPr marL="285750" indent="-285750" eaLnBrk="1" hangingPunct="1">
              <a:buFont typeface="Arial" pitchFamily="34" charset="0"/>
              <a:buChar char="•"/>
              <a:defRPr/>
            </a:pPr>
            <a:r>
              <a:rPr lang="en-US" sz="1500" dirty="0">
                <a:cs typeface="Arial" charset="0"/>
              </a:rPr>
              <a:t>Network activities</a:t>
            </a:r>
          </a:p>
        </p:txBody>
      </p:sp>
      <p:sp>
        <p:nvSpPr>
          <p:cNvPr id="10" name="Right Arrow 9"/>
          <p:cNvSpPr/>
          <p:nvPr/>
        </p:nvSpPr>
        <p:spPr>
          <a:xfrm>
            <a:off x="5334000" y="4267200"/>
            <a:ext cx="685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1" name="Left Arrow 10"/>
          <p:cNvSpPr/>
          <p:nvPr/>
        </p:nvSpPr>
        <p:spPr>
          <a:xfrm>
            <a:off x="5334000" y="5029200"/>
            <a:ext cx="6858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2" name="Rounded Rectangle 11"/>
          <p:cNvSpPr/>
          <p:nvPr/>
        </p:nvSpPr>
        <p:spPr>
          <a:xfrm>
            <a:off x="1676400" y="3962400"/>
            <a:ext cx="6629400" cy="2438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4" name="Rounded Rectangle 13"/>
          <p:cNvSpPr/>
          <p:nvPr/>
        </p:nvSpPr>
        <p:spPr>
          <a:xfrm>
            <a:off x="2846388" y="1295400"/>
            <a:ext cx="4359275" cy="10620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5" name="Rounded Rectangle 14"/>
          <p:cNvSpPr/>
          <p:nvPr/>
        </p:nvSpPr>
        <p:spPr>
          <a:xfrm>
            <a:off x="2903538" y="2640013"/>
            <a:ext cx="4302125" cy="10620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6" name="Down Arrow 15"/>
          <p:cNvSpPr/>
          <p:nvPr/>
        </p:nvSpPr>
        <p:spPr>
          <a:xfrm>
            <a:off x="4794250" y="3702050"/>
            <a:ext cx="260350" cy="2603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7" name="Down Arrow 16"/>
          <p:cNvSpPr/>
          <p:nvPr/>
        </p:nvSpPr>
        <p:spPr>
          <a:xfrm>
            <a:off x="4791075" y="2363788"/>
            <a:ext cx="261938" cy="2587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extLst>
      <p:ext uri="{BB962C8B-B14F-4D97-AF65-F5344CB8AC3E}">
        <p14:creationId xmlns:p14="http://schemas.microsoft.com/office/powerpoint/2010/main" val="4216602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Dynamic Analysis?</a:t>
            </a:r>
          </a:p>
        </p:txBody>
      </p:sp>
      <p:sp>
        <p:nvSpPr>
          <p:cNvPr id="3" name="Content Placeholder 2"/>
          <p:cNvSpPr>
            <a:spLocks noGrp="1"/>
          </p:cNvSpPr>
          <p:nvPr>
            <p:ph idx="1"/>
          </p:nvPr>
        </p:nvSpPr>
        <p:spPr/>
        <p:txBody>
          <a:bodyPr/>
          <a:lstStyle/>
          <a:p>
            <a:pPr>
              <a:defRPr/>
            </a:pPr>
            <a:r>
              <a:rPr lang="en-US" dirty="0"/>
              <a:t>Some questions to be answered include:</a:t>
            </a:r>
          </a:p>
          <a:p>
            <a:pPr lvl="1">
              <a:defRPr/>
            </a:pPr>
            <a:r>
              <a:rPr lang="en-US" dirty="0"/>
              <a:t>What changes take place on the file system and/or memory when the program is install/launched?</a:t>
            </a:r>
          </a:p>
          <a:p>
            <a:pPr lvl="1">
              <a:defRPr/>
            </a:pPr>
            <a:r>
              <a:rPr lang="en-US" dirty="0"/>
              <a:t>What processes are launched?</a:t>
            </a:r>
          </a:p>
          <a:p>
            <a:pPr lvl="1">
              <a:defRPr/>
            </a:pPr>
            <a:r>
              <a:rPr lang="en-US" dirty="0"/>
              <a:t>What network services or connections, if any, are launched or established?</a:t>
            </a:r>
          </a:p>
          <a:p>
            <a:pPr lvl="1">
              <a:defRPr/>
            </a:pPr>
            <a:r>
              <a:rPr lang="en-US" dirty="0"/>
              <a:t>Does the program use or refer other files (e.g., </a:t>
            </a:r>
            <a:r>
              <a:rPr lang="en-US" dirty="0" err="1"/>
              <a:t>dll</a:t>
            </a:r>
            <a:r>
              <a:rPr lang="en-US" dirty="0"/>
              <a:t> files)? Was it compiled as a static or dynamic binary?</a:t>
            </a:r>
          </a:p>
        </p:txBody>
      </p:sp>
    </p:spTree>
    <p:extLst>
      <p:ext uri="{BB962C8B-B14F-4D97-AF65-F5344CB8AC3E}">
        <p14:creationId xmlns:p14="http://schemas.microsoft.com/office/powerpoint/2010/main" val="1020048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What To Look For</a:t>
            </a:r>
          </a:p>
        </p:txBody>
      </p:sp>
      <p:sp>
        <p:nvSpPr>
          <p:cNvPr id="3" name="Content Placeholder 2"/>
          <p:cNvSpPr>
            <a:spLocks noGrp="1"/>
          </p:cNvSpPr>
          <p:nvPr>
            <p:ph idx="1"/>
          </p:nvPr>
        </p:nvSpPr>
        <p:spPr/>
        <p:txBody>
          <a:bodyPr>
            <a:normAutofit fontScale="92500" lnSpcReduction="10000"/>
          </a:bodyPr>
          <a:lstStyle/>
          <a:p>
            <a:pPr>
              <a:defRPr/>
            </a:pPr>
            <a:r>
              <a:rPr lang="en-US" dirty="0"/>
              <a:t>Monitor the time/date stamps to determine what files the malware affects</a:t>
            </a:r>
          </a:p>
          <a:p>
            <a:pPr>
              <a:defRPr/>
            </a:pPr>
            <a:r>
              <a:rPr lang="en-US" dirty="0"/>
              <a:t>Run the program to intercept its system calls</a:t>
            </a:r>
          </a:p>
          <a:p>
            <a:pPr>
              <a:defRPr/>
            </a:pPr>
            <a:r>
              <a:rPr lang="en-US" dirty="0"/>
              <a:t>Perform network monitoring to determine if any network traffic is generated (e.g., </a:t>
            </a:r>
            <a:r>
              <a:rPr lang="en-US" dirty="0" err="1"/>
              <a:t>Wireshark</a:t>
            </a:r>
            <a:r>
              <a:rPr lang="en-US" dirty="0"/>
              <a:t> capture)</a:t>
            </a:r>
          </a:p>
          <a:p>
            <a:pPr>
              <a:defRPr/>
            </a:pPr>
            <a:r>
              <a:rPr lang="en-US" dirty="0"/>
              <a:t>Monitor how the malware interacts with the Registry (on Windows systems), or other system configuration files (on any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Creating a Sandbox Environment</a:t>
            </a:r>
          </a:p>
        </p:txBody>
      </p:sp>
      <p:sp>
        <p:nvSpPr>
          <p:cNvPr id="3" name="Content Placeholder 2"/>
          <p:cNvSpPr>
            <a:spLocks noGrp="1"/>
          </p:cNvSpPr>
          <p:nvPr>
            <p:ph idx="1"/>
          </p:nvPr>
        </p:nvSpPr>
        <p:spPr/>
        <p:txBody>
          <a:bodyPr>
            <a:normAutofit fontScale="92500" lnSpcReduction="20000"/>
          </a:bodyPr>
          <a:lstStyle/>
          <a:p>
            <a:pPr>
              <a:defRPr/>
            </a:pPr>
            <a:r>
              <a:rPr lang="en-US" dirty="0"/>
              <a:t>VMware, </a:t>
            </a:r>
            <a:r>
              <a:rPr lang="en-US" dirty="0" err="1"/>
              <a:t>VirtualBox</a:t>
            </a:r>
            <a:r>
              <a:rPr lang="en-US" dirty="0"/>
              <a:t>, Windows Virtual PC</a:t>
            </a:r>
          </a:p>
          <a:p>
            <a:pPr lvl="1">
              <a:defRPr/>
            </a:pPr>
            <a:r>
              <a:rPr lang="en-US" dirty="0"/>
              <a:t>Ensure the system is not connected to the Internet</a:t>
            </a:r>
          </a:p>
          <a:p>
            <a:pPr lvl="1">
              <a:defRPr/>
            </a:pPr>
            <a:r>
              <a:rPr lang="en-US" dirty="0"/>
              <a:t>Execute on a closed network (i.e., no systems you care about) if you must</a:t>
            </a:r>
          </a:p>
          <a:p>
            <a:pPr>
              <a:defRPr/>
            </a:pPr>
            <a:r>
              <a:rPr lang="en-US" dirty="0"/>
              <a:t>The system on which the malware is installed and run will most definitely be “infected” because:</a:t>
            </a:r>
          </a:p>
          <a:p>
            <a:pPr lvl="1">
              <a:defRPr/>
            </a:pPr>
            <a:r>
              <a:rPr lang="en-US" dirty="0"/>
              <a:t>You will run the malware (on purpose or by accident)</a:t>
            </a:r>
          </a:p>
          <a:p>
            <a:pPr lvl="1">
              <a:defRPr/>
            </a:pPr>
            <a:r>
              <a:rPr lang="en-US" dirty="0"/>
              <a:t>Running the malware from a “debugger” will infect the underlying system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600" dirty="0"/>
              <a:t>Dynamic Analysis - Unix Based Systems</a:t>
            </a:r>
          </a:p>
        </p:txBody>
      </p:sp>
      <p:sp>
        <p:nvSpPr>
          <p:cNvPr id="3" name="Content Placeholder 2"/>
          <p:cNvSpPr>
            <a:spLocks noGrp="1"/>
          </p:cNvSpPr>
          <p:nvPr>
            <p:ph idx="1"/>
          </p:nvPr>
        </p:nvSpPr>
        <p:spPr/>
        <p:txBody>
          <a:bodyPr>
            <a:normAutofit fontScale="92500" lnSpcReduction="20000"/>
          </a:bodyPr>
          <a:lstStyle/>
          <a:p>
            <a:pPr>
              <a:defRPr/>
            </a:pPr>
            <a:r>
              <a:rPr lang="en-US" dirty="0"/>
              <a:t>Most applications execute in a memory area defined as user space</a:t>
            </a:r>
          </a:p>
          <a:p>
            <a:pPr lvl="1">
              <a:defRPr/>
            </a:pPr>
            <a:r>
              <a:rPr lang="en-US" dirty="0"/>
              <a:t>Typically prohibited from accessing computer hardware and resources directly</a:t>
            </a:r>
          </a:p>
          <a:p>
            <a:pPr lvl="1">
              <a:defRPr/>
            </a:pPr>
            <a:r>
              <a:rPr lang="en-US" dirty="0"/>
              <a:t>Access these resources by requesting the kernel to perform the operations on its behalf (via system calls)</a:t>
            </a:r>
          </a:p>
          <a:p>
            <a:pPr>
              <a:defRPr/>
            </a:pPr>
            <a:r>
              <a:rPr lang="en-US" dirty="0"/>
              <a:t>Capture running processes</a:t>
            </a:r>
          </a:p>
          <a:p>
            <a:pPr lvl="1">
              <a:defRPr/>
            </a:pPr>
            <a:r>
              <a:rPr lang="en-US" dirty="0"/>
              <a:t>Use “</a:t>
            </a:r>
            <a:r>
              <a:rPr lang="en-US" dirty="0" err="1"/>
              <a:t>ps</a:t>
            </a:r>
            <a:r>
              <a:rPr lang="en-US" dirty="0"/>
              <a:t> -aux” command and options (run as user root)</a:t>
            </a:r>
          </a:p>
          <a:p>
            <a:pPr lvl="2">
              <a:defRPr/>
            </a:pPr>
            <a:r>
              <a:rPr lang="en-US" dirty="0"/>
              <a:t>-a flag, select all running processes, including other users</a:t>
            </a:r>
          </a:p>
          <a:p>
            <a:pPr lvl="2">
              <a:defRPr/>
            </a:pPr>
            <a:r>
              <a:rPr lang="en-US" dirty="0"/>
              <a:t>-u flag, select by effective user ID</a:t>
            </a:r>
          </a:p>
          <a:p>
            <a:pPr lvl="2">
              <a:defRPr/>
            </a:pPr>
            <a:r>
              <a:rPr lang="en-US" dirty="0"/>
              <a:t>-x flag, include processes without controlling TTY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600" dirty="0"/>
              <a:t>Dynamic Analysis - Unix Based Systems</a:t>
            </a:r>
          </a:p>
        </p:txBody>
      </p:sp>
      <p:sp>
        <p:nvSpPr>
          <p:cNvPr id="3" name="Content Placeholder 2"/>
          <p:cNvSpPr>
            <a:spLocks noGrp="1"/>
          </p:cNvSpPr>
          <p:nvPr>
            <p:ph idx="1"/>
          </p:nvPr>
        </p:nvSpPr>
        <p:spPr/>
        <p:txBody>
          <a:bodyPr>
            <a:normAutofit lnSpcReduction="10000"/>
          </a:bodyPr>
          <a:lstStyle/>
          <a:p>
            <a:pPr>
              <a:defRPr/>
            </a:pPr>
            <a:r>
              <a:rPr lang="en-US" dirty="0"/>
              <a:t>You will want to capture this output to another external storage medium because when the malware is run, you don’t know what it will do to system files (e. g., erase or manipulate system files).</a:t>
            </a:r>
          </a:p>
          <a:p>
            <a:pPr>
              <a:defRPr/>
            </a:pPr>
            <a:r>
              <a:rPr lang="en-US" dirty="0"/>
              <a:t>Be aware infected Unix systems quite often have the system commands replaced by a rootkit, e.g., the “</a:t>
            </a:r>
            <a:r>
              <a:rPr lang="en-US" dirty="0" err="1"/>
              <a:t>ps</a:t>
            </a:r>
            <a:r>
              <a:rPr lang="en-US" dirty="0"/>
              <a:t>” command will not show the presence of the running malware</a:t>
            </a:r>
          </a:p>
        </p:txBody>
      </p:sp>
    </p:spTree>
    <p:extLst>
      <p:ext uri="{BB962C8B-B14F-4D97-AF65-F5344CB8AC3E}">
        <p14:creationId xmlns:p14="http://schemas.microsoft.com/office/powerpoint/2010/main" val="1092015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sz="4400" dirty="0"/>
              <a:t>Dynamic Analysis - Unix Based Systems, cont’d</a:t>
            </a:r>
            <a:endParaRPr lang="en-US" dirty="0"/>
          </a:p>
        </p:txBody>
      </p:sp>
      <p:sp>
        <p:nvSpPr>
          <p:cNvPr id="3" name="Content Placeholder 2"/>
          <p:cNvSpPr>
            <a:spLocks noGrp="1"/>
          </p:cNvSpPr>
          <p:nvPr>
            <p:ph idx="1"/>
          </p:nvPr>
        </p:nvSpPr>
        <p:spPr>
          <a:xfrm>
            <a:off x="1435100" y="1447800"/>
            <a:ext cx="7499350" cy="5181600"/>
          </a:xfrm>
        </p:spPr>
        <p:txBody>
          <a:bodyPr>
            <a:normAutofit lnSpcReduction="10000"/>
          </a:bodyPr>
          <a:lstStyle/>
          <a:p>
            <a:pPr>
              <a:defRPr/>
            </a:pPr>
            <a:r>
              <a:rPr lang="en-US" sz="2800" b="1" dirty="0" err="1">
                <a:solidFill>
                  <a:srgbClr val="0070C0"/>
                </a:solidFill>
              </a:rPr>
              <a:t>netstat</a:t>
            </a:r>
            <a:r>
              <a:rPr lang="en-US" sz="2800" dirty="0"/>
              <a:t> - print network connections, routing tables, interface statistics, masquerade connections, and multicast memberships</a:t>
            </a:r>
          </a:p>
          <a:p>
            <a:pPr lvl="1">
              <a:defRPr/>
            </a:pPr>
            <a:r>
              <a:rPr lang="en-US" sz="2400" dirty="0" err="1"/>
              <a:t>netstat</a:t>
            </a:r>
            <a:r>
              <a:rPr lang="en-US" sz="2400" dirty="0"/>
              <a:t> -ta    :</a:t>
            </a:r>
            <a:r>
              <a:rPr lang="en-US" sz="2000" dirty="0"/>
              <a:t>Display TCP connections  (-u for UDP)</a:t>
            </a:r>
          </a:p>
          <a:p>
            <a:pPr lvl="1">
              <a:defRPr/>
            </a:pPr>
            <a:r>
              <a:rPr lang="en-US" sz="2400" dirty="0" err="1"/>
              <a:t>netstat</a:t>
            </a:r>
            <a:r>
              <a:rPr lang="en-US" sz="2400" dirty="0"/>
              <a:t> -</a:t>
            </a:r>
            <a:r>
              <a:rPr lang="en-US" sz="2400" dirty="0" err="1"/>
              <a:t>i</a:t>
            </a:r>
            <a:r>
              <a:rPr lang="en-US" sz="2400" dirty="0"/>
              <a:t>      :</a:t>
            </a:r>
            <a:r>
              <a:rPr lang="en-US" sz="2000" dirty="0"/>
              <a:t>Display statistics for the network interfaces </a:t>
            </a:r>
          </a:p>
          <a:p>
            <a:pPr lvl="1">
              <a:defRPr/>
            </a:pPr>
            <a:r>
              <a:rPr lang="en-US" sz="2400" dirty="0" err="1"/>
              <a:t>netstat</a:t>
            </a:r>
            <a:r>
              <a:rPr lang="en-US" sz="2400" dirty="0"/>
              <a:t> -</a:t>
            </a:r>
            <a:r>
              <a:rPr lang="en-US" sz="2400" dirty="0" err="1"/>
              <a:t>nr</a:t>
            </a:r>
            <a:r>
              <a:rPr lang="en-US" sz="2400" dirty="0"/>
              <a:t>   :</a:t>
            </a:r>
            <a:r>
              <a:rPr lang="en-US" sz="2000" dirty="0"/>
              <a:t>Displays the kernel routing table</a:t>
            </a:r>
          </a:p>
          <a:p>
            <a:pPr lvl="2">
              <a:defRPr/>
            </a:pPr>
            <a:r>
              <a:rPr lang="en-US" sz="2000" dirty="0"/>
              <a:t> –n option makes </a:t>
            </a:r>
            <a:r>
              <a:rPr lang="en-US" sz="2000" dirty="0" err="1"/>
              <a:t>netstat</a:t>
            </a:r>
            <a:r>
              <a:rPr lang="en-US" sz="2000" dirty="0"/>
              <a:t> print addresses as dotted quad IP numbers rather than the symbolic host and network names. </a:t>
            </a:r>
          </a:p>
          <a:p>
            <a:pPr lvl="1">
              <a:defRPr/>
            </a:pPr>
            <a:r>
              <a:rPr lang="en-US" sz="2400" dirty="0" err="1"/>
              <a:t>netstat</a:t>
            </a:r>
            <a:r>
              <a:rPr lang="en-US" sz="2400" dirty="0"/>
              <a:t> -a    </a:t>
            </a:r>
            <a:r>
              <a:rPr lang="en-US" sz="2100" dirty="0"/>
              <a:t>: List all ports</a:t>
            </a:r>
          </a:p>
          <a:p>
            <a:pPr lvl="1">
              <a:defRPr/>
            </a:pPr>
            <a:r>
              <a:rPr lang="en-US" sz="2400" dirty="0" err="1"/>
              <a:t>netstat</a:t>
            </a:r>
            <a:r>
              <a:rPr lang="en-US" sz="2400" dirty="0"/>
              <a:t> -l    </a:t>
            </a:r>
            <a:r>
              <a:rPr lang="en-US" sz="2100" dirty="0"/>
              <a:t>: List only listening ports</a:t>
            </a:r>
          </a:p>
          <a:p>
            <a:pPr>
              <a:defRPr/>
            </a:pPr>
            <a:r>
              <a:rPr lang="en-US" sz="2500" dirty="0">
                <a:hlinkClick r:id="rId2"/>
              </a:rPr>
              <a:t>http://www.thegeekstuff.com/2010/03/netstat-command-examples</a:t>
            </a:r>
            <a:endParaRPr lang="en-US" sz="2500" dirty="0"/>
          </a:p>
          <a:p>
            <a:pPr>
              <a:defRPr/>
            </a:pPr>
            <a:r>
              <a:rPr lang="en-US" sz="2300" dirty="0">
                <a:hlinkClick r:id="rId3"/>
              </a:rPr>
              <a:t>http://www.tldp.org/LDP/nag2/x-087-2-iface.netstat.html</a:t>
            </a:r>
            <a:r>
              <a:rPr lang="en-US" sz="2100" dirty="0"/>
              <a:t>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4841</TotalTime>
  <Words>2086</Words>
  <Application>Microsoft Office PowerPoint</Application>
  <PresentationFormat>On-screen Show (4:3)</PresentationFormat>
  <Paragraphs>220</Paragraphs>
  <Slides>31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Courier New</vt:lpstr>
      <vt:lpstr>Gill Sans MT</vt:lpstr>
      <vt:lpstr>Verdana</vt:lpstr>
      <vt:lpstr>Wingdings 2</vt:lpstr>
      <vt:lpstr>Solstice</vt:lpstr>
      <vt:lpstr>Malware Incident Response  Dynamic Analysis - I</vt:lpstr>
      <vt:lpstr>Acknowledgement</vt:lpstr>
      <vt:lpstr>What is Dynamic Analysis?</vt:lpstr>
      <vt:lpstr>What is Dynamic Analysis?</vt:lpstr>
      <vt:lpstr>What To Look For</vt:lpstr>
      <vt:lpstr>Creating a Sandbox Environment</vt:lpstr>
      <vt:lpstr>Dynamic Analysis - Unix Based Systems</vt:lpstr>
      <vt:lpstr>Dynamic Analysis - Unix Based Systems</vt:lpstr>
      <vt:lpstr>Dynamic Analysis - Unix Based Systems, cont’d</vt:lpstr>
      <vt:lpstr>Dynamic Analysis - Unix Based Systems, cont’d</vt:lpstr>
      <vt:lpstr>Dynamic Analysis - Unix Based Systems, cont’d</vt:lpstr>
      <vt:lpstr>Dynamic Analysis - Unix Based Systems, cont’d</vt:lpstr>
      <vt:lpstr>Dynamic Analysis - Windows Based Systems</vt:lpstr>
      <vt:lpstr>Dynamic Analysis - Windows Based Systems</vt:lpstr>
      <vt:lpstr>Dynamic Analysis - Windows Based Systems</vt:lpstr>
      <vt:lpstr>Dynamic Analysis - Windows Based Systems</vt:lpstr>
      <vt:lpstr>Dynamic Analysis - Windows Based Systems</vt:lpstr>
      <vt:lpstr>Dynamic Analysis  Windows Based Systems, cont’d</vt:lpstr>
      <vt:lpstr>Dynamic Analysis  Windows Based Systems, cont’d</vt:lpstr>
      <vt:lpstr>32-bit x86 Assembly Introduction</vt:lpstr>
      <vt:lpstr>Intel Architecture 32-Bit (IA32)</vt:lpstr>
      <vt:lpstr>Intel Architecture 32-Bit (IA32)</vt:lpstr>
      <vt:lpstr>Memory and Addressing</vt:lpstr>
      <vt:lpstr>Memory and Addressing</vt:lpstr>
      <vt:lpstr>Instructions</vt:lpstr>
      <vt:lpstr>Instructions</vt:lpstr>
      <vt:lpstr>Instructions</vt:lpstr>
      <vt:lpstr>Stack Instructions:</vt:lpstr>
      <vt:lpstr>Control Flow Instructions</vt:lpstr>
      <vt:lpstr>Using Debugger in Malware Dynamic Analysis</vt:lpstr>
      <vt:lpstr>Malware Analysis: An Iterated Approach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 Incident Response  Dynamic Analysis (slides courtesy of Stephen Grimes)</dc:title>
  <cp:lastModifiedBy>Cliff Zou</cp:lastModifiedBy>
  <cp:revision>169</cp:revision>
  <dcterms:created xsi:type="dcterms:W3CDTF">2012-08-21T01:52:40Z</dcterms:created>
  <dcterms:modified xsi:type="dcterms:W3CDTF">2022-10-10T15:33:43Z</dcterms:modified>
</cp:coreProperties>
</file>