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2" r:id="rId2"/>
    <p:sldId id="28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21" r:id="rId15"/>
    <p:sldId id="320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90563"/>
            <a:ext cx="4597400" cy="34480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7213"/>
            <a:ext cx="515937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3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90563"/>
            <a:ext cx="4597400" cy="34480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7213"/>
            <a:ext cx="515937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8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sclass.info/126/ppt/ch8.ppt" TargetMode="External"/><Relationship Id="rId2" Type="http://schemas.openxmlformats.org/officeDocument/2006/relationships/hyperlink" Target="http://www.behindthefirewalls.com/2013/11/hacklu-capturing-flag-v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llydbg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hell-storm.org/repo/CTF/Hacklu-2013/Reversing/RoboAuth-150/RoboAuth.exe" TargetMode="External"/><Relationship Id="rId2" Type="http://schemas.openxmlformats.org/officeDocument/2006/relationships/hyperlink" Target="http://www.behindthefirewalls.com/2013/11/hacklu-capturing-flag-v1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Malware Incident Response 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  <a:sym typeface="Symbol"/>
              </a:rPr>
              <a:t>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 Dynamic Analysis - 2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A Binary Code Under </a:t>
            </a:r>
            <a:r>
              <a:rPr lang="en-US" dirty="0" err="1"/>
              <a:t>OllyDbg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400" dirty="0"/>
              <a:t>A program may have many text outputs, they will give us hint</a:t>
            </a:r>
          </a:p>
          <a:p>
            <a:r>
              <a:rPr lang="en-US" sz="2400" dirty="0"/>
              <a:t>Check ASCII strings in the assembly code</a:t>
            </a:r>
          </a:p>
          <a:p>
            <a:pPr lvl="1"/>
            <a:r>
              <a:rPr lang="en-US" sz="2000" dirty="0"/>
              <a:t>look at "All referenced test strings" in order to find something which draws attention.</a:t>
            </a:r>
          </a:p>
          <a:p>
            <a:pPr lvl="1"/>
            <a:r>
              <a:rPr lang="en-US" sz="2000" dirty="0"/>
              <a:t>Right-click assembly</a:t>
            </a:r>
          </a:p>
          <a:p>
            <a:pPr marL="403225" lvl="1" indent="0">
              <a:buNone/>
            </a:pPr>
            <a:r>
              <a:rPr lang="en-US" sz="2000" dirty="0"/>
              <a:t>    code window…</a:t>
            </a:r>
          </a:p>
          <a:p>
            <a:pPr lvl="2"/>
            <a:r>
              <a:rPr lang="en-US" sz="1600" dirty="0"/>
              <a:t>After you run the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48000"/>
            <a:ext cx="48619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ASCII Output Interested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495925"/>
            <a:ext cx="7499350" cy="1285875"/>
          </a:xfrm>
        </p:spPr>
        <p:txBody>
          <a:bodyPr/>
          <a:lstStyle/>
          <a:p>
            <a:r>
              <a:rPr lang="en-US" sz="2400" dirty="0"/>
              <a:t>we can see the string "You passed level1!". We can suppose that just before that, the assemble code will compare our password with the real 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19200"/>
            <a:ext cx="6096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Code for Password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sz="2400" dirty="0"/>
              <a:t>To go to this string in the assemble code, we right-click on this line and select "Follow in Disassembler".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Two lines before that, we can see the function "TEST EAX, EAX" </a:t>
            </a:r>
          </a:p>
          <a:p>
            <a:pPr lvl="1"/>
            <a:r>
              <a:rPr lang="en-US" sz="1400" dirty="0"/>
              <a:t>Test EAX, EAX        </a:t>
            </a:r>
            <a:r>
              <a:rPr lang="en-US" sz="1400" dirty="0">
                <a:sym typeface="Wingdings" panose="05000000000000000000" pitchFamily="2" charset="2"/>
              </a:rPr>
              <a:t>  set ZF flag (zero flag) to 1 if EAX == 0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JNZ </a:t>
            </a:r>
            <a:r>
              <a:rPr lang="en-US" sz="1600" dirty="0" err="1">
                <a:sym typeface="Wingdings" panose="05000000000000000000" pitchFamily="2" charset="2"/>
              </a:rPr>
              <a:t>addr</a:t>
            </a:r>
            <a:r>
              <a:rPr lang="en-US" sz="1600" dirty="0">
                <a:sym typeface="Wingdings" panose="05000000000000000000" pitchFamily="2" charset="2"/>
              </a:rPr>
              <a:t>                  if ZF ==0,  then jump to address of </a:t>
            </a:r>
            <a:r>
              <a:rPr lang="en-US" sz="1600" dirty="0" err="1">
                <a:sym typeface="Wingdings" panose="05000000000000000000" pitchFamily="2" charset="2"/>
              </a:rPr>
              <a:t>addr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One line above, “CALL…” must be the call to the subroutine “</a:t>
            </a:r>
            <a:r>
              <a:rPr lang="en-US" sz="2000" dirty="0" err="1">
                <a:sym typeface="Wingdings" panose="05000000000000000000" pitchFamily="2" charset="2"/>
              </a:rPr>
              <a:t>strcmp</a:t>
            </a:r>
            <a:r>
              <a:rPr lang="en-US" sz="2000" dirty="0">
                <a:sym typeface="Wingdings" panose="05000000000000000000" pitchFamily="2" charset="2"/>
              </a:rPr>
              <a:t>()” to set EAX by comparing our password with the hard-code password!</a:t>
            </a:r>
            <a:endParaRPr lang="en-US" sz="2000" dirty="0"/>
          </a:p>
        </p:txBody>
      </p:sp>
      <p:pic>
        <p:nvPicPr>
          <p:cNvPr id="5122" name="Picture 2" descr="http://2.bp.blogspot.com/-qVQ_1T6tbxg/UnI2GuZN7bI/AAAAAAAACow/ShxoOsP4niQ/s1600/OllyDbg_hacker_competition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4862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9" y="5562600"/>
            <a:ext cx="6850251" cy="1295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19800" y="6126162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Memory in Runtime for Real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400" dirty="0"/>
              <a:t>Set a breaking point at this point in order to stop the program just when the program is comparing the passwords in order to see the good one in the Stack. </a:t>
            </a:r>
          </a:p>
          <a:p>
            <a:pPr lvl="1"/>
            <a:r>
              <a:rPr lang="en-US" sz="2000" dirty="0"/>
              <a:t>Right click on the line which contains “CALL…", select Breakpoint and select "Memory, on access“</a:t>
            </a:r>
          </a:p>
          <a:p>
            <a:r>
              <a:rPr lang="en-US" sz="2400" dirty="0"/>
              <a:t>Then click “Run” again to let program run and pause at that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14800"/>
            <a:ext cx="6686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05250" y="6223108"/>
            <a:ext cx="1769172" cy="4174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2D2C896C-1807-4731-A109-97ECB1918612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3484" y="100087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Knowledge: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 Stack Frame Structure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563" y="1992311"/>
            <a:ext cx="3976687" cy="3749675"/>
          </a:xfrm>
          <a:solidFill>
            <a:schemeClr val="tx1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Parameters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Return Address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Old Base Pointer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Local Variables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829050" y="42783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3829050" y="25257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829050" y="31099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3829050" y="36941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233233" y="5434861"/>
            <a:ext cx="1565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00000000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33388" y="4287838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Addresses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672954" y="4070350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3284801" y="4275169"/>
            <a:ext cx="37910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1976438" y="4146549"/>
            <a:ext cx="614362" cy="12072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1747838" y="4752955"/>
            <a:ext cx="398853" cy="51784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1366838" y="3769680"/>
            <a:ext cx="1147762" cy="30067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1747838" y="6044554"/>
            <a:ext cx="6378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279F"/>
                </a:solidFill>
                <a:latin typeface="Batang" pitchFamily="18" charset="-127"/>
                <a:ea typeface="宋体" panose="02010600030101010101" pitchFamily="2" charset="-122"/>
              </a:rPr>
              <a:t>SP: stack pointer   BP: base/frame pointer</a:t>
            </a:r>
          </a:p>
        </p:txBody>
      </p:sp>
      <p:sp>
        <p:nvSpPr>
          <p:cNvPr id="26642" name="Text Box 19"/>
          <p:cNvSpPr txBox="1">
            <a:spLocks noChangeArrowheads="1"/>
          </p:cNvSpPr>
          <p:nvPr/>
        </p:nvSpPr>
        <p:spPr bwMode="auto">
          <a:xfrm>
            <a:off x="2539138" y="3482899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BP</a:t>
            </a:r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3151451" y="3683031"/>
            <a:ext cx="37910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361634" y="1506632"/>
            <a:ext cx="7216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279F"/>
                </a:solidFill>
                <a:latin typeface="Batang" pitchFamily="18" charset="-127"/>
                <a:ea typeface="宋体" panose="02010600030101010101" pitchFamily="2" charset="-122"/>
              </a:rPr>
              <a:t>All function calls use Stack memory for operation</a:t>
            </a:r>
          </a:p>
        </p:txBody>
      </p:sp>
    </p:spTree>
    <p:extLst>
      <p:ext uri="{BB962C8B-B14F-4D97-AF65-F5344CB8AC3E}">
        <p14:creationId xmlns:p14="http://schemas.microsoft.com/office/powerpoint/2010/main" val="338008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6800" y="6229350"/>
            <a:ext cx="7045739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Thus, in </a:t>
            </a:r>
            <a:r>
              <a:rPr lang="en-US" altLang="zh-CN" sz="1400" dirty="0" err="1">
                <a:solidFill>
                  <a:schemeClr val="tx1"/>
                </a:solidFill>
              </a:rPr>
              <a:t>strcmp</a:t>
            </a:r>
            <a:r>
              <a:rPr lang="en-US" altLang="zh-CN" sz="1400" dirty="0">
                <a:solidFill>
                  <a:schemeClr val="tx1"/>
                </a:solidFill>
              </a:rPr>
              <a:t>() function call, the hard-code password and the guessed password we typed must be the two string inputs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2895600" cy="1600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Sample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Stack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"/>
            <a:ext cx="4876800" cy="2590800"/>
          </a:xfrm>
          <a:solidFill>
            <a:srgbClr val="BBF7D2"/>
          </a:solidFill>
          <a:ln w="57150">
            <a:solidFill>
              <a:srgbClr val="BBF7D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18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ea typeface="宋体" panose="02010600030101010101" pitchFamily="2" charset="-122"/>
              </a:rPr>
              <a:t>Addressof</a:t>
            </a:r>
            <a:r>
              <a:rPr lang="en-US" altLang="zh-CN" sz="2400" b="1" dirty="0">
                <a:ea typeface="宋体" panose="02010600030101010101" pitchFamily="2" charset="-122"/>
              </a:rPr>
              <a:t> instruction (y=3) 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saved stack pointer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ea typeface="宋体" panose="02010600030101010101" pitchFamily="2" charset="-122"/>
              </a:rPr>
              <a:t>buf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33400" y="2801938"/>
            <a:ext cx="2667000" cy="2209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 Main()--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x=2;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foo(18);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y=3;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419600" y="2895600"/>
            <a:ext cx="4191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foo(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j) {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char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[100];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x=j;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…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V="1">
            <a:off x="2819400" y="3276600"/>
            <a:ext cx="13716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H="1" flipV="1">
            <a:off x="2667000" y="4267200"/>
            <a:ext cx="16764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26660" y="5754429"/>
            <a:ext cx="7385879" cy="3686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587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Function: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strcmp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char *str1,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char *str2)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820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Memory in Runtime for Real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515208"/>
            <a:ext cx="4895850" cy="4800600"/>
          </a:xfrm>
        </p:spPr>
        <p:txBody>
          <a:bodyPr/>
          <a:lstStyle/>
          <a:p>
            <a:r>
              <a:rPr lang="en-US" sz="2400" dirty="0"/>
              <a:t>Write a password (distinct) and wait until the program stops in the breakpoint.</a:t>
            </a:r>
          </a:p>
          <a:p>
            <a:r>
              <a:rPr lang="en-US" sz="2400" dirty="0"/>
              <a:t> See the Stack window (bottom right) in </a:t>
            </a:r>
            <a:r>
              <a:rPr lang="en-US" sz="2400" dirty="0" err="1"/>
              <a:t>OllyDbg</a:t>
            </a:r>
            <a:endParaRPr lang="en-US" sz="2400" dirty="0"/>
          </a:p>
          <a:p>
            <a:pPr lvl="1"/>
            <a:r>
              <a:rPr lang="en-US" sz="2000" dirty="0"/>
              <a:t>Shows the state of the stack in memory for the thread being debugged. </a:t>
            </a:r>
          </a:p>
          <a:p>
            <a:pPr lvl="1"/>
            <a:r>
              <a:rPr lang="en-US" sz="2000" dirty="0"/>
              <a:t>Below our password “######" followed by other string "r0b0RUlez!". It seems to be the password.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4067175" cy="250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267200"/>
            <a:ext cx="39926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0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Password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dirty="0"/>
              <a:t>Run the RoboAuth.exe, test the first password of "r0b0RUlez!”,  It works!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19400"/>
            <a:ext cx="4371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20050" cy="4800600"/>
          </a:xfrm>
        </p:spPr>
        <p:txBody>
          <a:bodyPr/>
          <a:lstStyle/>
          <a:p>
            <a:r>
              <a:rPr lang="en-US" sz="2800" dirty="0"/>
              <a:t>Javier Nieto Hacking Blog:</a:t>
            </a:r>
            <a:endParaRPr lang="en-US" altLang="en-US" sz="2800" dirty="0"/>
          </a:p>
          <a:p>
            <a:pPr lvl="1"/>
            <a:r>
              <a:rPr lang="en-US" altLang="en-US" sz="2400" dirty="0">
                <a:hlinkClick r:id="rId2"/>
              </a:rPr>
              <a:t>http://www.behindthefirewalls.com/2013/11/hacklu-capturing-flag-v10.html</a:t>
            </a:r>
            <a:endParaRPr lang="en-US" altLang="en-US" sz="2400" dirty="0"/>
          </a:p>
          <a:p>
            <a:r>
              <a:rPr lang="en-US" altLang="en-US" sz="2800" dirty="0"/>
              <a:t>Slides from book: </a:t>
            </a:r>
          </a:p>
          <a:p>
            <a:pPr lvl="1"/>
            <a:r>
              <a:rPr lang="en-US" sz="2400" dirty="0">
                <a:hlinkClick r:id="rId3"/>
              </a:rPr>
              <a:t>https://samsclass.info/126/ppt/ch8.ppt</a:t>
            </a:r>
            <a:endParaRPr lang="en-US" sz="2400" dirty="0"/>
          </a:p>
          <a:p>
            <a:pPr lvl="1"/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1026" name="Picture 2" descr="https://images-na.ssl-images-amazon.com/images/I/516iLqwN5YL._SX376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49162"/>
            <a:ext cx="202029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Windows Malware Dynamic Analysis using </a:t>
            </a:r>
            <a:r>
              <a:rPr lang="en-US" sz="4400" dirty="0" err="1"/>
              <a:t>OllyDbg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Debugger: </a:t>
            </a:r>
            <a:r>
              <a:rPr lang="en-US" dirty="0" err="1"/>
              <a:t>OllyDbg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http://ollydbg.de/</a:t>
            </a:r>
            <a:endParaRPr lang="en-US" dirty="0"/>
          </a:p>
          <a:p>
            <a:r>
              <a:rPr lang="en-US" dirty="0"/>
              <a:t>Purpose</a:t>
            </a:r>
          </a:p>
          <a:p>
            <a:pPr lvl="1"/>
            <a:r>
              <a:rPr lang="en-US" dirty="0" err="1"/>
              <a:t>OllyDbg</a:t>
            </a:r>
            <a:r>
              <a:rPr lang="en-US" dirty="0"/>
              <a:t> is a general purpose win32 user-mode debugger.  The great thing about it is the intuitive UI and powerful disassembler</a:t>
            </a:r>
          </a:p>
          <a:p>
            <a:r>
              <a:rPr lang="en-US" dirty="0"/>
              <a:t>Licensing</a:t>
            </a:r>
          </a:p>
          <a:p>
            <a:pPr lvl="1"/>
            <a:r>
              <a:rPr lang="en-US" dirty="0" err="1"/>
              <a:t>OllyDbg</a:t>
            </a:r>
            <a:r>
              <a:rPr lang="en-US" dirty="0"/>
              <a:t> is free (shareware), however it is not open source and the source code is not available</a:t>
            </a:r>
          </a:p>
          <a:p>
            <a:r>
              <a:rPr lang="en-US" dirty="0"/>
              <a:t>We will use </a:t>
            </a:r>
            <a:r>
              <a:rPr lang="en-US" dirty="0" err="1"/>
              <a:t>OllyDbg</a:t>
            </a:r>
            <a:r>
              <a:rPr lang="en-US" dirty="0"/>
              <a:t> 1.10 version</a:t>
            </a:r>
          </a:p>
        </p:txBody>
      </p:sp>
    </p:spTree>
    <p:extLst>
      <p:ext uri="{BB962C8B-B14F-4D97-AF65-F5344CB8AC3E}">
        <p14:creationId xmlns:p14="http://schemas.microsoft.com/office/powerpoint/2010/main" val="38008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Disassemblers v. Debuggers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435100" y="1295400"/>
            <a:ext cx="7499350" cy="4800600"/>
          </a:xfrm>
        </p:spPr>
        <p:txBody>
          <a:bodyPr/>
          <a:lstStyle/>
          <a:p>
            <a:r>
              <a:rPr lang="en-US" altLang="en-US" dirty="0"/>
              <a:t>A disassembler like ‘IDA Pro’ or ‘</a:t>
            </a:r>
            <a:r>
              <a:rPr lang="en-US" altLang="en-US" dirty="0" err="1"/>
              <a:t>PEBrowse</a:t>
            </a:r>
            <a:r>
              <a:rPr lang="en-US" altLang="en-US" dirty="0"/>
              <a:t> Professional’ shows the state of the program just before execution begins</a:t>
            </a:r>
          </a:p>
          <a:p>
            <a:r>
              <a:rPr lang="en-US" altLang="en-US" dirty="0"/>
              <a:t>Debuggers show</a:t>
            </a:r>
          </a:p>
          <a:p>
            <a:pPr lvl="1"/>
            <a:r>
              <a:rPr lang="en-US" altLang="en-US" dirty="0"/>
              <a:t>Every memory location</a:t>
            </a:r>
          </a:p>
          <a:p>
            <a:pPr lvl="1"/>
            <a:r>
              <a:rPr lang="en-US" altLang="en-US" dirty="0"/>
              <a:t>Register</a:t>
            </a:r>
          </a:p>
          <a:p>
            <a:pPr lvl="1"/>
            <a:r>
              <a:rPr lang="en-US" altLang="en-US" dirty="0"/>
              <a:t>Argument to every function</a:t>
            </a:r>
          </a:p>
          <a:p>
            <a:r>
              <a:rPr lang="en-US" altLang="en-US" dirty="0"/>
              <a:t>At any point during processing</a:t>
            </a:r>
          </a:p>
          <a:p>
            <a:pPr lvl="1"/>
            <a:r>
              <a:rPr lang="en-US" altLang="en-US" dirty="0"/>
              <a:t>And let you change them</a:t>
            </a:r>
          </a:p>
        </p:txBody>
      </p:sp>
    </p:spTree>
    <p:extLst>
      <p:ext uri="{BB962C8B-B14F-4D97-AF65-F5344CB8AC3E}">
        <p14:creationId xmlns:p14="http://schemas.microsoft.com/office/powerpoint/2010/main" val="136259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Debuggers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Ollydbg</a:t>
            </a:r>
          </a:p>
          <a:p>
            <a:pPr lvl="1"/>
            <a:r>
              <a:rPr lang="en-US" altLang="en-US"/>
              <a:t>Most popular for malware analysis</a:t>
            </a:r>
          </a:p>
          <a:p>
            <a:pPr lvl="1"/>
            <a:r>
              <a:rPr lang="en-US" altLang="en-US"/>
              <a:t>User-mode debugging only</a:t>
            </a:r>
          </a:p>
          <a:p>
            <a:pPr lvl="1"/>
            <a:r>
              <a:rPr lang="en-US" altLang="en-US"/>
              <a:t>IDA Pro has a built-in debugger, but it's not as easy to use or powerful as Ollydbg</a:t>
            </a:r>
          </a:p>
          <a:p>
            <a:r>
              <a:rPr lang="en-US" altLang="en-US"/>
              <a:t>Windbg</a:t>
            </a:r>
          </a:p>
          <a:p>
            <a:pPr lvl="1"/>
            <a:r>
              <a:rPr lang="en-US" altLang="en-US"/>
              <a:t>Supports kernel-mode debugging</a:t>
            </a:r>
          </a:p>
        </p:txBody>
      </p:sp>
    </p:spTree>
    <p:extLst>
      <p:ext uri="{BB962C8B-B14F-4D97-AF65-F5344CB8AC3E}">
        <p14:creationId xmlns:p14="http://schemas.microsoft.com/office/powerpoint/2010/main" val="144582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</a:t>
            </a:r>
            <a:br>
              <a:rPr lang="en-US" dirty="0"/>
            </a:br>
            <a:r>
              <a:rPr lang="en-US" dirty="0"/>
              <a:t>Hack.lu - Capturing the flag V.1.0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791450" cy="4800600"/>
          </a:xfrm>
        </p:spPr>
        <p:txBody>
          <a:bodyPr/>
          <a:lstStyle/>
          <a:p>
            <a:r>
              <a:rPr lang="en-US" sz="2400" dirty="0"/>
              <a:t>Using </a:t>
            </a:r>
            <a:r>
              <a:rPr lang="en-US" sz="2400" dirty="0" err="1"/>
              <a:t>Ollydbg</a:t>
            </a:r>
            <a:r>
              <a:rPr lang="en-US" sz="2400" dirty="0"/>
              <a:t> to solve half of the puzzle:</a:t>
            </a:r>
          </a:p>
          <a:p>
            <a:pPr lvl="1"/>
            <a:r>
              <a:rPr lang="en-US" sz="2000" dirty="0">
                <a:hlinkClick r:id="rId2"/>
              </a:rPr>
              <a:t>http://www.behindthefirewalls.com/2013/11/hacklu-capturing-flag-v10.html</a:t>
            </a:r>
            <a:r>
              <a:rPr lang="en-US" sz="2000" dirty="0"/>
              <a:t>  </a:t>
            </a:r>
          </a:p>
          <a:p>
            <a:r>
              <a:rPr lang="en-US" sz="2400" dirty="0"/>
              <a:t>The competitors need to get two hard-coded passwords of a program called RoboAuth.exe which can be downloaded here:</a:t>
            </a:r>
          </a:p>
          <a:p>
            <a:pPr lvl="1"/>
            <a:r>
              <a:rPr lang="en-US" sz="2000" dirty="0">
                <a:hlinkClick r:id="rId3"/>
              </a:rPr>
              <a:t>http://shell-storm.org/repo/CTF/Hacklu-2013/Reversing/RoboAuth-150/RoboAuth.exe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In the above posting by Javier Nieto, he provided how to find the first password using </a:t>
            </a:r>
            <a:r>
              <a:rPr lang="en-US" sz="2400" dirty="0" err="1"/>
              <a:t>Ollydbg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Ollydbg</a:t>
            </a:r>
            <a:r>
              <a:rPr lang="en-US" dirty="0"/>
              <a:t>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3" y="1397123"/>
            <a:ext cx="6946900" cy="52101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0" y="3332040"/>
            <a:ext cx="2259013" cy="8001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Disassembler</a:t>
            </a:r>
          </a:p>
          <a:p>
            <a:pPr algn="ctr" eaLnBrk="1" hangingPunct="1"/>
            <a:r>
              <a:rPr lang="en-US" altLang="en-US" sz="1400" dirty="0"/>
              <a:t>Highlight: next instruction to be executed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399" y="4132140"/>
            <a:ext cx="1337469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Registers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9800" y="5627444"/>
            <a:ext cx="1584325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Stack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62400" y="5400430"/>
            <a:ext cx="1582738" cy="646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Memory</a:t>
            </a:r>
          </a:p>
          <a:p>
            <a:pPr algn="ctr" eaLnBrk="1" hangingPunct="1"/>
            <a:r>
              <a:rPr lang="en-US" altLang="en-US" sz="1800" b="1" dirty="0"/>
              <a:t>dump</a:t>
            </a:r>
          </a:p>
        </p:txBody>
      </p:sp>
    </p:spTree>
    <p:extLst>
      <p:ext uri="{BB962C8B-B14F-4D97-AF65-F5344CB8AC3E}">
        <p14:creationId xmlns:p14="http://schemas.microsoft.com/office/powerpoint/2010/main" val="113055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Program Under </a:t>
            </a:r>
            <a:r>
              <a:rPr lang="en-US" dirty="0" err="1"/>
              <a:t>OllyDbg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29" y="1473322"/>
            <a:ext cx="4419600" cy="4171339"/>
          </a:xfrm>
        </p:spPr>
        <p:txBody>
          <a:bodyPr/>
          <a:lstStyle/>
          <a:p>
            <a:r>
              <a:rPr lang="en-US" sz="2400" dirty="0"/>
              <a:t>Load the .exe file, and click “Debug”</a:t>
            </a:r>
            <a:r>
              <a:rPr lang="en-US" sz="2400" dirty="0">
                <a:sym typeface="Wingdings" panose="05000000000000000000" pitchFamily="2" charset="2"/>
              </a:rPr>
              <a:t> “Run”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The first “run” will start the program to the first instruction, but not actually run the program</a:t>
            </a:r>
          </a:p>
          <a:p>
            <a:r>
              <a:rPr lang="en-US" sz="2400" dirty="0">
                <a:sym typeface="Wingdings" panose="05000000000000000000" pitchFamily="2" charset="2"/>
              </a:rPr>
              <a:t>On second click of “Run”, the RoboAuth.exe executes and asks us to input the first password. Wrong input will cause the program to terminate.</a:t>
            </a:r>
            <a:endParaRPr lang="en-US" sz="2400" dirty="0"/>
          </a:p>
        </p:txBody>
      </p:sp>
      <p:pic>
        <p:nvPicPr>
          <p:cNvPr id="2050" name="Picture 2" descr="http://3.bp.blogspot.com/-uFpQGp1iHa8/UnI2F0VHjeI/AAAAAAAACog/zGfPGwDFpUE/s1600/OllyDbg_hacker_competitio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438153"/>
            <a:ext cx="35433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4114800"/>
            <a:ext cx="4057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5345</TotalTime>
  <Words>876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Batang</vt:lpstr>
      <vt:lpstr>Arial</vt:lpstr>
      <vt:lpstr>Calibri</vt:lpstr>
      <vt:lpstr>Courier New</vt:lpstr>
      <vt:lpstr>Gill Sans MT</vt:lpstr>
      <vt:lpstr>Verdana</vt:lpstr>
      <vt:lpstr>Wingdings</vt:lpstr>
      <vt:lpstr>Wingdings 2</vt:lpstr>
      <vt:lpstr>Solstice</vt:lpstr>
      <vt:lpstr>Malware Incident Response  Dynamic Analysis - 2</vt:lpstr>
      <vt:lpstr>Acknowledgement</vt:lpstr>
      <vt:lpstr>Windows Malware Dynamic Analysis using OllyDbg</vt:lpstr>
      <vt:lpstr>Debugger: OllyDbg</vt:lpstr>
      <vt:lpstr>Disassemblers v. Debuggers</vt:lpstr>
      <vt:lpstr>Two Debuggers</vt:lpstr>
      <vt:lpstr>Case Study:  Hack.lu - Capturing the flag V.1.0</vt:lpstr>
      <vt:lpstr>Ollydbg Interface</vt:lpstr>
      <vt:lpstr>Run A Program Under OllyDbg</vt:lpstr>
      <vt:lpstr>Analyze A Binary Code Under OllyDbg</vt:lpstr>
      <vt:lpstr>Find ASCII Output Interested</vt:lpstr>
      <vt:lpstr>Find Code for Password Testing</vt:lpstr>
      <vt:lpstr>Check Memory in Runtime for Real Password</vt:lpstr>
      <vt:lpstr>Knowledge:  A Stack Frame Structure </vt:lpstr>
      <vt:lpstr>Sample Stack</vt:lpstr>
      <vt:lpstr>Check Memory in Runtime for Real Password</vt:lpstr>
      <vt:lpstr>Test the Password Obtained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179</cp:revision>
  <dcterms:created xsi:type="dcterms:W3CDTF">2012-08-21T01:52:40Z</dcterms:created>
  <dcterms:modified xsi:type="dcterms:W3CDTF">2022-10-10T03:19:43Z</dcterms:modified>
</cp:coreProperties>
</file>