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2" r:id="rId2"/>
    <p:sldId id="283" r:id="rId3"/>
    <p:sldId id="284" r:id="rId4"/>
    <p:sldId id="302" r:id="rId5"/>
    <p:sldId id="285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3" r:id="rId14"/>
    <p:sldId id="312" r:id="rId15"/>
    <p:sldId id="314" r:id="rId16"/>
    <p:sldId id="286" r:id="rId17"/>
    <p:sldId id="293" r:id="rId18"/>
    <p:sldId id="288" r:id="rId19"/>
    <p:sldId id="294" r:id="rId20"/>
    <p:sldId id="295" r:id="rId21"/>
    <p:sldId id="315" r:id="rId22"/>
    <p:sldId id="300" r:id="rId23"/>
    <p:sldId id="301" r:id="rId24"/>
    <p:sldId id="303" r:id="rId25"/>
    <p:sldId id="304" r:id="rId26"/>
    <p:sldId id="291" r:id="rId27"/>
    <p:sldId id="297" r:id="rId28"/>
    <p:sldId id="298" r:id="rId29"/>
    <p:sldId id="29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85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2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4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18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417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279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73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15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611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380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763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22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089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7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9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45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82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85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58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14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6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10/16/2022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zou@cs.ucf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-OyZGbpSJ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kali.org/information-gathering/fierc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www.behindthefirewalls.com/2013/06/dns-enumeration-with-fierce-i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f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pinfo.io/AS793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yip.ms/view/ip_owners/17763/University_of_Central_Florida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f.edu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pinfo.info/html/ip_checker.ph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craft.com/tool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ssbytes.com/download-website-offline-access-using-httrack-use-website-without-internet/" TargetMode="External"/><Relationship Id="rId2" Type="http://schemas.openxmlformats.org/officeDocument/2006/relationships/hyperlink" Target="https://www.httrack.com/page/2/en/index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kali_linux/kali_linux_social_engineering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lBattar" charset="0"/>
              </a:rPr>
              <a:t>Penetration Testing</a:t>
            </a:r>
            <a:r>
              <a:rPr lang="en-US" sz="4000" dirty="0">
                <a:latin typeface="AlBattar" charset="0"/>
                <a:sym typeface="Symbol"/>
              </a:rPr>
              <a:t></a:t>
            </a:r>
            <a:r>
              <a:rPr lang="en-US" sz="4000" dirty="0">
                <a:latin typeface="AlBattar" charset="0"/>
              </a:rPr>
              <a:t> </a:t>
            </a:r>
            <a:r>
              <a:rPr lang="en-GB" altLang="en-US" sz="4000" dirty="0">
                <a:latin typeface="AlBattar" charset="0"/>
              </a:rPr>
              <a:t>Reconnaissance 2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2022, Dr. Cliff Zou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SET: Social Engineering Attack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 err="1"/>
              <a:t>root@Kali</a:t>
            </a:r>
            <a:r>
              <a:rPr lang="en-GB" altLang="en-US" sz="2400" dirty="0"/>
              <a:t>~# </a:t>
            </a:r>
            <a:r>
              <a:rPr lang="en-GB" altLang="en-US" sz="2400" dirty="0" err="1"/>
              <a:t>setoolkit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Select 1, social engineering attack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</p:txBody>
      </p:sp>
      <p:pic>
        <p:nvPicPr>
          <p:cNvPr id="614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886450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678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SET: Social Engineering Attack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4025" y="11430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Here we focus on website cloning where SET clones a fake webserver with ‘credential </a:t>
            </a:r>
            <a:r>
              <a:rPr lang="en-GB" altLang="en-US" sz="2400" dirty="0" err="1"/>
              <a:t>haverster</a:t>
            </a:r>
            <a:r>
              <a:rPr lang="en-GB" altLang="en-US" sz="2400" dirty="0"/>
              <a:t> attack’ to obtain victim’s login credential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32004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13" y="2286000"/>
            <a:ext cx="40386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154613"/>
            <a:ext cx="312420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5"/>
          <p:cNvSpPr txBox="1">
            <a:spLocks noChangeArrowheads="1"/>
          </p:cNvSpPr>
          <p:nvPr/>
        </p:nvSpPr>
        <p:spPr bwMode="auto">
          <a:xfrm>
            <a:off x="3505200" y="3429000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sp>
        <p:nvSpPr>
          <p:cNvPr id="8200" name="TextBox 9"/>
          <p:cNvSpPr txBox="1">
            <a:spLocks noChangeArrowheads="1"/>
          </p:cNvSpPr>
          <p:nvPr/>
        </p:nvSpPr>
        <p:spPr bwMode="auto">
          <a:xfrm>
            <a:off x="8199438" y="3409950"/>
            <a:ext cx="538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altLang="en-US" sz="2800" b="1">
              <a:solidFill>
                <a:schemeClr val="tx1"/>
              </a:solidFill>
            </a:endParaRPr>
          </a:p>
        </p:txBody>
      </p:sp>
      <p:pic>
        <p:nvPicPr>
          <p:cNvPr id="8201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237163"/>
            <a:ext cx="5214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Box 8"/>
          <p:cNvSpPr txBox="1">
            <a:spLocks noChangeArrowheads="1"/>
          </p:cNvSpPr>
          <p:nvPr/>
        </p:nvSpPr>
        <p:spPr bwMode="auto">
          <a:xfrm>
            <a:off x="4481513" y="5897563"/>
            <a:ext cx="355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Put attack’s machine IP address here</a:t>
            </a:r>
          </a:p>
          <a:p>
            <a:r>
              <a:rPr lang="en-US" altLang="en-US">
                <a:solidFill>
                  <a:schemeClr val="tx1"/>
                </a:solidFill>
              </a:rPr>
              <a:t>for setting malicious fake webserver</a:t>
            </a:r>
          </a:p>
        </p:txBody>
      </p:sp>
      <p:sp>
        <p:nvSpPr>
          <p:cNvPr id="8203" name="TextBox 12"/>
          <p:cNvSpPr txBox="1">
            <a:spLocks noChangeArrowheads="1"/>
          </p:cNvSpPr>
          <p:nvPr/>
        </p:nvSpPr>
        <p:spPr bwMode="auto">
          <a:xfrm>
            <a:off x="3198813" y="5354638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altLang="en-US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61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SET: Social Engineering Attack</a:t>
            </a: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990600" y="1548387"/>
            <a:ext cx="41532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Put target webserver’s URL here for clone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400"/>
            <a:ext cx="7858125" cy="25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73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7270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Then, a user who connects to http://10.0.2.15 (my Kali Linux IP) might think</a:t>
            </a:r>
          </a:p>
          <a:p>
            <a:r>
              <a:rPr lang="en-US" altLang="en-US" dirty="0"/>
              <a:t>He is connecting to the real facebook.com!  And his login input will pass</a:t>
            </a:r>
          </a:p>
          <a:p>
            <a:r>
              <a:rPr lang="en-US" altLang="en-US" dirty="0"/>
              <a:t>To the attacker’s machine!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6252483" cy="4529709"/>
          </a:xfrm>
          <a:prstGeom prst="rect">
            <a:avLst/>
          </a:prstGeom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34666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SET: Social Engineering Attack</a:t>
            </a:r>
          </a:p>
        </p:txBody>
      </p:sp>
    </p:spTree>
    <p:extLst>
      <p:ext uri="{BB962C8B-B14F-4D97-AF65-F5344CB8AC3E}">
        <p14:creationId xmlns:p14="http://schemas.microsoft.com/office/powerpoint/2010/main" val="7929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SET: Social Engineering Attack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381000" y="1295400"/>
            <a:ext cx="7545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If a user inputs his facebook.com account information in the fake website, </a:t>
            </a:r>
          </a:p>
          <a:p>
            <a:r>
              <a:rPr lang="en-US" altLang="en-US">
                <a:solidFill>
                  <a:schemeClr val="tx1"/>
                </a:solidFill>
              </a:rPr>
              <a:t>the login information (by HTTP POST method) will be recorded down by SET!</a:t>
            </a: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370609" y="2025626"/>
            <a:ext cx="7773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When I input username: </a:t>
            </a:r>
            <a:r>
              <a:rPr lang="en-US" altLang="en-US" dirty="0">
                <a:solidFill>
                  <a:schemeClr val="tx1"/>
                </a:solidFill>
                <a:hlinkClick r:id="rId3"/>
              </a:rPr>
              <a:t>czou@cs.ucf.edu</a:t>
            </a:r>
            <a:r>
              <a:rPr lang="en-US" altLang="en-US" dirty="0">
                <a:solidFill>
                  <a:schemeClr val="tx1"/>
                </a:solidFill>
              </a:rPr>
              <a:t> and password: cis6395 in the webpage, 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On the Kali Linux: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05" y="2756070"/>
            <a:ext cx="7685466" cy="1211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065509"/>
            <a:ext cx="515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type Ctrl-C, the report is in /root/.set/reports/: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648200"/>
            <a:ext cx="8486775" cy="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03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SET: Social Engineering Attack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43000"/>
            <a:ext cx="6324600" cy="547950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28650" y="56388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81050" y="57912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Harvester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Included in Kali Linux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Gather E-mail Accounts, Subdomains, Hosts, Employee Names – Information Gathering Tool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Command line:  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 err="1"/>
              <a:t>theharvester</a:t>
            </a:r>
            <a:r>
              <a:rPr lang="en-GB" altLang="en-US" dirty="0"/>
              <a:t> –d cs.ucf.edu –l 100 –b google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/>
              <a:t>-d: define target domain name</a:t>
            </a:r>
          </a:p>
          <a:p>
            <a:pPr lvl="2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Search all possible websites inside that domain</a:t>
            </a:r>
          </a:p>
          <a:p>
            <a:pPr lvl="2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0070C0"/>
                </a:solidFill>
              </a:rPr>
              <a:t>Pro: Can be used to find out all possible websites in the target place</a:t>
            </a:r>
          </a:p>
          <a:p>
            <a:pPr lvl="3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0070C0"/>
                </a:solidFill>
              </a:rPr>
              <a:t>Useful for further reconnaissance</a:t>
            </a:r>
          </a:p>
          <a:p>
            <a:pPr lvl="2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0070C0"/>
                </a:solidFill>
              </a:rPr>
              <a:t>Con: Only websites, not other online machines </a:t>
            </a:r>
          </a:p>
        </p:txBody>
      </p:sp>
    </p:spTree>
    <p:extLst>
      <p:ext uri="{BB962C8B-B14F-4D97-AF65-F5344CB8AC3E}">
        <p14:creationId xmlns:p14="http://schemas.microsoft.com/office/powerpoint/2010/main" val="2539324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Harvester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0070C0"/>
                </a:solidFill>
              </a:rPr>
              <a:t>It searches search engines, not the target website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olidFill>
                  <a:srgbClr val="0070C0"/>
                </a:solidFill>
              </a:rPr>
              <a:t>Means that it will not generate noisy traffic to the target!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 err="1"/>
              <a:t>theHarvester</a:t>
            </a:r>
            <a:r>
              <a:rPr lang="en-GB" altLang="en-US" dirty="0"/>
              <a:t> –d cs.ucf.edu –l 100 –b google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/>
              <a:t>-d: define target domain name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/>
              <a:t>-l:  limit the number of results returned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dirty="0"/>
              <a:t>-b: define which search engine to use</a:t>
            </a:r>
          </a:p>
          <a:p>
            <a:pPr lvl="2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-b all:  use all search engines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A </a:t>
            </a:r>
            <a:r>
              <a:rPr lang="en-GB" altLang="en-US" dirty="0" err="1"/>
              <a:t>youtube</a:t>
            </a:r>
            <a:r>
              <a:rPr lang="en-GB" altLang="en-US" dirty="0"/>
              <a:t> video: </a:t>
            </a:r>
            <a:r>
              <a:rPr lang="en-GB" altLang="en-US" sz="2400" dirty="0">
                <a:hlinkClick r:id="rId3"/>
              </a:rPr>
              <a:t>https://www.youtube.com/watch?v=0-OyZGbpSJk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42694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Available in Kali Linux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Find out all possible domain names under a target domain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C00000"/>
                </a:solidFill>
              </a:rPr>
              <a:t>By conducting DNS enumeration queries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Example: 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fierce –</a:t>
            </a:r>
            <a:r>
              <a:rPr lang="en-GB" altLang="en-US" sz="2400" dirty="0" err="1"/>
              <a:t>dns</a:t>
            </a:r>
            <a:r>
              <a:rPr lang="en-GB" altLang="en-US" sz="2400" dirty="0"/>
              <a:t> example.com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It will find out possible domain names end with “example.com”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olidFill>
                  <a:srgbClr val="0070C0"/>
                </a:solidFill>
              </a:rPr>
              <a:t>Careful: Fierce will use brute force DNS queries to try many different names ending with the target domain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0070C0"/>
                </a:solidFill>
              </a:rPr>
              <a:t>The above example tries 2280 possible names!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olidFill>
                  <a:srgbClr val="0070C0"/>
                </a:solidFill>
              </a:rPr>
              <a:t>So be careful</a:t>
            </a:r>
          </a:p>
        </p:txBody>
      </p:sp>
    </p:spTree>
    <p:extLst>
      <p:ext uri="{BB962C8B-B14F-4D97-AF65-F5344CB8AC3E}">
        <p14:creationId xmlns:p14="http://schemas.microsoft.com/office/powerpoint/2010/main" val="1521825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Some online tutorials: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hlinkClick r:id="rId3"/>
              </a:rPr>
              <a:t>http://tools.kali.org/information-gathering/fierce</a:t>
            </a:r>
            <a:endParaRPr lang="en-GB" altLang="en-US" sz="16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1600" dirty="0">
                <a:hlinkClick r:id="rId4"/>
              </a:rPr>
              <a:t>http://www.behindthefirewalls.com/2013/06/dns-enumeration-with-fierce-in.html</a:t>
            </a:r>
            <a:endParaRPr lang="en-GB" altLang="en-US" sz="16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fierce –</a:t>
            </a:r>
            <a:r>
              <a:rPr lang="en-GB" altLang="en-US" sz="2400" dirty="0" err="1"/>
              <a:t>dns</a:t>
            </a:r>
            <a:r>
              <a:rPr lang="en-GB" altLang="en-US" sz="2400" dirty="0"/>
              <a:t> example.com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Will use a default name list (2280 entries) to search possible domain names end with ‘example.com’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0070C0"/>
                </a:solidFill>
              </a:rPr>
              <a:t>You can edit the enumeration name list: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C00000"/>
                </a:solidFill>
              </a:rPr>
              <a:t>Con: Too much DNS noise!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C00000"/>
                </a:solidFill>
              </a:rPr>
              <a:t>Con: may not be complete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C00000"/>
                </a:solidFill>
              </a:rPr>
              <a:t>Conclusion: not a good scan way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AD6AE-CD77-4D39-9DC4-F1E6CA9B5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21" y="3962400"/>
            <a:ext cx="4791075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76FBB-6763-43F5-8F52-6206D3E2B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696" y="3070564"/>
            <a:ext cx="3355704" cy="37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2450" cy="480060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Content from the book: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	“</a:t>
            </a:r>
            <a:r>
              <a:rPr lang="en-US" altLang="en-US" sz="2800" dirty="0">
                <a:solidFill>
                  <a:srgbClr val="0000CC"/>
                </a:solidFill>
              </a:rPr>
              <a:t>The Basics of Hacking and Penetration Testing: Ethical Hacking and Penetration Testing Made Easy”, Second Edition</a:t>
            </a:r>
            <a:endParaRPr lang="en-GB" altLang="en-US" sz="2800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pic>
        <p:nvPicPr>
          <p:cNvPr id="1026" name="Picture 2" descr="https://images-na.ssl-images-amazon.com/images/I/51XLVHgA2fL._SX40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28" y="3047999"/>
            <a:ext cx="2741371" cy="33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696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Make reverse DNS lookup for a subnet space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1800" dirty="0"/>
              <a:t>You must provide option –-</a:t>
            </a:r>
            <a:r>
              <a:rPr lang="en-US" altLang="en-US" sz="1800" dirty="0" err="1"/>
              <a:t>dns</a:t>
            </a:r>
            <a:r>
              <a:rPr lang="en-US" altLang="en-US" sz="1800" dirty="0"/>
              <a:t>-server to specify which DNS server to send the queries to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Google provides high-speed public DNS servers that anyone can use:  </a:t>
            </a:r>
            <a:r>
              <a:rPr lang="en-US" sz="2000" dirty="0">
                <a:solidFill>
                  <a:srgbClr val="C00000"/>
                </a:solidFill>
              </a:rPr>
              <a:t>8.8.8.8 and 8.8.4.4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fr-FR" altLang="en-US" sz="2200" b="1" dirty="0">
                <a:solidFill>
                  <a:srgbClr val="C00000"/>
                </a:solidFill>
              </a:rPr>
              <a:t>Command: </a:t>
            </a:r>
            <a:r>
              <a:rPr lang="fr-FR" altLang="en-US" sz="2200" b="1" dirty="0" err="1">
                <a:solidFill>
                  <a:srgbClr val="C00000"/>
                </a:solidFill>
              </a:rPr>
              <a:t>fierce</a:t>
            </a:r>
            <a:r>
              <a:rPr lang="fr-FR" altLang="en-US" sz="2200" b="1" dirty="0">
                <a:solidFill>
                  <a:srgbClr val="C00000"/>
                </a:solidFill>
              </a:rPr>
              <a:t> --range </a:t>
            </a:r>
            <a:r>
              <a:rPr lang="fr-FR" altLang="en-US" sz="2200" b="1" dirty="0" err="1">
                <a:solidFill>
                  <a:srgbClr val="C00000"/>
                </a:solidFill>
              </a:rPr>
              <a:t>a.b.c.d</a:t>
            </a:r>
            <a:r>
              <a:rPr lang="fr-FR" altLang="en-US" sz="2200" b="1" dirty="0">
                <a:solidFill>
                  <a:srgbClr val="C00000"/>
                </a:solidFill>
              </a:rPr>
              <a:t>/n --</a:t>
            </a:r>
            <a:r>
              <a:rPr lang="fr-FR" altLang="en-US" sz="2200" b="1" dirty="0" err="1">
                <a:solidFill>
                  <a:srgbClr val="C00000"/>
                </a:solidFill>
              </a:rPr>
              <a:t>dns</a:t>
            </a:r>
            <a:r>
              <a:rPr lang="fr-FR" altLang="en-US" sz="2200" b="1" dirty="0">
                <a:solidFill>
                  <a:srgbClr val="C00000"/>
                </a:solidFill>
              </a:rPr>
              <a:t>-server 8.8.8.8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fr-FR" altLang="en-US" sz="1800" b="1" dirty="0">
                <a:solidFill>
                  <a:schemeClr val="tx1"/>
                </a:solidFill>
              </a:rPr>
              <a:t> </a:t>
            </a:r>
            <a:r>
              <a:rPr lang="fr-FR" altLang="en-US" sz="1800" dirty="0" err="1">
                <a:solidFill>
                  <a:schemeClr val="tx1"/>
                </a:solidFill>
              </a:rPr>
              <a:t>Conduct</a:t>
            </a:r>
            <a:r>
              <a:rPr lang="fr-FR" altLang="en-US" sz="1800" dirty="0">
                <a:solidFill>
                  <a:schemeClr val="tx1"/>
                </a:solidFill>
              </a:rPr>
              <a:t> DNS reverse </a:t>
            </a:r>
            <a:r>
              <a:rPr lang="fr-FR" altLang="en-US" sz="1800" dirty="0" err="1">
                <a:solidFill>
                  <a:schemeClr val="tx1"/>
                </a:solidFill>
              </a:rPr>
              <a:t>lookup</a:t>
            </a:r>
            <a:r>
              <a:rPr lang="fr-FR" altLang="en-US" sz="1800" dirty="0">
                <a:solidFill>
                  <a:schemeClr val="tx1"/>
                </a:solidFill>
              </a:rPr>
              <a:t> for </a:t>
            </a:r>
            <a:r>
              <a:rPr lang="fr-FR" altLang="en-US" sz="1800" dirty="0" err="1">
                <a:solidFill>
                  <a:schemeClr val="tx1"/>
                </a:solidFill>
              </a:rPr>
              <a:t>every</a:t>
            </a:r>
            <a:r>
              <a:rPr lang="fr-FR" altLang="en-US" sz="1800" dirty="0">
                <a:solidFill>
                  <a:schemeClr val="tx1"/>
                </a:solidFill>
              </a:rPr>
              <a:t> IP in the </a:t>
            </a:r>
            <a:r>
              <a:rPr lang="fr-FR" altLang="en-US" sz="1800" dirty="0" err="1">
                <a:solidFill>
                  <a:schemeClr val="tx1"/>
                </a:solidFill>
              </a:rPr>
              <a:t>specified</a:t>
            </a:r>
            <a:r>
              <a:rPr lang="fr-FR" altLang="en-US" sz="1800" dirty="0">
                <a:solidFill>
                  <a:schemeClr val="tx1"/>
                </a:solidFill>
              </a:rPr>
              <a:t> </a:t>
            </a:r>
            <a:r>
              <a:rPr lang="fr-FR" altLang="en-US" sz="1800" dirty="0" err="1">
                <a:solidFill>
                  <a:schemeClr val="tx1"/>
                </a:solidFill>
              </a:rPr>
              <a:t>subnet</a:t>
            </a:r>
            <a:r>
              <a:rPr lang="fr-FR" altLang="en-US" sz="1800" dirty="0">
                <a:solidFill>
                  <a:schemeClr val="tx1"/>
                </a:solidFill>
              </a:rPr>
              <a:t>, to </a:t>
            </a:r>
            <a:r>
              <a:rPr lang="fr-FR" altLang="en-US" sz="1800" dirty="0" err="1">
                <a:solidFill>
                  <a:schemeClr val="tx1"/>
                </a:solidFill>
              </a:rPr>
              <a:t>see</a:t>
            </a:r>
            <a:r>
              <a:rPr lang="fr-FR" altLang="en-US" sz="1800" dirty="0">
                <a:solidFill>
                  <a:schemeClr val="tx1"/>
                </a:solidFill>
              </a:rPr>
              <a:t> if </a:t>
            </a:r>
            <a:r>
              <a:rPr lang="fr-FR" altLang="en-US" sz="1800" dirty="0" err="1">
                <a:solidFill>
                  <a:schemeClr val="tx1"/>
                </a:solidFill>
              </a:rPr>
              <a:t>it</a:t>
            </a:r>
            <a:r>
              <a:rPr lang="fr-FR" altLang="en-US" sz="1800" dirty="0">
                <a:solidFill>
                  <a:schemeClr val="tx1"/>
                </a:solidFill>
              </a:rPr>
              <a:t> has an </a:t>
            </a:r>
            <a:r>
              <a:rPr lang="fr-FR" altLang="en-US" sz="1800" dirty="0" err="1">
                <a:solidFill>
                  <a:schemeClr val="tx1"/>
                </a:solidFill>
              </a:rPr>
              <a:t>associate</a:t>
            </a:r>
            <a:r>
              <a:rPr lang="fr-FR" altLang="en-US" sz="1800" dirty="0">
                <a:solidFill>
                  <a:schemeClr val="tx1"/>
                </a:solidFill>
              </a:rPr>
              <a:t> </a:t>
            </a:r>
            <a:r>
              <a:rPr lang="fr-FR" altLang="en-US" sz="1800" dirty="0" err="1">
                <a:solidFill>
                  <a:schemeClr val="tx1"/>
                </a:solidFill>
              </a:rPr>
              <a:t>domain</a:t>
            </a:r>
            <a:r>
              <a:rPr lang="fr-FR" altLang="en-US" sz="1800" dirty="0">
                <a:solidFill>
                  <a:schemeClr val="tx1"/>
                </a:solidFill>
              </a:rPr>
              <a:t> </a:t>
            </a:r>
            <a:r>
              <a:rPr lang="fr-FR" altLang="en-US" sz="1800" dirty="0" err="1">
                <a:solidFill>
                  <a:schemeClr val="tx1"/>
                </a:solidFill>
              </a:rPr>
              <a:t>name</a:t>
            </a:r>
            <a:endParaRPr lang="fr-FR" altLang="en-US" sz="18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fr-FR" altLang="en-US" sz="2600" dirty="0">
                <a:solidFill>
                  <a:schemeClr val="tx1"/>
                </a:solidFill>
              </a:rPr>
              <a:t>Reconnaissance </a:t>
            </a:r>
            <a:r>
              <a:rPr lang="fr-FR" altLang="en-US" sz="2600" dirty="0" err="1">
                <a:solidFill>
                  <a:schemeClr val="tx1"/>
                </a:solidFill>
              </a:rPr>
              <a:t>Steps</a:t>
            </a:r>
            <a:r>
              <a:rPr lang="fr-FR" altLang="en-US" sz="2600" dirty="0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fr-FR" altLang="en-US" sz="2200" dirty="0" err="1">
                <a:solidFill>
                  <a:schemeClr val="tx1"/>
                </a:solidFill>
              </a:rPr>
              <a:t>Find</a:t>
            </a:r>
            <a:r>
              <a:rPr lang="fr-FR" altLang="en-US" sz="2200" dirty="0">
                <a:solidFill>
                  <a:schemeClr val="tx1"/>
                </a:solidFill>
              </a:rPr>
              <a:t> one IP in the </a:t>
            </a:r>
            <a:r>
              <a:rPr lang="fr-FR" altLang="en-US" sz="2200" dirty="0" err="1">
                <a:solidFill>
                  <a:schemeClr val="tx1"/>
                </a:solidFill>
              </a:rPr>
              <a:t>target</a:t>
            </a:r>
            <a:r>
              <a:rPr lang="fr-FR" altLang="en-US" sz="2200" dirty="0">
                <a:solidFill>
                  <a:schemeClr val="tx1"/>
                </a:solidFill>
              </a:rPr>
              <a:t> </a:t>
            </a:r>
            <a:r>
              <a:rPr lang="fr-FR" altLang="en-US" sz="2200" dirty="0" err="1">
                <a:solidFill>
                  <a:schemeClr val="tx1"/>
                </a:solidFill>
              </a:rPr>
              <a:t>company</a:t>
            </a:r>
            <a:r>
              <a:rPr lang="fr-FR" altLang="en-US" sz="2200" dirty="0">
                <a:solidFill>
                  <a:schemeClr val="tx1"/>
                </a:solidFill>
              </a:rPr>
              <a:t>, </a:t>
            </a:r>
            <a:r>
              <a:rPr lang="fr-FR" altLang="en-US" sz="2200" dirty="0" err="1">
                <a:solidFill>
                  <a:schemeClr val="tx1"/>
                </a:solidFill>
              </a:rPr>
              <a:t>such</a:t>
            </a:r>
            <a:r>
              <a:rPr lang="fr-FR" altLang="en-US" sz="2200" dirty="0">
                <a:solidFill>
                  <a:schemeClr val="tx1"/>
                </a:solidFill>
              </a:rPr>
              <a:t> as </a:t>
            </a:r>
            <a:r>
              <a:rPr lang="fr-FR" altLang="en-US" sz="2200" dirty="0" err="1">
                <a:solidFill>
                  <a:schemeClr val="tx1"/>
                </a:solidFill>
              </a:rPr>
              <a:t>its</a:t>
            </a:r>
            <a:r>
              <a:rPr lang="fr-FR" altLang="en-US" sz="2200" dirty="0">
                <a:solidFill>
                  <a:schemeClr val="tx1"/>
                </a:solidFill>
              </a:rPr>
              <a:t> </a:t>
            </a:r>
            <a:r>
              <a:rPr lang="fr-FR" altLang="en-US" sz="2200" dirty="0" err="1">
                <a:solidFill>
                  <a:schemeClr val="tx1"/>
                </a:solidFill>
              </a:rPr>
              <a:t>website</a:t>
            </a:r>
            <a:endParaRPr lang="fr-FR" altLang="en-US" sz="2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fr-FR" altLang="en-US" sz="1800" dirty="0">
                <a:solidFill>
                  <a:schemeClr val="tx1"/>
                </a:solidFill>
              </a:rPr>
              <a:t>You can use </a:t>
            </a:r>
            <a:r>
              <a:rPr lang="fr-FR" altLang="en-US" sz="1800" dirty="0" err="1">
                <a:solidFill>
                  <a:schemeClr val="tx1"/>
                </a:solidFill>
              </a:rPr>
              <a:t>dig</a:t>
            </a:r>
            <a:r>
              <a:rPr lang="fr-FR" altLang="en-US" sz="1800" dirty="0">
                <a:solidFill>
                  <a:schemeClr val="tx1"/>
                </a:solidFill>
              </a:rPr>
              <a:t> in linux, or use ‘IP Locator’ web service to </a:t>
            </a:r>
            <a:r>
              <a:rPr lang="fr-FR" altLang="en-US" sz="1800" dirty="0" err="1">
                <a:solidFill>
                  <a:schemeClr val="tx1"/>
                </a:solidFill>
              </a:rPr>
              <a:t>find</a:t>
            </a:r>
            <a:r>
              <a:rPr lang="fr-FR" altLang="en-US" sz="1800" dirty="0">
                <a:solidFill>
                  <a:schemeClr val="tx1"/>
                </a:solidFill>
              </a:rPr>
              <a:t> </a:t>
            </a:r>
            <a:r>
              <a:rPr lang="fr-FR" altLang="en-US" sz="1800" dirty="0" err="1">
                <a:solidFill>
                  <a:schemeClr val="tx1"/>
                </a:solidFill>
              </a:rPr>
              <a:t>it</a:t>
            </a:r>
            <a:endParaRPr lang="fr-FR" altLang="en-US" sz="18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fr-FR" altLang="en-US" sz="1800" dirty="0">
                <a:solidFill>
                  <a:schemeClr val="tx1"/>
                </a:solidFill>
              </a:rPr>
              <a:t> E.g., ‘</a:t>
            </a:r>
            <a:r>
              <a:rPr lang="fr-FR" altLang="en-US" sz="1800" dirty="0" err="1">
                <a:solidFill>
                  <a:schemeClr val="tx1"/>
                </a:solidFill>
              </a:rPr>
              <a:t>dig</a:t>
            </a:r>
            <a:r>
              <a:rPr lang="fr-FR" altLang="en-US" sz="1800" dirty="0">
                <a:solidFill>
                  <a:schemeClr val="tx1"/>
                </a:solidFill>
              </a:rPr>
              <a:t> </a:t>
            </a:r>
            <a:r>
              <a:rPr lang="fr-FR" altLang="en-US" sz="1800" dirty="0">
                <a:solidFill>
                  <a:schemeClr val="tx1"/>
                </a:solidFill>
                <a:hlinkClick r:id="rId3"/>
              </a:rPr>
              <a:t>www.cs.ucf.edu</a:t>
            </a:r>
            <a:r>
              <a:rPr lang="fr-FR" altLang="en-US" sz="1800" dirty="0">
                <a:solidFill>
                  <a:schemeClr val="tx1"/>
                </a:solidFill>
              </a:rPr>
              <a:t>’ to </a:t>
            </a:r>
            <a:r>
              <a:rPr lang="fr-FR" altLang="en-US" sz="1800" dirty="0" err="1">
                <a:solidFill>
                  <a:schemeClr val="tx1"/>
                </a:solidFill>
              </a:rPr>
              <a:t>find</a:t>
            </a:r>
            <a:r>
              <a:rPr lang="fr-FR" altLang="en-US" sz="1800" dirty="0">
                <a:solidFill>
                  <a:schemeClr val="tx1"/>
                </a:solidFill>
              </a:rPr>
              <a:t> out </a:t>
            </a:r>
            <a:r>
              <a:rPr lang="fr-FR" altLang="en-US" sz="1800" dirty="0" err="1">
                <a:solidFill>
                  <a:schemeClr val="tx1"/>
                </a:solidFill>
              </a:rPr>
              <a:t>its</a:t>
            </a:r>
            <a:r>
              <a:rPr lang="fr-FR" altLang="en-US" sz="1800" dirty="0">
                <a:solidFill>
                  <a:schemeClr val="tx1"/>
                </a:solidFill>
              </a:rPr>
              <a:t> IP </a:t>
            </a:r>
            <a:r>
              <a:rPr lang="fr-FR" altLang="en-US" sz="1800" dirty="0" err="1">
                <a:solidFill>
                  <a:schemeClr val="tx1"/>
                </a:solidFill>
              </a:rPr>
              <a:t>is</a:t>
            </a:r>
            <a:r>
              <a:rPr lang="fr-FR" altLang="en-US" sz="1800" dirty="0">
                <a:solidFill>
                  <a:schemeClr val="tx1"/>
                </a:solidFill>
              </a:rPr>
              <a:t> </a:t>
            </a:r>
            <a:r>
              <a:rPr lang="en-US" sz="1400" b="1" i="0" dirty="0">
                <a:solidFill>
                  <a:srgbClr val="008000"/>
                </a:solidFill>
                <a:effectLst/>
                <a:latin typeface="Titillium Web" panose="020B0604020202020204" pitchFamily="2" charset="0"/>
              </a:rPr>
              <a:t>132.170.216.243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tillium Web" panose="020B0604020202020204" pitchFamily="2" charset="0"/>
              </a:rPr>
              <a:t>Use Fierce to check the /24 subnet, 132.170.216.0/24</a:t>
            </a:r>
            <a:endParaRPr lang="fr-FR" altLang="en-US" sz="2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32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5562600"/>
            <a:ext cx="84582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200" dirty="0">
                <a:solidFill>
                  <a:srgbClr val="C00000"/>
                </a:solidFill>
              </a:rPr>
              <a:t>Pro: Comprehensive, without missing any declared domain name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200" dirty="0">
                <a:solidFill>
                  <a:srgbClr val="C00000"/>
                </a:solidFill>
              </a:rPr>
              <a:t>Pro: less DNS noise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200" dirty="0">
                <a:solidFill>
                  <a:srgbClr val="C00000"/>
                </a:solidFill>
              </a:rPr>
              <a:t>Pro: can find any domain names, not just webservers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9D29A-D647-43CC-AB19-9E2FA66B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1452562"/>
            <a:ext cx="64293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3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 – Case Study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696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Case study: Use reverse DNS lookup to find out all servers in a subnet within UCF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Not only webservers, but any server that has a domain name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Use Google </a:t>
            </a:r>
            <a:r>
              <a:rPr lang="en-US" sz="2400" dirty="0">
                <a:solidFill>
                  <a:srgbClr val="C00000"/>
                </a:solidFill>
              </a:rPr>
              <a:t>8.8.8.8 </a:t>
            </a:r>
            <a:r>
              <a:rPr lang="en-US" sz="2400" dirty="0">
                <a:solidFill>
                  <a:schemeClr val="tx1"/>
                </a:solidFill>
              </a:rPr>
              <a:t>in order to avoid intense DNS traffic to local DNS server if you want (avoid local log?)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is UCF’s IP space? 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Google “UCF IP space”, you will find: 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https://ipinfo.io/AS7939</a:t>
            </a:r>
            <a:endParaRPr lang="en-US" sz="18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https://myip.ms/view/ip_owners/17763/University_of_Central_Florida.html</a:t>
            </a:r>
            <a:endParaRPr lang="en-US" sz="18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9486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 – Case Study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696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Let us focus on the /24 subnet containing CS webserver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Only 255 IPs to send DNS reverse queries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800" dirty="0"/>
              <a:t>Question: what is the IP of </a:t>
            </a:r>
            <a:r>
              <a:rPr lang="en-US" sz="2800" dirty="0">
                <a:hlinkClick r:id="rId3"/>
              </a:rPr>
              <a:t>www.cs.ucf.edu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000" dirty="0"/>
              <a:t>In UCF campus network, DNS query gives you only the webserver’s private IP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000" dirty="0"/>
              <a:t>Use netcraft.com can give you the answer, or use any online IP checker service, such as: </a:t>
            </a:r>
            <a:r>
              <a:rPr lang="en-US" sz="2000" dirty="0">
                <a:hlinkClick r:id="rId4"/>
              </a:rPr>
              <a:t>https://ipinfo.info/html/ip_checker.php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000" dirty="0"/>
              <a:t>Or, rely on outside DNS server to give you answer, such as type the command in Kali Linux: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sz="2000" dirty="0"/>
              <a:t>      				</a:t>
            </a:r>
            <a:r>
              <a:rPr lang="en-US" sz="2000" dirty="0">
                <a:latin typeface="Consolas" panose="020B0609020204030204" pitchFamily="49" charset="0"/>
              </a:rPr>
              <a:t>dig @8.8.8.8 www.cs.ucf.edu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000" dirty="0"/>
              <a:t>The CS webserver IP is: 132.170.216.243</a:t>
            </a:r>
            <a:endParaRPr lang="en-US" sz="16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8878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 – Case Study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696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800" dirty="0"/>
              <a:t>The command is: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fr-FR" sz="2000" dirty="0" err="1"/>
              <a:t>fierce</a:t>
            </a:r>
            <a:r>
              <a:rPr lang="fr-FR" sz="2000" dirty="0"/>
              <a:t> --range 132.170.216.0/24 --</a:t>
            </a:r>
            <a:r>
              <a:rPr lang="fr-FR" sz="2000" dirty="0" err="1"/>
              <a:t>dns</a:t>
            </a:r>
            <a:r>
              <a:rPr lang="fr-FR" sz="2000" dirty="0"/>
              <a:t>-servers 8.8.8.8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209800"/>
            <a:ext cx="5900738" cy="4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3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Fierce – Case Study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990600" y="1295400"/>
            <a:ext cx="7696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800" dirty="0"/>
              <a:t>Question: What are the traffic generated by fierce in the previous command?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800" dirty="0"/>
              <a:t>Open </a:t>
            </a:r>
            <a:r>
              <a:rPr lang="en-US" sz="2800" dirty="0" err="1"/>
              <a:t>wireshark</a:t>
            </a:r>
            <a:r>
              <a:rPr lang="en-US" sz="2800" dirty="0"/>
              <a:t> on Kali first, then run the above command again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800" dirty="0"/>
              <a:t>Check and analyze the captured traffic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37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Ethnical Attention	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ym typeface="Wingdings" panose="05000000000000000000" pitchFamily="2" charset="2"/>
              </a:rPr>
              <a:t>Some of today’s tools could be invasive and could generate a large amount of traffic (especially the </a:t>
            </a:r>
            <a:r>
              <a:rPr lang="en-GB" altLang="en-US" dirty="0" err="1">
                <a:sym typeface="Wingdings" panose="05000000000000000000" pitchFamily="2" charset="2"/>
              </a:rPr>
              <a:t>Metagoofil</a:t>
            </a:r>
            <a:r>
              <a:rPr lang="en-GB" altLang="en-US" dirty="0">
                <a:sym typeface="Wingdings" panose="05000000000000000000" pitchFamily="2" charset="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ym typeface="Wingdings" panose="05000000000000000000" pitchFamily="2" charset="2"/>
              </a:rPr>
              <a:t>Try target with care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ym typeface="Wingdings" panose="05000000000000000000" pitchFamily="2" charset="2"/>
              </a:rPr>
              <a:t>Try small amount of downloads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ym typeface="Wingdings" panose="05000000000000000000" pitchFamily="2" charset="2"/>
              </a:rPr>
              <a:t>Try small target first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>
                <a:sym typeface="Wingdings" panose="05000000000000000000" pitchFamily="2" charset="2"/>
              </a:rPr>
              <a:t>Do not try on sensitive targets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6762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In-depth Question:   Fierce probing mechanism?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fierce –</a:t>
            </a:r>
            <a:r>
              <a:rPr lang="en-GB" altLang="en-US" sz="2800" dirty="0" err="1"/>
              <a:t>dns</a:t>
            </a:r>
            <a:r>
              <a:rPr lang="en-GB" altLang="en-US" sz="2800" dirty="0"/>
              <a:t> cs.ucf.edu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It will find out all domain names end with “cs.ucf.edu”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The above example tries 2280 possible names!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>
                <a:solidFill>
                  <a:srgbClr val="FF0000"/>
                </a:solidFill>
              </a:rPr>
              <a:t>Please modify the </a:t>
            </a:r>
            <a:r>
              <a:rPr lang="en-GB" altLang="en-US" sz="2000" dirty="0" err="1">
                <a:solidFill>
                  <a:srgbClr val="FF0000"/>
                </a:solidFill>
              </a:rPr>
              <a:t>Fierece</a:t>
            </a:r>
            <a:r>
              <a:rPr lang="en-GB" altLang="en-US" sz="2000" dirty="0">
                <a:solidFill>
                  <a:srgbClr val="FF0000"/>
                </a:solidFill>
              </a:rPr>
              <a:t> ‘hosts.txt’ file to greatly reduce the candidate list before you try!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How does it try those many DNS queries?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Investigation: Using Wireshark for monitoring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Kali Linux has preinstalled </a:t>
            </a:r>
            <a:r>
              <a:rPr lang="en-GB" altLang="en-US" sz="2400" dirty="0" err="1"/>
              <a:t>wireshark</a:t>
            </a:r>
            <a:endParaRPr lang="en-GB" altLang="en-US" sz="2400" dirty="0"/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Setup capturing option to only capture UDP or DNS traffic</a:t>
            </a:r>
          </a:p>
          <a:p>
            <a:pPr lvl="2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dirty="0"/>
              <a:t>Again, make sure you greatly shorten the ‘hosts.txt’ to reduce generated traffic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8851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458200" cy="1431925"/>
          </a:xfrm>
        </p:spPr>
        <p:txBody>
          <a:bodyPr/>
          <a:lstStyle/>
          <a:p>
            <a:r>
              <a:rPr lang="en-US" altLang="en-US" sz="3600"/>
              <a:t>Understanding Fierce DNS Query Traffic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01025" cy="4497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Reverse DNS lookup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/>
              <a:t>Find domain name by query IP address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/>
              <a:t>DNS type </a:t>
            </a:r>
            <a:r>
              <a:rPr lang="en-US" altLang="en-US" b="1"/>
              <a:t>PTR</a:t>
            </a:r>
            <a:r>
              <a:rPr lang="en-US" altLang="en-US"/>
              <a:t> record: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/>
              <a:t>An opposite of the type </a:t>
            </a:r>
            <a:r>
              <a:rPr lang="en-US" altLang="en-US" b="1"/>
              <a:t>A</a:t>
            </a:r>
            <a:r>
              <a:rPr lang="en-US" altLang="en-US"/>
              <a:t>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b="1"/>
              <a:t>Dig -x IPaddress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/>
              <a:t>Example:   dig -x 209.132.183.81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1800"/>
              <a:t>;; QUESTION SECTION: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1800"/>
              <a:t>;81.183.132.209.in-addr.arpa.   IN      PTR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1800"/>
              <a:t>;; ANSWER SECTION: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1800"/>
              <a:t>81.183.132.209.in-addr.arpa. 600 IN     PTR     www.redhat.com.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0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 Few More Words on DNS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01025" cy="44973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Dig any cs.ucf.edu: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find all records for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Specify DNS server for query: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3200" dirty="0" err="1"/>
              <a:t>Nslookup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searchName</a:t>
            </a:r>
            <a:r>
              <a:rPr lang="en-US" altLang="en-US" sz="3200" dirty="0"/>
              <a:t>  DNS-server-IP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Dig @DNS-server-IP   </a:t>
            </a:r>
            <a:r>
              <a:rPr lang="en-US" altLang="en-US" sz="3200" dirty="0" err="1"/>
              <a:t>searchName</a:t>
            </a:r>
            <a:endParaRPr lang="en-US" alt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/>
              <a:t>But most DNS reject outside query!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3200" dirty="0"/>
              <a:t>We can use </a:t>
            </a:r>
            <a:r>
              <a:rPr lang="en-US" altLang="en-US" sz="3200" dirty="0" err="1"/>
              <a:t>google’s</a:t>
            </a:r>
            <a:r>
              <a:rPr lang="en-US" altLang="en-US" sz="3200" dirty="0"/>
              <a:t> public DNS server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dirty="0"/>
              <a:t>https://developers.google.com/speed/public-dns/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IP:  8.8.8.8   or    8.8.4.4</a:t>
            </a:r>
          </a:p>
          <a:p>
            <a:pPr marL="457200" indent="-45720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440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Attack Reconnaissance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143000" y="1600200"/>
            <a:ext cx="75438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 err="1"/>
              <a:t>Httrack</a:t>
            </a:r>
            <a:r>
              <a:rPr lang="en-GB" altLang="en-US" sz="2800" dirty="0"/>
              <a:t>:  Website copier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SET: social engineering toolkit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We only introduce web cloning function here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Harvester: find email addresses in website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Netcraft.com: find target website information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Fierce: find all sub web domains belonging to target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822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dirty="0">
                <a:solidFill>
                  <a:srgbClr val="0000CC"/>
                </a:solidFill>
                <a:latin typeface="AlBattar" charset="0"/>
              </a:rPr>
              <a:t>Netcraft.com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ym typeface="Wingdings" panose="05000000000000000000" pitchFamily="2" charset="2"/>
              </a:rPr>
              <a:t>Type target website URL into the box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GB" altLang="en-US" sz="2800" dirty="0">
                <a:sym typeface="Wingdings" panose="05000000000000000000" pitchFamily="2" charset="2"/>
              </a:rPr>
              <a:t>        “what’s that site running?”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GB" altLang="en-US" sz="2800" dirty="0">
                <a:sym typeface="Wingdings" panose="05000000000000000000" pitchFamily="2" charset="2"/>
                <a:hlinkClick r:id="rId3"/>
              </a:rPr>
              <a:t>https://www.netcraft.com/tools/</a:t>
            </a:r>
            <a:endParaRPr lang="en-GB" altLang="en-US" sz="28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</a:rPr>
              <a:t>Provide results of: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</a:rPr>
              <a:t>Organization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</a:rPr>
              <a:t>Webserver OS, webserver software version</a:t>
            </a:r>
          </a:p>
          <a:p>
            <a:pPr lvl="1" eaLnBrk="1" hangingPunct="1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</a:rPr>
              <a:t>Webserver technologies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</a:rPr>
              <a:t>Pro: scans generated from netcraft.com, not your machine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</a:rPr>
              <a:t>Con: very basic information of the target, only about target web server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2057400"/>
            <a:ext cx="3543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6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39882" y="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HTtrack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104900" y="1295400"/>
            <a:ext cx="75438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Included in Kali Linux (?)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If not, it is in the Kali app store so “apt-get install </a:t>
            </a:r>
            <a:r>
              <a:rPr lang="en-GB" altLang="en-US" sz="2400" dirty="0" err="1"/>
              <a:t>httrack</a:t>
            </a:r>
            <a:r>
              <a:rPr lang="en-GB" altLang="en-US" sz="2400" dirty="0"/>
              <a:t>” can install it.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Usage: Clone a target website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Command line based website copier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GUI place: Applications </a:t>
            </a:r>
            <a:r>
              <a:rPr lang="en-GB" altLang="en-US" sz="2800" dirty="0">
                <a:sym typeface="Wingdings" panose="05000000000000000000" pitchFamily="2" charset="2"/>
              </a:rPr>
              <a:t> Web Application </a:t>
            </a:r>
            <a:r>
              <a:rPr lang="en-GB" altLang="en-US" sz="2800" dirty="0" err="1">
                <a:sym typeface="Wingdings" panose="05000000000000000000" pitchFamily="2" charset="2"/>
              </a:rPr>
              <a:t>Analysishttrack</a:t>
            </a:r>
            <a:r>
              <a:rPr lang="en-GB" altLang="en-US" sz="2800" dirty="0">
                <a:sym typeface="Wingdings" panose="05000000000000000000" pitchFamily="2" charset="2"/>
              </a:rPr>
              <a:t>,  will give you help manual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ym typeface="Wingdings" panose="05000000000000000000" pitchFamily="2" charset="2"/>
              </a:rPr>
              <a:t>Run ‘</a:t>
            </a:r>
            <a:r>
              <a:rPr lang="en-GB" altLang="en-US" sz="2800" dirty="0" err="1">
                <a:sym typeface="Wingdings" panose="05000000000000000000" pitchFamily="2" charset="2"/>
              </a:rPr>
              <a:t>httrack</a:t>
            </a:r>
            <a:r>
              <a:rPr lang="en-GB" altLang="en-US" sz="2800" dirty="0">
                <a:sym typeface="Wingdings" panose="05000000000000000000" pitchFamily="2" charset="2"/>
              </a:rPr>
              <a:t>’ in command line, it asks settings step-by-step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ym typeface="Wingdings" panose="05000000000000000000" pitchFamily="2" charset="2"/>
              </a:rPr>
              <a:t>Mostly use default options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ym typeface="Wingdings" panose="05000000000000000000" pitchFamily="2" charset="2"/>
              </a:rPr>
              <a:t>Input target website URL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ym typeface="Wingdings" panose="05000000000000000000" pitchFamily="2" charset="2"/>
              </a:rPr>
              <a:t>It maybe slow to download an entire URL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198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>
                <a:solidFill>
                  <a:srgbClr val="0000CC"/>
                </a:solidFill>
                <a:latin typeface="AlBattar" charset="0"/>
              </a:rPr>
              <a:t>HTtrack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71575" y="1417638"/>
            <a:ext cx="75438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 err="1">
                <a:sym typeface="Wingdings" panose="05000000000000000000" pitchFamily="2" charset="2"/>
              </a:rPr>
              <a:t>Httrack</a:t>
            </a:r>
            <a:r>
              <a:rPr lang="en-GB" altLang="en-US" sz="2800" dirty="0">
                <a:sym typeface="Wingdings" panose="05000000000000000000" pitchFamily="2" charset="2"/>
              </a:rPr>
              <a:t> has a GUI-based Windows version: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  <a:hlinkClick r:id="rId2"/>
              </a:rPr>
              <a:t>https://www.httrack.com/page/2/en/index.html</a:t>
            </a:r>
            <a:endParaRPr lang="en-GB" altLang="en-US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ym typeface="Wingdings" panose="05000000000000000000" pitchFamily="2" charset="2"/>
              </a:rPr>
              <a:t>Basic tutorial: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sym typeface="Wingdings" panose="05000000000000000000" pitchFamily="2" charset="2"/>
                <a:hlinkClick r:id="rId3"/>
              </a:rPr>
              <a:t>https://fossbytes.com/download-website-offline-access-using-httrack-use-website-without-internet/</a:t>
            </a:r>
            <a:endParaRPr lang="en-GB" altLang="en-US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>
                <a:sym typeface="Wingdings" panose="05000000000000000000" pitchFamily="2" charset="2"/>
              </a:rPr>
              <a:t>Don’t try to clone a big website, it could take very long to download everything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796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7615237" cy="48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8291512" cy="1759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5400" y="4114800"/>
            <a:ext cx="742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may take a long time to mirror a website, since the </a:t>
            </a:r>
            <a:r>
              <a:rPr lang="en-US" dirty="0" err="1"/>
              <a:t>httrack</a:t>
            </a:r>
            <a:r>
              <a:rPr lang="en-US" dirty="0"/>
              <a:t> program in Kali </a:t>
            </a:r>
          </a:p>
          <a:p>
            <a:r>
              <a:rPr lang="en-US" dirty="0"/>
              <a:t>Linux has been programmed to slow operation.</a:t>
            </a:r>
          </a:p>
        </p:txBody>
      </p:sp>
    </p:spTree>
    <p:extLst>
      <p:ext uri="{BB962C8B-B14F-4D97-AF65-F5344CB8AC3E}">
        <p14:creationId xmlns:p14="http://schemas.microsoft.com/office/powerpoint/2010/main" val="308094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SET: Social Engineering Toolkit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Kali Linux has a toolset for social engineering attack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Similar to </a:t>
            </a:r>
            <a:r>
              <a:rPr lang="en-GB" altLang="en-US" sz="2400" dirty="0" err="1"/>
              <a:t>Metasploit</a:t>
            </a:r>
            <a:r>
              <a:rPr lang="en-GB" altLang="en-US" sz="2400" dirty="0"/>
              <a:t> toolkit in term of comprehensiveness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A good webpage tutorial: 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>
                <a:hlinkClick r:id="rId3"/>
              </a:rPr>
              <a:t>https://www.tutorialspoint.com/kali_linux/kali_linux_social_engineering.htm</a:t>
            </a:r>
            <a:endParaRPr lang="en-GB" altLang="en-US" sz="24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5517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6187</TotalTime>
  <Words>1616</Words>
  <Application>Microsoft Office PowerPoint</Application>
  <PresentationFormat>On-screen Show (4:3)</PresentationFormat>
  <Paragraphs>199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AlBattar</vt:lpstr>
      <vt:lpstr>FreeSans</vt:lpstr>
      <vt:lpstr>Arial</vt:lpstr>
      <vt:lpstr>Calibri</vt:lpstr>
      <vt:lpstr>Consolas</vt:lpstr>
      <vt:lpstr>Gill Sans MT</vt:lpstr>
      <vt:lpstr>Times New Roman</vt:lpstr>
      <vt:lpstr>Titillium Web</vt:lpstr>
      <vt:lpstr>Verdana</vt:lpstr>
      <vt:lpstr>Wingdings 2</vt:lpstr>
      <vt:lpstr>Solstice</vt:lpstr>
      <vt:lpstr>Penetration Testing Reconnaissance 2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In-depth Question:   Fierce probing mechanism?</vt:lpstr>
      <vt:lpstr>Understanding Fierce DNS Query Traffic</vt:lpstr>
      <vt:lpstr>A Few More Words on DNS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220</cp:revision>
  <dcterms:created xsi:type="dcterms:W3CDTF">2012-08-21T01:52:40Z</dcterms:created>
  <dcterms:modified xsi:type="dcterms:W3CDTF">2022-10-17T02:39:53Z</dcterms:modified>
</cp:coreProperties>
</file>