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76" r:id="rId19"/>
    <p:sldId id="277" r:id="rId20"/>
    <p:sldId id="271" r:id="rId21"/>
    <p:sldId id="272" r:id="rId22"/>
    <p:sldId id="273" r:id="rId23"/>
    <p:sldId id="274" r:id="rId24"/>
    <p:sldId id="275" r:id="rId25"/>
  </p:sldIdLst>
  <p:sldSz cx="12188825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"/>
          <p:cNvSpPr/>
          <p:nvPr/>
        </p:nvSpPr>
        <p:spPr>
          <a:xfrm>
            <a:off x="72360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age Number"/>
          <p:cNvSpPr/>
          <p:nvPr/>
        </p:nvSpPr>
        <p:spPr>
          <a:xfrm>
            <a:off x="941292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BED5EE23-5007-40D0-A2C9-E1AD26C8FD1D}" type="slidenum"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Background"/>
          <p:cNvSpPr/>
          <p:nvPr/>
        </p:nvSpPr>
        <p:spPr>
          <a:xfrm>
            <a:off x="360" y="0"/>
            <a:ext cx="12185280" cy="68544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3" name="Rectangle"/>
          <p:cNvSpPr/>
          <p:nvPr/>
        </p:nvSpPr>
        <p:spPr>
          <a:xfrm>
            <a:off x="728640" y="729000"/>
            <a:ext cx="10727280" cy="5379120"/>
          </a:xfrm>
          <a:prstGeom prst="rect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cxnSp>
        <p:nvCxnSpPr>
          <p:cNvPr id="4" name="Straight Connector"/>
          <p:cNvCxnSpPr/>
          <p:nvPr/>
        </p:nvCxnSpPr>
        <p:spPr>
          <a:xfrm>
            <a:off x="4552920" y="3719880"/>
            <a:ext cx="3089520" cy="3600"/>
          </a:xfrm>
          <a:prstGeom prst="straightConnector1">
            <a:avLst/>
          </a:prstGeom>
          <a:ln w="50800">
            <a:solidFill>
              <a:srgbClr val="FFFFFF"/>
            </a:solidFill>
            <a:round/>
          </a:ln>
        </p:spPr>
      </p:cxnSp>
      <p:pic>
        <p:nvPicPr>
          <p:cNvPr id="5" name="Logo" descr="University of Central Florida Logo"/>
          <p:cNvPicPr/>
          <p:nvPr/>
        </p:nvPicPr>
        <p:blipFill>
          <a:blip r:embed="rId14"/>
          <a:stretch/>
        </p:blipFill>
        <p:spPr>
          <a:xfrm>
            <a:off x="5827680" y="723960"/>
            <a:ext cx="529920" cy="71424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oter"/>
          <p:cNvSpPr/>
          <p:nvPr/>
        </p:nvSpPr>
        <p:spPr>
          <a:xfrm>
            <a:off x="72360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age Number"/>
          <p:cNvSpPr/>
          <p:nvPr/>
        </p:nvSpPr>
        <p:spPr>
          <a:xfrm>
            <a:off x="941292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D9E3BA8D-DAFF-4887-9957-108DBB4A954E}" type="slidenum"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6" name="Straight Connector"/>
          <p:cNvCxnSpPr/>
          <p:nvPr/>
        </p:nvCxnSpPr>
        <p:spPr>
          <a:xfrm>
            <a:off x="723600" y="1943640"/>
            <a:ext cx="560160" cy="360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ooter"/>
          <p:cNvSpPr/>
          <p:nvPr/>
        </p:nvSpPr>
        <p:spPr>
          <a:xfrm>
            <a:off x="72360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age Number"/>
          <p:cNvSpPr/>
          <p:nvPr/>
        </p:nvSpPr>
        <p:spPr>
          <a:xfrm>
            <a:off x="941292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3FE8E670-6B42-4540-826F-B95E91580856}" type="slidenum"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8" name="Straight Connector"/>
          <p:cNvCxnSpPr/>
          <p:nvPr/>
        </p:nvCxnSpPr>
        <p:spPr>
          <a:xfrm>
            <a:off x="723600" y="1943640"/>
            <a:ext cx="560160" cy="360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ooter"/>
          <p:cNvSpPr/>
          <p:nvPr/>
        </p:nvSpPr>
        <p:spPr>
          <a:xfrm>
            <a:off x="72360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age Number"/>
          <p:cNvSpPr/>
          <p:nvPr/>
        </p:nvSpPr>
        <p:spPr>
          <a:xfrm>
            <a:off x="941292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4436DBC3-626E-4A9C-B2FD-5C18B692C333}" type="slidenum"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0" name="Straight Connector"/>
          <p:cNvCxnSpPr/>
          <p:nvPr/>
        </p:nvCxnSpPr>
        <p:spPr>
          <a:xfrm>
            <a:off x="723600" y="1943640"/>
            <a:ext cx="560160" cy="360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ooter"/>
          <p:cNvSpPr/>
          <p:nvPr/>
        </p:nvSpPr>
        <p:spPr>
          <a:xfrm>
            <a:off x="72360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age Number"/>
          <p:cNvSpPr/>
          <p:nvPr/>
        </p:nvSpPr>
        <p:spPr>
          <a:xfrm>
            <a:off x="941292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E2D4B765-8565-42F8-AC26-EC49FC235F01}" type="slidenum"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1" name="Straight Connector"/>
          <p:cNvCxnSpPr/>
          <p:nvPr/>
        </p:nvCxnSpPr>
        <p:spPr>
          <a:xfrm>
            <a:off x="723600" y="1943640"/>
            <a:ext cx="560160" cy="360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Footer"/>
          <p:cNvSpPr/>
          <p:nvPr/>
        </p:nvSpPr>
        <p:spPr>
          <a:xfrm>
            <a:off x="72360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age Number"/>
          <p:cNvSpPr/>
          <p:nvPr/>
        </p:nvSpPr>
        <p:spPr>
          <a:xfrm>
            <a:off x="941292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F60ACD2F-85FC-4C6A-88D7-FCAF83556C82}" type="slidenum"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2" name="Straight Connector"/>
          <p:cNvCxnSpPr/>
          <p:nvPr/>
        </p:nvCxnSpPr>
        <p:spPr>
          <a:xfrm>
            <a:off x="723600" y="1943640"/>
            <a:ext cx="560160" cy="360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Footer"/>
          <p:cNvSpPr/>
          <p:nvPr/>
        </p:nvSpPr>
        <p:spPr>
          <a:xfrm>
            <a:off x="72360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age Number"/>
          <p:cNvSpPr/>
          <p:nvPr/>
        </p:nvSpPr>
        <p:spPr>
          <a:xfrm>
            <a:off x="941292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1DF60434-1856-4370-9799-A770E11DD778}" type="slidenum"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3" name="Straight Connector"/>
          <p:cNvCxnSpPr/>
          <p:nvPr/>
        </p:nvCxnSpPr>
        <p:spPr>
          <a:xfrm>
            <a:off x="723600" y="1943640"/>
            <a:ext cx="560160" cy="360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Footer"/>
          <p:cNvSpPr/>
          <p:nvPr/>
        </p:nvSpPr>
        <p:spPr>
          <a:xfrm>
            <a:off x="72360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age Number"/>
          <p:cNvSpPr/>
          <p:nvPr/>
        </p:nvSpPr>
        <p:spPr>
          <a:xfrm>
            <a:off x="941292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38E0F811-A794-4FF4-ABF9-5ED8F739D5BD}" type="slidenum"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94" name="Straight Connector"/>
          <p:cNvCxnSpPr/>
          <p:nvPr/>
        </p:nvCxnSpPr>
        <p:spPr>
          <a:xfrm>
            <a:off x="723600" y="1943640"/>
            <a:ext cx="560160" cy="360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Footer"/>
          <p:cNvSpPr/>
          <p:nvPr/>
        </p:nvSpPr>
        <p:spPr>
          <a:xfrm>
            <a:off x="72360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age Number"/>
          <p:cNvSpPr/>
          <p:nvPr/>
        </p:nvSpPr>
        <p:spPr>
          <a:xfrm>
            <a:off x="941292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E2900131-BC3B-4C3B-B108-FDE5BF07FA0A}" type="slidenum"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5" name="Straight Connector"/>
          <p:cNvCxnSpPr/>
          <p:nvPr/>
        </p:nvCxnSpPr>
        <p:spPr>
          <a:xfrm>
            <a:off x="723600" y="1943640"/>
            <a:ext cx="560160" cy="360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1104480" y="1122480"/>
            <a:ext cx="9975960" cy="2383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000000"/>
                </a:solidFill>
                <a:latin typeface="Arial Black"/>
              </a:rPr>
              <a:t>Rabin-Karp String Matching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subTitle"/>
          </p:nvPr>
        </p:nvSpPr>
        <p:spPr>
          <a:xfrm>
            <a:off x="1104480" y="4020840"/>
            <a:ext cx="9975960" cy="1728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 lnSpcReduction="20000"/>
          </a:bodyPr>
          <a:lstStyle/>
          <a:p>
            <a:pPr indent="0" algn="ctr">
              <a:lnSpc>
                <a:spcPct val="150000"/>
              </a:lnSpc>
              <a:spcAft>
                <a:spcPts val="1001"/>
              </a:spcAft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Presented by Leo Zhang</a:t>
            </a:r>
          </a:p>
          <a:p>
            <a:pPr indent="0" algn="ctr">
              <a:lnSpc>
                <a:spcPct val="150000"/>
              </a:lnSpc>
              <a:spcAft>
                <a:spcPts val="1001"/>
              </a:spcAft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Citation: </a:t>
            </a:r>
          </a:p>
          <a:p>
            <a:pPr indent="0" algn="ctr">
              <a:lnSpc>
                <a:spcPct val="150000"/>
              </a:lnSpc>
              <a:spcAft>
                <a:spcPts val="1001"/>
              </a:spcAft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R. M. Karp and M. O. Rabin, "Efficient randomized pattern-matching algorithms," in IBM Journal of Research and Development, vol. 31, no. 2, pp. 249-260, March 1987,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</a:rPr>
              <a:t>doi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: 10.1147/rd.312.0249.</a:t>
            </a:r>
          </a:p>
          <a:p>
            <a:pPr indent="0" algn="ctr">
              <a:lnSpc>
                <a:spcPct val="150000"/>
              </a:lnSpc>
              <a:spcAft>
                <a:spcPts val="1001"/>
              </a:spcAft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668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 dirty="0">
                <a:solidFill>
                  <a:srgbClr val="FFFFFF"/>
                </a:solidFill>
                <a:latin typeface="Arial"/>
              </a:rPr>
              <a:t>Space Complexity</a:t>
            </a:r>
          </a:p>
        </p:txBody>
      </p:sp>
      <p:sp>
        <p:nvSpPr>
          <p:cNvPr id="400" name="PlaceHolder 2"/>
          <p:cNvSpPr>
            <a:spLocks noGrp="1"/>
          </p:cNvSpPr>
          <p:nvPr>
            <p:ph type="subTitle"/>
          </p:nvPr>
        </p:nvSpPr>
        <p:spPr>
          <a:xfrm>
            <a:off x="609120" y="1613398"/>
            <a:ext cx="10966680" cy="397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Average case: O(1)</a:t>
            </a: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Worst case: O(1)</a:t>
            </a:r>
          </a:p>
        </p:txBody>
      </p:sp>
    </p:spTree>
    <p:extLst>
      <p:ext uri="{BB962C8B-B14F-4D97-AF65-F5344CB8AC3E}">
        <p14:creationId xmlns:p14="http://schemas.microsoft.com/office/powerpoint/2010/main" val="3461979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8120" cy="114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pc="-1" dirty="0">
                <a:solidFill>
                  <a:srgbClr val="FFFFFF"/>
                </a:solidFill>
                <a:latin typeface="Arial"/>
              </a:rPr>
              <a:t>Fingerprint Function Talk</a:t>
            </a:r>
            <a:endParaRPr lang="en-US" sz="4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8120" cy="397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3200" spc="-1" dirty="0">
                <a:solidFill>
                  <a:srgbClr val="FFFFFF"/>
                </a:solidFill>
                <a:latin typeface="Arial"/>
              </a:rPr>
              <a:t>Assuming a well-chosen fingerprint function,</a:t>
            </a:r>
            <a:r>
              <a:rPr lang="pt-BR" sz="3200" spc="-1" dirty="0">
                <a:solidFill>
                  <a:srgbClr val="FFFFFF"/>
                </a:solidFill>
                <a:latin typeface="Arial"/>
              </a:rPr>
              <a:t> according to the paper,</a:t>
            </a:r>
            <a:r>
              <a:rPr lang="en-US" sz="3200" spc="-1" dirty="0">
                <a:solidFill>
                  <a:srgbClr val="FFFFFF"/>
                </a:solidFill>
                <a:latin typeface="Arial"/>
              </a:rPr>
              <a:t> the probability of a false match is extremely low </a:t>
            </a:r>
            <a:r>
              <a:rPr lang="pt-BR" sz="3200" spc="-1" dirty="0">
                <a:solidFill>
                  <a:srgbClr val="FFFFFF"/>
                </a:solidFill>
                <a:latin typeface="Arial"/>
              </a:rPr>
              <a:t>2.511 / (m - n + 1), and the maximum number of false matches is O(m-n+1), so the time spent detecting false matches bounded above by the size of the input text</a:t>
            </a: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4" name="Rectangle 403"/>
          <p:cNvSpPr/>
          <p:nvPr/>
        </p:nvSpPr>
        <p:spPr>
          <a:xfrm>
            <a:off x="7543800" y="3311280"/>
            <a:ext cx="456480" cy="34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8001000" y="3657600"/>
            <a:ext cx="685080" cy="40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22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6351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8480" cy="114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Hash Function Pseudocode</a:t>
            </a:r>
          </a:p>
        </p:txBody>
      </p:sp>
      <p:pic>
        <p:nvPicPr>
          <p:cNvPr id="417" name="Picture 416"/>
          <p:cNvPicPr/>
          <p:nvPr/>
        </p:nvPicPr>
        <p:blipFill>
          <a:blip r:embed="rId2"/>
          <a:stretch/>
        </p:blipFill>
        <p:spPr>
          <a:xfrm>
            <a:off x="2743200" y="1418400"/>
            <a:ext cx="6613200" cy="4805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8480" cy="114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Rabin-Karp Pseudocode</a:t>
            </a:r>
          </a:p>
        </p:txBody>
      </p:sp>
      <p:pic>
        <p:nvPicPr>
          <p:cNvPr id="419" name="Picture 418"/>
          <p:cNvPicPr/>
          <p:nvPr/>
        </p:nvPicPr>
        <p:blipFill>
          <a:blip r:embed="rId2"/>
          <a:stretch/>
        </p:blipFill>
        <p:spPr>
          <a:xfrm>
            <a:off x="2446560" y="1188720"/>
            <a:ext cx="7061400" cy="5439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8840" cy="11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Why this algorithm is at least a level 3</a:t>
            </a:r>
          </a:p>
        </p:txBody>
      </p:sp>
      <p:sp>
        <p:nvSpPr>
          <p:cNvPr id="42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884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10000"/>
          </a:bodyPr>
          <a:lstStyle/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The algorithm is uses constant space with respect to the input parameters while also having a linear runtime, on average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The algorithm is the most space efficient among KMP and Boyer-Moore string matching algorithms as it does not need a helper array and only needs a well-designed fingerprint function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37720" cy="11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FFFFFF"/>
                </a:solidFill>
                <a:latin typeface="Arial Black"/>
              </a:rPr>
              <a:t>References</a:t>
            </a:r>
            <a:endParaRPr lang="en-US" sz="2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/>
          </p:nvPr>
        </p:nvSpPr>
        <p:spPr>
          <a:xfrm>
            <a:off x="723600" y="2342520"/>
            <a:ext cx="10737720" cy="3750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514350" indent="-285750">
              <a:lnSpc>
                <a:spcPct val="150000"/>
              </a:lnSpc>
              <a:spcAft>
                <a:spcPts val="1001"/>
              </a:spcAft>
              <a:buFontTx/>
              <a:buChar char="-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</a:rPr>
              <a:t>R. M. Karp and M. O. Rabin, "Efficient randomized pattern-matching algorithms," in IBM Journal of Research and Development, vol. 31, no. 2, pp. 249-260, March 1987,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</a:rPr>
              <a:t>doi</a:t>
            </a:r>
            <a:r>
              <a:rPr lang="en-US" sz="1800" b="0" strike="noStrike" spc="-1" dirty="0">
                <a:solidFill>
                  <a:srgbClr val="FFFFFF"/>
                </a:solidFill>
                <a:latin typeface="Arial"/>
              </a:rPr>
              <a:t>: 10.1147/rd.312.0249.</a:t>
            </a:r>
          </a:p>
          <a:p>
            <a:pPr marL="514350" indent="-285750">
              <a:lnSpc>
                <a:spcPct val="150000"/>
              </a:lnSpc>
              <a:spcAft>
                <a:spcPts val="1001"/>
              </a:spcAft>
              <a:buFontTx/>
              <a:buChar char="-"/>
              <a:tabLst>
                <a:tab pos="0" algn="l"/>
              </a:tabLst>
            </a:pP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</a:rPr>
              <a:t>Sryheni</a:t>
            </a:r>
            <a:r>
              <a:rPr lang="en-US" sz="1800" b="0" strike="noStrike" spc="-1" dirty="0">
                <a:solidFill>
                  <a:srgbClr val="FFFFFF"/>
                </a:solidFill>
                <a:latin typeface="Arial"/>
              </a:rPr>
              <a:t>, S. (2020, October 19). Overview of Rabin-Karp algorithm.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</a:rPr>
              <a:t>Baeldung</a:t>
            </a:r>
            <a:r>
              <a:rPr lang="en-US" sz="1800" b="0" strike="noStrike" spc="-1" dirty="0">
                <a:solidFill>
                  <a:srgbClr val="FFFFFF"/>
                </a:solidFill>
                <a:latin typeface="Arial"/>
              </a:rPr>
              <a:t> on Computer Science. Retrieved November 23, 2022, from https://www.baeldung.com/cs/rabin-karp-algorithm </a:t>
            </a:r>
          </a:p>
          <a:p>
            <a:pPr indent="0">
              <a:lnSpc>
                <a:spcPct val="150000"/>
              </a:lnSpc>
              <a:spcAft>
                <a:spcPts val="1001"/>
              </a:spcAft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1104480" y="1122480"/>
            <a:ext cx="9975960" cy="2383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1" strike="noStrike" spc="-1">
                <a:solidFill>
                  <a:srgbClr val="000000"/>
                </a:solidFill>
                <a:latin typeface="Arial Black"/>
              </a:rPr>
              <a:t>Thank you for reading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668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Input/Output</a:t>
            </a: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49960" cy="397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Input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String text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String pattern</a:t>
            </a:r>
          </a:p>
        </p:txBody>
      </p:sp>
      <p:sp>
        <p:nvSpPr>
          <p:cNvPr id="37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49960" cy="397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Output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The index of the first occurrence of the pattern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668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pc="-1" dirty="0">
                <a:solidFill>
                  <a:srgbClr val="FFFFFF"/>
                </a:solidFill>
                <a:latin typeface="Arial"/>
              </a:rPr>
              <a:t>Rabin-Karp Algorithm Qualities</a:t>
            </a:r>
            <a:endParaRPr lang="en-US" sz="4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609119" y="1604520"/>
            <a:ext cx="10966679" cy="397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 lnSpcReduction="10000"/>
          </a:bodyPr>
          <a:lstStyle/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Most memory-efficient out among KMP and Boyer-Moore string matching algorithms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How fast the algorithm performs is dependent on the chosen fingerprint function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The amount of space the finger</a:t>
            </a:r>
            <a:r>
              <a:rPr lang="en-US" sz="3200" spc="-1" dirty="0">
                <a:solidFill>
                  <a:srgbClr val="FFFFFF"/>
                </a:solidFill>
                <a:latin typeface="Arial"/>
              </a:rPr>
              <a:t>print function consumes is independent of the input text and pattern but is dependent on how many bits, b, can fit into a 32-bit integer for the given hardware used. Therefore, the space the hash function takes up is dependent on b.</a:t>
            </a: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37720" cy="11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Algorithm</a:t>
            </a: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0320" cy="397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Example: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pos="0" algn="l"/>
              </a:tabLst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</a:rPr>
              <a:t>Text t: abcda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pos="0" algn="l"/>
              </a:tabLst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</a:rPr>
              <a:t>Pattern p: cda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pos="0" algn="l"/>
              </a:tabLst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</a:rPr>
              <a:t>Let n be the length of t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pos="0" algn="l"/>
              </a:tabLst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</a:rPr>
              <a:t>Let m be the length of p</a:t>
            </a:r>
          </a:p>
        </p:txBody>
      </p:sp>
      <p:sp>
        <p:nvSpPr>
          <p:cNvPr id="38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0320" cy="397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500" lnSpcReduction="20000"/>
          </a:bodyPr>
          <a:lstStyle/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Steps: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Let h(p) be the hash of the pattern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Let h(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i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) be the rolling hash of each substring of t, which is t[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i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..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i+m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]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If h(p) == h(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i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), then compare the pattern p with t[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i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..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i+m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]. If they are the same, then return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i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Otherwise recalculate the hash and start the next phase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723600" y="497160"/>
            <a:ext cx="10737720" cy="11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Example walkthrough</a:t>
            </a: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685800" y="1833120"/>
            <a:ext cx="10818720" cy="4565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5000"/>
          </a:bodyPr>
          <a:lstStyle/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t = </a:t>
            </a:r>
            <a:r>
              <a:rPr lang="en-US" sz="3200" b="0" strike="noStrike" spc="-1">
                <a:solidFill>
                  <a:srgbClr val="FFFFFF"/>
                </a:solidFill>
                <a:highlight>
                  <a:srgbClr val="5EB91E"/>
                </a:highlight>
                <a:latin typeface="Arial"/>
              </a:rPr>
              <a:t>a b c</a:t>
            </a: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 d a   |   p = cda</a:t>
            </a: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H(p) = 3 * 31</a:t>
            </a:r>
            <a:r>
              <a:rPr lang="en-US" sz="3200" b="0" strike="noStrike" spc="-1" baseline="33000">
                <a:solidFill>
                  <a:srgbClr val="FFFFFF"/>
                </a:solidFill>
                <a:latin typeface="Arial"/>
                <a:ea typeface="Source Han Sans CN"/>
              </a:rPr>
              <a:t>2</a:t>
            </a: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 + 4 * 31</a:t>
            </a:r>
            <a:r>
              <a:rPr lang="en-US" sz="3200" b="0" strike="noStrike" spc="-1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 + 1 * 31</a:t>
            </a:r>
            <a:r>
              <a:rPr lang="en-US" sz="3200" b="0" strike="noStrike" spc="-1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=  3008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H(t[0..2]) = (1 * 31</a:t>
            </a:r>
            <a:r>
              <a:rPr lang="en-US" sz="3200" b="0" strike="noStrike" spc="-1" baseline="33000">
                <a:solidFill>
                  <a:srgbClr val="FFFFFF"/>
                </a:solidFill>
                <a:latin typeface="Arial"/>
                <a:ea typeface="Source Han Sans CN"/>
              </a:rPr>
              <a:t>2</a:t>
            </a: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) + (2 * 31</a:t>
            </a:r>
            <a:r>
              <a:rPr lang="en-US" sz="3200" b="0" strike="noStrike" spc="-1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) + (3 * 31</a:t>
            </a:r>
            <a:r>
              <a:rPr lang="en-US" sz="3200" b="0" strike="noStrike" spc="-1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) = 1026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3008 </a:t>
            </a:r>
            <a:r>
              <a:rPr lang="en-US" sz="3200" b="0" strike="noStrike" spc="-1">
                <a:solidFill>
                  <a:srgbClr val="FFFFFF"/>
                </a:solidFill>
                <a:latin typeface="DejaVu Sans"/>
                <a:ea typeface="DejaVu Sans"/>
              </a:rPr>
              <a:t>≠ 1026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DejaVu Sans"/>
                <a:ea typeface="DejaVu Sans"/>
              </a:rPr>
              <a:t>Therefore we slide to the next window of characters.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86" name="Picture 385"/>
          <p:cNvPicPr/>
          <p:nvPr/>
        </p:nvPicPr>
        <p:blipFill>
          <a:blip r:embed="rId2"/>
          <a:stretch/>
        </p:blipFill>
        <p:spPr>
          <a:xfrm>
            <a:off x="7772400" y="2743200"/>
            <a:ext cx="2255400" cy="788760"/>
          </a:xfrm>
          <a:prstGeom prst="rect">
            <a:avLst/>
          </a:prstGeom>
          <a:ln w="0">
            <a:noFill/>
          </a:ln>
        </p:spPr>
      </p:pic>
      <p:sp>
        <p:nvSpPr>
          <p:cNvPr id="387" name="Rectangle 386"/>
          <p:cNvSpPr/>
          <p:nvPr/>
        </p:nvSpPr>
        <p:spPr>
          <a:xfrm>
            <a:off x="7772400" y="2057400"/>
            <a:ext cx="228492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Fingerprint function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723600" y="497160"/>
            <a:ext cx="10737720" cy="11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Example walkthrough</a:t>
            </a: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700920" y="1600200"/>
            <a:ext cx="10818720" cy="4565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8000" lnSpcReduction="10000"/>
          </a:bodyPr>
          <a:lstStyle/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t = a </a:t>
            </a:r>
            <a:r>
              <a:rPr lang="en-US" sz="3200" b="0" strike="noStrike" spc="-1">
                <a:solidFill>
                  <a:srgbClr val="FFFFFF"/>
                </a:solidFill>
                <a:highlight>
                  <a:srgbClr val="81D41A"/>
                </a:highlight>
                <a:latin typeface="Arial"/>
              </a:rPr>
              <a:t>b c d</a:t>
            </a: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 a   |   p = cda</a:t>
            </a: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H(p) = 3 * 31</a:t>
            </a:r>
            <a:r>
              <a:rPr lang="en-US" sz="3200" b="0" strike="noStrike" spc="-1" baseline="33000">
                <a:solidFill>
                  <a:srgbClr val="FFFFFF"/>
                </a:solidFill>
                <a:latin typeface="Arial"/>
                <a:ea typeface="Source Han Sans CN"/>
              </a:rPr>
              <a:t>2</a:t>
            </a: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 + 4 * 31</a:t>
            </a:r>
            <a:r>
              <a:rPr lang="en-US" sz="3200" b="0" strike="noStrike" spc="-1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 + 1 * 31</a:t>
            </a:r>
            <a:r>
              <a:rPr lang="en-US" sz="3200" b="0" strike="noStrike" spc="-1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=  3008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H(t[0..2]) = </a:t>
            </a:r>
            <a:r>
              <a:rPr lang="en-US" sz="3200" b="0" strike="noStrike" spc="-1">
                <a:solidFill>
                  <a:srgbClr val="FFFFFF"/>
                </a:solidFill>
                <a:highlight>
                  <a:srgbClr val="FFA6A6"/>
                </a:highlight>
                <a:latin typeface="Arial"/>
                <a:ea typeface="Source Han Sans CN"/>
              </a:rPr>
              <a:t>(1 * 31</a:t>
            </a:r>
            <a:r>
              <a:rPr lang="en-US" sz="3200" b="0" strike="noStrike" spc="-1" baseline="33000">
                <a:solidFill>
                  <a:srgbClr val="FFFFFF"/>
                </a:solidFill>
                <a:highlight>
                  <a:srgbClr val="FFA6A6"/>
                </a:highlight>
                <a:latin typeface="Arial"/>
                <a:ea typeface="Source Han Sans CN"/>
              </a:rPr>
              <a:t>2</a:t>
            </a:r>
            <a:r>
              <a:rPr lang="en-US" sz="3200" b="0" strike="noStrike" spc="-1">
                <a:solidFill>
                  <a:srgbClr val="FFFFFF"/>
                </a:solidFill>
                <a:highlight>
                  <a:srgbClr val="FFA6A6"/>
                </a:highlight>
                <a:latin typeface="Arial"/>
                <a:ea typeface="Source Han Sans CN"/>
              </a:rPr>
              <a:t>)</a:t>
            </a: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 + (2 * 31</a:t>
            </a:r>
            <a:r>
              <a:rPr lang="en-US" sz="3200" b="0" strike="noStrike" spc="-1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) + (3 * 31</a:t>
            </a:r>
            <a:r>
              <a:rPr lang="en-US" sz="3200" b="0" strike="noStrike" spc="-1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) = 1026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H(t[1..3]) = 31 [(2 * 31</a:t>
            </a:r>
            <a:r>
              <a:rPr lang="en-US" sz="3200" b="0" strike="noStrike" spc="-1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) + (3 * 31</a:t>
            </a:r>
            <a:r>
              <a:rPr lang="en-US" sz="3200" b="0" strike="noStrike" spc="-1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)] + </a:t>
            </a:r>
            <a:r>
              <a:rPr lang="en-US" sz="3200" b="0" strike="noStrike" spc="-1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(4 * 31</a:t>
            </a:r>
            <a:r>
              <a:rPr lang="en-US" sz="3200" b="0" strike="noStrike" spc="-1" baseline="33000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0</a:t>
            </a:r>
            <a:r>
              <a:rPr lang="en-US" sz="3200" b="0" strike="noStrike" spc="-1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)</a:t>
            </a: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 = 2019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2019 </a:t>
            </a:r>
            <a:r>
              <a:rPr lang="en-US" sz="3200" b="0" strike="noStrike" spc="-1">
                <a:solidFill>
                  <a:srgbClr val="FFFFFF"/>
                </a:solidFill>
                <a:latin typeface="DejaVu Sans"/>
                <a:ea typeface="DejaVu Sans"/>
              </a:rPr>
              <a:t>≠ 3008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DejaVu Sans"/>
                <a:ea typeface="DejaVu Sans"/>
              </a:rPr>
              <a:t>Therefore we slide to the next window of characters.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90" name="Picture 389"/>
          <p:cNvPicPr/>
          <p:nvPr/>
        </p:nvPicPr>
        <p:blipFill>
          <a:blip r:embed="rId2"/>
          <a:stretch/>
        </p:blipFill>
        <p:spPr>
          <a:xfrm>
            <a:off x="7772400" y="2743200"/>
            <a:ext cx="2255400" cy="788760"/>
          </a:xfrm>
          <a:prstGeom prst="rect">
            <a:avLst/>
          </a:prstGeom>
          <a:ln w="0">
            <a:noFill/>
          </a:ln>
        </p:spPr>
      </p:pic>
      <p:sp>
        <p:nvSpPr>
          <p:cNvPr id="391" name="Rectangle 390"/>
          <p:cNvSpPr/>
          <p:nvPr/>
        </p:nvSpPr>
        <p:spPr>
          <a:xfrm>
            <a:off x="7772400" y="2057400"/>
            <a:ext cx="228492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Fingerprint function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723600" y="497160"/>
            <a:ext cx="10737720" cy="11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Example walkthrough</a:t>
            </a: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700920" y="1600200"/>
            <a:ext cx="10818720" cy="4565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500" lnSpcReduction="20000"/>
          </a:bodyPr>
          <a:lstStyle/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t = a b </a:t>
            </a:r>
            <a:r>
              <a:rPr lang="en-US" sz="3200" b="0" strike="noStrike" spc="-1" dirty="0">
                <a:solidFill>
                  <a:srgbClr val="FFFFFF"/>
                </a:solidFill>
                <a:highlight>
                  <a:srgbClr val="81D41A"/>
                </a:highlight>
                <a:latin typeface="Arial"/>
              </a:rPr>
              <a:t>c d a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  |   p =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cda</a:t>
            </a: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Source Han Sans CN"/>
              </a:rPr>
              <a:t>H(p) = 3 * 31</a:t>
            </a:r>
            <a:r>
              <a:rPr lang="en-US" sz="3200" b="0" strike="noStrike" spc="-1" baseline="33000" dirty="0">
                <a:solidFill>
                  <a:srgbClr val="FFFFFF"/>
                </a:solidFill>
                <a:latin typeface="Arial"/>
                <a:ea typeface="Source Han Sans CN"/>
              </a:rPr>
              <a:t>2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Source Han Sans CN"/>
              </a:rPr>
              <a:t> + 4 * 31</a:t>
            </a:r>
            <a:r>
              <a:rPr lang="en-US" sz="3200" b="0" strike="noStrike" spc="-1" baseline="33000" dirty="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Source Han Sans CN"/>
              </a:rPr>
              <a:t> + 1 * 31</a:t>
            </a:r>
            <a:r>
              <a:rPr lang="en-US" sz="3200" b="0" strike="noStrike" spc="-1" baseline="33000" dirty="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Source Han Sans CN"/>
              </a:rPr>
              <a:t>=  3008</a:t>
            </a: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Source Han Sans CN"/>
              </a:rPr>
              <a:t>H(t[1..3]) = </a:t>
            </a:r>
            <a:r>
              <a:rPr lang="en-US" sz="3200" b="0" strike="noStrike" spc="-1" dirty="0">
                <a:solidFill>
                  <a:srgbClr val="FFFFFF"/>
                </a:solidFill>
                <a:highlight>
                  <a:srgbClr val="FFAA95"/>
                </a:highlight>
                <a:latin typeface="Arial"/>
                <a:ea typeface="Source Han Sans CN"/>
              </a:rPr>
              <a:t>(2 * 31</a:t>
            </a:r>
            <a:r>
              <a:rPr lang="en-US" sz="3200" b="0" strike="noStrike" spc="-1" baseline="33000" dirty="0">
                <a:solidFill>
                  <a:srgbClr val="FFFFFF"/>
                </a:solidFill>
                <a:highlight>
                  <a:srgbClr val="FFAA95"/>
                </a:highlight>
                <a:latin typeface="Arial"/>
                <a:ea typeface="Source Han Sans CN"/>
              </a:rPr>
              <a:t>2</a:t>
            </a:r>
            <a:r>
              <a:rPr lang="en-US" sz="3200" b="0" strike="noStrike" spc="-1" dirty="0">
                <a:solidFill>
                  <a:srgbClr val="FFFFFF"/>
                </a:solidFill>
                <a:highlight>
                  <a:srgbClr val="FFAA95"/>
                </a:highlight>
                <a:latin typeface="Arial"/>
                <a:ea typeface="Source Han Sans CN"/>
              </a:rPr>
              <a:t>)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Source Han Sans CN"/>
              </a:rPr>
              <a:t> + (3 * 31</a:t>
            </a:r>
            <a:r>
              <a:rPr lang="en-US" sz="3200" b="0" strike="noStrike" spc="-1" baseline="33000" dirty="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Source Han Sans CN"/>
              </a:rPr>
              <a:t>) + (4 * 31</a:t>
            </a:r>
            <a:r>
              <a:rPr lang="en-US" sz="3200" b="0" strike="noStrike" spc="-1" baseline="33000" dirty="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Source Han Sans CN"/>
              </a:rPr>
              <a:t>) = 2019</a:t>
            </a: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Source Han Sans CN"/>
              </a:rPr>
              <a:t>H(t[2..4]) = 31 [(3 * 31</a:t>
            </a:r>
            <a:r>
              <a:rPr lang="en-US" sz="3200" b="0" strike="noStrike" spc="-1" baseline="33000" dirty="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Source Han Sans CN"/>
              </a:rPr>
              <a:t>) + (4 * 31</a:t>
            </a:r>
            <a:r>
              <a:rPr lang="en-US" sz="3200" b="0" strike="noStrike" spc="-1" baseline="33000" dirty="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Source Han Sans CN"/>
              </a:rPr>
              <a:t>)] + </a:t>
            </a:r>
            <a:r>
              <a:rPr lang="en-US" sz="3200" b="0" strike="noStrike" spc="-1" dirty="0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(1 * 31</a:t>
            </a:r>
            <a:r>
              <a:rPr lang="en-US" sz="3200" b="0" strike="noStrike" spc="-1" baseline="33000" dirty="0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0</a:t>
            </a:r>
            <a:r>
              <a:rPr lang="en-US" sz="3200" b="0" strike="noStrike" spc="-1" dirty="0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)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Source Han Sans CN"/>
              </a:rPr>
              <a:t> = 3008</a:t>
            </a: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Source Han Sans CN"/>
              </a:rPr>
              <a:t>3008 =</a:t>
            </a:r>
            <a:r>
              <a:rPr lang="en-US" sz="3200" b="0" strike="noStrike" spc="-1" dirty="0">
                <a:solidFill>
                  <a:srgbClr val="FFFFFF"/>
                </a:solidFill>
                <a:latin typeface="DejaVu Sans"/>
                <a:ea typeface="DejaVu Sans"/>
              </a:rPr>
              <a:t> 3008 ✓</a:t>
            </a: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FFFFFF"/>
                </a:solidFill>
                <a:latin typeface="DejaVu Sans"/>
                <a:ea typeface="DejaVu Sans"/>
              </a:rPr>
              <a:t>Match! Therefore, return the index of the occurrence, which is 2 in this case.</a:t>
            </a: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94" name="Picture 393"/>
          <p:cNvPicPr/>
          <p:nvPr/>
        </p:nvPicPr>
        <p:blipFill>
          <a:blip r:embed="rId2"/>
          <a:stretch/>
        </p:blipFill>
        <p:spPr>
          <a:xfrm>
            <a:off x="7772400" y="2743200"/>
            <a:ext cx="2255400" cy="788760"/>
          </a:xfrm>
          <a:prstGeom prst="rect">
            <a:avLst/>
          </a:prstGeom>
          <a:ln w="0">
            <a:noFill/>
          </a:ln>
        </p:spPr>
      </p:pic>
      <p:sp>
        <p:nvSpPr>
          <p:cNvPr id="395" name="Rectangle 394"/>
          <p:cNvSpPr/>
          <p:nvPr/>
        </p:nvSpPr>
        <p:spPr>
          <a:xfrm>
            <a:off x="7772400" y="2057400"/>
            <a:ext cx="228492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Fingerprint function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668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Rabin-Karp Algorithm</a:t>
            </a: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49960" cy="397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Pros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More space efficient than KMP and Boyer-Moore string matching algorithms</a:t>
            </a: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49960" cy="397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4000" lnSpcReduction="10000"/>
          </a:bodyPr>
          <a:lstStyle/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Cons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If </a:t>
            </a: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your fingerprint 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function is not properly created for the problem to be solved, then there would be more spurious hits than necessary.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668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 dirty="0">
                <a:solidFill>
                  <a:srgbClr val="FFFFFF"/>
                </a:solidFill>
                <a:latin typeface="Arial"/>
              </a:rPr>
              <a:t>Time Complexity</a:t>
            </a:r>
          </a:p>
        </p:txBody>
      </p:sp>
      <p:sp>
        <p:nvSpPr>
          <p:cNvPr id="400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6680" cy="397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Average case: O(n-m+1)</a:t>
            </a: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Worst case: O(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mn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CF - Title, Divider, Mission Statement and Quotation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9696</TotalTime>
  <Words>838</Words>
  <Application>Microsoft Office PowerPoint</Application>
  <PresentationFormat>Custom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16</vt:i4>
      </vt:variant>
    </vt:vector>
  </HeadingPairs>
  <TitlesOfParts>
    <vt:vector size="31" baseType="lpstr">
      <vt:lpstr>DejaVu Sans</vt:lpstr>
      <vt:lpstr>Arial</vt:lpstr>
      <vt:lpstr>Arial Black</vt:lpstr>
      <vt:lpstr>Calibri</vt:lpstr>
      <vt:lpstr>Symbol</vt:lpstr>
      <vt:lpstr>Wingdings</vt:lpstr>
      <vt:lpstr>UCF - Title, Divider, Mission Statement and Quotation Slides</vt:lpstr>
      <vt:lpstr>UCF - Single Column Content Slides</vt:lpstr>
      <vt:lpstr>UCF - Single Column Content Slides</vt:lpstr>
      <vt:lpstr>UCF - Single Column Content Slides</vt:lpstr>
      <vt:lpstr>UCF - Single Column Content Slides</vt:lpstr>
      <vt:lpstr>UCF - Single Column Content Slides</vt:lpstr>
      <vt:lpstr>UCF - Single Column Content Slides</vt:lpstr>
      <vt:lpstr>UCF - Single Column Content Slides</vt:lpstr>
      <vt:lpstr>UCF - Single Column Content Slides</vt:lpstr>
      <vt:lpstr>Rabin-Karp String Matching</vt:lpstr>
      <vt:lpstr>Input/Output</vt:lpstr>
      <vt:lpstr>Rabin-Karp Algorithm Qualities</vt:lpstr>
      <vt:lpstr>Algorithm</vt:lpstr>
      <vt:lpstr>Example walkthrough</vt:lpstr>
      <vt:lpstr>Example walkthrough</vt:lpstr>
      <vt:lpstr>Example walkthrough</vt:lpstr>
      <vt:lpstr>Rabin-Karp Algorithm</vt:lpstr>
      <vt:lpstr>Time Complexity</vt:lpstr>
      <vt:lpstr>Space Complexity</vt:lpstr>
      <vt:lpstr>Fingerprint Function Talk</vt:lpstr>
      <vt:lpstr>Hash Function Pseudocode</vt:lpstr>
      <vt:lpstr>Rabin-Karp Pseudocode</vt:lpstr>
      <vt:lpstr>Why this algorithm is at least a level 3</vt:lpstr>
      <vt:lpstr>References</vt:lpstr>
      <vt:lpstr>Thank you for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PRESENTATION</dc:title>
  <dc:subject/>
  <dc:creator/>
  <dc:description/>
  <cp:lastModifiedBy>Leo Zhang</cp:lastModifiedBy>
  <cp:revision>315</cp:revision>
  <dcterms:created xsi:type="dcterms:W3CDTF">2022-11-05T12:50:36Z</dcterms:created>
  <dcterms:modified xsi:type="dcterms:W3CDTF">2022-11-24T04:58:29Z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11</vt:i4>
  </property>
</Properties>
</file>