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76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BED5EE23-5007-40D0-A2C9-E1AD26C8FD1D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ackground"/>
          <p:cNvSpPr/>
          <p:nvPr/>
        </p:nvSpPr>
        <p:spPr>
          <a:xfrm>
            <a:off x="360" y="0"/>
            <a:ext cx="12185280" cy="68544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728640" y="729000"/>
            <a:ext cx="10727280" cy="537912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Straight Connector"/>
          <p:cNvCxnSpPr/>
          <p:nvPr/>
        </p:nvCxnSpPr>
        <p:spPr>
          <a:xfrm>
            <a:off x="4552920" y="3719880"/>
            <a:ext cx="3089520" cy="360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5" name="Logo" descr="University of Central Florida Logo"/>
          <p:cNvPicPr/>
          <p:nvPr/>
        </p:nvPicPr>
        <p:blipFill>
          <a:blip r:embed="rId14"/>
          <a:stretch/>
        </p:blipFill>
        <p:spPr>
          <a:xfrm>
            <a:off x="5827680" y="723960"/>
            <a:ext cx="529920" cy="7142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D9E3BA8D-DAFF-4887-9957-108DBB4A954E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3FE8E670-6B42-4540-826F-B95E91580856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4436DBC3-626E-4A9C-B2FD-5C18B692C333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E2D4B765-8565-42F8-AC26-EC49FC235F01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F60ACD2F-85FC-4C6A-88D7-FCAF83556C82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1DF60434-1856-4370-9799-A770E11DD778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38E0F811-A794-4FF4-ABF9-5ED8F739D5BD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4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E2900131-BC3B-4C3B-B108-FDE5BF07FA0A}" type="slidenum">
              <a:rPr lang="en-US" sz="1000" b="0" strike="noStrike" spc="-1">
                <a:solidFill>
                  <a:srgbClr val="787878"/>
                </a:solidFill>
                <a:latin typeface="Arial"/>
                <a:ea typeface="Verdana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5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5960" cy="23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Arial Black"/>
              </a:rPr>
              <a:t>Rabin-Karp String Matching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1104480" y="4020840"/>
            <a:ext cx="9975960" cy="172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Presented by Leo Zhang</a:t>
            </a:r>
          </a:p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Citation: </a:t>
            </a:r>
          </a:p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R. M. Karp and M. O. Rabin, "Efficient randomized pattern-matching algorithms," in IBM Journal of Research and Development, vol. 31, no. 2, pp. 249-260, March 1987,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doi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: 10.1147/rd.312.0249.</a:t>
            </a:r>
          </a:p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Space complexity</a:t>
            </a: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668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Average case: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Worst case:</a:t>
            </a:r>
          </a:p>
        </p:txBody>
      </p:sp>
    </p:spTree>
    <p:extLst>
      <p:ext uri="{BB962C8B-B14F-4D97-AF65-F5344CB8AC3E}">
        <p14:creationId xmlns:p14="http://schemas.microsoft.com/office/powerpoint/2010/main" val="34619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120" cy="114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Worst Case Example (get rid of this and talk about hash function worst case in theory and how a good hash function could still induce collisions if we avoid overflow</a:t>
            </a: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120" cy="397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T = c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c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a c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c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e d b a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P = d b a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Let our fingerprint function be H(x) = </a:t>
            </a:r>
            <a:r>
              <a:rPr lang="en-US" sz="32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∑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7543800" y="4114800"/>
            <a:ext cx="68508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 = 1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7543800" y="3311280"/>
            <a:ext cx="4564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8001000" y="3657600"/>
            <a:ext cx="685080" cy="40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X</a:t>
            </a:r>
            <a:r>
              <a:rPr lang="en-US" sz="2200" b="0" strike="noStrike" spc="-1" baseline="-8000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Example walkthrough</a:t>
            </a: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8500" lnSpcReduction="2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t =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a b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d a b a e d b a   |   p = d b a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H(t[0..2]) = 4 + 1 + 2 = 7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7 = 7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Yet we can see the patterns are not the same. The algorithm would the proceed to comparing each character one by one to see if the strings is a match. These false positives, or spurious hits, are what induces the worst case runtime of O(mn)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Example walkthrough</a:t>
            </a: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t = d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a b d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a b a e d b a   |   p = d b a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H(t[1..3]) = 1 + 2 + 4 = 7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Example walkthrough</a:t>
            </a: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t = d a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b d a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b a e d b a   |   p = d b a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H(t[2..4]) = 2 + 4 + 1 = 7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Example walkthrough</a:t>
            </a: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t = d a b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a b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a e d b a   |   p = d b a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H(t[3..5]) = 4 + 1 + 2 = 7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Example walkthrough</a:t>
            </a: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t = d a b d a b a e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b a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  |   p = d b a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H(t[8..10]) = 4 + 2 + 1 = 7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Finally an actual match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Hash Function Pseudocode</a:t>
            </a:r>
          </a:p>
        </p:txBody>
      </p:sp>
      <p:pic>
        <p:nvPicPr>
          <p:cNvPr id="417" name="Picture 416"/>
          <p:cNvPicPr/>
          <p:nvPr/>
        </p:nvPicPr>
        <p:blipFill>
          <a:blip r:embed="rId2"/>
          <a:stretch/>
        </p:blipFill>
        <p:spPr>
          <a:xfrm>
            <a:off x="2743200" y="1418400"/>
            <a:ext cx="6613200" cy="480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Rabin-Karp Pseudocode</a:t>
            </a:r>
          </a:p>
        </p:txBody>
      </p:sp>
      <p:pic>
        <p:nvPicPr>
          <p:cNvPr id="419" name="Picture 418"/>
          <p:cNvPicPr/>
          <p:nvPr/>
        </p:nvPicPr>
        <p:blipFill>
          <a:blip r:embed="rId2"/>
          <a:stretch/>
        </p:blipFill>
        <p:spPr>
          <a:xfrm>
            <a:off x="2446560" y="1188720"/>
            <a:ext cx="7061400" cy="543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84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Why this algorithm is at least a level 3</a:t>
            </a: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The algorithm is uses constant space while also having a linear runtime, on average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The algorithm is the most space efficient among KMP and Boyer-Moore string matching algorithms as it does not need a helper array.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Input/Output</a:t>
            </a: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Input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String text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String pattern</a:t>
            </a: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Output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The index of the first occurrence of the pattern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FFFFF"/>
                </a:solidFill>
                <a:latin typeface="Arial Black"/>
              </a:rPr>
              <a:t>References</a:t>
            </a: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723600" y="2342520"/>
            <a:ext cx="10737720" cy="375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14350" indent="-285750">
              <a:lnSpc>
                <a:spcPct val="150000"/>
              </a:lnSpc>
              <a:spcAft>
                <a:spcPts val="1001"/>
              </a:spcAft>
              <a:buFontTx/>
              <a:buChar char="-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R. M. Karp and M. O. Rabin, "Efficient randomized pattern-matching algorithms," in IBM Journal of Research and Development, vol. 31, no. 2, pp. 249-260, March 1987,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doi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: 10.1147/rd.312.0249.</a:t>
            </a:r>
          </a:p>
          <a:p>
            <a:pPr marL="514350" indent="-285750">
              <a:lnSpc>
                <a:spcPct val="150000"/>
              </a:lnSpc>
              <a:spcAft>
                <a:spcPts val="1001"/>
              </a:spcAft>
              <a:buFontTx/>
              <a:buChar char="-"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Sryheni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, S. (2020, October 19). Overview of Rabin-Karp algorithm.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Baeldung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on Computer Science. Retrieved November 23, 2022, from https://www.baeldung.com/cs/rabin-karp-algorithm </a:t>
            </a:r>
          </a:p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5960" cy="23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 Black"/>
              </a:rPr>
              <a:t>Thank you for reading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pc="-1" dirty="0">
                <a:solidFill>
                  <a:srgbClr val="FFFFFF"/>
                </a:solidFill>
                <a:latin typeface="Arial"/>
              </a:rPr>
              <a:t>Rabin-Karp Algorithm Qualities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609119" y="1604520"/>
            <a:ext cx="10966679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Most memory-efficient out among KMP and Boyer-Moore string matching algorithms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How fast the algorithm performs is dependent on the chosen fingerprint function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The amount of space the finger</a:t>
            </a:r>
            <a:r>
              <a:rPr lang="en-US" sz="3200" spc="-1" dirty="0">
                <a:solidFill>
                  <a:srgbClr val="FFFFFF"/>
                </a:solidFill>
                <a:latin typeface="Arial"/>
              </a:rPr>
              <a:t>print function consumes is independent of the input text and pattern but is dependent on how many bits, b, can fit into a 32-bit integer for the given hardware used. Therefore, the space the hash function takes up is dependent on b.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Algorithm</a:t>
            </a: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0320" cy="39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Example: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Text t: abcda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Pattern p: cda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Let n be the length of 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Let m be the length of p</a:t>
            </a: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0320" cy="39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 lnSpcReduction="2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Steps: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Let h(p) be the hash of the pattern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Let h(i) be the rolling hash of each substring of t, which is t[i..i+m]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If h(p) == h(i), then compare the pattern p with t[i..i+m]. If they are the same then add i to the array of indices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Otherwise recalculate the hash and start the next phase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Example walkthrough</a:t>
            </a: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5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 =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5EB91E"/>
                </a:highlight>
                <a:latin typeface="Arial"/>
              </a:rPr>
              <a:t>a b c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d a   |   p = cda</a:t>
            </a: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H(t[0..2]) = (1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+ (2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3008 </a:t>
            </a:r>
            <a:r>
              <a:rPr lang="en-US" sz="32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≠ 1026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6" name="Picture 385"/>
          <p:cNvPicPr/>
          <p:nvPr/>
        </p:nvPicPr>
        <p:blipFill>
          <a:blip r:embed="rId2"/>
          <a:stretch/>
        </p:blipFill>
        <p:spPr>
          <a:xfrm>
            <a:off x="7772400" y="2743200"/>
            <a:ext cx="2255400" cy="788760"/>
          </a:xfrm>
          <a:prstGeom prst="rect">
            <a:avLst/>
          </a:prstGeom>
          <a:ln w="0">
            <a:noFill/>
          </a:ln>
        </p:spPr>
      </p:pic>
      <p:sp>
        <p:nvSpPr>
          <p:cNvPr id="387" name="Rectangle 386"/>
          <p:cNvSpPr/>
          <p:nvPr/>
        </p:nvSpPr>
        <p:spPr>
          <a:xfrm>
            <a:off x="7772400" y="2057400"/>
            <a:ext cx="2284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Example walkthrough</a:t>
            </a: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8000" lnSpcReduction="1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 = a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b c d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a   |   p = cda</a:t>
            </a: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H(t[0..2]) =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(1 * 31</a:t>
            </a:r>
            <a:r>
              <a:rPr lang="en-US" sz="3200" b="0" strike="noStrike" spc="-1" baseline="33000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2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)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+ (2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H(t[1..3]) = 31 [(2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lang="en-US" sz="3200" b="0" strike="noStrike" spc="-1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(4 * 31</a:t>
            </a:r>
            <a:r>
              <a:rPr lang="en-US" sz="3200" b="0" strike="noStrike" spc="-1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lang="en-US" sz="3200" b="0" strike="noStrike" spc="-1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 = 2019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Source Han Sans CN"/>
              </a:rPr>
              <a:t>2019 </a:t>
            </a:r>
            <a:r>
              <a:rPr lang="en-US" sz="32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≠ 3008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0" name="Picture 389"/>
          <p:cNvPicPr/>
          <p:nvPr/>
        </p:nvPicPr>
        <p:blipFill>
          <a:blip r:embed="rId2"/>
          <a:stretch/>
        </p:blipFill>
        <p:spPr>
          <a:xfrm>
            <a:off x="7772400" y="2743200"/>
            <a:ext cx="2255400" cy="788760"/>
          </a:xfrm>
          <a:prstGeom prst="rect">
            <a:avLst/>
          </a:prstGeom>
          <a:ln w="0">
            <a:noFill/>
          </a:ln>
        </p:spPr>
      </p:pic>
      <p:sp>
        <p:nvSpPr>
          <p:cNvPr id="391" name="Rectangle 390"/>
          <p:cNvSpPr/>
          <p:nvPr/>
        </p:nvSpPr>
        <p:spPr>
          <a:xfrm>
            <a:off x="7772400" y="2057400"/>
            <a:ext cx="2284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Example walkthrough</a:t>
            </a: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500" lnSpcReduction="2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t = a b </a:t>
            </a:r>
            <a:r>
              <a:rPr lang="en-US" sz="3200" b="0" strike="noStrike" spc="-1" dirty="0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c d 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  |   p =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cda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H(t[1..3]) = </a:t>
            </a:r>
            <a:r>
              <a:rPr lang="en-US" sz="3200" b="0" strike="noStrike" spc="-1" dirty="0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(2 * 31</a:t>
            </a:r>
            <a:r>
              <a:rPr lang="en-US" sz="3200" b="0" strike="noStrike" spc="-1" baseline="33000" dirty="0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2</a:t>
            </a:r>
            <a:r>
              <a:rPr lang="en-US" sz="3200" b="0" strike="noStrike" spc="-1" dirty="0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)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 + (3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) = 2019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H(t[2..4]) = 31 [(3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lang="en-US" sz="3200" b="0" strike="noStrike" spc="-1" baseline="33000" dirty="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lang="en-US" sz="3200" b="0" strike="noStrike" spc="-1" dirty="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(1 * 31</a:t>
            </a:r>
            <a:r>
              <a:rPr lang="en-US" sz="3200" b="0" strike="noStrike" spc="-1" baseline="33000" dirty="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lang="en-US" sz="3200" b="0" strike="noStrike" spc="-1" dirty="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 = 3008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Source Han Sans CN"/>
              </a:rPr>
              <a:t>3008 =</a:t>
            </a:r>
            <a:r>
              <a:rPr lang="en-US" sz="32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 3008 ✓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Match! Therefore, return the index of the occurrence, which is 2 in this case.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4" name="Picture 393"/>
          <p:cNvPicPr/>
          <p:nvPr/>
        </p:nvPicPr>
        <p:blipFill>
          <a:blip r:embed="rId2"/>
          <a:stretch/>
        </p:blipFill>
        <p:spPr>
          <a:xfrm>
            <a:off x="7772400" y="2743200"/>
            <a:ext cx="2255400" cy="788760"/>
          </a:xfrm>
          <a:prstGeom prst="rect">
            <a:avLst/>
          </a:prstGeom>
          <a:ln w="0">
            <a:noFill/>
          </a:ln>
        </p:spPr>
      </p:pic>
      <p:sp>
        <p:nvSpPr>
          <p:cNvPr id="395" name="Rectangle 394"/>
          <p:cNvSpPr/>
          <p:nvPr/>
        </p:nvSpPr>
        <p:spPr>
          <a:xfrm>
            <a:off x="7772400" y="2057400"/>
            <a:ext cx="2284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Rabin-Karp Algorithm</a:t>
            </a: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Pros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More space efficient than KMP and Boyer-Moore string matching algorithms</a:t>
            </a: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 lnSpcReduction="10000"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Cons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If your hash function is not properly created for the problem to be solved, then there would be more spurious hits than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Time complexity</a:t>
            </a: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6680" cy="397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Average case: O(n-m+1)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Worst case: O(mn)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9338</TotalTime>
  <Words>1129</Words>
  <Application>Microsoft Office PowerPoint</Application>
  <PresentationFormat>Custom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DejaVu Sans</vt:lpstr>
      <vt:lpstr>Arial</vt:lpstr>
      <vt:lpstr>Arial Black</vt:lpstr>
      <vt:lpstr>Calibri</vt:lpstr>
      <vt:lpstr>Symbol</vt:lpstr>
      <vt:lpstr>Wingdings</vt:lpstr>
      <vt:lpstr>UCF - Title, Divider, Mission Statement and Quotation Slides</vt:lpstr>
      <vt:lpstr>UCF - Single Column Content Slides</vt:lpstr>
      <vt:lpstr>UCF - Single Column Content Slides</vt:lpstr>
      <vt:lpstr>UCF - Single Column Content Slides</vt:lpstr>
      <vt:lpstr>UCF - Single Column Content Slides</vt:lpstr>
      <vt:lpstr>UCF - Single Column Content Slides</vt:lpstr>
      <vt:lpstr>UCF - Single Column Content Slides</vt:lpstr>
      <vt:lpstr>UCF - Single Column Content Slides</vt:lpstr>
      <vt:lpstr>UCF - Single Column Content Slides</vt:lpstr>
      <vt:lpstr>Rabin-Karp String Matching</vt:lpstr>
      <vt:lpstr>Input/Output</vt:lpstr>
      <vt:lpstr>Rabin-Karp Algorithm Qualities</vt:lpstr>
      <vt:lpstr>Algorithm</vt:lpstr>
      <vt:lpstr>Example walkthrough</vt:lpstr>
      <vt:lpstr>Example walkthrough</vt:lpstr>
      <vt:lpstr>Example walkthrough</vt:lpstr>
      <vt:lpstr>Rabin-Karp Algorithm</vt:lpstr>
      <vt:lpstr>Time complexity</vt:lpstr>
      <vt:lpstr>Space complexity</vt:lpstr>
      <vt:lpstr>Worst Case Example (get rid of this and talk about hash function worst case in theory and how a good hash function could still induce collisions if we avoid overflow</vt:lpstr>
      <vt:lpstr>Example walkthrough</vt:lpstr>
      <vt:lpstr>Example walkthrough</vt:lpstr>
      <vt:lpstr>Example walkthrough</vt:lpstr>
      <vt:lpstr>Example walkthrough</vt:lpstr>
      <vt:lpstr>Example walkthrough</vt:lpstr>
      <vt:lpstr>Hash Function Pseudocode</vt:lpstr>
      <vt:lpstr>Rabin-Karp Pseudocode</vt:lpstr>
      <vt:lpstr>Why this algorithm is at least a level 3</vt:lpstr>
      <vt:lpstr>References</vt:lpstr>
      <vt:lpstr>Thank you for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</dc:title>
  <dc:subject/>
  <dc:creator/>
  <dc:description/>
  <cp:lastModifiedBy>Leo Zhang</cp:lastModifiedBy>
  <cp:revision>292</cp:revision>
  <dcterms:created xsi:type="dcterms:W3CDTF">2022-11-05T12:50:36Z</dcterms:created>
  <dcterms:modified xsi:type="dcterms:W3CDTF">2022-11-23T18:20:21Z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