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</p:sldIdLst>
  <p:sldSz cx="12188825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ooter"/>
          <p:cNvSpPr/>
          <p:nvPr/>
        </p:nvSpPr>
        <p:spPr>
          <a:xfrm>
            <a:off x="723600" y="6432480"/>
            <a:ext cx="204948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age Number"/>
          <p:cNvSpPr/>
          <p:nvPr/>
        </p:nvSpPr>
        <p:spPr>
          <a:xfrm>
            <a:off x="9412920" y="6432480"/>
            <a:ext cx="204948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E7B9A7A9-7720-484A-BD04-1659798782A6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6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Background"/>
          <p:cNvSpPr/>
          <p:nvPr/>
        </p:nvSpPr>
        <p:spPr>
          <a:xfrm>
            <a:off x="360" y="0"/>
            <a:ext cx="12186360" cy="685548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3" name="Rectangle"/>
          <p:cNvSpPr/>
          <p:nvPr/>
        </p:nvSpPr>
        <p:spPr>
          <a:xfrm>
            <a:off x="728640" y="729000"/>
            <a:ext cx="10728360" cy="5380200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cxnSp>
        <p:nvCxnSpPr>
          <p:cNvPr id="4" name="Straight Connector"/>
          <p:cNvCxnSpPr/>
          <p:nvPr/>
        </p:nvCxnSpPr>
        <p:spPr>
          <a:xfrm>
            <a:off x="4552920" y="3719880"/>
            <a:ext cx="3088440" cy="2520"/>
          </a:xfrm>
          <a:prstGeom prst="straightConnector1">
            <a:avLst/>
          </a:prstGeom>
          <a:ln w="50800">
            <a:solidFill>
              <a:srgbClr val="ffffff"/>
            </a:solidFill>
            <a:round/>
          </a:ln>
        </p:spPr>
      </p:cxnSp>
      <p:pic>
        <p:nvPicPr>
          <p:cNvPr id="5" name="Logo" descr="University of Central Florida Logo"/>
          <p:cNvPicPr/>
          <p:nvPr/>
        </p:nvPicPr>
        <p:blipFill>
          <a:blip r:embed="rId2"/>
          <a:stretch/>
        </p:blipFill>
        <p:spPr>
          <a:xfrm>
            <a:off x="5827680" y="723960"/>
            <a:ext cx="531000" cy="71532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"/>
          <p:cNvSpPr/>
          <p:nvPr/>
        </p:nvSpPr>
        <p:spPr>
          <a:xfrm>
            <a:off x="723600" y="6432480"/>
            <a:ext cx="204948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age Number"/>
          <p:cNvSpPr/>
          <p:nvPr/>
        </p:nvSpPr>
        <p:spPr>
          <a:xfrm>
            <a:off x="9412920" y="6432480"/>
            <a:ext cx="204948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355849A9-3244-4686-8D6B-74ACB1A3B210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" name="Straight Connector"/>
          <p:cNvCxnSpPr/>
          <p:nvPr/>
        </p:nvCxnSpPr>
        <p:spPr>
          <a:xfrm>
            <a:off x="723600" y="1943640"/>
            <a:ext cx="559080" cy="252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oter"/>
          <p:cNvSpPr/>
          <p:nvPr/>
        </p:nvSpPr>
        <p:spPr>
          <a:xfrm>
            <a:off x="723600" y="6432480"/>
            <a:ext cx="204948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age Number"/>
          <p:cNvSpPr/>
          <p:nvPr/>
        </p:nvSpPr>
        <p:spPr>
          <a:xfrm>
            <a:off x="9412920" y="6432480"/>
            <a:ext cx="204948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41B092E6-F398-4055-A6A7-68871AD22CE7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Straight Connector"/>
          <p:cNvCxnSpPr/>
          <p:nvPr/>
        </p:nvCxnSpPr>
        <p:spPr>
          <a:xfrm>
            <a:off x="723600" y="1943640"/>
            <a:ext cx="559080" cy="252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oter"/>
          <p:cNvSpPr/>
          <p:nvPr/>
        </p:nvSpPr>
        <p:spPr>
          <a:xfrm>
            <a:off x="723600" y="6432480"/>
            <a:ext cx="204948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age Number"/>
          <p:cNvSpPr/>
          <p:nvPr/>
        </p:nvSpPr>
        <p:spPr>
          <a:xfrm>
            <a:off x="9412920" y="6432480"/>
            <a:ext cx="204948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754CB6BC-A368-48BD-BA42-6360438230B0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0" name="Straight Connector"/>
          <p:cNvCxnSpPr/>
          <p:nvPr/>
        </p:nvCxnSpPr>
        <p:spPr>
          <a:xfrm>
            <a:off x="723600" y="1943640"/>
            <a:ext cx="559080" cy="252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ooter"/>
          <p:cNvSpPr/>
          <p:nvPr/>
        </p:nvSpPr>
        <p:spPr>
          <a:xfrm>
            <a:off x="723600" y="6432480"/>
            <a:ext cx="204948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age Number"/>
          <p:cNvSpPr/>
          <p:nvPr/>
        </p:nvSpPr>
        <p:spPr>
          <a:xfrm>
            <a:off x="9412920" y="6432480"/>
            <a:ext cx="204948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82B33B9E-FA24-4D4A-B2A6-933B8CAC59EE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1" name="Straight Connector"/>
          <p:cNvCxnSpPr/>
          <p:nvPr/>
        </p:nvCxnSpPr>
        <p:spPr>
          <a:xfrm>
            <a:off x="723600" y="1943640"/>
            <a:ext cx="559080" cy="252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ooter"/>
          <p:cNvSpPr/>
          <p:nvPr/>
        </p:nvSpPr>
        <p:spPr>
          <a:xfrm>
            <a:off x="723600" y="6432480"/>
            <a:ext cx="204948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age Number"/>
          <p:cNvSpPr/>
          <p:nvPr/>
        </p:nvSpPr>
        <p:spPr>
          <a:xfrm>
            <a:off x="9412920" y="6432480"/>
            <a:ext cx="204948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7BDE96B7-84EE-4CB5-ACAC-7CD6BF7C8271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2" name="Straight Connector"/>
          <p:cNvCxnSpPr/>
          <p:nvPr/>
        </p:nvCxnSpPr>
        <p:spPr>
          <a:xfrm>
            <a:off x="723600" y="1943640"/>
            <a:ext cx="559080" cy="252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Footer"/>
          <p:cNvSpPr/>
          <p:nvPr/>
        </p:nvSpPr>
        <p:spPr>
          <a:xfrm>
            <a:off x="723600" y="6432480"/>
            <a:ext cx="204948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age Number"/>
          <p:cNvSpPr/>
          <p:nvPr/>
        </p:nvSpPr>
        <p:spPr>
          <a:xfrm>
            <a:off x="9412920" y="6432480"/>
            <a:ext cx="204948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4C844DEB-FA1B-4A71-BB5C-94EB7604A877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3" name="Straight Connector"/>
          <p:cNvCxnSpPr/>
          <p:nvPr/>
        </p:nvCxnSpPr>
        <p:spPr>
          <a:xfrm>
            <a:off x="723600" y="1943640"/>
            <a:ext cx="559080" cy="252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ooter"/>
          <p:cNvSpPr/>
          <p:nvPr/>
        </p:nvSpPr>
        <p:spPr>
          <a:xfrm>
            <a:off x="723600" y="6432480"/>
            <a:ext cx="204948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age Number"/>
          <p:cNvSpPr/>
          <p:nvPr/>
        </p:nvSpPr>
        <p:spPr>
          <a:xfrm>
            <a:off x="9412920" y="6432480"/>
            <a:ext cx="204948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3D0B9E8D-9EA3-4604-A8F8-994CF16A3D71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4" name="Straight Connector"/>
          <p:cNvCxnSpPr/>
          <p:nvPr/>
        </p:nvCxnSpPr>
        <p:spPr>
          <a:xfrm>
            <a:off x="723600" y="1943640"/>
            <a:ext cx="559080" cy="252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104480" y="1122480"/>
            <a:ext cx="9977040" cy="23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 Black"/>
              </a:rPr>
              <a:t>Rabin-Karp String Matching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ubTitle"/>
          </p:nvPr>
        </p:nvSpPr>
        <p:spPr>
          <a:xfrm>
            <a:off x="1104480" y="4020840"/>
            <a:ext cx="9977040" cy="172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5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Presented by Leo Zhang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Hash Function Pseudocode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61" name="" descr=""/>
          <p:cNvPicPr/>
          <p:nvPr/>
        </p:nvPicPr>
        <p:blipFill>
          <a:blip r:embed="rId1"/>
          <a:stretch/>
        </p:blipFill>
        <p:spPr>
          <a:xfrm>
            <a:off x="2743200" y="1418400"/>
            <a:ext cx="6614280" cy="480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Rabin-Karp Pseudocode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63" name="" descr=""/>
          <p:cNvPicPr/>
          <p:nvPr/>
        </p:nvPicPr>
        <p:blipFill>
          <a:blip r:embed="rId1"/>
          <a:stretch/>
        </p:blipFill>
        <p:spPr>
          <a:xfrm>
            <a:off x="2446560" y="1188720"/>
            <a:ext cx="7062480" cy="544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Why this algorithm is at least a level 3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776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38800" cy="110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 Black"/>
              </a:rPr>
              <a:t>References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723600" y="2342520"/>
            <a:ext cx="10738800" cy="375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5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 R. M. Karp and M. O. Rabin, "Efficient randomized pattern-matching algorithms," in IBM Journal of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Research and Development, vol. 31, no. 2, pp. 249-260, March 1987, doi: 10.1147/rd.312.0249.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50000"/>
              </a:lnSpc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104480" y="1122480"/>
            <a:ext cx="9977040" cy="23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 Black"/>
              </a:rPr>
              <a:t>Thank you for reading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Input/Output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10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Input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String text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String pattern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10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Output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The index of the first occurrence of the pattern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38800" cy="110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Algorithm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14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Example: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Text t: abcda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Pattern p: cda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Let n be the length of 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Let m be the length of p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14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Steps: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Let h(p) be the hash of the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pattern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Let h(i) be the rolling hash of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each substring of t, which is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t[i..i+m]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If h(p) == h(i), then compare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the pattern p with t[i..i+m]. If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they are the same then add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i to the array of indices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Otherwise recalculate the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hash and start the next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phase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8800" cy="110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685800" y="1833120"/>
            <a:ext cx="10819800" cy="456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 =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5eb91e"/>
                </a:highlight>
                <a:latin typeface="Arial"/>
              </a:rPr>
              <a:t>a b c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d a   |   p = cda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*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</a:rPr>
              <a:t>0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=  3008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H(t[0..2]) = (1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) + (2 *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) + 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) = 1026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3008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≠ 1026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Therefore we slide to the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next window of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characters.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43" name="" descr=""/>
          <p:cNvPicPr/>
          <p:nvPr/>
        </p:nvPicPr>
        <p:blipFill>
          <a:blip r:embed="rId1"/>
          <a:stretch/>
        </p:blipFill>
        <p:spPr>
          <a:xfrm>
            <a:off x="7772400" y="2743200"/>
            <a:ext cx="2256480" cy="789840"/>
          </a:xfrm>
          <a:prstGeom prst="rect">
            <a:avLst/>
          </a:prstGeom>
          <a:ln w="0">
            <a:noFill/>
          </a:ln>
        </p:spPr>
      </p:pic>
      <p:sp>
        <p:nvSpPr>
          <p:cNvPr id="344" name=""/>
          <p:cNvSpPr txBox="1"/>
          <p:nvPr/>
        </p:nvSpPr>
        <p:spPr>
          <a:xfrm>
            <a:off x="7772400" y="2057400"/>
            <a:ext cx="2286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Fingerprint function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8800" cy="110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700920" y="1600200"/>
            <a:ext cx="10819800" cy="456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 = a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</a:rPr>
              <a:t>b c d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a   |   p = cda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*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</a:rPr>
              <a:t>0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=  3008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H(t[0..2]) =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a6a6"/>
                </a:highlight>
                <a:latin typeface="Arial"/>
              </a:rPr>
              <a:t>(1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ffa6a6"/>
                </a:highlight>
                <a:latin typeface="Arial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a6a6"/>
                </a:highlight>
                <a:latin typeface="Arial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+ (2 *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) + 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) = 1026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H(t[1..3]) = 31 [(2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(3 *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)] +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</a:rPr>
              <a:t>(4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81d41a"/>
                </a:highlight>
                <a:latin typeface="Arial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= 2019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2019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≠ 3008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Therefore we slide to the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next window of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characters.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>
            <a:off x="7772400" y="2743200"/>
            <a:ext cx="2256480" cy="789840"/>
          </a:xfrm>
          <a:prstGeom prst="rect">
            <a:avLst/>
          </a:prstGeom>
          <a:ln w="0">
            <a:noFill/>
          </a:ln>
        </p:spPr>
      </p:pic>
      <p:sp>
        <p:nvSpPr>
          <p:cNvPr id="348" name=""/>
          <p:cNvSpPr txBox="1"/>
          <p:nvPr/>
        </p:nvSpPr>
        <p:spPr>
          <a:xfrm>
            <a:off x="7772400" y="2057400"/>
            <a:ext cx="2286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Fingerprint function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8800" cy="110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700920" y="1600200"/>
            <a:ext cx="10819800" cy="456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 = a b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</a:rPr>
              <a:t>c d a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  |   p = cda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</a:rPr>
              <a:t>0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=  3008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H(t[1..3]) =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aa95"/>
                </a:highlight>
                <a:latin typeface="Arial"/>
              </a:rPr>
              <a:t>(2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ffaa95"/>
                </a:highlight>
                <a:latin typeface="Arial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aa95"/>
                </a:highlight>
                <a:latin typeface="Arial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+ 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) + (4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) = 2019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H(t[2..4]) = 31 [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) + (4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)] +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</a:rPr>
              <a:t>(1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81d41a"/>
                </a:highlight>
                <a:latin typeface="Arial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= 2977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3008 =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 3008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✓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Match! Therefore return the index of the occurrence, which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is 2 in this case.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1"/>
          <a:stretch/>
        </p:blipFill>
        <p:spPr>
          <a:xfrm>
            <a:off x="7772400" y="2743200"/>
            <a:ext cx="2256480" cy="789840"/>
          </a:xfrm>
          <a:prstGeom prst="rect">
            <a:avLst/>
          </a:prstGeom>
          <a:ln w="0">
            <a:noFill/>
          </a:ln>
        </p:spPr>
      </p:pic>
      <p:sp>
        <p:nvSpPr>
          <p:cNvPr id="352" name=""/>
          <p:cNvSpPr txBox="1"/>
          <p:nvPr/>
        </p:nvSpPr>
        <p:spPr>
          <a:xfrm>
            <a:off x="7772400" y="2057400"/>
            <a:ext cx="2286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Fingerprint function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Rabin-Karp Algorithm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10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Pros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More space efficient than KMP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10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Cons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If your hash function is not properly created for the problem to be solved, then there would be more spurious hits than necessary.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Time complexity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776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Average case: O(n-m+1)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Worst case: O(mn)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Worst Case Example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 = c c a c c a a e d b 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 = d b 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9027</TotalTime>
  <Application>LibreOffice/7.4.2.3$Linux_X86_64 LibreOffice_project/40$Build-3</Application>
  <AppVersion>15.0000</AppVersion>
  <Words>731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2022-11-05T12:50:36Z</dcterms:created>
  <dc:creator/>
  <dc:description/>
  <dc:language>en-US</dc:language>
  <cp:lastModifiedBy/>
  <dcterms:modified xsi:type="dcterms:W3CDTF">2022-11-14T17:11:44Z</dcterms:modified>
  <cp:revision>226</cp:revision>
  <dc:subject/>
  <dc:title>YOUR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