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8" r:id="rId15"/>
    <p:sldId id="299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23" r:id="rId30"/>
    <p:sldId id="357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2" r:id="rId58"/>
    <p:sldId id="353" r:id="rId59"/>
    <p:sldId id="354" r:id="rId60"/>
    <p:sldId id="355" r:id="rId61"/>
    <p:sldId id="356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301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822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0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672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08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60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799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25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64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664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0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124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264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12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991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502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47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078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205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586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08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846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148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072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018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171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767B174D-697B-4977-BEA8-F46835097467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36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356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328A56D-9829-4679-B6A0-A2ACB912DA6E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37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32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11333BFD-9E69-4A5A-A2CD-B26528710872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38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066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3DCDC5C-6ACA-44CF-A71B-B185EF114997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39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359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FFA03B83-48A1-4211-B780-98109F321BFA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40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13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4B29DE62-4EE8-4E1A-BB73-01E9B0ADC2CC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41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53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141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79260D61-B270-48B7-A745-EFB03932AC3F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641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6C074CAC-A0CD-4699-8AF6-091B51D31431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44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138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8BC70A4-C055-49FE-9B8C-DB9F3743AB77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8905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274D7AC6-D398-4451-9558-CB42385886BC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46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8542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1B82BB62-FEF7-4C17-9101-DDEB2C2882F5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5582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2E92DE02-3D1C-46B6-9D4F-26AABE20B4DE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48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741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BE0ECB02-EC53-44F6-B37B-4797C0B20D6A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49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954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1E95F9F2-CABF-416E-81C6-8C9E89F6B065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50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99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20BE4A5B-4846-433B-8A54-A9EEDA0A686C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51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8442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EF7965B4-5BB9-41D6-9468-B5B611C8700C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52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28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9968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622A9FE-4B7E-4BDF-93CE-84822F9BD081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53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3340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B37546A1-558D-49F1-A61F-11D2F8DE9CC5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54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4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66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453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1129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8081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7559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894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08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0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08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41838" cy="34051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71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31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conf.org/presentations/2006/files/RC1.pdf" TargetMode="External"/><Relationship Id="rId2" Type="http://schemas.openxmlformats.org/officeDocument/2006/relationships/hyperlink" Target="http://penguin.ewu.edu/cscd434/CourseNot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oogle_bomb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dvanced_search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guide.com/advanced_operators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filext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terms_of_service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remove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txt.org/wc/norobots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botstxt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AlBattar" charset="0"/>
              </a:rPr>
              <a:t>Penetration Testing</a:t>
            </a:r>
            <a:r>
              <a:rPr lang="en-US" sz="4000" dirty="0">
                <a:latin typeface="AlBattar" charset="0"/>
                <a:sym typeface="Symbol"/>
              </a:rPr>
              <a:t></a:t>
            </a:r>
            <a:r>
              <a:rPr lang="en-US" sz="4000" dirty="0">
                <a:latin typeface="AlBattar" charset="0"/>
              </a:rPr>
              <a:t> </a:t>
            </a:r>
            <a:r>
              <a:rPr lang="en-GB" altLang="en-US" sz="4000" dirty="0">
                <a:latin typeface="AlBattar" charset="0"/>
              </a:rPr>
              <a:t>Reconnaissance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2022, Dr. Cliff Zou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changchun.zou@ucf.edu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8013" cy="1050925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Social Engineering is Easy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7013" cy="4435475"/>
          </a:xfrm>
        </p:spPr>
        <p:txBody>
          <a:bodyPr lIns="0" tIns="0" rIns="0" bIns="0"/>
          <a:lstStyle/>
          <a:p>
            <a:pPr marL="717550" lvl="1" indent="-257175">
              <a:buClrTx/>
              <a:buFontTx/>
              <a:buNone/>
              <a:tabLst>
                <a:tab pos="717550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altLang="en-US" dirty="0"/>
              <a:t>4. Locate and copy encrypted password file</a:t>
            </a:r>
          </a:p>
          <a:p>
            <a:pPr lvl="2">
              <a:buFont typeface="Times New Roman" panose="02020603050405020304" pitchFamily="18" charset="0"/>
              <a:buChar char="•"/>
              <a:tabLst>
                <a:tab pos="717550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altLang="en-US" dirty="0"/>
              <a:t>Need to dump password file to your server to process the file</a:t>
            </a:r>
          </a:p>
          <a:p>
            <a:pPr lvl="2">
              <a:buFont typeface="Times New Roman" panose="02020603050405020304" pitchFamily="18" charset="0"/>
              <a:buChar char="•"/>
              <a:tabLst>
                <a:tab pos="717550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altLang="en-US" dirty="0"/>
              <a:t>Remain stealth the entire time, modifying logs, altering registry keys to conceal when files were accessed</a:t>
            </a:r>
          </a:p>
          <a:p>
            <a:pPr marL="717550" lvl="1" indent="-257175">
              <a:buClrTx/>
              <a:buFontTx/>
              <a:buNone/>
              <a:tabLst>
                <a:tab pos="717550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altLang="en-US" dirty="0"/>
              <a:t>5. Run cracking tools against encrypted file</a:t>
            </a:r>
          </a:p>
          <a:p>
            <a:pPr lvl="2">
              <a:buFont typeface="Times New Roman" panose="02020603050405020304" pitchFamily="18" charset="0"/>
              <a:buChar char="•"/>
              <a:tabLst>
                <a:tab pos="717550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altLang="en-US" dirty="0"/>
              <a:t>In privacy of own network, John the Ripper or Cain and Able will crack the file</a:t>
            </a:r>
          </a:p>
          <a:p>
            <a:pPr marL="717550" lvl="1" indent="-257175">
              <a:buFont typeface="Times New Roman" panose="02020603050405020304" pitchFamily="18" charset="0"/>
              <a:buChar char="–"/>
              <a:tabLst>
                <a:tab pos="717550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altLang="en-US" dirty="0">
                <a:solidFill>
                  <a:srgbClr val="DC2300"/>
                </a:solidFill>
              </a:rPr>
              <a:t>Takes about a week ...</a:t>
            </a:r>
          </a:p>
        </p:txBody>
      </p:sp>
    </p:spTree>
    <p:extLst>
      <p:ext uri="{BB962C8B-B14F-4D97-AF65-F5344CB8AC3E}">
        <p14:creationId xmlns:p14="http://schemas.microsoft.com/office/powerpoint/2010/main" val="3922925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8013" cy="1050925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Social Engineering is Easy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18413" cy="4435475"/>
          </a:xfrm>
        </p:spPr>
        <p:txBody>
          <a:bodyPr lIns="0" tIns="0" rIns="0" bIns="0"/>
          <a:lstStyle/>
          <a:p>
            <a:pPr marL="314325" indent="-314325"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dirty="0"/>
              <a:t>Compare Social Engineering vs. Traditional way to obtain user password</a:t>
            </a:r>
          </a:p>
          <a:p>
            <a:pPr marL="714375" lvl="1" indent="-257175">
              <a:buFont typeface="Times New Roman" panose="02020603050405020304" pitchFamily="18" charset="0"/>
              <a:buChar char="–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3200" dirty="0">
                <a:solidFill>
                  <a:srgbClr val="DC2300"/>
                </a:solidFill>
              </a:rPr>
              <a:t>Same goals but with Social Engineering </a:t>
            </a:r>
          </a:p>
          <a:p>
            <a:pPr marL="714375" lvl="1" indent="-257175">
              <a:buClrTx/>
              <a:buFontTx/>
              <a:buNone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dirty="0"/>
              <a:t>1. Make a phone call</a:t>
            </a:r>
          </a:p>
          <a:p>
            <a:pPr marL="714375" lvl="1" indent="-257175">
              <a:buClrTx/>
              <a:buFontTx/>
              <a:buNone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dirty="0"/>
              <a:t>2. Make another phone call, while you are  chatting, ask for and receive logon credentials</a:t>
            </a:r>
          </a:p>
          <a:p>
            <a:pPr marL="714375" lvl="1" indent="-257175">
              <a:buClrTx/>
              <a:buFontTx/>
              <a:buNone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endParaRPr lang="en-US" altLang="en-US" dirty="0"/>
          </a:p>
          <a:p>
            <a:pPr marL="714375" lvl="1" indent="-257175">
              <a:buClrTx/>
              <a:buFontTx/>
              <a:buNone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dirty="0"/>
              <a:t>May be able to do it in one step, if lucky!!</a:t>
            </a:r>
          </a:p>
        </p:txBody>
      </p:sp>
    </p:spTree>
    <p:extLst>
      <p:ext uri="{BB962C8B-B14F-4D97-AF65-F5344CB8AC3E}">
        <p14:creationId xmlns:p14="http://schemas.microsoft.com/office/powerpoint/2010/main" val="2535883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000">
                <a:solidFill>
                  <a:srgbClr val="0000CC"/>
                </a:solidFill>
                <a:latin typeface="AlBattar" charset="0"/>
              </a:rPr>
              <a:t>Defences for Social Engineering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990600" y="1600200"/>
            <a:ext cx="7696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DC2300"/>
                </a:solidFill>
              </a:rPr>
              <a:t>User Awareness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Train them to not give out sensitive information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Security awareness program should inform employees about social engineering attacks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No reason why a system administrator </a:t>
            </a:r>
            <a:r>
              <a:rPr lang="en-GB" altLang="en-US" sz="2800" b="1" dirty="0"/>
              <a:t>ever</a:t>
            </a:r>
            <a:r>
              <a:rPr lang="en-GB" altLang="en-US" sz="2800" dirty="0"/>
              <a:t> needs you to give him/her your password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Help desk should have a way to verify the identify of any user requesting help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b="1" dirty="0"/>
              <a:t>Other ideas?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50925"/>
            <a:ext cx="2990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344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FF0000"/>
                </a:solidFill>
              </a:rPr>
              <a:t>Physical Reconnaissance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GB" altLang="en-US"/>
              <a:t>Several Categories</a:t>
            </a:r>
          </a:p>
          <a:p>
            <a:pPr lvl="2">
              <a:buFont typeface="Times New Roman" panose="02020603050405020304" pitchFamily="18" charset="0"/>
              <a:buChar char="•"/>
            </a:pPr>
            <a:r>
              <a:rPr lang="en-GB" altLang="en-US"/>
              <a:t>Tailgaiting, Shoulder Surfing, other tricks</a:t>
            </a:r>
          </a:p>
          <a:p>
            <a:pPr eaLnBrk="1" hangingPunct="1">
              <a:spcBef>
                <a:spcPts val="70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altLang="en-US" sz="2800">
                <a:solidFill>
                  <a:srgbClr val="0000FF"/>
                </a:solidFill>
              </a:rPr>
              <a:t>  Tailgaiting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/>
              <a:t>Usually easy to look like you belong to an organization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2800"/>
              <a:t>Can sometimes walk through the door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2800"/>
              <a:t>Can pose as someone related to an employee to gain access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2800"/>
              <a:t>Temps, contractors, customers and suppliers all potentially have access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2011363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25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Tailgaiting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GB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FF0000"/>
                </a:solidFill>
              </a:rPr>
              <a:t>Physical Reconnaissance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Once inside, have access to a lot of information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Physical access to internal networks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GB" altLang="en-US" sz="2800"/>
              <a:t>Passwords, user information, internal telephone numbers, anything you want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2300DC"/>
                </a:solidFill>
              </a:rPr>
              <a:t>Defences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GB" altLang="en-US"/>
              <a:t>Badges and biometric information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GB" altLang="en-US"/>
              <a:t>Educate people against letting people into the building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GB" altLang="en-US"/>
              <a:t>Teach employees to question people they don't know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85800"/>
            <a:ext cx="2286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92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8013" cy="1050925"/>
          </a:xfrm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Shoulder Surfing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37592"/>
            <a:ext cx="7694613" cy="5151438"/>
          </a:xfrm>
        </p:spPr>
        <p:txBody>
          <a:bodyPr lIns="0" tIns="0" rIns="0" bIns="0"/>
          <a:lstStyle/>
          <a:p>
            <a:pPr marL="314325" indent="-314325"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800" dirty="0">
                <a:solidFill>
                  <a:srgbClr val="DC2300"/>
                </a:solidFill>
              </a:rPr>
              <a:t>Another physical method of gaining sensitive information</a:t>
            </a:r>
          </a:p>
          <a:p>
            <a:pPr marL="714375" lvl="1" indent="-257175">
              <a:buFont typeface="Times New Roman" panose="02020603050405020304" pitchFamily="18" charset="0"/>
              <a:buChar char="–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400" dirty="0"/>
              <a:t>Coffee shops, airport lounges, hotel lobbies</a:t>
            </a:r>
          </a:p>
          <a:p>
            <a:pPr marL="714375" lvl="1" indent="-257175">
              <a:buFont typeface="Times New Roman" panose="02020603050405020304" pitchFamily="18" charset="0"/>
              <a:buChar char="–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400" dirty="0"/>
              <a:t>Many people are completely unaware of being spied upon</a:t>
            </a:r>
          </a:p>
          <a:p>
            <a:pPr marL="714375" lvl="1" indent="-257175">
              <a:buFont typeface="Times New Roman" panose="02020603050405020304" pitchFamily="18" charset="0"/>
              <a:buChar char="–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400" dirty="0"/>
              <a:t>What can you learn?</a:t>
            </a:r>
          </a:p>
          <a:p>
            <a:pPr lvl="2"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000" dirty="0"/>
              <a:t>Private email sessions, government documents, corporate secrets, user names or passwords</a:t>
            </a:r>
          </a:p>
          <a:p>
            <a:pPr lvl="2"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000" dirty="0"/>
              <a:t>Even classified documents over the shoulder of an unwary government employee</a:t>
            </a:r>
          </a:p>
          <a:p>
            <a:pPr marL="314325" indent="-314325"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800" dirty="0">
                <a:solidFill>
                  <a:srgbClr val="DC2300"/>
                </a:solidFill>
              </a:rPr>
              <a:t>Defense – Be aware of who is around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720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380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7239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7550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GB" altLang="en-US" dirty="0">
              <a:solidFill>
                <a:srgbClr val="FF000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FF0000"/>
                </a:solidFill>
              </a:rPr>
              <a:t>Dumpster Diving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3200" dirty="0">
                <a:solidFill>
                  <a:srgbClr val="000080"/>
                </a:solidFill>
              </a:rPr>
              <a:t>In General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Go through someone’s trash 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olidFill>
                  <a:srgbClr val="4700B8"/>
                </a:solidFill>
              </a:rPr>
              <a:t>Recover copies of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 Credit card receipts,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 Floppies,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 Passwords, usernames and other sensitive information</a:t>
            </a:r>
          </a:p>
          <a:p>
            <a:pPr lvl="1" eaLnBrk="1" hangingPunct="1">
              <a:buClrTx/>
              <a:buFontTx/>
              <a:buNone/>
            </a:pPr>
            <a:endParaRPr lang="en-GB" altLang="en-US" dirty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8288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45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8013" cy="1341438"/>
          </a:xfrm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Defense Against Dumpster Diving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8013" cy="4435475"/>
          </a:xfrm>
        </p:spPr>
        <p:txBody>
          <a:bodyPr lIns="0" tIns="0" rIns="0" bIns="0"/>
          <a:lstStyle/>
          <a:p>
            <a:pPr marL="314325" indent="-314325">
              <a:spcBef>
                <a:spcPts val="525"/>
              </a:spcBef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GB" altLang="en-US">
                <a:solidFill>
                  <a:srgbClr val="DC2300"/>
                </a:solidFill>
              </a:rPr>
              <a:t>Defence</a:t>
            </a:r>
          </a:p>
          <a:p>
            <a:pPr lvl="2" eaLnBrk="1" hangingPunct="1">
              <a:spcBef>
                <a:spcPts val="313"/>
              </a:spcBef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GB" altLang="en-US" sz="2800"/>
              <a:t>Shred all paper including post-it notes</a:t>
            </a:r>
          </a:p>
          <a:p>
            <a:pPr lvl="2" eaLnBrk="1" hangingPunct="1">
              <a:spcBef>
                <a:spcPts val="313"/>
              </a:spcBef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GB" altLang="en-US" sz="2800"/>
              <a:t>Don’t throw away floppies or other electronic media</a:t>
            </a:r>
          </a:p>
          <a:p>
            <a:pPr lvl="2" eaLnBrk="1" hangingPunct="1">
              <a:spcBef>
                <a:spcPts val="313"/>
              </a:spcBef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GB" altLang="en-US" sz="2800"/>
              <a:t>Secure trash areas, fence, locked gates</a:t>
            </a:r>
          </a:p>
        </p:txBody>
      </p:sp>
    </p:spTree>
    <p:extLst>
      <p:ext uri="{BB962C8B-B14F-4D97-AF65-F5344CB8AC3E}">
        <p14:creationId xmlns:p14="http://schemas.microsoft.com/office/powerpoint/2010/main" val="2248437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en-US" sz="4000">
              <a:latin typeface="AlBattar" charset="0"/>
            </a:endParaRPr>
          </a:p>
          <a:p>
            <a:pPr algn="ctr" eaLnBrk="1" hangingPunct="1">
              <a:buClrTx/>
              <a:buFontTx/>
              <a:buNone/>
            </a:pPr>
            <a:endParaRPr lang="en-US" altLang="en-US" sz="4000">
              <a:latin typeface="AlBattar" charset="0"/>
            </a:endParaRPr>
          </a:p>
          <a:p>
            <a:pPr algn="ctr" eaLnBrk="1" hangingPunct="1">
              <a:buClrTx/>
              <a:buFontTx/>
              <a:buNone/>
            </a:pPr>
            <a:endParaRPr lang="en-US" altLang="en-US" sz="4000">
              <a:latin typeface="AlBattar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en-US" sz="4000">
                <a:latin typeface="AlBattar" charset="0"/>
              </a:rPr>
              <a:t>Technical Attack Reconnaissance</a:t>
            </a:r>
          </a:p>
          <a:p>
            <a:pPr algn="ctr" eaLnBrk="1" hangingPunct="1">
              <a:buClrTx/>
              <a:buFontTx/>
              <a:buNone/>
            </a:pPr>
            <a:endParaRPr lang="en-US" altLang="en-US" sz="4000">
              <a:latin typeface="AlBattar" charset="0"/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66800"/>
            <a:ext cx="25622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383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>
                <a:solidFill>
                  <a:srgbClr val="0000CC"/>
                </a:solidFill>
                <a:latin typeface="AlBattar" charset="0"/>
              </a:rPr>
              <a:t>Domain Names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8013" cy="455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/>
              <a:t>Domain Names </a:t>
            </a:r>
          </a:p>
          <a:p>
            <a:pPr lvl="1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3200">
                <a:solidFill>
                  <a:srgbClr val="C00000"/>
                </a:solidFill>
              </a:rPr>
              <a:t>Registration process provides</a:t>
            </a:r>
          </a:p>
          <a:p>
            <a:pPr lvl="2"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/>
              <a:t>Guarantee of unique name </a:t>
            </a:r>
          </a:p>
          <a:p>
            <a:pPr lvl="2"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/>
              <a:t>Enter name in Whois and DNS Databases</a:t>
            </a:r>
          </a:p>
          <a:p>
            <a:pPr lvl="1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3200">
                <a:solidFill>
                  <a:srgbClr val="C00000"/>
                </a:solidFill>
              </a:rPr>
              <a:t>Registrars</a:t>
            </a:r>
          </a:p>
          <a:p>
            <a:pPr lvl="2"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/>
              <a:t>Before 1999, one registrar, Network Solutions</a:t>
            </a:r>
          </a:p>
          <a:p>
            <a:pPr lvl="2"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/>
              <a:t>Now, thousands of registrars compete for clients</a:t>
            </a:r>
          </a:p>
          <a:p>
            <a:pPr lvl="2"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800">
                <a:solidFill>
                  <a:srgbClr val="3333CC"/>
                </a:solidFill>
              </a:rPr>
              <a:t>http://www.internic.net/alpha.html</a:t>
            </a:r>
            <a:r>
              <a:rPr lang="en-US" altLang="en-US" sz="2800"/>
              <a:t> complete list of registrars</a:t>
            </a:r>
          </a:p>
        </p:txBody>
      </p:sp>
    </p:spTree>
    <p:extLst>
      <p:ext uri="{BB962C8B-B14F-4D97-AF65-F5344CB8AC3E}">
        <p14:creationId xmlns:p14="http://schemas.microsoft.com/office/powerpoint/2010/main" val="588441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72450" cy="4800600"/>
          </a:xfrm>
        </p:spPr>
        <p:txBody>
          <a:bodyPr/>
          <a:lstStyle/>
          <a:p>
            <a:pPr marL="457200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Main lecture slides are adapted from Eastern Washington University, </a:t>
            </a: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      CSCD 434: Network Security (Spring 2014)</a:t>
            </a: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      By Carol Taylor</a:t>
            </a:r>
          </a:p>
          <a:p>
            <a:pPr marL="1200150" lvl="1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rgbClr val="0000CC"/>
                </a:solidFill>
                <a:hlinkClick r:id="rId2"/>
              </a:rPr>
              <a:t>http://penguin.ewu.edu/cscd434/CourseNotes/</a:t>
            </a:r>
            <a:endParaRPr lang="en-GB" altLang="en-US" dirty="0">
              <a:solidFill>
                <a:srgbClr val="0000CC"/>
              </a:solidFill>
            </a:endParaRP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	</a:t>
            </a:r>
          </a:p>
          <a:p>
            <a:pPr marL="457200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CC"/>
                </a:solidFill>
              </a:rPr>
              <a:t>"Google Hacking 101", by Matt Payne</a:t>
            </a:r>
          </a:p>
          <a:p>
            <a:pPr marL="1200150" lvl="1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rgbClr val="0000CC"/>
                </a:solidFill>
                <a:hlinkClick r:id="rId3"/>
              </a:rPr>
              <a:t>http://www.certconf.org/presentations/2006/files/RC1.pdf</a:t>
            </a:r>
            <a:endParaRPr lang="en-GB" altLang="en-US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>
                <a:solidFill>
                  <a:srgbClr val="0000CC"/>
                </a:solidFill>
                <a:latin typeface="AlBattar" charset="0"/>
              </a:rPr>
              <a:t>Domain Names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7550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US" altLang="en-US"/>
              <a:t>Internet Network Information Center </a:t>
            </a:r>
          </a:p>
          <a:p>
            <a:pPr lvl="1" eaLnBrk="1" hangingPunct="1">
              <a:buClrTx/>
              <a:buFontTx/>
              <a:buNone/>
            </a:pPr>
            <a:r>
              <a:rPr lang="en-US" altLang="en-US">
                <a:solidFill>
                  <a:srgbClr val="0033CC"/>
                </a:solidFill>
              </a:rPr>
              <a:t>http://www.internic.net/whois.html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/>
              <a:t>Search for domain name’s registrar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/>
              <a:t>Comes back with registrar and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18301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457200" y="120650"/>
            <a:ext cx="822960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000">
                <a:solidFill>
                  <a:srgbClr val="3333CC"/>
                </a:solidFill>
                <a:latin typeface="AlBattar" charset="0"/>
              </a:rPr>
              <a:t>Internic.net/whois.html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377113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096000" y="3886200"/>
            <a:ext cx="152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phptr.com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 flipH="1" flipV="1">
            <a:off x="4316413" y="4011613"/>
            <a:ext cx="1730375" cy="206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457200" y="234950"/>
            <a:ext cx="822960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000">
                <a:solidFill>
                  <a:srgbClr val="0000CC"/>
                </a:solidFill>
                <a:latin typeface="AlBattar" charset="0"/>
              </a:rPr>
              <a:t>Example from Internic.net/whois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248525" cy="543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5943600" y="3733800"/>
            <a:ext cx="152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phptr.com</a:t>
            </a: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 flipH="1" flipV="1">
            <a:off x="3781425" y="3781425"/>
            <a:ext cx="2112963" cy="2841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dirty="0" err="1">
                <a:solidFill>
                  <a:srgbClr val="0000CC"/>
                </a:solidFill>
                <a:latin typeface="AlBattar" charset="0"/>
              </a:rPr>
              <a:t>Whois</a:t>
            </a:r>
            <a:r>
              <a:rPr lang="en-US" altLang="en-US" sz="4000" dirty="0">
                <a:solidFill>
                  <a:srgbClr val="0000CC"/>
                </a:solidFill>
                <a:latin typeface="AlBattar" charset="0"/>
              </a:rPr>
              <a:t> Query in Linux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542213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7550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Try </a:t>
            </a:r>
            <a:r>
              <a:rPr lang="en-US" altLang="en-US" sz="2800" dirty="0" err="1"/>
              <a:t>whois</a:t>
            </a:r>
            <a:r>
              <a:rPr lang="en-US" altLang="en-US" sz="2800" dirty="0"/>
              <a:t> query in Kali Linux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If the port number is not blocked!!!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400" dirty="0">
              <a:solidFill>
                <a:srgbClr val="00008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68" y="2438400"/>
            <a:ext cx="7000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80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 indent="-2254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C00000"/>
                </a:solidFill>
                <a:latin typeface="AlBattar" charset="0"/>
              </a:rPr>
              <a:t>Whois DB’s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sz="3200">
                <a:latin typeface="AlBattar" charset="0"/>
              </a:rPr>
              <a:t>For other countries, use</a:t>
            </a:r>
          </a:p>
          <a:p>
            <a:pPr lvl="2" eaLnBrk="1" hangingPunct="1">
              <a:buClrTx/>
              <a:buFontTx/>
              <a:buNone/>
            </a:pPr>
            <a:r>
              <a:rPr lang="en-GB" altLang="en-US" sz="2800">
                <a:solidFill>
                  <a:srgbClr val="0033CC"/>
                </a:solidFill>
                <a:latin typeface="AlBattar" charset="0"/>
              </a:rPr>
              <a:t>http://www.uwhois.com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sz="3200">
                <a:latin typeface="AlBattar" charset="0"/>
              </a:rPr>
              <a:t>Military sites, use</a:t>
            </a:r>
          </a:p>
          <a:p>
            <a:pPr lvl="2" eaLnBrk="1" hangingPunct="1">
              <a:buClrTx/>
              <a:buFontTx/>
              <a:buNone/>
            </a:pPr>
            <a:r>
              <a:rPr lang="en-GB" altLang="en-US" sz="2800">
                <a:solidFill>
                  <a:srgbClr val="0033CC"/>
                </a:solidFill>
                <a:latin typeface="AlBattar" charset="0"/>
              </a:rPr>
              <a:t>http://www.nic.mil/dodnic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sz="3200">
                <a:latin typeface="AlBattar" charset="0"/>
              </a:rPr>
              <a:t>Education, use</a:t>
            </a:r>
          </a:p>
          <a:p>
            <a:pPr lvl="2" eaLnBrk="1" hangingPunct="1">
              <a:buClrTx/>
              <a:buFontTx/>
              <a:buNone/>
            </a:pPr>
            <a:r>
              <a:rPr lang="en-GB" altLang="en-US" sz="2800">
                <a:solidFill>
                  <a:srgbClr val="0033CC"/>
                </a:solidFill>
                <a:latin typeface="AlBattar" charset="0"/>
              </a:rPr>
              <a:t>http://whois.educause.net/</a:t>
            </a:r>
          </a:p>
          <a:p>
            <a:pPr lvl="2" eaLnBrk="1" hangingPunct="1">
              <a:buClrTx/>
              <a:buFontTx/>
              <a:buNone/>
            </a:pPr>
            <a:endParaRPr lang="en-GB" altLang="en-US" sz="2800">
              <a:solidFill>
                <a:srgbClr val="0033CC"/>
              </a:solidFill>
              <a:latin typeface="AlBatt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57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C00000"/>
                </a:solidFill>
              </a:rPr>
              <a:t>Details from the Whois DB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GB" altLang="en-US"/>
              <a:t>After obtaining the target’s registrar, attacker can  obtain detailed records on target from  whois entries at registrar's site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GB" altLang="en-US">
                <a:solidFill>
                  <a:srgbClr val="FF0000"/>
                </a:solidFill>
              </a:rPr>
              <a:t>Can look up information by 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/>
              <a:t>Company name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/>
              <a:t>Domain name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/>
              <a:t>IP address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/>
              <a:t>Human contact 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/>
              <a:t>Host or server name</a:t>
            </a:r>
          </a:p>
        </p:txBody>
      </p:sp>
    </p:spTree>
    <p:extLst>
      <p:ext uri="{BB962C8B-B14F-4D97-AF65-F5344CB8AC3E}">
        <p14:creationId xmlns:p14="http://schemas.microsoft.com/office/powerpoint/2010/main" val="845987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990600" y="1600200"/>
            <a:ext cx="76962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FF0000"/>
                </a:solidFill>
              </a:rPr>
              <a:t>Details from the </a:t>
            </a:r>
            <a:r>
              <a:rPr lang="en-GB" altLang="en-US" dirty="0" err="1">
                <a:solidFill>
                  <a:srgbClr val="FF0000"/>
                </a:solidFill>
              </a:rPr>
              <a:t>Whois</a:t>
            </a:r>
            <a:r>
              <a:rPr lang="en-GB" altLang="en-US" dirty="0">
                <a:solidFill>
                  <a:srgbClr val="FF0000"/>
                </a:solidFill>
              </a:rPr>
              <a:t> DB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If only know Company’s name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 sz="2800" dirty="0"/>
              <a:t>   </a:t>
            </a:r>
            <a:r>
              <a:rPr lang="en-GB" altLang="en-US" sz="2800" dirty="0" err="1"/>
              <a:t>Whois</a:t>
            </a:r>
            <a:r>
              <a:rPr lang="en-GB" altLang="en-US" sz="2800" dirty="0"/>
              <a:t> DB will provide lot more information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GB" altLang="en-US" sz="2600" dirty="0"/>
              <a:t>Human contacts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GB" altLang="en-US" sz="2600" dirty="0"/>
              <a:t>Phone numbers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GB" altLang="en-US" sz="2600" dirty="0"/>
              <a:t>e-mail addresses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GB" altLang="en-US" sz="2600" dirty="0"/>
              <a:t>Postal address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GB" altLang="en-US" sz="2600" dirty="0"/>
              <a:t>Name servers – the DNS servers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Network Solutions</a:t>
            </a:r>
          </a:p>
          <a:p>
            <a:pPr lvl="2" eaLnBrk="1" hangingPunct="1">
              <a:lnSpc>
                <a:spcPct val="90000"/>
              </a:lnSpc>
              <a:buClrTx/>
              <a:buFontTx/>
              <a:buNone/>
            </a:pPr>
            <a:r>
              <a:rPr lang="en-GB" altLang="en-US" dirty="0">
                <a:solidFill>
                  <a:srgbClr val="3333CC"/>
                </a:solidFill>
              </a:rPr>
              <a:t>http://www.networksolutions.com/whois/index.jsp</a:t>
            </a:r>
          </a:p>
          <a:p>
            <a:pPr lvl="2" eaLnBrk="1" hangingPunct="1">
              <a:lnSpc>
                <a:spcPct val="90000"/>
              </a:lnSpc>
              <a:buClrTx/>
              <a:buFontTx/>
              <a:buNone/>
            </a:pPr>
            <a:endParaRPr lang="en-GB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8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>
                <a:solidFill>
                  <a:srgbClr val="0000CC"/>
                </a:solidFill>
                <a:latin typeface="AlBattar" charset="0"/>
              </a:rPr>
              <a:t>Counterhack.net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80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7500" algn="l"/>
                <a:tab pos="406400" algn="l"/>
                <a:tab pos="863600" algn="l"/>
                <a:tab pos="1320800" algn="l"/>
                <a:tab pos="1778000" algn="l"/>
                <a:tab pos="2235200" algn="l"/>
                <a:tab pos="2692400" algn="l"/>
                <a:tab pos="3149600" algn="l"/>
                <a:tab pos="3606800" algn="l"/>
                <a:tab pos="4064000" algn="l"/>
                <a:tab pos="4521200" algn="l"/>
                <a:tab pos="4978400" algn="l"/>
                <a:tab pos="5435600" algn="l"/>
                <a:tab pos="5892800" algn="l"/>
                <a:tab pos="6350000" algn="l"/>
                <a:tab pos="6807200" algn="l"/>
                <a:tab pos="7264400" algn="l"/>
                <a:tab pos="7721600" algn="l"/>
                <a:tab pos="8178800" algn="l"/>
                <a:tab pos="8636000" algn="l"/>
                <a:tab pos="9093200" algn="l"/>
                <a:tab pos="9096375" algn="l"/>
                <a:tab pos="9553575" algn="l"/>
                <a:tab pos="10010775" algn="l"/>
                <a:tab pos="10467975" algn="l"/>
                <a:tab pos="10471150" algn="l"/>
                <a:tab pos="10474325" algn="l"/>
                <a:tab pos="10477500" algn="l"/>
                <a:tab pos="10480675" algn="l"/>
                <a:tab pos="10483850" algn="l"/>
                <a:tab pos="10487025" algn="l"/>
                <a:tab pos="104902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800"/>
              <a:t> </a:t>
            </a:r>
            <a:r>
              <a:rPr lang="en-US" altLang="en-US" sz="1400"/>
              <a:t>	</a:t>
            </a:r>
            <a:r>
              <a:rPr lang="en-US" altLang="en-US" sz="2800">
                <a:solidFill>
                  <a:srgbClr val="DC2300"/>
                </a:solidFill>
              </a:rPr>
              <a:t>Registrant:	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800"/>
              <a:t>  	Skoudis, Edward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417 5TH AVE FL 11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NEW YORK, NY 10016-2204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US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</a:t>
            </a:r>
            <a:r>
              <a:rPr lang="en-US" altLang="en-US" sz="2600">
                <a:solidFill>
                  <a:srgbClr val="DC2300"/>
                </a:solidFill>
              </a:rPr>
              <a:t>Domain Name:</a:t>
            </a:r>
            <a:r>
              <a:rPr lang="en-US" altLang="en-US" sz="2400"/>
              <a:t> COUNTERHACK.NET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Administrative Contact : 	Skoudis, Edward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Ed.Skoudis@predictive.com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417 5TH AVE FL 11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NEW YORK, NY 10016-2204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US 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2400"/>
              <a:t>  	Phone: 732-751-1024</a:t>
            </a:r>
          </a:p>
        </p:txBody>
      </p:sp>
    </p:spTree>
    <p:extLst>
      <p:ext uri="{BB962C8B-B14F-4D97-AF65-F5344CB8AC3E}">
        <p14:creationId xmlns:p14="http://schemas.microsoft.com/office/powerpoint/2010/main" val="3026660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DC2300"/>
                </a:solidFill>
              </a:rPr>
              <a:t>ARIN DB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/>
              <a:t>In addition to the Whois DB, another source of information is the American Registry for Internet Numbers (ARIN)</a:t>
            </a:r>
            <a:r>
              <a:rPr lang="ar-SA" altLang="en-US"/>
              <a:t>‏</a:t>
            </a:r>
            <a:endParaRPr lang="en-GB" altLang="en-US"/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/>
              <a:t>ARIN maintains Web-accessible, whois-style DB  lets users gather information about who owns particular IP address ranges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/>
              <a:t>Can look up IP’s in North and South America, Caribbean and sub-Saharan Africa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b="1"/>
              <a:t>Use:</a:t>
            </a:r>
            <a:r>
              <a:rPr lang="en-GB" altLang="en-US"/>
              <a:t> </a:t>
            </a:r>
            <a:r>
              <a:rPr lang="en-GB" altLang="en-US">
                <a:solidFill>
                  <a:srgbClr val="0033CC"/>
                </a:solidFill>
              </a:rPr>
              <a:t>http://ws.arin.net/</a:t>
            </a:r>
          </a:p>
          <a:p>
            <a:pPr lvl="3" indent="0" eaLnBrk="1" hangingPunct="1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0033CC"/>
                </a:solidFill>
              </a:rPr>
              <a:t>Then, type in IP address at the whois prompt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/>
              <a:t>In Europe use, Re’seaux IP Euorope’ens Network Coordination Centr (RIPE NCC) </a:t>
            </a:r>
            <a:r>
              <a:rPr lang="en-GB" altLang="en-US">
                <a:solidFill>
                  <a:srgbClr val="0033CC"/>
                </a:solidFill>
              </a:rPr>
              <a:t>http://www.ripe.net</a:t>
            </a:r>
          </a:p>
        </p:txBody>
      </p:sp>
    </p:spTree>
    <p:extLst>
      <p:ext uri="{BB962C8B-B14F-4D97-AF65-F5344CB8AC3E}">
        <p14:creationId xmlns:p14="http://schemas.microsoft.com/office/powerpoint/2010/main" val="1282234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DC2300"/>
                </a:solidFill>
              </a:rPr>
              <a:t>General Purpose Reconnaissance Tools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GB" altLang="en-US" sz="2400" dirty="0"/>
              <a:t>Can also research target through attack portals on the web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GB" altLang="en-US" sz="2400" dirty="0"/>
              <a:t>Sites allow you to do research and even initiate an attack against the target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GB" altLang="en-US" sz="2400" dirty="0"/>
              <a:t>		</a:t>
            </a:r>
            <a:r>
              <a:rPr lang="en-GB" altLang="en-US" sz="2400" dirty="0">
                <a:solidFill>
                  <a:srgbClr val="0033CC"/>
                </a:solidFill>
              </a:rPr>
              <a:t>www.dnsstuff.com/tools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GB" altLang="en-US" sz="2400" dirty="0"/>
              <a:t>	 </a:t>
            </a:r>
            <a:r>
              <a:rPr lang="en-GB" altLang="en-US" sz="2400" dirty="0">
                <a:solidFill>
                  <a:srgbClr val="0033CC"/>
                </a:solidFill>
              </a:rPr>
              <a:t>www.network-tools.com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		www.cotse.com/refs.htm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		http://www.dslreports.com/tools?r=76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endParaRPr lang="en-GB" alt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5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Stages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219200" y="1600200"/>
            <a:ext cx="769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AlBattar" charset="0"/>
              </a:rPr>
              <a:t>Turns out, different reasons attackers want to attack you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GB" altLang="en-US" dirty="0">
                <a:latin typeface="AlBattar" charset="0"/>
              </a:rPr>
              <a:t>Altruistic reasons to sheer profit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GB" altLang="en-US" dirty="0">
                <a:latin typeface="AlBattar" charset="0"/>
              </a:rPr>
              <a:t>Serious attackers, accomplish goals in stages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GB" altLang="en-US" dirty="0">
                <a:latin typeface="AlBattar" charset="0"/>
              </a:rPr>
              <a:t>Ed </a:t>
            </a:r>
            <a:r>
              <a:rPr lang="en-GB" altLang="en-US" dirty="0" err="1">
                <a:latin typeface="AlBattar" charset="0"/>
              </a:rPr>
              <a:t>Skoudis</a:t>
            </a:r>
            <a:r>
              <a:rPr lang="en-GB" altLang="en-US" dirty="0">
                <a:latin typeface="AlBattar" charset="0"/>
              </a:rPr>
              <a:t>, well-known security expert identifies 5 stages of attack</a:t>
            </a:r>
          </a:p>
        </p:txBody>
      </p:sp>
    </p:spTree>
    <p:extLst>
      <p:ext uri="{BB962C8B-B14F-4D97-AF65-F5344CB8AC3E}">
        <p14:creationId xmlns:p14="http://schemas.microsoft.com/office/powerpoint/2010/main" val="176867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457200"/>
            <a:ext cx="4588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Way-Back Machine:  </a:t>
            </a:r>
          </a:p>
          <a:p>
            <a:r>
              <a:rPr lang="en-US" sz="3600" dirty="0">
                <a:solidFill>
                  <a:srgbClr val="C00000"/>
                </a:solidFill>
              </a:rPr>
              <a:t>https://archive.org/web/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458200" cy="11625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3276600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a target website URL, you will be able to check all saved history snapshot of the target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Former manager, employee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sensitive information posted before they disappeared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lot fun information of the target history!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7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05788" cy="4413250"/>
          </a:xfrm>
        </p:spPr>
        <p:txBody>
          <a:bodyPr lIns="0" tIns="0" rIns="0" bIns="0" anchor="t"/>
          <a:lstStyle/>
          <a:p>
            <a:pPr marL="317500" indent="-314325" algn="ctr">
              <a:spcBef>
                <a:spcPts val="800"/>
              </a:spcBef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  <a:defRPr/>
            </a:pPr>
            <a:endParaRPr lang="en-US" altLang="en-US" sz="3200">
              <a:solidFill>
                <a:srgbClr val="000000"/>
              </a:solidFill>
            </a:endParaRPr>
          </a:p>
          <a:p>
            <a:pPr marL="317500" indent="-314325" algn="ctr">
              <a:spcBef>
                <a:spcPts val="800"/>
              </a:spcBef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  <a:defRPr/>
            </a:pPr>
            <a:endParaRPr lang="en-US" altLang="en-US" sz="3200">
              <a:solidFill>
                <a:srgbClr val="000000"/>
              </a:solidFill>
            </a:endParaRPr>
          </a:p>
          <a:p>
            <a:pPr marL="317500" indent="-314325" algn="ctr">
              <a:spcBef>
                <a:spcPts val="800"/>
              </a:spcBef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  <a:defRPr/>
            </a:pPr>
            <a:endParaRPr lang="en-US" altLang="en-US" sz="3200">
              <a:solidFill>
                <a:srgbClr val="000000"/>
              </a:solidFill>
            </a:endParaRPr>
          </a:p>
          <a:p>
            <a:pPr marL="317500" indent="-314325" algn="ctr">
              <a:spcBef>
                <a:spcPts val="800"/>
              </a:spcBef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  <a:defRPr/>
            </a:pPr>
            <a:endParaRPr lang="en-US" altLang="en-US" sz="3200">
              <a:solidFill>
                <a:srgbClr val="000000"/>
              </a:solidFill>
            </a:endParaRPr>
          </a:p>
          <a:p>
            <a:pPr marL="317500" indent="-314325" algn="ctr">
              <a:spcBef>
                <a:spcPts val="800"/>
              </a:spcBef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  <a:defRPr/>
            </a:pPr>
            <a:r>
              <a:rPr lang="en-US" altLang="en-US" sz="3200">
                <a:solidFill>
                  <a:srgbClr val="000000"/>
                </a:solidFill>
              </a:rPr>
              <a:t>Google Hacking Basics</a:t>
            </a: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25431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956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5115CFD-647A-4F90-97A6-CB673C6B88AC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>
                <a:solidFill>
                  <a:srgbClr val="0000CC"/>
                </a:solidFill>
                <a:latin typeface="AlBattar" charset="0"/>
              </a:rPr>
              <a:t>Google Hacking</a:t>
            </a: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/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DC2300"/>
                </a:solidFill>
              </a:rPr>
              <a:t>Good to understand how Google works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/>
              <a:t>Understand then how Google can work for attackers to gain sensitive information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/>
              <a:t>And, how you can defend against this type of information gathering</a:t>
            </a:r>
          </a:p>
        </p:txBody>
      </p:sp>
      <p:pic>
        <p:nvPicPr>
          <p:cNvPr id="901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8600"/>
            <a:ext cx="123507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561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DF25506-A64D-45D5-8E20-51C404B90F6B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457200" y="212725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0000CC"/>
                </a:solidFill>
                <a:latin typeface="AlBattar" charset="0"/>
              </a:rPr>
              <a:t>Google Basics</a:t>
            </a: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200" y="914400"/>
            <a:ext cx="8839200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5963" indent="-2587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Several components to Google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CC"/>
                </a:solidFill>
              </a:rPr>
              <a:t>Google Bots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/>
              <a:t>Crawl web sites and search for information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CC"/>
                </a:solidFill>
              </a:rPr>
              <a:t>Google Index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/>
              <a:t>Massive index of web pages – index is what gets searched. Relates pages to each other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CC"/>
                </a:solidFill>
              </a:rPr>
              <a:t>Google Cache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/>
              <a:t>Copy of 101K of text for each page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/>
              <a:t>Even deleted pages still have copies in Google cache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</a:pPr>
            <a:r>
              <a:rPr lang="en-US" altLang="en-US" sz="2400">
                <a:solidFill>
                  <a:srgbClr val="0000CC"/>
                </a:solidFill>
              </a:rPr>
              <a:t>Google API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/>
              <a:t>Programs perform search and retrieve results using XML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/>
              <a:t>Uses SOAP Simple Object Access Protocol</a:t>
            </a:r>
          </a:p>
          <a:p>
            <a:pPr lvl="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/>
              <a:t>Need your own Google API key to use Google API</a:t>
            </a:r>
          </a:p>
        </p:txBody>
      </p:sp>
      <p:pic>
        <p:nvPicPr>
          <p:cNvPr id="921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0"/>
            <a:ext cx="21812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208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BAE8AC9-5334-4F76-A005-90857209AFEA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>
                <a:solidFill>
                  <a:srgbClr val="0000CC"/>
                </a:solidFill>
                <a:latin typeface="AlBattar" charset="0"/>
              </a:rPr>
              <a:t>Google Basics</a:t>
            </a:r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838200" y="1301750"/>
            <a:ext cx="7848600" cy="546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Can use directives to focus search and limit amount of information returned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 err="1"/>
              <a:t>site:counterhack.net</a:t>
            </a:r>
            <a:r>
              <a:rPr lang="en-US" altLang="en-US" sz="2400" b="1" dirty="0"/>
              <a:t> 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/>
              <a:t>Says to search only in counterhack.net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 err="1"/>
              <a:t>filetype:ppt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site:counterhack.net</a:t>
            </a:r>
            <a:endParaRPr lang="en-US" altLang="en-US" sz="2400" b="1" dirty="0"/>
          </a:p>
          <a:p>
            <a:pPr lvl="2">
              <a:buFont typeface="Times New Roman" panose="02020603050405020304" pitchFamily="18" charset="0"/>
              <a:buChar char="•"/>
            </a:pPr>
            <a:r>
              <a:rPr lang="en-US" altLang="en-US" dirty="0"/>
              <a:t>Limits file type to power point for counterhack.net site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 err="1"/>
              <a:t>cache:www.counterhack.net</a:t>
            </a:r>
            <a:endParaRPr lang="en-US" altLang="en-US" sz="2400" b="1" dirty="0"/>
          </a:p>
          <a:p>
            <a:pPr lvl="2">
              <a:buFont typeface="Times New Roman" panose="02020603050405020304" pitchFamily="18" charset="0"/>
              <a:buChar char="•"/>
            </a:pPr>
            <a:r>
              <a:rPr lang="en-US" altLang="en-US" dirty="0"/>
              <a:t>Good for removed pages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Combining terms gives powerful searches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 err="1"/>
              <a:t>site:wellsfargo.com</a:t>
            </a:r>
            <a:r>
              <a:rPr lang="en-US" altLang="en-US" sz="2400" b="1" dirty="0"/>
              <a:t>  </a:t>
            </a:r>
            <a:r>
              <a:rPr lang="en-US" altLang="en-US" sz="2400" b="1" dirty="0" err="1"/>
              <a:t>filetype:xls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ssn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Says to search only </a:t>
            </a:r>
            <a:r>
              <a:rPr lang="en-US" altLang="en-US" sz="2400" dirty="0" err="1"/>
              <a:t>Wellsfargo</a:t>
            </a:r>
            <a:r>
              <a:rPr lang="en-US" altLang="en-US" sz="2400" dirty="0"/>
              <a:t> site for spreadsheets with </a:t>
            </a:r>
            <a:r>
              <a:rPr lang="en-US" altLang="en-US" sz="2400" dirty="0" err="1"/>
              <a:t>ssn</a:t>
            </a:r>
            <a:r>
              <a:rPr lang="en-US" altLang="en-US" sz="2400" dirty="0"/>
              <a:t> – social security number</a:t>
            </a:r>
          </a:p>
        </p:txBody>
      </p:sp>
    </p:spTree>
    <p:extLst>
      <p:ext uri="{BB962C8B-B14F-4D97-AF65-F5344CB8AC3E}">
        <p14:creationId xmlns:p14="http://schemas.microsoft.com/office/powerpoint/2010/main" val="2274012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FFADD4-646F-4F81-B7EB-6AC28C5D6AE2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>
                <a:solidFill>
                  <a:srgbClr val="0000CC"/>
                </a:solidFill>
                <a:latin typeface="AlBattar" charset="0"/>
              </a:rPr>
              <a:t>Google Basics</a:t>
            </a: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If Web page removed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dirty="0"/>
              <a:t>May still be in Google Cache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dirty="0"/>
              <a:t>Another place for removed web pages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 err="1"/>
              <a:t>Wayback</a:t>
            </a:r>
            <a:r>
              <a:rPr lang="en-US" altLang="en-US" dirty="0"/>
              <a:t> Machine</a:t>
            </a:r>
          </a:p>
          <a:p>
            <a:pPr lvl="2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http://www.archive.org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/>
              <a:t>Archives old web pages 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Can search for active scripts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dirty="0" err="1"/>
              <a:t>site:wellsfargo.com</a:t>
            </a:r>
            <a:r>
              <a:rPr lang="en-US" altLang="en-US" dirty="0"/>
              <a:t> </a:t>
            </a:r>
            <a:r>
              <a:rPr lang="en-US" altLang="en-US" dirty="0" err="1"/>
              <a:t>filetype:asp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dirty="0" err="1"/>
              <a:t>site:wellsfargo.com</a:t>
            </a:r>
            <a:r>
              <a:rPr lang="en-US" altLang="en-US" dirty="0"/>
              <a:t> </a:t>
            </a:r>
            <a:r>
              <a:rPr lang="en-US" altLang="en-US" dirty="0" err="1"/>
              <a:t>filetype:cgi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dirty="0" err="1"/>
              <a:t>site:wellsfargo.com</a:t>
            </a:r>
            <a:r>
              <a:rPr lang="en-US" altLang="en-US" dirty="0"/>
              <a:t> </a:t>
            </a:r>
            <a:r>
              <a:rPr lang="en-US" altLang="en-US" dirty="0" err="1"/>
              <a:t>filetype:php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3444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0B854AE1-90EF-4BB0-95AE-FA8877BC62D9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36</a:t>
            </a:fld>
            <a:endParaRPr lang="en-US" alt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Google Bombing  !=  Google Hacking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hlinkClick r:id="rId3"/>
              </a:rPr>
              <a:t>http://en.wikipedia.org/wiki/Google_bomb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b="1"/>
              <a:t>Google bomb</a:t>
            </a:r>
            <a:r>
              <a:rPr lang="en-US" altLang="en-US" sz="2800"/>
              <a:t> or </a:t>
            </a:r>
            <a:r>
              <a:rPr lang="en-US" altLang="en-US" sz="2800" b="1"/>
              <a:t>Google wash</a:t>
            </a:r>
            <a:r>
              <a:rPr lang="en-US" altLang="en-US" sz="2800"/>
              <a:t> is an attempt to influence the ranking of a given site in results returned by the Google search engine. Due to the way that Google's Page Rank algorithm works, a website will be ranked higher if the sites that link to that page all use consistent anchor text. </a:t>
            </a:r>
          </a:p>
        </p:txBody>
      </p:sp>
    </p:spTree>
    <p:extLst>
      <p:ext uri="{BB962C8B-B14F-4D97-AF65-F5344CB8AC3E}">
        <p14:creationId xmlns:p14="http://schemas.microsoft.com/office/powerpoint/2010/main" val="2342264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660D410D-DC4F-4C68-A67C-BBFFB35E1573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37</a:t>
            </a:fld>
            <a:endParaRPr lang="en-US" alt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Do I Get Google Search Results?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Pick your keywords carefully &amp; be specific</a:t>
            </a:r>
          </a:p>
          <a:p>
            <a:r>
              <a:rPr lang="en-US" altLang="en-US"/>
              <a:t>Do NOT exceed 10 keywords</a:t>
            </a:r>
          </a:p>
          <a:p>
            <a:r>
              <a:rPr lang="en-US" altLang="en-US"/>
              <a:t>Use Boolean modifiers</a:t>
            </a:r>
          </a:p>
          <a:p>
            <a:r>
              <a:rPr lang="en-US" altLang="en-US"/>
              <a:t>Use advanced operators</a:t>
            </a:r>
          </a:p>
          <a:p>
            <a:r>
              <a:rPr lang="en-US" altLang="en-US"/>
              <a:t>Google ignores some words*:</a:t>
            </a:r>
          </a:p>
          <a:p>
            <a:pPr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a, about, an, and, are, as, at, be, by, from, how, i, in, is, it, of, </a:t>
            </a:r>
          </a:p>
          <a:p>
            <a:pPr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on, or, that, the, this, to, we, what, when, where, which, with</a:t>
            </a:r>
          </a:p>
          <a:p>
            <a:pPr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altLang="en-US" sz="1600"/>
          </a:p>
        </p:txBody>
      </p:sp>
      <p:pic>
        <p:nvPicPr>
          <p:cNvPr id="100357" name="Picture 4" descr="travel-nyc-wallst-bull-sh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18891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28800" y="5791200"/>
            <a:ext cx="4648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/>
              <a:t>*From: Google 201, Advanced Googology - Patrick Crispen, CSU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45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F573CD01-E5D9-4FCA-B9C7-E24454D1E879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38</a:t>
            </a:fld>
            <a:endParaRPr lang="en-US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Google's Boolean Modifiers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0050"/>
            <a:ext cx="5334000" cy="44148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AND is always implied.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OR: Escobar (Narcotics OR Cocaine)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"-" = NOT: Escobar -Pablo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"+" = MUST: Escobar +Roberto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Use quotes for exact phrase matching:</a:t>
            </a:r>
            <a:r>
              <a:rPr lang="en-US" altLang="en-US" sz="4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"nobody puts baby in a corner"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	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/>
          </a:p>
        </p:txBody>
      </p:sp>
      <p:pic>
        <p:nvPicPr>
          <p:cNvPr id="102405" name="Picture 5" descr="dirtydanc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76800"/>
            <a:ext cx="17049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669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D3C94F78-E755-4A16-BF7E-50C5A48EDCF6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39</a:t>
            </a:fld>
            <a:endParaRPr lang="en-US" alt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Wildcards 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Google supports word wildcards but NOT stemming.</a:t>
            </a:r>
          </a:p>
          <a:p>
            <a:pPr lvl="1"/>
            <a:r>
              <a:rPr lang="en-US" altLang="en-US"/>
              <a:t>"It's the end of the * as we know it" works.</a:t>
            </a:r>
          </a:p>
          <a:p>
            <a:pPr lvl="1"/>
            <a:r>
              <a:rPr lang="en-US" altLang="en-US"/>
              <a:t>but "American Psycho*" won't get you decent results on American Psychology or American Psychophysics.</a:t>
            </a:r>
          </a:p>
        </p:txBody>
      </p:sp>
    </p:spTree>
    <p:extLst>
      <p:ext uri="{BB962C8B-B14F-4D97-AF65-F5344CB8AC3E}">
        <p14:creationId xmlns:p14="http://schemas.microsoft.com/office/powerpoint/2010/main" val="25026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8013" cy="1050925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latin typeface="AlBattar" charset="0"/>
              </a:rPr>
              <a:t>Attack Stages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542213" cy="4435475"/>
          </a:xfrm>
        </p:spPr>
        <p:txBody>
          <a:bodyPr lIns="0" tIns="0" rIns="0" bIns="0"/>
          <a:lstStyle/>
          <a:p>
            <a:pPr marL="317500" indent="-314325"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</a:pPr>
            <a:r>
              <a:rPr lang="en-US" altLang="en-US" dirty="0"/>
              <a:t>1. Reconnaissance</a:t>
            </a:r>
          </a:p>
          <a:p>
            <a:pPr marL="317500" indent="-314325"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</a:pPr>
            <a:r>
              <a:rPr lang="en-US" altLang="en-US" dirty="0"/>
              <a:t>2. Scanning</a:t>
            </a:r>
          </a:p>
          <a:p>
            <a:pPr marL="317500" indent="-314325"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</a:pPr>
            <a:r>
              <a:rPr lang="en-US" altLang="en-US" dirty="0"/>
              <a:t>3. Gaining Access</a:t>
            </a:r>
          </a:p>
          <a:p>
            <a:pPr marL="317500" indent="-314325"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</a:pPr>
            <a:r>
              <a:rPr lang="en-US" altLang="en-US" dirty="0"/>
              <a:t>4. Maintaining Access</a:t>
            </a:r>
          </a:p>
          <a:p>
            <a:pPr marL="317500" indent="-314325"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</a:pPr>
            <a:r>
              <a:rPr lang="en-US" altLang="en-US" dirty="0"/>
              <a:t>5. Covering Tracks and Hiding</a:t>
            </a:r>
          </a:p>
          <a:p>
            <a:pPr marL="317500" indent="-314325">
              <a:buClrTx/>
              <a:buFontTx/>
              <a:buNone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</a:pPr>
            <a:endParaRPr lang="en-US" altLang="en-US" dirty="0"/>
          </a:p>
          <a:p>
            <a:pPr marL="317500" indent="-314325">
              <a:buFont typeface="Times New Roman" panose="02020603050405020304" pitchFamily="18" charset="0"/>
              <a:buChar char="•"/>
              <a:tabLst>
                <a:tab pos="317500" algn="l"/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</a:tabLst>
            </a:pPr>
            <a:r>
              <a:rPr lang="en-US" altLang="en-US" dirty="0"/>
              <a:t>Today, look at Reconnaissance ...</a:t>
            </a:r>
          </a:p>
        </p:txBody>
      </p:sp>
    </p:spTree>
    <p:extLst>
      <p:ext uri="{BB962C8B-B14F-4D97-AF65-F5344CB8AC3E}">
        <p14:creationId xmlns:p14="http://schemas.microsoft.com/office/powerpoint/2010/main" val="389531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F98B83B3-0CE3-4AF6-B5E6-42B80837DA91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40</a:t>
            </a:fld>
            <a:endParaRPr lang="en-US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Searching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googleguide.com and… </a:t>
            </a:r>
          </a:p>
          <a:p>
            <a:pPr>
              <a:buFontTx/>
              <a:buNone/>
            </a:pPr>
            <a:r>
              <a:rPr lang="en-US" altLang="en-US" sz="2800"/>
              <a:t>Advanced Search Page: </a:t>
            </a:r>
            <a:r>
              <a:rPr lang="en-US" altLang="en-US" sz="2800">
                <a:hlinkClick r:id="rId3"/>
              </a:rPr>
              <a:t>http://www.google.com/advanced_search</a:t>
            </a:r>
            <a:endParaRPr lang="en-US" altLang="en-US" sz="2800"/>
          </a:p>
        </p:txBody>
      </p:sp>
      <p:pic>
        <p:nvPicPr>
          <p:cNvPr id="1065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238750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711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F8214526-772B-4540-B3B3-F4260370B483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41</a:t>
            </a:fld>
            <a:endParaRPr lang="en-US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Operators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524000"/>
            <a:ext cx="4038600" cy="4530725"/>
          </a:xfrm>
        </p:spPr>
        <p:txBody>
          <a:bodyPr/>
          <a:lstStyle/>
          <a:p>
            <a:pPr marL="0" indent="0"/>
            <a:r>
              <a:rPr lang="en-US" altLang="en-US" sz="2800"/>
              <a:t>cache:</a:t>
            </a:r>
          </a:p>
          <a:p>
            <a:pPr marL="0" indent="0"/>
            <a:r>
              <a:rPr lang="en-US" altLang="en-US" sz="2800"/>
              <a:t>define:</a:t>
            </a:r>
          </a:p>
          <a:p>
            <a:pPr marL="0" indent="0"/>
            <a:r>
              <a:rPr lang="en-US" altLang="en-US" sz="2800"/>
              <a:t>info:</a:t>
            </a:r>
          </a:p>
          <a:p>
            <a:pPr marL="0" indent="0"/>
            <a:r>
              <a:rPr lang="en-US" altLang="en-US" sz="2800"/>
              <a:t>intext:</a:t>
            </a:r>
          </a:p>
          <a:p>
            <a:pPr marL="0" indent="0"/>
            <a:r>
              <a:rPr lang="en-US" altLang="en-US" sz="2800"/>
              <a:t>intitle:</a:t>
            </a:r>
          </a:p>
          <a:p>
            <a:pPr marL="0" indent="0"/>
            <a:r>
              <a:rPr lang="en-US" altLang="en-US" sz="2800"/>
              <a:t>inurl:</a:t>
            </a:r>
          </a:p>
          <a:p>
            <a:pPr marL="0" indent="0"/>
            <a:r>
              <a:rPr lang="en-US" altLang="en-US" sz="2800"/>
              <a:t>link:</a:t>
            </a:r>
          </a:p>
          <a:p>
            <a:pPr marL="0" indent="0"/>
            <a:r>
              <a:rPr lang="en-US" altLang="en-US" sz="2800"/>
              <a:t>related:</a:t>
            </a:r>
          </a:p>
          <a:p>
            <a:pPr marL="0" indent="0"/>
            <a:r>
              <a:rPr lang="en-US" altLang="en-US" sz="2800"/>
              <a:t>stocks:</a:t>
            </a:r>
          </a:p>
          <a:p>
            <a:pPr marL="0" indent="0">
              <a:buFontTx/>
              <a:buNone/>
            </a:pPr>
            <a:endParaRPr lang="en-US" altLang="en-US" sz="2800"/>
          </a:p>
        </p:txBody>
      </p:sp>
      <p:sp>
        <p:nvSpPr>
          <p:cNvPr id="1085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038600" cy="4530725"/>
          </a:xfrm>
        </p:spPr>
        <p:txBody>
          <a:bodyPr/>
          <a:lstStyle/>
          <a:p>
            <a:pPr marL="0" indent="0"/>
            <a:r>
              <a:rPr lang="en-US" altLang="en-US" sz="2800"/>
              <a:t>filetype:</a:t>
            </a:r>
          </a:p>
          <a:p>
            <a:pPr marL="0" indent="0"/>
            <a:r>
              <a:rPr lang="en-US" altLang="en-US" sz="2800"/>
              <a:t>numrange: 1973..2005</a:t>
            </a:r>
          </a:p>
          <a:p>
            <a:pPr marL="0" indent="0"/>
            <a:r>
              <a:rPr lang="en-US" altLang="en-US" sz="2800"/>
              <a:t>source:</a:t>
            </a:r>
          </a:p>
          <a:p>
            <a:pPr marL="0" indent="0"/>
            <a:r>
              <a:rPr lang="en-US" altLang="en-US" sz="2800"/>
              <a:t>phonebook:</a:t>
            </a:r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304800" y="62484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hlinkClick r:id="rId3"/>
              </a:rPr>
              <a:t>http://www.googleguide.com/advanced_operators.html</a:t>
            </a:r>
            <a:r>
              <a:rPr lang="en-US" altLang="en-US" sz="1200"/>
              <a:t> and </a:t>
            </a:r>
            <a:r>
              <a:rPr lang="en-US" altLang="en-US" b="1"/>
              <a:t>http://tinyurl.com/5yjnx</a:t>
            </a:r>
            <a:r>
              <a:rPr lang="en-US" altLang="en-US"/>
              <a:t> </a:t>
            </a:r>
          </a:p>
        </p:txBody>
      </p:sp>
      <p:pic>
        <p:nvPicPr>
          <p:cNvPr id="1085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419600"/>
            <a:ext cx="14287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52" name="Text Box 7"/>
          <p:cNvSpPr txBox="1">
            <a:spLocks noChangeArrowheads="1"/>
          </p:cNvSpPr>
          <p:nvPr/>
        </p:nvSpPr>
        <p:spPr bwMode="auto">
          <a:xfrm>
            <a:off x="3200400" y="4724400"/>
            <a:ext cx="3657600" cy="1384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0070C0"/>
                </a:solidFill>
              </a:rPr>
              <a:t>DEMO: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70C0"/>
                </a:solidFill>
              </a:rPr>
              <a:t>on-2-13-1973..2004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70C0"/>
                </a:solidFill>
              </a:rPr>
              <a:t>visa 4356000000000000..4356999999999999</a:t>
            </a:r>
          </a:p>
        </p:txBody>
      </p:sp>
    </p:spTree>
    <p:extLst>
      <p:ext uri="{BB962C8B-B14F-4D97-AF65-F5344CB8AC3E}">
        <p14:creationId xmlns:p14="http://schemas.microsoft.com/office/powerpoint/2010/main" val="2788248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05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endParaRPr lang="en-US" altLang="en-US"/>
          </a:p>
        </p:txBody>
      </p:sp>
      <p:sp>
        <p:nvSpPr>
          <p:cNvPr id="11059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endParaRPr lang="en-US" altLang="en-US"/>
          </a:p>
        </p:txBody>
      </p:sp>
      <p:pic>
        <p:nvPicPr>
          <p:cNvPr id="11059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027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31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69A57C87-0773-4D56-B2AE-F5EDACE84242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43</a:t>
            </a:fld>
            <a:endParaRPr lang="en-US" altLang="en-US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Basic Search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Use the plus sign (+) to force a search for an overly common word. Use the minus sign (-) to exclude a term from a search. No space follows these signs.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To search for a phrase, supply the phrase surrounded by double quotes (" ").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period (.) serves as a single-character wildcard.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An asterisk (*) represents any word—not the completion of a word, as is traditionally used.</a:t>
            </a:r>
          </a:p>
        </p:txBody>
      </p:sp>
    </p:spTree>
    <p:extLst>
      <p:ext uri="{BB962C8B-B14F-4D97-AF65-F5344CB8AC3E}">
        <p14:creationId xmlns:p14="http://schemas.microsoft.com/office/powerpoint/2010/main" val="2886061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8412F457-B0C9-49A4-9EF4-D6BE21AEDF7B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44</a:t>
            </a:fld>
            <a:endParaRPr lang="en-US" altLang="en-US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Operators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Google advanced operators help refine searches. Advanced operators use a syntax such as the following:</a:t>
            </a:r>
            <a:endParaRPr lang="en-US" altLang="en-US" sz="2400" i="1"/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chemeClr val="accent2"/>
                </a:solidFill>
              </a:rPr>
              <a:t>operator:search_term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Notice that there's no space between the operator, the colon, and the search term.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 b="1"/>
              <a:t>site</a:t>
            </a:r>
            <a:r>
              <a:rPr lang="en-US" altLang="en-US" sz="2400"/>
              <a:t>: operator</a:t>
            </a:r>
            <a:r>
              <a:rPr lang="en-US" altLang="en-US" sz="2400" b="1"/>
              <a:t> </a:t>
            </a:r>
            <a:r>
              <a:rPr lang="en-US" altLang="en-US" sz="2400"/>
              <a:t>instructs Google to restrict a search to a specific web site </a:t>
            </a:r>
            <a:r>
              <a:rPr lang="en-US" altLang="en-US" sz="2400" u="sng"/>
              <a:t>or domain</a:t>
            </a:r>
            <a:r>
              <a:rPr lang="en-US" altLang="en-US" sz="2400"/>
              <a:t>. The web site to search must be supplied after the colon.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 b="1"/>
              <a:t>link</a:t>
            </a:r>
            <a:r>
              <a:rPr lang="en-US" altLang="en-US" sz="2400"/>
              <a:t>: operator</a:t>
            </a:r>
            <a:r>
              <a:rPr lang="en-US" altLang="en-US" sz="2400" b="1"/>
              <a:t> </a:t>
            </a:r>
            <a:r>
              <a:rPr lang="en-US" altLang="en-US" sz="2400"/>
              <a:t>instructs Google to search within hyperlinks for a search term.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 b="1"/>
              <a:t>cache</a:t>
            </a:r>
            <a:r>
              <a:rPr lang="en-US" altLang="en-US" sz="2400"/>
              <a:t>: operator</a:t>
            </a:r>
            <a:r>
              <a:rPr lang="en-US" altLang="en-US" sz="2400" b="1"/>
              <a:t> </a:t>
            </a:r>
            <a:r>
              <a:rPr lang="en-US" altLang="en-US" sz="2400"/>
              <a:t>displays the version of a web page as it appeared when Google crawled the site. The URL of the site must be supplied after the colon.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Turn off images and you can look at pages without being logged on the server!    Google as a mirror.</a:t>
            </a:r>
          </a:p>
        </p:txBody>
      </p:sp>
    </p:spTree>
    <p:extLst>
      <p:ext uri="{BB962C8B-B14F-4D97-AF65-F5344CB8AC3E}">
        <p14:creationId xmlns:p14="http://schemas.microsoft.com/office/powerpoint/2010/main" val="244301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FF8407AC-8238-483E-AC0E-A202D1988909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45</a:t>
            </a:fld>
            <a:endParaRPr lang="en-US" alt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7200"/>
              <a:t>Other parts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Google searches not only the content of a page, but the title and URL as well.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</a:t>
            </a:r>
            <a:r>
              <a:rPr lang="en-US" altLang="en-US" sz="2800" b="1"/>
              <a:t>intitle</a:t>
            </a:r>
            <a:r>
              <a:rPr lang="en-US" altLang="en-US" sz="2800"/>
              <a:t>: operator instructs Google to search for a term within the title of a document.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</a:t>
            </a:r>
            <a:r>
              <a:rPr lang="en-US" altLang="en-US" sz="2800" b="1"/>
              <a:t>inurl</a:t>
            </a:r>
            <a:r>
              <a:rPr lang="en-US" altLang="en-US" sz="2800"/>
              <a:t>: operator</a:t>
            </a:r>
            <a:r>
              <a:rPr lang="en-US" altLang="en-US" sz="2800" b="1"/>
              <a:t> </a:t>
            </a:r>
            <a:r>
              <a:rPr lang="en-US" altLang="en-US" sz="2800"/>
              <a:t>instructs Google to search only within the URL (web address) of a document. The search term must follow the colon.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To find </a:t>
            </a:r>
            <a:r>
              <a:rPr lang="en-US" altLang="en-US" sz="2800" i="1"/>
              <a:t>every </a:t>
            </a:r>
            <a:r>
              <a:rPr lang="en-US" altLang="en-US" sz="2800"/>
              <a:t>web page Google has crawled for a specific site, use the </a:t>
            </a:r>
            <a:r>
              <a:rPr lang="en-US" altLang="en-US" sz="2800" b="1"/>
              <a:t>site</a:t>
            </a:r>
            <a:r>
              <a:rPr lang="en-US" altLang="en-US" sz="2800"/>
              <a:t>: operator.</a:t>
            </a:r>
            <a:r>
              <a:rPr lang="en-US" altLang="en-US" sz="1200"/>
              <a:t> </a:t>
            </a:r>
          </a:p>
          <a:p>
            <a:pPr>
              <a:lnSpc>
                <a:spcPct val="80000"/>
              </a:lnSpc>
            </a:pP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2557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ECA94960-0936-4DA5-B392-6BDEDCF3FD83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46</a:t>
            </a:fld>
            <a:endParaRPr lang="en-US" altLang="en-US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Google Search?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The </a:t>
            </a:r>
            <a:r>
              <a:rPr lang="en-US" altLang="en-US" sz="1600" b="1"/>
              <a:t>filetype</a:t>
            </a:r>
            <a:r>
              <a:rPr lang="en-US" altLang="en-US" sz="1600"/>
              <a:t>:</a:t>
            </a:r>
            <a:r>
              <a:rPr lang="en-US" altLang="en-US" sz="1600" b="1"/>
              <a:t> </a:t>
            </a:r>
            <a:r>
              <a:rPr lang="en-US" altLang="en-US" sz="1600"/>
              <a:t>operator instructs Google to search only within the text of a particular type of file. The file type to search must be supplied after the colon. Don't include a period before the file extension.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Everything listed at </a:t>
            </a:r>
            <a:r>
              <a:rPr lang="en-US" altLang="en-US" sz="1400">
                <a:hlinkClick r:id="rId3"/>
              </a:rPr>
              <a:t>http://filext.com/</a:t>
            </a:r>
            <a:r>
              <a:rPr lang="en-US" altLang="en-US" sz="1400"/>
              <a:t> claims Johnny.   Can also ,e.g., say filetype:phps to only search .phps files.</a:t>
            </a:r>
          </a:p>
          <a:p>
            <a:pPr lvl="2">
              <a:lnSpc>
                <a:spcPct val="80000"/>
              </a:lnSpc>
            </a:pPr>
            <a:r>
              <a:rPr lang="en-US" altLang="en-US" sz="1200"/>
              <a:t>filetype:phps mysql_connect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Adobe Portable Document Format (pdf)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Adobe PostScript (ps)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Lotus 1-2-3 (wk1, wk2, wk3, wk4, wk5, wki, wks, wku)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MacWrite (mw)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Microsoft Excel (xls)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Microsoft PowerPoint (ppt)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Microsoft Word (doc)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Microsoft Works (wks, wps, wdb)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Microsoft Write (wri)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Rich Text Format (rtf)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Shockwave Flash (swf)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Text (ans, txt)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And many more…. </a:t>
            </a:r>
          </a:p>
        </p:txBody>
      </p:sp>
    </p:spTree>
    <p:extLst>
      <p:ext uri="{BB962C8B-B14F-4D97-AF65-F5344CB8AC3E}">
        <p14:creationId xmlns:p14="http://schemas.microsoft.com/office/powerpoint/2010/main" val="3943041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D75C4614-533C-41C5-A9D7-3D6853339E7E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47</a:t>
            </a:fld>
            <a:endParaRPr lang="en-US" altLang="en-US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Listings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Directory Listings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Show server version information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/>
              <a:t>Useful for an attacker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intitle:index.of</a:t>
            </a:r>
            <a:r>
              <a:rPr lang="en-US" altLang="en-US" sz="2000" dirty="0"/>
              <a:t> server.at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intitle:index.of</a:t>
            </a:r>
            <a:r>
              <a:rPr lang="en-US" altLang="en-US" sz="2000" dirty="0"/>
              <a:t> server.at </a:t>
            </a:r>
            <a:r>
              <a:rPr lang="en-US" altLang="en-US" sz="2000" dirty="0" err="1"/>
              <a:t>site:aol.com</a:t>
            </a:r>
            <a:endParaRPr lang="en-US" altLang="en-US" sz="2000" b="1" dirty="0"/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Finding Directory Listings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intitle:index.of</a:t>
            </a:r>
            <a:r>
              <a:rPr lang="en-US" altLang="en-US" sz="2000" dirty="0"/>
              <a:t> "parent directory"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intitle:index.of</a:t>
            </a:r>
            <a:r>
              <a:rPr lang="en-US" altLang="en-US" sz="2000" dirty="0"/>
              <a:t> name size </a:t>
            </a:r>
          </a:p>
        </p:txBody>
      </p:sp>
    </p:spTree>
    <p:extLst>
      <p:ext uri="{BB962C8B-B14F-4D97-AF65-F5344CB8AC3E}">
        <p14:creationId xmlns:p14="http://schemas.microsoft.com/office/powerpoint/2010/main" val="201214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1DEF686F-D0A4-4872-AE83-B5F109814F36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48</a:t>
            </a:fld>
            <a:endParaRPr lang="en-US" altLang="en-US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Security Advisory + Source = Google Hack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Security Advisories and application patches for web application explain the newly discovered vulnerability</a:t>
            </a:r>
          </a:p>
          <a:p>
            <a:r>
              <a:rPr lang="en-US" altLang="en-US"/>
              <a:t>Analysis of the source code of the vulnerable application yields a search for un-patched applications</a:t>
            </a:r>
          </a:p>
          <a:p>
            <a:r>
              <a:rPr lang="en-US" altLang="en-US"/>
              <a:t>Sometimes this can be very simple; e.g.:</a:t>
            </a:r>
          </a:p>
          <a:p>
            <a:pPr lvl="1"/>
            <a:r>
              <a:rPr lang="en-US" altLang="en-US"/>
              <a:t>“Powered by CuteNews v1.3.1”</a:t>
            </a:r>
          </a:p>
        </p:txBody>
      </p:sp>
    </p:spTree>
    <p:extLst>
      <p:ext uri="{BB962C8B-B14F-4D97-AF65-F5344CB8AC3E}">
        <p14:creationId xmlns:p14="http://schemas.microsoft.com/office/powerpoint/2010/main" val="769384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F0B1247-2A5A-4DA7-B252-8E4D9EAB55C4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49</a:t>
            </a:fld>
            <a:endParaRPr lang="en-US" alt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Automation!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two ways to automate Google searches:</a:t>
            </a:r>
          </a:p>
          <a:p>
            <a:pPr lvl="1"/>
            <a:r>
              <a:rPr lang="en-US" altLang="en-US"/>
              <a:t>Plain old web robots</a:t>
            </a:r>
          </a:p>
          <a:p>
            <a:pPr lvl="1"/>
            <a:r>
              <a:rPr lang="en-US" altLang="en-US"/>
              <a:t>The Google API: http://www.google.com/apis/</a:t>
            </a:r>
          </a:p>
        </p:txBody>
      </p:sp>
    </p:spTree>
    <p:extLst>
      <p:ext uri="{BB962C8B-B14F-4D97-AF65-F5344CB8AC3E}">
        <p14:creationId xmlns:p14="http://schemas.microsoft.com/office/powerpoint/2010/main" val="190968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>
                <a:solidFill>
                  <a:srgbClr val="0000CC"/>
                </a:solidFill>
                <a:latin typeface="AlBattar" charset="0"/>
              </a:rPr>
              <a:t>Purpose of Reconnaissance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43000" y="1600200"/>
            <a:ext cx="7542213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DC2300"/>
                </a:solidFill>
              </a:rPr>
              <a:t>What is the purpose of reconnaissance?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Find out information about target(s)</a:t>
            </a:r>
            <a:r>
              <a:rPr lang="ar-SA" altLang="en-US" sz="2800" dirty="0"/>
              <a:t>‏</a:t>
            </a:r>
            <a:endParaRPr lang="en-US" altLang="en-US" sz="2800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en-US" sz="2600" dirty="0"/>
              <a:t>More experienced attackers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600" dirty="0"/>
              <a:t>   invest time and resources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600" dirty="0"/>
              <a:t>   in information discovery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en-US" sz="2600" dirty="0">
                <a:solidFill>
                  <a:srgbClr val="000080"/>
                </a:solidFill>
              </a:rPr>
              <a:t>Like bank robbers</a:t>
            </a:r>
          </a:p>
          <a:p>
            <a:pPr lvl="2">
              <a:buFont typeface="Times New Roman" panose="02020603050405020304" pitchFamily="18" charset="0"/>
              <a:buChar char="•"/>
            </a:pPr>
            <a:r>
              <a:rPr lang="en-US" altLang="en-US" sz="2200" dirty="0"/>
              <a:t>Do they just decide one day to rob a bank?</a:t>
            </a:r>
          </a:p>
          <a:p>
            <a:pPr lvl="2">
              <a:buFont typeface="Times New Roman" panose="02020603050405020304" pitchFamily="18" charset="0"/>
              <a:buChar char="•"/>
            </a:pPr>
            <a:r>
              <a:rPr lang="en-US" altLang="en-US" sz="2200" dirty="0"/>
              <a:t>No. At least successful ones</a:t>
            </a:r>
          </a:p>
          <a:p>
            <a:pPr lvl="2">
              <a:buFont typeface="Times New Roman" panose="02020603050405020304" pitchFamily="18" charset="0"/>
              <a:buChar char="•"/>
            </a:pPr>
            <a:r>
              <a:rPr lang="en-US" altLang="en-US" sz="2200" dirty="0"/>
              <a:t>Research vaults, locks, address of bank and map an escape route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en-US" sz="2600" dirty="0">
                <a:solidFill>
                  <a:srgbClr val="DC2300"/>
                </a:solidFill>
              </a:rPr>
              <a:t>Computer Attack – no different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743200"/>
            <a:ext cx="181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089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0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9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5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8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1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4" dur="50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25D637CF-6B0E-41A2-875F-8E23299E475B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50</a:t>
            </a:fld>
            <a:endParaRPr lang="en-US" altLang="en-US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Terms of Service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hlinkClick r:id="rId3"/>
              </a:rPr>
              <a:t>http://www.google.com/terms_of_service.html</a:t>
            </a: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800"/>
              <a:t>"You may not send automated queries of any sort to Google's system without express permission in advance from Google. Note that 'sending automated queries' includes, among other things: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using any software which sends queries to Google to determine how a web site or web page 'ranks' on Google for various queries;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'meta-searching' Google; and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performing 'offline' searches on Google."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24532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ABFA8D9B-83B8-4400-B161-9E6B1C0CCBF1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51</a:t>
            </a:fld>
            <a:endParaRPr lang="en-US" altLang="en-US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Google API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Google API is the blessed way of automating Google interaction. </a:t>
            </a:r>
          </a:p>
          <a:p>
            <a:r>
              <a:rPr lang="en-US" altLang="en-US"/>
              <a:t>When you use the Google API you include your license string</a:t>
            </a:r>
          </a:p>
        </p:txBody>
      </p:sp>
    </p:spTree>
    <p:extLst>
      <p:ext uri="{BB962C8B-B14F-4D97-AF65-F5344CB8AC3E}">
        <p14:creationId xmlns:p14="http://schemas.microsoft.com/office/powerpoint/2010/main" val="720049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477B8B4B-96D5-4DC6-8E22-210EF1555643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52</a:t>
            </a:fld>
            <a:endParaRPr lang="en-US" altLang="en-US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/>
              <a:t>Protecting Yourself from Google Hackers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Keep your sensitive data off the web!</a:t>
            </a:r>
            <a:r>
              <a:rPr lang="en-US" altLang="en-US"/>
              <a:t> Even if you think you're only putting your data on a web site temporarily, there's a good chance that you'll either forget about it, or that a web crawler might find it. Consider more secure ways of sharing sensitive data, such as SSH/SCP or encrypted email. </a:t>
            </a:r>
          </a:p>
        </p:txBody>
      </p:sp>
    </p:spTree>
    <p:extLst>
      <p:ext uri="{BB962C8B-B14F-4D97-AF65-F5344CB8AC3E}">
        <p14:creationId xmlns:p14="http://schemas.microsoft.com/office/powerpoint/2010/main" val="2892081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ACEB90D3-B422-4790-9F5D-1A5A69641FD5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53</a:t>
            </a:fld>
            <a:endParaRPr lang="en-US" altLang="en-US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Protecting yourself…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Consider removing your site from Google's index.</a:t>
            </a:r>
            <a:r>
              <a:rPr lang="en-US" altLang="en-US"/>
              <a:t> </a:t>
            </a:r>
            <a:r>
              <a:rPr lang="en-US" altLang="en-US">
                <a:hlinkClick r:id="rId3"/>
              </a:rPr>
              <a:t>http://www.google.com/remove.html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053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BF4C30F-0CDB-4451-9BE0-45B14B9A8CB4}" type="slidenum">
              <a:rPr lang="en-US" altLang="en-US"/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54</a:t>
            </a:fld>
            <a:endParaRPr lang="en-US" altLang="en-US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Robots.txt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Use a robots.txt file.</a:t>
            </a:r>
            <a:r>
              <a:rPr lang="en-US" altLang="en-US"/>
              <a:t> Web crawlers are supposed to follow the </a:t>
            </a:r>
            <a:r>
              <a:rPr lang="en-US" altLang="en-US">
                <a:hlinkClick r:id="rId3"/>
              </a:rPr>
              <a:t>robots exclusion standard</a:t>
            </a:r>
            <a:r>
              <a:rPr lang="en-US" altLang="en-US"/>
              <a:t>. This standard outlines the procedure for "politely requesting" that web crawlers ignore all or part of your web site. This file is only a suggestion. The major search engine's crawlers honor this file and its contents. For examples and suggestions for using a robots.txt file, see </a:t>
            </a:r>
            <a:r>
              <a:rPr lang="en-US" altLang="en-US">
                <a:hlinkClick r:id="rId4"/>
              </a:rPr>
              <a:t>http://www.robotstxt.org</a:t>
            </a:r>
            <a:r>
              <a:rPr lang="en-US" alt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8823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A55F6E2-C309-47EA-8292-66CADCC7EE95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>
                <a:solidFill>
                  <a:srgbClr val="CC0000"/>
                </a:solidFill>
                <a:latin typeface="AlBattar" charset="0"/>
              </a:rPr>
              <a:t>Google Hacking</a:t>
            </a: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  <a:tab pos="985837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>
                <a:latin typeface="Arial" panose="020B0604020202020204" pitchFamily="34" charset="0"/>
              </a:rPr>
              <a:t>Something called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The Google Hacking Database (GHDB)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lvl="2">
              <a:buFont typeface="Times New Roman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Database of saved queries that identify sensitive data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>
                <a:latin typeface="Arial" panose="020B0604020202020204" pitchFamily="34" charset="0"/>
              </a:rPr>
              <a:t>Google blocks some better known Google hacking queries, nothing stops hacker from crawling your site and launching “Google Hacking Database” queries directly</a:t>
            </a:r>
          </a:p>
          <a:p>
            <a:pPr lvl="1" eaLnBrk="1" hangingPunct="1"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38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16446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122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9674689-7D71-42DD-BD28-A9582779FF73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>
                <a:solidFill>
                  <a:srgbClr val="CC0000"/>
                </a:solidFill>
                <a:latin typeface="AlBattar" charset="0"/>
              </a:rPr>
              <a:t>Google Hacking  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4582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9088" indent="-315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9138" indent="-2587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  <a:tab pos="9863138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rgbClr val="CC0000"/>
              </a:solidFill>
            </a:endParaRPr>
          </a:p>
          <a:p>
            <a:pPr marL="803275" lvl="1" indent="-342900"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Originally, Google Hacking Database located at</a:t>
            </a:r>
          </a:p>
          <a:p>
            <a:pPr lvl="1"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0000CC"/>
                </a:solidFill>
              </a:rPr>
              <a:t>   http://www.hackersforcharity.org/ghdb/</a:t>
            </a:r>
          </a:p>
          <a:p>
            <a:pPr marL="803275" lvl="1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Created by Johnny Long, a security “expert”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 sz="2400" dirty="0"/>
              <a:t>More information about Google hacking can be found:</a:t>
            </a:r>
            <a:r>
              <a:rPr lang="en-US" altLang="en-US" sz="2000" dirty="0">
                <a:solidFill>
                  <a:srgbClr val="0000CC"/>
                </a:solidFill>
              </a:rPr>
              <a:t>   http://www.informit.com/articles/article.asp?p=170880&amp;rl=1</a:t>
            </a:r>
          </a:p>
          <a:p>
            <a:pPr marL="714375" lvl="1" indent="-314325">
              <a:buFont typeface="Times New Roman" panose="02020603050405020304" pitchFamily="18" charset="0"/>
              <a:buChar char="•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400" dirty="0"/>
              <a:t>Now, Google Hacking DB is at different URL</a:t>
            </a:r>
          </a:p>
          <a:p>
            <a:pPr marL="714375" lvl="1" indent="-257175">
              <a:buFont typeface="Times New Roman" panose="02020603050405020304" pitchFamily="18" charset="0"/>
              <a:buChar char="–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000" dirty="0">
                <a:solidFill>
                  <a:srgbClr val="2300DC"/>
                </a:solidFill>
              </a:rPr>
              <a:t>http://www.exploit-db.com/google-hacking-database-reborn/</a:t>
            </a:r>
          </a:p>
          <a:p>
            <a:pPr marL="714375" lvl="1" indent="-257175">
              <a:buFont typeface="Times New Roman" panose="02020603050405020304" pitchFamily="18" charset="0"/>
              <a:buChar char="–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000" dirty="0"/>
              <a:t>Johnny I </a:t>
            </a:r>
            <a:r>
              <a:rPr lang="en-US" altLang="en-US" sz="2000" dirty="0" err="1"/>
              <a:t>hackstuff</a:t>
            </a:r>
            <a:r>
              <a:rPr lang="en-US" altLang="en-US" sz="2000" dirty="0"/>
              <a:t> is off doing charitable work in Uganda</a:t>
            </a:r>
          </a:p>
          <a:p>
            <a:pPr marL="714375" lvl="1" indent="-257175">
              <a:buFont typeface="Times New Roman" panose="02020603050405020304" pitchFamily="18" charset="0"/>
              <a:buChar char="–"/>
              <a:tabLst>
                <a:tab pos="314325" algn="l"/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</a:tabLst>
            </a:pPr>
            <a:r>
              <a:rPr lang="en-US" altLang="en-US" sz="2000" dirty="0"/>
              <a:t>Being maintained by the Exploit DB people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000" dirty="0">
              <a:solidFill>
                <a:srgbClr val="0000CC"/>
              </a:solidFill>
            </a:endParaRPr>
          </a:p>
        </p:txBody>
      </p:sp>
      <p:pic>
        <p:nvPicPr>
          <p:cNvPr id="140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685800"/>
            <a:ext cx="23891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073869"/>
            <a:ext cx="3200400" cy="60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716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B07C643-0278-4227-8DB5-18CEF8952866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>
                <a:solidFill>
                  <a:srgbClr val="CC0000"/>
                </a:solidFill>
                <a:latin typeface="AlBattar" charset="0"/>
              </a:rPr>
              <a:t>Google Hacking</a:t>
            </a:r>
          </a:p>
        </p:txBody>
      </p:sp>
      <p:sp>
        <p:nvSpPr>
          <p:cNvPr id="144388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686800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What a hacker can learn from Google queries?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80"/>
                </a:solidFill>
              </a:rPr>
              <a:t>Information Google Hacking Database identifies: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/>
              <a:t>Advisories and server vulnerabilities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/>
              <a:t>Error messages that contain too much information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/>
              <a:t>Files containing passwords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/>
              <a:t>Sensitive directories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/>
              <a:t>Pages containing logon portals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/>
              <a:t>Pages containing network or vulnerability data such as firewall logs</a:t>
            </a:r>
          </a:p>
        </p:txBody>
      </p:sp>
    </p:spTree>
    <p:extLst>
      <p:ext uri="{BB962C8B-B14F-4D97-AF65-F5344CB8AC3E}">
        <p14:creationId xmlns:p14="http://schemas.microsoft.com/office/powerpoint/2010/main" val="4130682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29A4E40-2FA4-4FA6-AA3D-548BC1BD21CA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5" name="Text Box 2"/>
          <p:cNvSpPr txBox="1">
            <a:spLocks noChangeArrowheads="1"/>
          </p:cNvSpPr>
          <p:nvPr/>
        </p:nvSpPr>
        <p:spPr bwMode="auto">
          <a:xfrm>
            <a:off x="457200" y="69850"/>
            <a:ext cx="8229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rgbClr val="CC0000"/>
                </a:solidFill>
              </a:rPr>
              <a:t>Defenses from Google Hacking</a:t>
            </a:r>
          </a:p>
        </p:txBody>
      </p:sp>
      <p:sp>
        <p:nvSpPr>
          <p:cNvPr id="146436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CC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CC"/>
                </a:solidFill>
              </a:rPr>
              <a:t>Check your site for Google hacking vulnerabilities 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/>
              <a:t>The easiest way to check whether web site/applications have Google hacking vulnerabilities</a:t>
            </a:r>
          </a:p>
          <a:p>
            <a:pPr eaLnBrk="1" hangingPunct="1">
              <a:spcBef>
                <a:spcPts val="600"/>
              </a:spcBef>
              <a:buClr>
                <a:srgbClr val="FFFFFF"/>
              </a:buClr>
              <a:buFont typeface="Times New Roman" panose="02020603050405020304" pitchFamily="18" charset="0"/>
              <a:buChar char="•"/>
            </a:pPr>
            <a:r>
              <a:rPr lang="en-US" altLang="en-US" sz="2400"/>
              <a:t> </a:t>
            </a:r>
            <a:r>
              <a:rPr lang="en-US" altLang="en-US" sz="2600">
                <a:solidFill>
                  <a:srgbClr val="CC0000"/>
                </a:solidFill>
              </a:rPr>
              <a:t>Use a Web Vulnerability Scanner 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/>
              <a:t>Web Vulnerability Scanner scans your entire website and automatically checks for pages identified by Google hacking queries. 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US" altLang="en-US"/>
              <a:t>Note: Your web vulnerability scanner must be able to launch Google hacking queries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/>
              <a:t>Ex: </a:t>
            </a:r>
            <a:r>
              <a:rPr lang="en-US" altLang="en-US" sz="2400"/>
              <a:t>Acunetix Web Vulnerability Scanner</a:t>
            </a:r>
          </a:p>
        </p:txBody>
      </p:sp>
    </p:spTree>
    <p:extLst>
      <p:ext uri="{BB962C8B-B14F-4D97-AF65-F5344CB8AC3E}">
        <p14:creationId xmlns:p14="http://schemas.microsoft.com/office/powerpoint/2010/main" val="521749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A1276FA-6C2F-4C22-BB8E-678D0552E383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457200" y="69850"/>
            <a:ext cx="8229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rgbClr val="CC0000"/>
                </a:solidFill>
                <a:latin typeface="AlBattar" charset="0"/>
              </a:rPr>
              <a:t>Defenses from Google Hacking</a:t>
            </a:r>
          </a:p>
        </p:txBody>
      </p:sp>
      <p:sp>
        <p:nvSpPr>
          <p:cNvPr id="148484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Clr>
                <a:srgbClr val="0000CC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0000CC"/>
                </a:solidFill>
              </a:rPr>
              <a:t>If Google has cached a page or URL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/>
              <a:t>Can have Google remove it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/>
              <a:t>First, update your Web site and remove sensitive information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en-US"/>
              <a:t>Then signal Google not to index or cache it</a:t>
            </a:r>
          </a:p>
          <a:p>
            <a:pPr lvl="2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/>
              <a:t>Put a file, </a:t>
            </a:r>
            <a:r>
              <a:rPr lang="en-US" altLang="en-US" sz="2800">
                <a:solidFill>
                  <a:srgbClr val="000080"/>
                </a:solidFill>
              </a:rPr>
              <a:t>robots.txt</a:t>
            </a:r>
            <a:r>
              <a:rPr lang="en-US" altLang="en-US" sz="2800"/>
              <a:t> in Web Server directory</a:t>
            </a:r>
          </a:p>
          <a:p>
            <a:pPr lvl="2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/>
              <a:t>Says don’t search certain directories, files or entire Web site</a:t>
            </a:r>
          </a:p>
          <a:p>
            <a:pPr lvl="1" eaLnBrk="1" hangingPunct="1">
              <a:buClrTx/>
              <a:buFontTx/>
              <a:buNone/>
            </a:pPr>
            <a:endParaRPr lang="en-US" altLang="en-US"/>
          </a:p>
          <a:p>
            <a:pPr lvl="2" eaLnBrk="1" hangingPunct="1">
              <a:buClrTx/>
              <a:buFontTx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430119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219200" y="1600200"/>
            <a:ext cx="6934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GB" altLang="en-US" sz="4000" dirty="0">
                <a:solidFill>
                  <a:srgbClr val="FF0000"/>
                </a:solidFill>
                <a:latin typeface="AlBattar" charset="0"/>
              </a:rPr>
              <a:t>Sources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GB" altLang="en-US" sz="3600" dirty="0">
                <a:latin typeface="AlBattar" charset="0"/>
              </a:rPr>
              <a:t>Low Technology</a:t>
            </a:r>
          </a:p>
          <a:p>
            <a:pPr lvl="2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3200" dirty="0">
                <a:latin typeface="AlBattar" charset="0"/>
              </a:rPr>
              <a:t>Social Engineering</a:t>
            </a:r>
          </a:p>
          <a:p>
            <a:pPr lvl="2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3200" dirty="0">
                <a:latin typeface="AlBattar" charset="0"/>
              </a:rPr>
              <a:t>Physical Reconnaissance</a:t>
            </a:r>
          </a:p>
          <a:p>
            <a:pPr lvl="2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3200" dirty="0">
                <a:latin typeface="AlBattar" charset="0"/>
              </a:rPr>
              <a:t>Dumpster Diving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511300"/>
            <a:ext cx="16541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607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3C326D1-A999-4DC4-BA4E-667A956CAE35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rgbClr val="DC2300"/>
                </a:solidFill>
                <a:latin typeface="AlBattar" charset="0"/>
              </a:rPr>
              <a:t>Defenses Against Google Hacking</a:t>
            </a:r>
          </a:p>
        </p:txBody>
      </p:sp>
      <p:sp>
        <p:nvSpPr>
          <p:cNvPr id="150532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686800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00CC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CC"/>
                </a:solidFill>
              </a:rPr>
              <a:t>Or, keep Google from accessing your pages with meta tags at top of Web pages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/>
              <a:t>noindex, nofollow, noarchive and others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/>
              <a:t>Tells  Google not to index, link or archive page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00CC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DC2300"/>
                </a:solidFill>
              </a:rPr>
              <a:t>Can also request directly from Google</a:t>
            </a:r>
          </a:p>
          <a:p>
            <a:pPr lvl="1" eaLnBrk="1" hangingPunct="1">
              <a:lnSpc>
                <a:spcPct val="90000"/>
              </a:lnSpc>
              <a:buClr>
                <a:srgbClr val="FFFFFF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0000CC"/>
                </a:solidFill>
              </a:rPr>
              <a:t>http://services.google.com/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9999"/>
              </a:buClr>
              <a:buFont typeface="Times New Roman" panose="02020603050405020304" pitchFamily="18" charset="0"/>
              <a:buChar char="–"/>
            </a:pPr>
            <a:r>
              <a:rPr lang="en-US" altLang="en-US" sz="2400"/>
              <a:t>Does the request in 24 hours or less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00CC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DC2300"/>
                </a:solidFill>
              </a:rPr>
              <a:t>Remove page from other places</a:t>
            </a:r>
          </a:p>
          <a:p>
            <a:pPr lvl="1" eaLnBrk="1" hangingPunct="1">
              <a:lnSpc>
                <a:spcPct val="90000"/>
              </a:lnSpc>
              <a:buClr>
                <a:srgbClr val="FFFFFF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0000CC"/>
                </a:solidFill>
              </a:rPr>
              <a:t>www.robotstxt.org</a:t>
            </a:r>
            <a:r>
              <a:rPr lang="en-US" altLang="en-US">
                <a:solidFill>
                  <a:srgbClr val="CCCCFF"/>
                </a:solidFill>
              </a:rPr>
              <a:t> </a:t>
            </a:r>
            <a:r>
              <a:rPr lang="en-US" altLang="en-US" sz="2400"/>
              <a:t> for non-Google search engines</a:t>
            </a:r>
          </a:p>
          <a:p>
            <a:pPr lvl="1" eaLnBrk="1" hangingPunct="1">
              <a:lnSpc>
                <a:spcPct val="90000"/>
              </a:lnSpc>
              <a:buClr>
                <a:srgbClr val="FFFFFF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0000FF"/>
                </a:solidFill>
              </a:rPr>
              <a:t>www.archive.org/about/faqs.php</a:t>
            </a:r>
            <a:r>
              <a:rPr lang="en-US" altLang="en-US" sz="2400"/>
              <a:t> for Wayback Machine</a:t>
            </a:r>
          </a:p>
        </p:txBody>
      </p:sp>
    </p:spTree>
    <p:extLst>
      <p:ext uri="{BB962C8B-B14F-4D97-AF65-F5344CB8AC3E}">
        <p14:creationId xmlns:p14="http://schemas.microsoft.com/office/powerpoint/2010/main" val="2791984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>
                <a:solidFill>
                  <a:srgbClr val="000080"/>
                </a:solidFill>
              </a:rPr>
              <a:t>Summary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GB" altLang="en-US"/>
              <a:t>At the end of this phase the attacker has information needed to move on to the next phase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Scanning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GB" altLang="en-US" sz="3200">
                <a:solidFill>
                  <a:srgbClr val="DC2300"/>
                </a:solidFill>
              </a:rPr>
              <a:t>At a minimum have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Phone number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List of IPs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Address and domain name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Lucky – has Operating System and Server names</a:t>
            </a:r>
          </a:p>
        </p:txBody>
      </p:sp>
    </p:spTree>
    <p:extLst>
      <p:ext uri="{BB962C8B-B14F-4D97-AF65-F5344CB8AC3E}">
        <p14:creationId xmlns:p14="http://schemas.microsoft.com/office/powerpoint/2010/main" val="991530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066800" y="1117600"/>
            <a:ext cx="7924800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DC2300"/>
                </a:solidFill>
              </a:rPr>
              <a:t>Social Engineering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sz="2400" dirty="0"/>
              <a:t>Employees give away sensitive</a:t>
            </a:r>
          </a:p>
          <a:p>
            <a:pPr lvl="1" eaLnBrk="1" hangingPunct="1">
              <a:buClrTx/>
              <a:buFontTx/>
              <a:buNone/>
            </a:pPr>
            <a:r>
              <a:rPr lang="en-GB" altLang="en-US" sz="2400" dirty="0"/>
              <a:t>   information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sz="2400" dirty="0"/>
              <a:t>Most successful are calls to employees 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dirty="0"/>
              <a:t>Call help desk as “new” employee for help with a particular task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dirty="0"/>
              <a:t>Angry manager calls lower level employee because password has suddenly stopped working</a:t>
            </a:r>
          </a:p>
          <a:p>
            <a:pPr lvl="2" eaLnBrk="1" hangingPunct="1">
              <a:buFont typeface="Times New Roman" panose="02020603050405020304" pitchFamily="18" charset="0"/>
              <a:buChar char="•"/>
            </a:pPr>
            <a:r>
              <a:rPr lang="en-GB" altLang="en-US" dirty="0"/>
              <a:t>System administrator calls employee to fix her account ... requires using her password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25563"/>
            <a:ext cx="15906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980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Social Engineering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295400" y="1600200"/>
            <a:ext cx="7391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DC2300"/>
                </a:solidFill>
              </a:rPr>
              <a:t>Social engineering works,  because it exploits human vulnerabilities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dirty="0"/>
              <a:t>Desire to help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dirty="0"/>
              <a:t>Hope for a reward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dirty="0"/>
              <a:t>Fear of making a mistake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dirty="0"/>
              <a:t>Fear of getting in trouble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GB" altLang="en-US" dirty="0"/>
              <a:t>Fear of getting someone else in trouble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2667000"/>
            <a:ext cx="11969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593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04200" cy="14382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Social Engineering is Easy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94600" cy="4608513"/>
          </a:xfrm>
        </p:spPr>
        <p:txBody>
          <a:bodyPr/>
          <a:lstStyle/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/>
              <a:t>Compare Social Engineering vs. Traditional way to obtain user password</a:t>
            </a:r>
          </a:p>
          <a:p>
            <a:pPr indent="-341313">
              <a:lnSpc>
                <a:spcPct val="9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dirty="0"/>
              <a:t>Assume already have user name, Ex. </a:t>
            </a:r>
            <a:r>
              <a:rPr lang="en-US" altLang="en-US" sz="2600" b="1" dirty="0" err="1"/>
              <a:t>ctaylor</a:t>
            </a:r>
            <a:endParaRPr lang="en-US" altLang="en-US" sz="2600" b="1" dirty="0"/>
          </a:p>
          <a:p>
            <a:pPr indent="-341313">
              <a:lnSpc>
                <a:spcPct val="9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 dirty="0"/>
              <a:t>Got it from Web site, news or forum group 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>
                <a:solidFill>
                  <a:srgbClr val="DC2300"/>
                </a:solidFill>
              </a:rPr>
              <a:t>Traditional Steps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1. Scan network to see if ports are open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2. Assume you got an open port and machine didn't have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    latest patches, installed a rootkit onto victim network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3. Enumerate the network, looking for a password file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    May be large number of subnets and hosts</a:t>
            </a:r>
          </a:p>
        </p:txBody>
      </p:sp>
    </p:spTree>
    <p:extLst>
      <p:ext uri="{BB962C8B-B14F-4D97-AF65-F5344CB8AC3E}">
        <p14:creationId xmlns:p14="http://schemas.microsoft.com/office/powerpoint/2010/main" val="3658658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5700</TotalTime>
  <Words>3363</Words>
  <Application>Microsoft Office PowerPoint</Application>
  <PresentationFormat>On-screen Show (4:3)</PresentationFormat>
  <Paragraphs>483</Paragraphs>
  <Slides>61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AlBattar</vt:lpstr>
      <vt:lpstr>FreeSans</vt:lpstr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Penetration Testing Reconnaissance</vt:lpstr>
      <vt:lpstr>Acknowledgement</vt:lpstr>
      <vt:lpstr>PowerPoint Presentation</vt:lpstr>
      <vt:lpstr>Attack Stages</vt:lpstr>
      <vt:lpstr>PowerPoint Presentation</vt:lpstr>
      <vt:lpstr>PowerPoint Presentation</vt:lpstr>
      <vt:lpstr>PowerPoint Presentation</vt:lpstr>
      <vt:lpstr>PowerPoint Presentation</vt:lpstr>
      <vt:lpstr>Social Engineering is Easy</vt:lpstr>
      <vt:lpstr>Social Engineering is Easy</vt:lpstr>
      <vt:lpstr>Social Engineering is Easy</vt:lpstr>
      <vt:lpstr>PowerPoint Presentation</vt:lpstr>
      <vt:lpstr>PowerPoint Presentation</vt:lpstr>
      <vt:lpstr>PowerPoint Presentation</vt:lpstr>
      <vt:lpstr>Shoulder Surfing</vt:lpstr>
      <vt:lpstr>PowerPoint Presentation</vt:lpstr>
      <vt:lpstr>Defense Against Dumpster Diving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Bombing  !=  Google Hacking</vt:lpstr>
      <vt:lpstr>How Do I Get Google Search Results?</vt:lpstr>
      <vt:lpstr>Google's Boolean Modifiers</vt:lpstr>
      <vt:lpstr>Wildcards </vt:lpstr>
      <vt:lpstr>Advanced Searching</vt:lpstr>
      <vt:lpstr>Advanced Operators</vt:lpstr>
      <vt:lpstr>PowerPoint Presentation</vt:lpstr>
      <vt:lpstr>Review: Basic Search</vt:lpstr>
      <vt:lpstr>Advanced Operators</vt:lpstr>
      <vt:lpstr>Other parts</vt:lpstr>
      <vt:lpstr>What Can Google Search?</vt:lpstr>
      <vt:lpstr>Directory Listings</vt:lpstr>
      <vt:lpstr>Security Advisory + Source = Google Hack</vt:lpstr>
      <vt:lpstr>Automation!</vt:lpstr>
      <vt:lpstr>Terms of Service</vt:lpstr>
      <vt:lpstr>Google API</vt:lpstr>
      <vt:lpstr>Protecting Yourself from Google Hackers</vt:lpstr>
      <vt:lpstr>Protecting yourself…</vt:lpstr>
      <vt:lpstr>Robots.txt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Cliff Zou</cp:lastModifiedBy>
  <cp:revision>182</cp:revision>
  <dcterms:created xsi:type="dcterms:W3CDTF">2012-08-21T01:52:40Z</dcterms:created>
  <dcterms:modified xsi:type="dcterms:W3CDTF">2022-10-12T02:19:43Z</dcterms:modified>
</cp:coreProperties>
</file>