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4"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7" r:id="rId19"/>
    <p:sldId id="296" r:id="rId20"/>
    <p:sldId id="298" r:id="rId21"/>
    <p:sldId id="299"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Gill Sans MT" panose="020B0502020104020203"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Gill Sans MT" panose="020B0502020104020203"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cs typeface="Arial" panose="020B0604020202020204" pitchFamily="34" charset="0"/>
              </a:defRPr>
            </a:lvl1pPr>
          </a:lstStyle>
          <a:p>
            <a:pPr>
              <a:defRPr/>
            </a:pPr>
            <a:fld id="{20B13AE9-BD58-466B-B6B3-6D1D3DD727B0}" type="datetimeFigureOut">
              <a:rPr lang="en-US"/>
              <a:pPr>
                <a:defRPr/>
              </a:pPr>
              <a:t>9/20/2022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899EEAC9-8445-4B8C-A7A1-D26878686ED4}" type="slidenum">
              <a:rPr lang="en-US" altLang="en-US"/>
              <a:pPr>
                <a:defRPr/>
              </a:pPr>
              <a:t>‹#›</a:t>
            </a:fld>
            <a:endParaRPr lang="en-US" altLang="en-US"/>
          </a:p>
        </p:txBody>
      </p:sp>
    </p:spTree>
    <p:extLst>
      <p:ext uri="{BB962C8B-B14F-4D97-AF65-F5344CB8AC3E}">
        <p14:creationId xmlns:p14="http://schemas.microsoft.com/office/powerpoint/2010/main" val="39736799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5363">
              <a:defRPr sz="2400" b="1">
                <a:solidFill>
                  <a:srgbClr val="00279F"/>
                </a:solidFill>
                <a:latin typeface="Batang" panose="02030600000101010101" pitchFamily="18" charset="-127"/>
              </a:defRPr>
            </a:lvl1pPr>
            <a:lvl2pPr marL="742950" indent="-285750" defTabSz="995363">
              <a:defRPr sz="2400" b="1">
                <a:solidFill>
                  <a:srgbClr val="00279F"/>
                </a:solidFill>
                <a:latin typeface="Batang" panose="02030600000101010101" pitchFamily="18" charset="-127"/>
              </a:defRPr>
            </a:lvl2pPr>
            <a:lvl3pPr marL="1143000" indent="-228600" defTabSz="995363">
              <a:defRPr sz="2400" b="1">
                <a:solidFill>
                  <a:srgbClr val="00279F"/>
                </a:solidFill>
                <a:latin typeface="Batang" panose="02030600000101010101" pitchFamily="18" charset="-127"/>
              </a:defRPr>
            </a:lvl3pPr>
            <a:lvl4pPr marL="1600200" indent="-228600" defTabSz="995363">
              <a:defRPr sz="2400" b="1">
                <a:solidFill>
                  <a:srgbClr val="00279F"/>
                </a:solidFill>
                <a:latin typeface="Batang" panose="02030600000101010101" pitchFamily="18" charset="-127"/>
              </a:defRPr>
            </a:lvl4pPr>
            <a:lvl5pPr marL="2057400" indent="-228600" defTabSz="995363">
              <a:defRPr sz="2400" b="1">
                <a:solidFill>
                  <a:srgbClr val="00279F"/>
                </a:solidFill>
                <a:latin typeface="Batang" panose="02030600000101010101" pitchFamily="18" charset="-127"/>
              </a:defRPr>
            </a:lvl5pPr>
            <a:lvl6pPr marL="2514600" indent="-228600" defTabSz="995363" eaLnBrk="0" fontAlgn="base" hangingPunct="0">
              <a:spcBef>
                <a:spcPct val="0"/>
              </a:spcBef>
              <a:spcAft>
                <a:spcPct val="0"/>
              </a:spcAft>
              <a:defRPr sz="2400" b="1">
                <a:solidFill>
                  <a:srgbClr val="00279F"/>
                </a:solidFill>
                <a:latin typeface="Batang" panose="02030600000101010101" pitchFamily="18" charset="-127"/>
              </a:defRPr>
            </a:lvl6pPr>
            <a:lvl7pPr marL="2971800" indent="-228600" defTabSz="995363" eaLnBrk="0" fontAlgn="base" hangingPunct="0">
              <a:spcBef>
                <a:spcPct val="0"/>
              </a:spcBef>
              <a:spcAft>
                <a:spcPct val="0"/>
              </a:spcAft>
              <a:defRPr sz="2400" b="1">
                <a:solidFill>
                  <a:srgbClr val="00279F"/>
                </a:solidFill>
                <a:latin typeface="Batang" panose="02030600000101010101" pitchFamily="18" charset="-127"/>
              </a:defRPr>
            </a:lvl7pPr>
            <a:lvl8pPr marL="3429000" indent="-228600" defTabSz="995363" eaLnBrk="0" fontAlgn="base" hangingPunct="0">
              <a:spcBef>
                <a:spcPct val="0"/>
              </a:spcBef>
              <a:spcAft>
                <a:spcPct val="0"/>
              </a:spcAft>
              <a:defRPr sz="2400" b="1">
                <a:solidFill>
                  <a:srgbClr val="00279F"/>
                </a:solidFill>
                <a:latin typeface="Batang" panose="02030600000101010101" pitchFamily="18" charset="-127"/>
              </a:defRPr>
            </a:lvl8pPr>
            <a:lvl9pPr marL="3886200" indent="-228600" defTabSz="995363" eaLnBrk="0" fontAlgn="base" hangingPunct="0">
              <a:spcBef>
                <a:spcPct val="0"/>
              </a:spcBef>
              <a:spcAft>
                <a:spcPct val="0"/>
              </a:spcAft>
              <a:defRPr sz="2400" b="1">
                <a:solidFill>
                  <a:srgbClr val="00279F"/>
                </a:solidFill>
                <a:latin typeface="Batang" panose="02030600000101010101" pitchFamily="18" charset="-127"/>
              </a:defRPr>
            </a:lvl9pPr>
          </a:lstStyle>
          <a:p>
            <a:fld id="{9C372A86-84C7-4292-8B5E-7F5020A6EDFB}" type="slidenum">
              <a:rPr lang="zh-CN" altLang="en-US" sz="1100" b="0" smtClean="0">
                <a:solidFill>
                  <a:schemeClr val="tx1"/>
                </a:solidFill>
                <a:latin typeface="Times New Roman" panose="02020603050405020304" pitchFamily="18" charset="0"/>
              </a:rPr>
              <a:pPr/>
              <a:t>2</a:t>
            </a:fld>
            <a:endParaRPr lang="en-US" altLang="zh-CN" sz="11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1552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6" name="Date Placeholder 6"/>
          <p:cNvSpPr>
            <a:spLocks noGrp="1"/>
          </p:cNvSpPr>
          <p:nvPr>
            <p:ph type="dt" sz="half" idx="10"/>
          </p:nvPr>
        </p:nvSpPr>
        <p:spPr/>
        <p:txBody>
          <a:bodyPr/>
          <a:lstStyle>
            <a:lvl1pPr>
              <a:defRPr/>
            </a:lvl1pPr>
            <a:extLst/>
          </a:lstStyle>
          <a:p>
            <a:pPr>
              <a:defRPr/>
            </a:pPr>
            <a:fld id="{CBFDB672-BF5B-4CE0-96B2-A7EECA2B8985}" type="datetimeFigureOut">
              <a:rPr lang="en-US"/>
              <a:pPr>
                <a:defRPr/>
              </a:pPr>
              <a:t>9/20/2022</a:t>
            </a:fld>
            <a:endParaRPr lang="en-US"/>
          </a:p>
        </p:txBody>
      </p:sp>
      <p:sp>
        <p:nvSpPr>
          <p:cNvPr id="7" name="Footer Placeholder 19"/>
          <p:cNvSpPr>
            <a:spLocks noGrp="1"/>
          </p:cNvSpPr>
          <p:nvPr>
            <p:ph type="ftr" sz="quarter" idx="11"/>
          </p:nvPr>
        </p:nvSpPr>
        <p:spPr/>
        <p:txBody>
          <a:bodyPr/>
          <a:lstStyle>
            <a:lvl1pPr>
              <a:defRPr/>
            </a:lvl1pPr>
            <a:extLst/>
          </a:lstStyle>
          <a:p>
            <a:pPr>
              <a:defRPr/>
            </a:pPr>
            <a:endParaRPr lang="en-US"/>
          </a:p>
        </p:txBody>
      </p:sp>
      <p:sp>
        <p:nvSpPr>
          <p:cNvPr id="8" name="Slide Number Placeholder 9"/>
          <p:cNvSpPr>
            <a:spLocks noGrp="1"/>
          </p:cNvSpPr>
          <p:nvPr>
            <p:ph type="sldNum" sz="quarter" idx="12"/>
          </p:nvPr>
        </p:nvSpPr>
        <p:spPr/>
        <p:txBody>
          <a:bodyPr/>
          <a:lstStyle>
            <a:lvl1pPr>
              <a:defRPr smtClean="0"/>
            </a:lvl1pPr>
          </a:lstStyle>
          <a:p>
            <a:pPr>
              <a:defRPr/>
            </a:pPr>
            <a:fld id="{25714010-18DD-41D1-BA6D-1DF34E6397E9}" type="slidenum">
              <a:rPr lang="en-US" altLang="en-US"/>
              <a:pPr>
                <a:defRPr/>
              </a:pPr>
              <a:t>‹#›</a:t>
            </a:fld>
            <a:endParaRPr lang="en-US" altLang="en-US"/>
          </a:p>
        </p:txBody>
      </p:sp>
    </p:spTree>
    <p:extLst>
      <p:ext uri="{BB962C8B-B14F-4D97-AF65-F5344CB8AC3E}">
        <p14:creationId xmlns:p14="http://schemas.microsoft.com/office/powerpoint/2010/main" val="262511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F31D0BC3-5BB5-4C79-AAA1-1B4B552AAB62}" type="datetimeFigureOut">
              <a:rPr lang="en-US"/>
              <a:pPr>
                <a:defRPr/>
              </a:pPr>
              <a:t>9/20/2022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57F2AFD-DB03-45FF-A480-BDA8ED516F38}" type="slidenum">
              <a:rPr lang="en-US" altLang="en-US"/>
              <a:pPr>
                <a:defRPr/>
              </a:pPr>
              <a:t>‹#›</a:t>
            </a:fld>
            <a:endParaRPr lang="en-US" altLang="en-US"/>
          </a:p>
        </p:txBody>
      </p:sp>
    </p:spTree>
    <p:extLst>
      <p:ext uri="{BB962C8B-B14F-4D97-AF65-F5344CB8AC3E}">
        <p14:creationId xmlns:p14="http://schemas.microsoft.com/office/powerpoint/2010/main" val="3867223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E451DC3-BFD3-4699-B614-2344EABEFB7C}" type="datetimeFigureOut">
              <a:rPr lang="en-US"/>
              <a:pPr>
                <a:defRPr/>
              </a:pPr>
              <a:t>9/20/2022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4EA0771F-B2DA-4D1F-8C7A-5824C202D5E2}" type="slidenum">
              <a:rPr lang="en-US" altLang="en-US"/>
              <a:pPr>
                <a:defRPr/>
              </a:pPr>
              <a:t>‹#›</a:t>
            </a:fld>
            <a:endParaRPr lang="en-US" altLang="en-US"/>
          </a:p>
        </p:txBody>
      </p:sp>
    </p:spTree>
    <p:extLst>
      <p:ext uri="{BB962C8B-B14F-4D97-AF65-F5344CB8AC3E}">
        <p14:creationId xmlns:p14="http://schemas.microsoft.com/office/powerpoint/2010/main" val="59870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AB4EE94-F67C-48BD-892D-8CECE542FDD7}" type="datetimeFigureOut">
              <a:rPr lang="en-US"/>
              <a:pPr>
                <a:defRPr/>
              </a:pPr>
              <a:t>9/20/2022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53177CAF-4CBD-4D47-BE99-8FFB65C128FC}" type="slidenum">
              <a:rPr lang="en-US" altLang="en-US"/>
              <a:pPr>
                <a:defRPr/>
              </a:pPr>
              <a:t>‹#›</a:t>
            </a:fld>
            <a:endParaRPr lang="en-US" altLang="en-US"/>
          </a:p>
        </p:txBody>
      </p:sp>
    </p:spTree>
    <p:extLst>
      <p:ext uri="{BB962C8B-B14F-4D97-AF65-F5344CB8AC3E}">
        <p14:creationId xmlns:p14="http://schemas.microsoft.com/office/powerpoint/2010/main" val="103535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0864F0CE-4431-42AA-9A06-B103769DED22}" type="datetimeFigureOut">
              <a:rPr lang="en-US"/>
              <a:pPr>
                <a:defRPr/>
              </a:pPr>
              <a:t>9/20/2022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2A4E3159-5758-471E-87E6-F2C5184D8A64}" type="slidenum">
              <a:rPr lang="en-US" altLang="en-US"/>
              <a:pPr>
                <a:defRPr/>
              </a:pPr>
              <a:t>‹#›</a:t>
            </a:fld>
            <a:endParaRPr lang="en-US" altLang="en-US"/>
          </a:p>
        </p:txBody>
      </p:sp>
    </p:spTree>
    <p:extLst>
      <p:ext uri="{BB962C8B-B14F-4D97-AF65-F5344CB8AC3E}">
        <p14:creationId xmlns:p14="http://schemas.microsoft.com/office/powerpoint/2010/main" val="238925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09784FE5-E1FA-40CE-AAB0-8BB7FBC9FEC2}" type="datetimeFigureOut">
              <a:rPr lang="en-US"/>
              <a:pPr>
                <a:defRPr/>
              </a:pPr>
              <a:t>9/20/2022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BE0E3473-EE44-4A53-99EE-FF9D6248BEC9}" type="slidenum">
              <a:rPr lang="en-US" altLang="en-US"/>
              <a:pPr>
                <a:defRPr/>
              </a:pPr>
              <a:t>‹#›</a:t>
            </a:fld>
            <a:endParaRPr lang="en-US" altLang="en-US"/>
          </a:p>
        </p:txBody>
      </p:sp>
    </p:spTree>
    <p:extLst>
      <p:ext uri="{BB962C8B-B14F-4D97-AF65-F5344CB8AC3E}">
        <p14:creationId xmlns:p14="http://schemas.microsoft.com/office/powerpoint/2010/main" val="161529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C2E59B1F-8FD5-44DD-9F76-6C0D7D9007FF}" type="datetimeFigureOut">
              <a:rPr lang="en-US"/>
              <a:pPr>
                <a:defRPr/>
              </a:pPr>
              <a:t>9/20/2022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smtClean="0"/>
            </a:lvl1pPr>
          </a:lstStyle>
          <a:p>
            <a:pPr>
              <a:defRPr/>
            </a:pPr>
            <a:fld id="{D8A61AF3-2006-4D26-8872-E39C9D310842}" type="slidenum">
              <a:rPr lang="en-US" altLang="en-US"/>
              <a:pPr>
                <a:defRPr/>
              </a:pPr>
              <a:t>‹#›</a:t>
            </a:fld>
            <a:endParaRPr lang="en-US" altLang="en-US"/>
          </a:p>
        </p:txBody>
      </p:sp>
    </p:spTree>
    <p:extLst>
      <p:ext uri="{BB962C8B-B14F-4D97-AF65-F5344CB8AC3E}">
        <p14:creationId xmlns:p14="http://schemas.microsoft.com/office/powerpoint/2010/main" val="273232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8ECD7177-ED68-4148-A489-C682DB2821CB}" type="datetimeFigureOut">
              <a:rPr lang="en-US"/>
              <a:pPr>
                <a:defRPr/>
              </a:pPr>
              <a:t>9/20/2022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1D1C9D6A-6577-4B00-9723-230C41E79EE8}" type="slidenum">
              <a:rPr lang="en-US" altLang="en-US"/>
              <a:pPr>
                <a:defRPr/>
              </a:pPr>
              <a:t>‹#›</a:t>
            </a:fld>
            <a:endParaRPr lang="en-US" altLang="en-US"/>
          </a:p>
        </p:txBody>
      </p:sp>
    </p:spTree>
    <p:extLst>
      <p:ext uri="{BB962C8B-B14F-4D97-AF65-F5344CB8AC3E}">
        <p14:creationId xmlns:p14="http://schemas.microsoft.com/office/powerpoint/2010/main" val="201153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fld id="{F89C89E4-6BA2-450A-8C80-5F3C0389EB78}" type="datetimeFigureOut">
              <a:rPr lang="en-US"/>
              <a:pPr>
                <a:defRPr/>
              </a:pPr>
              <a:t>9/20/2022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smtClean="0"/>
            </a:lvl1pPr>
          </a:lstStyle>
          <a:p>
            <a:pPr>
              <a:defRPr/>
            </a:pPr>
            <a:fld id="{D55246E4-AF2A-4887-B82B-2C5E19E3B134}" type="slidenum">
              <a:rPr lang="en-US" altLang="en-US"/>
              <a:pPr>
                <a:defRPr/>
              </a:pPr>
              <a:t>‹#›</a:t>
            </a:fld>
            <a:endParaRPr lang="en-US" altLang="en-US"/>
          </a:p>
        </p:txBody>
      </p:sp>
    </p:spTree>
    <p:extLst>
      <p:ext uri="{BB962C8B-B14F-4D97-AF65-F5344CB8AC3E}">
        <p14:creationId xmlns:p14="http://schemas.microsoft.com/office/powerpoint/2010/main" val="59291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B03D0D67-2B2E-4A16-82D8-020789B17193}" type="datetimeFigureOut">
              <a:rPr lang="en-US"/>
              <a:pPr>
                <a:defRPr/>
              </a:pPr>
              <a:t>9/20/2022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FD854D05-3DFB-4C8E-99A4-984A7A7E83F5}" type="slidenum">
              <a:rPr lang="en-US" altLang="en-US"/>
              <a:pPr>
                <a:defRPr/>
              </a:pPr>
              <a:t>‹#›</a:t>
            </a:fld>
            <a:endParaRPr lang="en-US" altLang="en-US"/>
          </a:p>
        </p:txBody>
      </p:sp>
    </p:spTree>
    <p:extLst>
      <p:ext uri="{BB962C8B-B14F-4D97-AF65-F5344CB8AC3E}">
        <p14:creationId xmlns:p14="http://schemas.microsoft.com/office/powerpoint/2010/main" val="2541540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cs typeface="+mn-cs"/>
            </a:endParaRPr>
          </a:p>
        </p:txBody>
      </p:sp>
      <p:sp>
        <p:nvSpPr>
          <p:cNvPr id="6" name="Flowchart: Process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lowchart: Process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0E2B1DD4-5D0C-458B-8D39-0C227DF2D611}" type="datetimeFigureOut">
              <a:rPr lang="en-US"/>
              <a:pPr>
                <a:defRPr/>
              </a:pPr>
              <a:t>9/20/2022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B7221BB8-CACB-48D7-882E-44F9AEDDD953}" type="slidenum">
              <a:rPr lang="en-US" altLang="en-US"/>
              <a:pPr>
                <a:defRPr/>
              </a:pPr>
              <a:t>‹#›</a:t>
            </a:fld>
            <a:endParaRPr lang="en-US" altLang="en-US"/>
          </a:p>
        </p:txBody>
      </p:sp>
    </p:spTree>
    <p:extLst>
      <p:ext uri="{BB962C8B-B14F-4D97-AF65-F5344CB8AC3E}">
        <p14:creationId xmlns:p14="http://schemas.microsoft.com/office/powerpoint/2010/main" val="1237713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p>
            <a:r>
              <a:rPr lang="en-US"/>
              <a:t>Click to edit Master title style</a:t>
            </a:r>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78E66E58-EEFF-48EF-8CED-7F645293BCFD}" type="datetimeFigureOut">
              <a:rPr lang="en-US"/>
              <a:pPr>
                <a:defRPr/>
              </a:pPr>
              <a:t>9/20/2022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smtClean="0">
                <a:solidFill>
                  <a:srgbClr val="B5A788"/>
                </a:solidFill>
              </a:defRPr>
            </a:lvl1pPr>
          </a:lstStyle>
          <a:p>
            <a:pPr>
              <a:defRPr/>
            </a:pPr>
            <a:fld id="{51B8CB80-EA4E-457E-8A16-F45FE986C7D6}" type="slidenum">
              <a:rPr lang="en-US" altLang="en-US"/>
              <a:pPr>
                <a:defRPr/>
              </a:pPr>
              <a:t>‹#›</a:t>
            </a:fld>
            <a:endParaRPr lang="en-US" alt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36" r:id="rId1"/>
    <p:sldLayoutId id="2147483831" r:id="rId2"/>
    <p:sldLayoutId id="2147483837" r:id="rId3"/>
    <p:sldLayoutId id="2147483832" r:id="rId4"/>
    <p:sldLayoutId id="2147483838" r:id="rId5"/>
    <p:sldLayoutId id="2147483833" r:id="rId6"/>
    <p:sldLayoutId id="2147483839" r:id="rId7"/>
    <p:sldLayoutId id="2147483840" r:id="rId8"/>
    <p:sldLayoutId id="2147483841" r:id="rId9"/>
    <p:sldLayoutId id="2147483834" r:id="rId10"/>
    <p:sldLayoutId id="2147483835"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anose="020B0502020104020203" pitchFamily="34" charset="0"/>
        </a:defRPr>
      </a:lvl2pPr>
      <a:lvl3pPr algn="l" rtl="0" eaLnBrk="0" fontAlgn="base" hangingPunct="0">
        <a:spcBef>
          <a:spcPct val="0"/>
        </a:spcBef>
        <a:spcAft>
          <a:spcPct val="0"/>
        </a:spcAft>
        <a:defRPr sz="4300">
          <a:solidFill>
            <a:srgbClr val="572314"/>
          </a:solidFill>
          <a:latin typeface="Gill Sans MT" panose="020B0502020104020203" pitchFamily="34" charset="0"/>
        </a:defRPr>
      </a:lvl3pPr>
      <a:lvl4pPr algn="l" rtl="0" eaLnBrk="0" fontAlgn="base" hangingPunct="0">
        <a:spcBef>
          <a:spcPct val="0"/>
        </a:spcBef>
        <a:spcAft>
          <a:spcPct val="0"/>
        </a:spcAft>
        <a:defRPr sz="4300">
          <a:solidFill>
            <a:srgbClr val="572314"/>
          </a:solidFill>
          <a:latin typeface="Gill Sans MT" panose="020B0502020104020203" pitchFamily="34" charset="0"/>
        </a:defRPr>
      </a:lvl4pPr>
      <a:lvl5pPr algn="l" rtl="0" eaLnBrk="0" fontAlgn="base" hangingPunct="0">
        <a:spcBef>
          <a:spcPct val="0"/>
        </a:spcBef>
        <a:spcAft>
          <a:spcPct val="0"/>
        </a:spcAft>
        <a:defRPr sz="4300">
          <a:solidFill>
            <a:srgbClr val="572314"/>
          </a:solidFill>
          <a:latin typeface="Gill Sans MT" panose="020B0502020104020203" pitchFamily="34" charset="0"/>
        </a:defRPr>
      </a:lvl5pPr>
      <a:lvl6pPr marL="457200" algn="l" rtl="0" fontAlgn="base">
        <a:spcBef>
          <a:spcPct val="0"/>
        </a:spcBef>
        <a:spcAft>
          <a:spcPct val="0"/>
        </a:spcAft>
        <a:defRPr sz="4300">
          <a:solidFill>
            <a:srgbClr val="572314"/>
          </a:solidFill>
          <a:latin typeface="Gill Sans MT" panose="020B0502020104020203" pitchFamily="34" charset="0"/>
        </a:defRPr>
      </a:lvl6pPr>
      <a:lvl7pPr marL="914400" algn="l" rtl="0" fontAlgn="base">
        <a:spcBef>
          <a:spcPct val="0"/>
        </a:spcBef>
        <a:spcAft>
          <a:spcPct val="0"/>
        </a:spcAft>
        <a:defRPr sz="4300">
          <a:solidFill>
            <a:srgbClr val="572314"/>
          </a:solidFill>
          <a:latin typeface="Gill Sans MT" panose="020B0502020104020203" pitchFamily="34" charset="0"/>
        </a:defRPr>
      </a:lvl7pPr>
      <a:lvl8pPr marL="1371600" algn="l" rtl="0" fontAlgn="base">
        <a:spcBef>
          <a:spcPct val="0"/>
        </a:spcBef>
        <a:spcAft>
          <a:spcPct val="0"/>
        </a:spcAft>
        <a:defRPr sz="4300">
          <a:solidFill>
            <a:srgbClr val="572314"/>
          </a:solidFill>
          <a:latin typeface="Gill Sans MT" panose="020B0502020104020203" pitchFamily="34" charset="0"/>
        </a:defRPr>
      </a:lvl8pPr>
      <a:lvl9pPr marL="1828800" algn="l" rtl="0" fontAlgn="base">
        <a:spcBef>
          <a:spcPct val="0"/>
        </a:spcBef>
        <a:spcAft>
          <a:spcPct val="0"/>
        </a:spcAft>
        <a:defRPr sz="4300">
          <a:solidFill>
            <a:srgbClr val="572314"/>
          </a:solidFill>
          <a:latin typeface="Gill Sans MT" panose="020B0502020104020203"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ist_of_file_signatures" TargetMode="External"/><Relationship Id="rId2" Type="http://schemas.openxmlformats.org/officeDocument/2006/relationships/hyperlink" Target="https://sourceforge.net/projects/hexbox/files/hexbox/Be.HexEditor%201.6.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onlinemd5.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orensicscontest.com/2009/09/25/puzzle-1-anns-bad-ai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www.youtube.com/watch?v=Qpx10io4DZ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netresec.com/?page=NetworkMin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eaLnBrk="1" fontAlgn="auto" hangingPunct="1">
              <a:spcAft>
                <a:spcPts val="0"/>
              </a:spcAft>
              <a:defRPr/>
            </a:pPr>
            <a:r>
              <a:rPr lang="en-US" dirty="0">
                <a:solidFill>
                  <a:schemeClr val="tx2">
                    <a:satMod val="130000"/>
                  </a:schemeClr>
                </a:solidFill>
              </a:rPr>
              <a:t>Traffic Analysis– Traffic Forensic Example </a:t>
            </a:r>
            <a:endParaRPr lang="en-US" sz="2700" dirty="0">
              <a:solidFill>
                <a:schemeClr val="tx2">
                  <a:satMod val="130000"/>
                </a:schemeClr>
              </a:solidFill>
            </a:endParaRPr>
          </a:p>
        </p:txBody>
      </p:sp>
      <p:sp>
        <p:nvSpPr>
          <p:cNvPr id="3" name="Subtitle 2"/>
          <p:cNvSpPr>
            <a:spLocks noGrp="1"/>
          </p:cNvSpPr>
          <p:nvPr>
            <p:ph type="subTitle" idx="1"/>
          </p:nvPr>
        </p:nvSpPr>
        <p:spPr>
          <a:xfrm>
            <a:off x="1447800" y="2514600"/>
            <a:ext cx="7407275" cy="1752600"/>
          </a:xfrm>
        </p:spPr>
        <p:txBody>
          <a:bodyPr>
            <a:normAutofit/>
          </a:bodyPr>
          <a:lstStyle/>
          <a:p>
            <a:pPr eaLnBrk="1" fontAlgn="auto" hangingPunct="1">
              <a:spcAft>
                <a:spcPts val="0"/>
              </a:spcAft>
              <a:buFont typeface="Wingdings 2"/>
              <a:buNone/>
              <a:defRPr/>
            </a:pPr>
            <a:r>
              <a:rPr lang="en-US" b="1" dirty="0"/>
              <a:t>CIS 6395, Incident Response Technologies</a:t>
            </a:r>
          </a:p>
          <a:p>
            <a:pPr eaLnBrk="1" fontAlgn="auto" hangingPunct="1">
              <a:spcAft>
                <a:spcPts val="0"/>
              </a:spcAft>
              <a:buFont typeface="Wingdings 2"/>
              <a:buNone/>
              <a:defRPr/>
            </a:pPr>
            <a:r>
              <a:rPr lang="en-US" b="1" dirty="0"/>
              <a:t>Fall 2022, Dr. Cliff Zou </a:t>
            </a:r>
          </a:p>
          <a:p>
            <a:pPr eaLnBrk="1" fontAlgn="auto" hangingPunct="1">
              <a:spcAft>
                <a:spcPts val="0"/>
              </a:spcAft>
              <a:buFont typeface="Wingdings 2"/>
              <a:buNone/>
              <a:defRPr/>
            </a:pPr>
            <a:r>
              <a:rPr lang="en-US" dirty="0"/>
              <a:t>czou@cs.ucf.edu</a:t>
            </a:r>
          </a:p>
        </p:txBody>
      </p:sp>
      <p:pic>
        <p:nvPicPr>
          <p:cNvPr id="922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876800"/>
            <a:ext cx="2438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Q2: What was the first comment in the captured IM conversation?</a:t>
            </a:r>
          </a:p>
        </p:txBody>
      </p:sp>
      <p:sp>
        <p:nvSpPr>
          <p:cNvPr id="3" name="Content Placeholder 2"/>
          <p:cNvSpPr>
            <a:spLocks noGrp="1"/>
          </p:cNvSpPr>
          <p:nvPr>
            <p:ph idx="1"/>
          </p:nvPr>
        </p:nvSpPr>
        <p:spPr>
          <a:xfrm>
            <a:off x="1143000" y="1524000"/>
            <a:ext cx="7791450" cy="4724400"/>
          </a:xfrm>
        </p:spPr>
        <p:txBody>
          <a:bodyPr/>
          <a:lstStyle/>
          <a:p>
            <a:r>
              <a:rPr lang="en-US" sz="2400" dirty="0"/>
              <a:t>Packet#23 is “keep alive”.  No real content</a:t>
            </a:r>
          </a:p>
          <a:p>
            <a:r>
              <a:rPr lang="en-US" sz="2400" dirty="0"/>
              <a:t>Packet#25 content:</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So, the answer is: </a:t>
            </a:r>
          </a:p>
          <a:p>
            <a:pPr lvl="1"/>
            <a:r>
              <a:rPr lang="en-US" sz="1400" dirty="0"/>
              <a:t>Here's the secret recipe... I just downloaded it from the file server. Just copy to a thumb drive and you're good to go &amp;</a:t>
            </a:r>
            <a:r>
              <a:rPr lang="en-US" sz="1400" dirty="0" err="1"/>
              <a:t>gt</a:t>
            </a:r>
            <a:r>
              <a:rPr lang="en-US" sz="1400" dirty="0"/>
              <a:t>;:-)</a:t>
            </a:r>
          </a:p>
        </p:txBody>
      </p:sp>
      <p:pic>
        <p:nvPicPr>
          <p:cNvPr id="5" name="Picture 4"/>
          <p:cNvPicPr>
            <a:picLocks noChangeAspect="1"/>
          </p:cNvPicPr>
          <p:nvPr/>
        </p:nvPicPr>
        <p:blipFill>
          <a:blip r:embed="rId2"/>
          <a:stretch>
            <a:fillRect/>
          </a:stretch>
        </p:blipFill>
        <p:spPr>
          <a:xfrm>
            <a:off x="1143000" y="2438400"/>
            <a:ext cx="7200900" cy="2533650"/>
          </a:xfrm>
          <a:prstGeom prst="rect">
            <a:avLst/>
          </a:prstGeom>
        </p:spPr>
      </p:pic>
    </p:spTree>
    <p:extLst>
      <p:ext uri="{BB962C8B-B14F-4D97-AF65-F5344CB8AC3E}">
        <p14:creationId xmlns:p14="http://schemas.microsoft.com/office/powerpoint/2010/main" val="129596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Q3: What is the name of the file Ann transferred? </a:t>
            </a:r>
            <a:endParaRPr lang="en-US" dirty="0"/>
          </a:p>
        </p:txBody>
      </p:sp>
      <p:sp>
        <p:nvSpPr>
          <p:cNvPr id="3" name="Content Placeholder 2"/>
          <p:cNvSpPr>
            <a:spLocks noGrp="1"/>
          </p:cNvSpPr>
          <p:nvPr>
            <p:ph idx="1"/>
          </p:nvPr>
        </p:nvSpPr>
        <p:spPr>
          <a:xfrm>
            <a:off x="1143000" y="1447800"/>
            <a:ext cx="7791450" cy="4800600"/>
          </a:xfrm>
        </p:spPr>
        <p:txBody>
          <a:bodyPr/>
          <a:lstStyle/>
          <a:p>
            <a:r>
              <a:rPr lang="en-US" sz="2400" dirty="0"/>
              <a:t>There are many TCP packets with Ann’s computer, might be file transfer?</a:t>
            </a:r>
          </a:p>
          <a:p>
            <a:r>
              <a:rPr lang="en-US" sz="2400" dirty="0"/>
              <a:t>Google search found AIM file transfer use TCP port 5190</a:t>
            </a:r>
          </a:p>
          <a:p>
            <a:r>
              <a:rPr lang="en-US" sz="2400" dirty="0"/>
              <a:t>New display filter:  </a:t>
            </a:r>
            <a:r>
              <a:rPr lang="en-US" sz="2000" dirty="0" err="1"/>
              <a:t>ip.addr</a:t>
            </a:r>
            <a:r>
              <a:rPr lang="en-US" sz="2000" dirty="0"/>
              <a:t> == 192.168.1.158 &amp;&amp; </a:t>
            </a:r>
            <a:r>
              <a:rPr lang="en-US" sz="2000" dirty="0" err="1"/>
              <a:t>tcp.port</a:t>
            </a:r>
            <a:r>
              <a:rPr lang="en-US" sz="2000" dirty="0"/>
              <a:t>==5190</a:t>
            </a:r>
          </a:p>
          <a:p>
            <a:endParaRPr lang="en-US" sz="2400" dirty="0"/>
          </a:p>
          <a:p>
            <a:pPr lvl="1"/>
            <a:endParaRPr lang="en-US" sz="2000" dirty="0"/>
          </a:p>
        </p:txBody>
      </p:sp>
    </p:spTree>
    <p:extLst>
      <p:ext uri="{BB962C8B-B14F-4D97-AF65-F5344CB8AC3E}">
        <p14:creationId xmlns:p14="http://schemas.microsoft.com/office/powerpoint/2010/main" val="402719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Q3: What is the name of the file Ann transferred? </a:t>
            </a:r>
            <a:endParaRPr lang="en-US" dirty="0"/>
          </a:p>
        </p:txBody>
      </p:sp>
      <p:sp>
        <p:nvSpPr>
          <p:cNvPr id="3" name="Content Placeholder 2"/>
          <p:cNvSpPr>
            <a:spLocks noGrp="1"/>
          </p:cNvSpPr>
          <p:nvPr>
            <p:ph idx="1"/>
          </p:nvPr>
        </p:nvSpPr>
        <p:spPr>
          <a:xfrm>
            <a:off x="1219200" y="1447800"/>
            <a:ext cx="7715250" cy="4800600"/>
          </a:xfrm>
        </p:spPr>
        <p:txBody>
          <a:bodyPr/>
          <a:lstStyle/>
          <a:p>
            <a:r>
              <a:rPr lang="en-US" sz="2800" dirty="0"/>
              <a:t>Check the first data packet after the three-way handshake (connection setup) packets, it is Packet #112</a:t>
            </a:r>
          </a:p>
          <a:p>
            <a:r>
              <a:rPr lang="en-US" sz="2800" dirty="0"/>
              <a:t>Look at the binary data section:</a:t>
            </a:r>
          </a:p>
          <a:p>
            <a:pPr lvl="1"/>
            <a:r>
              <a:rPr lang="en-US" sz="2400" dirty="0"/>
              <a:t>OFT2 file transfer protocol, file name is: </a:t>
            </a:r>
            <a:r>
              <a:rPr lang="en-US" sz="2400" b="1" dirty="0">
                <a:solidFill>
                  <a:srgbClr val="FF0000"/>
                </a:solidFill>
              </a:rPr>
              <a:t>recipe.docx</a:t>
            </a:r>
          </a:p>
          <a:p>
            <a:endParaRPr lang="en-US" sz="2800" dirty="0"/>
          </a:p>
        </p:txBody>
      </p:sp>
      <p:pic>
        <p:nvPicPr>
          <p:cNvPr id="4" name="Picture 3"/>
          <p:cNvPicPr>
            <a:picLocks noChangeAspect="1"/>
          </p:cNvPicPr>
          <p:nvPr/>
        </p:nvPicPr>
        <p:blipFill>
          <a:blip r:embed="rId2"/>
          <a:stretch>
            <a:fillRect/>
          </a:stretch>
        </p:blipFill>
        <p:spPr>
          <a:xfrm>
            <a:off x="1435100" y="3874333"/>
            <a:ext cx="6619875" cy="2686050"/>
          </a:xfrm>
          <a:prstGeom prst="rect">
            <a:avLst/>
          </a:prstGeom>
        </p:spPr>
      </p:pic>
    </p:spTree>
    <p:extLst>
      <p:ext uri="{BB962C8B-B14F-4D97-AF65-F5344CB8AC3E}">
        <p14:creationId xmlns:p14="http://schemas.microsoft.com/office/powerpoint/2010/main" val="195376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Q4: </a:t>
            </a:r>
            <a:r>
              <a:rPr lang="en-US" sz="3200" dirty="0">
                <a:effectLst/>
              </a:rPr>
              <a:t>What is the magic number of the file you want to extract (first four bytes)? </a:t>
            </a:r>
            <a:endParaRPr lang="en-US" sz="3200" dirty="0"/>
          </a:p>
        </p:txBody>
      </p:sp>
      <p:sp>
        <p:nvSpPr>
          <p:cNvPr id="3" name="Content Placeholder 2"/>
          <p:cNvSpPr>
            <a:spLocks noGrp="1"/>
          </p:cNvSpPr>
          <p:nvPr>
            <p:ph idx="1"/>
          </p:nvPr>
        </p:nvSpPr>
        <p:spPr>
          <a:xfrm>
            <a:off x="1143000" y="1447800"/>
            <a:ext cx="7791450" cy="4800600"/>
          </a:xfrm>
        </p:spPr>
        <p:txBody>
          <a:bodyPr/>
          <a:lstStyle/>
          <a:p>
            <a:r>
              <a:rPr lang="en-US" sz="2800" dirty="0"/>
              <a:t>Most protocols can be identified by well-known sequences of bytes near the zero-offset</a:t>
            </a:r>
          </a:p>
          <a:p>
            <a:r>
              <a:rPr lang="en-US" sz="2800" dirty="0"/>
              <a:t>Almost all file formats have “headers” with a few zero-offset bytes to uniquely identify them</a:t>
            </a:r>
          </a:p>
          <a:p>
            <a:r>
              <a:rPr lang="en-US" sz="2800" dirty="0"/>
              <a:t>These first few bytes are referred as “</a:t>
            </a:r>
            <a:r>
              <a:rPr lang="en-US" sz="2800" dirty="0">
                <a:solidFill>
                  <a:srgbClr val="FF0000"/>
                </a:solidFill>
              </a:rPr>
              <a:t>magic numbers</a:t>
            </a:r>
            <a:r>
              <a:rPr lang="en-US" sz="2800" dirty="0"/>
              <a:t>”</a:t>
            </a:r>
          </a:p>
          <a:p>
            <a:endParaRPr lang="en-US" sz="2800" dirty="0"/>
          </a:p>
          <a:p>
            <a:r>
              <a:rPr lang="en-US" sz="2800" dirty="0"/>
              <a:t>We need to “carve out” the file ‘recipe.docx’ from packet capture</a:t>
            </a:r>
          </a:p>
          <a:p>
            <a:endParaRPr lang="en-US" sz="2800" dirty="0"/>
          </a:p>
        </p:txBody>
      </p:sp>
    </p:spTree>
    <p:extLst>
      <p:ext uri="{BB962C8B-B14F-4D97-AF65-F5344CB8AC3E}">
        <p14:creationId xmlns:p14="http://schemas.microsoft.com/office/powerpoint/2010/main" val="341411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Carving Out Files – Wireshark Approach</a:t>
            </a:r>
          </a:p>
        </p:txBody>
      </p:sp>
      <p:sp>
        <p:nvSpPr>
          <p:cNvPr id="3" name="Content Placeholder 2"/>
          <p:cNvSpPr>
            <a:spLocks noGrp="1"/>
          </p:cNvSpPr>
          <p:nvPr>
            <p:ph idx="1"/>
          </p:nvPr>
        </p:nvSpPr>
        <p:spPr>
          <a:xfrm>
            <a:off x="1066800" y="1447800"/>
            <a:ext cx="7867650" cy="4800600"/>
          </a:xfrm>
        </p:spPr>
        <p:txBody>
          <a:bodyPr/>
          <a:lstStyle/>
          <a:p>
            <a:r>
              <a:rPr lang="en-US" sz="2800" dirty="0"/>
              <a:t>We can directly use </a:t>
            </a:r>
            <a:r>
              <a:rPr lang="en-US" sz="2800" dirty="0" err="1"/>
              <a:t>wireshark</a:t>
            </a:r>
            <a:r>
              <a:rPr lang="en-US" sz="2800" dirty="0"/>
              <a:t> to carve out a file </a:t>
            </a:r>
          </a:p>
          <a:p>
            <a:pPr lvl="1"/>
            <a:r>
              <a:rPr lang="en-US" sz="2400" dirty="0"/>
              <a:t>But, it is suitable only for small-size file</a:t>
            </a:r>
          </a:p>
          <a:p>
            <a:r>
              <a:rPr lang="en-US" sz="2800" dirty="0"/>
              <a:t>From data transfer packet#112, right click to “follow TCP stream”, The duplex connection flow will show up (both directions)</a:t>
            </a:r>
          </a:p>
          <a:p>
            <a:r>
              <a:rPr lang="en-US" sz="2800" dirty="0"/>
              <a:t>We are interested in the file transferred </a:t>
            </a:r>
            <a:r>
              <a:rPr lang="en-US" sz="2800" dirty="0">
                <a:solidFill>
                  <a:srgbClr val="FF0000"/>
                </a:solidFill>
              </a:rPr>
              <a:t>out</a:t>
            </a:r>
            <a:r>
              <a:rPr lang="en-US" sz="2800" dirty="0"/>
              <a:t> from </a:t>
            </a:r>
            <a:r>
              <a:rPr lang="en-US" sz="2800" dirty="0" err="1"/>
              <a:t>Annn’s</a:t>
            </a:r>
            <a:r>
              <a:rPr lang="en-US" sz="2800" dirty="0"/>
              <a:t> computer 192.168.1.158</a:t>
            </a:r>
          </a:p>
          <a:p>
            <a:pPr lvl="1"/>
            <a:r>
              <a:rPr lang="en-US" sz="2400" dirty="0"/>
              <a:t>So only need the half-duplex flow from source IP of 192.168.1.158   (</a:t>
            </a:r>
            <a:r>
              <a:rPr lang="en-US" sz="2400" dirty="0">
                <a:solidFill>
                  <a:srgbClr val="0070C0"/>
                </a:solidFill>
              </a:rPr>
              <a:t>12kBytes</a:t>
            </a:r>
            <a:r>
              <a:rPr lang="en-US" sz="2400" dirty="0"/>
              <a:t>)</a:t>
            </a:r>
          </a:p>
          <a:p>
            <a:pPr lvl="1"/>
            <a:r>
              <a:rPr lang="en-US" sz="2400" dirty="0"/>
              <a:t>The other half-duplex is protocol and Acknowledgement traffic from the receiver  (</a:t>
            </a:r>
            <a:r>
              <a:rPr lang="en-US" sz="2400" dirty="0">
                <a:solidFill>
                  <a:srgbClr val="0070C0"/>
                </a:solidFill>
              </a:rPr>
              <a:t>512 bytes</a:t>
            </a:r>
            <a:r>
              <a:rPr lang="en-US" sz="2400" dirty="0"/>
              <a:t>)</a:t>
            </a:r>
          </a:p>
        </p:txBody>
      </p:sp>
    </p:spTree>
    <p:extLst>
      <p:ext uri="{BB962C8B-B14F-4D97-AF65-F5344CB8AC3E}">
        <p14:creationId xmlns:p14="http://schemas.microsoft.com/office/powerpoint/2010/main" val="292810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Carving Out Files – Wireshark Approach</a:t>
            </a:r>
          </a:p>
        </p:txBody>
      </p:sp>
      <p:sp>
        <p:nvSpPr>
          <p:cNvPr id="3" name="Content Placeholder 2"/>
          <p:cNvSpPr>
            <a:spLocks noGrp="1"/>
          </p:cNvSpPr>
          <p:nvPr>
            <p:ph idx="1"/>
          </p:nvPr>
        </p:nvSpPr>
        <p:spPr/>
        <p:txBody>
          <a:bodyPr/>
          <a:lstStyle/>
          <a:p>
            <a:r>
              <a:rPr lang="en-US" sz="2800" dirty="0"/>
              <a:t>Select the correct traffic direction, and select “save data as </a:t>
            </a:r>
            <a:r>
              <a:rPr lang="en-US" sz="2800" dirty="0">
                <a:solidFill>
                  <a:srgbClr val="C00000"/>
                </a:solidFill>
              </a:rPr>
              <a:t>Raw</a:t>
            </a:r>
            <a:r>
              <a:rPr lang="en-US" sz="2800" dirty="0"/>
              <a:t>”, then “Save as…” to save it to recipe.docx</a:t>
            </a:r>
          </a:p>
          <a:p>
            <a:endParaRPr lang="en-US" sz="2800" dirty="0"/>
          </a:p>
          <a:p>
            <a:endParaRPr lang="en-US" sz="2800" dirty="0"/>
          </a:p>
          <a:p>
            <a:endParaRPr lang="en-US" sz="2800" dirty="0"/>
          </a:p>
          <a:p>
            <a:endParaRPr lang="en-US" sz="2800" dirty="0"/>
          </a:p>
          <a:p>
            <a:endParaRPr lang="en-US" sz="2800" dirty="0"/>
          </a:p>
          <a:p>
            <a:r>
              <a:rPr lang="en-US" sz="2800" dirty="0"/>
              <a:t>But, this file still contains protocol exchange info/content</a:t>
            </a:r>
          </a:p>
          <a:p>
            <a:pPr lvl="1"/>
            <a:r>
              <a:rPr lang="en-US" sz="2400" dirty="0"/>
              <a:t>We need to remove those unrelated stuff</a:t>
            </a:r>
          </a:p>
          <a:p>
            <a:endParaRPr lang="en-US" dirty="0"/>
          </a:p>
        </p:txBody>
      </p:sp>
      <p:pic>
        <p:nvPicPr>
          <p:cNvPr id="5" name="Picture 4"/>
          <p:cNvPicPr>
            <a:picLocks noChangeAspect="1"/>
          </p:cNvPicPr>
          <p:nvPr/>
        </p:nvPicPr>
        <p:blipFill>
          <a:blip r:embed="rId2"/>
          <a:stretch>
            <a:fillRect/>
          </a:stretch>
        </p:blipFill>
        <p:spPr>
          <a:xfrm>
            <a:off x="1600200" y="2819400"/>
            <a:ext cx="6229350" cy="2514600"/>
          </a:xfrm>
          <a:prstGeom prst="rect">
            <a:avLst/>
          </a:prstGeom>
        </p:spPr>
      </p:pic>
    </p:spTree>
    <p:extLst>
      <p:ext uri="{BB962C8B-B14F-4D97-AF65-F5344CB8AC3E}">
        <p14:creationId xmlns:p14="http://schemas.microsoft.com/office/powerpoint/2010/main" val="415408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Carving Out Files – Wireshark Approach</a:t>
            </a:r>
          </a:p>
        </p:txBody>
      </p:sp>
      <p:sp>
        <p:nvSpPr>
          <p:cNvPr id="3" name="Content Placeholder 2"/>
          <p:cNvSpPr>
            <a:spLocks noGrp="1"/>
          </p:cNvSpPr>
          <p:nvPr>
            <p:ph idx="1"/>
          </p:nvPr>
        </p:nvSpPr>
        <p:spPr>
          <a:xfrm>
            <a:off x="1143000" y="1447800"/>
            <a:ext cx="7791450" cy="4800600"/>
          </a:xfrm>
        </p:spPr>
        <p:txBody>
          <a:bodyPr/>
          <a:lstStyle/>
          <a:p>
            <a:r>
              <a:rPr lang="en-US" dirty="0"/>
              <a:t>Use a Hex Editor to edit the saved file</a:t>
            </a:r>
          </a:p>
          <a:p>
            <a:pPr lvl="1"/>
            <a:r>
              <a:rPr lang="en-US" dirty="0"/>
              <a:t>You can use any free hex editor</a:t>
            </a:r>
          </a:p>
          <a:p>
            <a:pPr lvl="1"/>
            <a:r>
              <a:rPr lang="en-US" dirty="0"/>
              <a:t>I use </a:t>
            </a:r>
            <a:r>
              <a:rPr lang="en-US" dirty="0" err="1"/>
              <a:t>Be.HexEditor</a:t>
            </a:r>
            <a:r>
              <a:rPr lang="en-US" dirty="0"/>
              <a:t> (GUI-based, Free): </a:t>
            </a:r>
            <a:r>
              <a:rPr lang="en-US" sz="1600" dirty="0">
                <a:hlinkClick r:id="rId2"/>
              </a:rPr>
              <a:t>https://sourceforge.net/projects/hexbox/files/hexbox/Be.HexEditor%201.6.0/</a:t>
            </a:r>
            <a:endParaRPr lang="en-US" sz="1600" dirty="0"/>
          </a:p>
          <a:p>
            <a:r>
              <a:rPr lang="en-US" dirty="0"/>
              <a:t>Find the start of the receipt.docx file:</a:t>
            </a:r>
          </a:p>
          <a:p>
            <a:pPr lvl="1"/>
            <a:r>
              <a:rPr lang="en-US" dirty="0"/>
              <a:t>Need to know the start magic number of </a:t>
            </a:r>
            <a:r>
              <a:rPr lang="en-US" dirty="0" err="1"/>
              <a:t>docx</a:t>
            </a:r>
            <a:endParaRPr lang="en-US" dirty="0"/>
          </a:p>
          <a:p>
            <a:pPr lvl="1"/>
            <a:r>
              <a:rPr lang="en-US" dirty="0"/>
              <a:t>Google “</a:t>
            </a:r>
            <a:r>
              <a:rPr lang="en-US" dirty="0" err="1"/>
              <a:t>docx</a:t>
            </a:r>
            <a:r>
              <a:rPr lang="en-US" dirty="0"/>
              <a:t> file signature”, the link:</a:t>
            </a:r>
          </a:p>
          <a:p>
            <a:pPr lvl="2"/>
            <a:r>
              <a:rPr lang="en-US" dirty="0">
                <a:hlinkClick r:id="rId3"/>
              </a:rPr>
              <a:t>https://en.wikipedia.org/wiki/List_of_file_signatures</a:t>
            </a:r>
            <a:endParaRPr lang="en-US" dirty="0"/>
          </a:p>
          <a:p>
            <a:pPr lvl="2"/>
            <a:r>
              <a:rPr lang="en-US" dirty="0"/>
              <a:t>Show that the start of </a:t>
            </a:r>
            <a:r>
              <a:rPr lang="en-US" dirty="0" err="1"/>
              <a:t>docx</a:t>
            </a:r>
            <a:r>
              <a:rPr lang="en-US" dirty="0"/>
              <a:t> should be “</a:t>
            </a:r>
            <a:r>
              <a:rPr lang="en-US" dirty="0">
                <a:solidFill>
                  <a:srgbClr val="C00000"/>
                </a:solidFill>
              </a:rPr>
              <a:t>PK..</a:t>
            </a:r>
            <a:r>
              <a:rPr lang="en-US" dirty="0"/>
              <a:t>”</a:t>
            </a:r>
          </a:p>
          <a:p>
            <a:pPr lvl="1"/>
            <a:endParaRPr lang="en-US" dirty="0"/>
          </a:p>
        </p:txBody>
      </p:sp>
    </p:spTree>
    <p:extLst>
      <p:ext uri="{BB962C8B-B14F-4D97-AF65-F5344CB8AC3E}">
        <p14:creationId xmlns:p14="http://schemas.microsoft.com/office/powerpoint/2010/main" val="255236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Carving Out Files – Wireshark Approach</a:t>
            </a:r>
          </a:p>
        </p:txBody>
      </p:sp>
      <p:sp>
        <p:nvSpPr>
          <p:cNvPr id="3" name="Content Placeholder 2"/>
          <p:cNvSpPr>
            <a:spLocks noGrp="1"/>
          </p:cNvSpPr>
          <p:nvPr>
            <p:ph idx="1"/>
          </p:nvPr>
        </p:nvSpPr>
        <p:spPr>
          <a:xfrm>
            <a:off x="1143000" y="1447800"/>
            <a:ext cx="7791450" cy="4800600"/>
          </a:xfrm>
        </p:spPr>
        <p:txBody>
          <a:bodyPr/>
          <a:lstStyle/>
          <a:p>
            <a:r>
              <a:rPr lang="en-US" dirty="0"/>
              <a:t>Delete all bytes before the “PK..” (50 4b)</a:t>
            </a:r>
          </a:p>
          <a:p>
            <a:endParaRPr lang="en-US" dirty="0"/>
          </a:p>
          <a:p>
            <a:endParaRPr lang="en-US" dirty="0"/>
          </a:p>
          <a:p>
            <a:endParaRPr lang="en-US" dirty="0"/>
          </a:p>
          <a:p>
            <a:endParaRPr lang="en-US" dirty="0"/>
          </a:p>
          <a:p>
            <a:r>
              <a:rPr lang="en-US" dirty="0"/>
              <a:t>Now the file is readable by Word!</a:t>
            </a:r>
          </a:p>
          <a:p>
            <a:r>
              <a:rPr lang="en-US" dirty="0"/>
              <a:t>So the magic number is “5</a:t>
            </a:r>
            <a:r>
              <a:rPr lang="en-US" dirty="0">
                <a:solidFill>
                  <a:srgbClr val="C00000"/>
                </a:solidFill>
              </a:rPr>
              <a:t>0 4b 03 04</a:t>
            </a:r>
            <a:r>
              <a:rPr lang="en-US" dirty="0"/>
              <a:t>”</a:t>
            </a:r>
          </a:p>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175238" y="2057400"/>
            <a:ext cx="6600825" cy="2209800"/>
          </a:xfrm>
          <a:prstGeom prst="rect">
            <a:avLst/>
          </a:prstGeom>
        </p:spPr>
      </p:pic>
    </p:spTree>
    <p:extLst>
      <p:ext uri="{BB962C8B-B14F-4D97-AF65-F5344CB8AC3E}">
        <p14:creationId xmlns:p14="http://schemas.microsoft.com/office/powerpoint/2010/main" val="1916467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Q5: What was the MD5sum of the file?</a:t>
            </a:r>
          </a:p>
        </p:txBody>
      </p:sp>
      <p:sp>
        <p:nvSpPr>
          <p:cNvPr id="3" name="Content Placeholder 2"/>
          <p:cNvSpPr>
            <a:spLocks noGrp="1"/>
          </p:cNvSpPr>
          <p:nvPr>
            <p:ph idx="1"/>
          </p:nvPr>
        </p:nvSpPr>
        <p:spPr>
          <a:xfrm>
            <a:off x="1219200" y="1447800"/>
            <a:ext cx="7715250" cy="4800600"/>
          </a:xfrm>
        </p:spPr>
        <p:txBody>
          <a:bodyPr/>
          <a:lstStyle/>
          <a:p>
            <a:r>
              <a:rPr lang="en-US" dirty="0"/>
              <a:t>Go to Kali Linux VM on your machine:</a:t>
            </a:r>
          </a:p>
          <a:p>
            <a:endParaRPr lang="en-US" dirty="0"/>
          </a:p>
          <a:p>
            <a:endParaRPr lang="en-US" dirty="0"/>
          </a:p>
          <a:p>
            <a:endParaRPr lang="en-US" dirty="0"/>
          </a:p>
          <a:p>
            <a:pPr lvl="1"/>
            <a:r>
              <a:rPr lang="en-US" dirty="0"/>
              <a:t>Thus the file’s MD5sum is:</a:t>
            </a:r>
          </a:p>
          <a:p>
            <a:pPr lvl="2"/>
            <a:r>
              <a:rPr lang="en-US" dirty="0">
                <a:solidFill>
                  <a:srgbClr val="C00000"/>
                </a:solidFill>
              </a:rPr>
              <a:t>8350582774e1d4dbe1d61d64c89e0ea1</a:t>
            </a:r>
          </a:p>
          <a:p>
            <a:r>
              <a:rPr lang="en-US" dirty="0"/>
              <a:t>Another way is to use online MD5 calculator, such as:</a:t>
            </a:r>
          </a:p>
          <a:p>
            <a:pPr lvl="1"/>
            <a:r>
              <a:rPr lang="en-US" dirty="0">
                <a:solidFill>
                  <a:srgbClr val="C00000"/>
                </a:solidFill>
                <a:hlinkClick r:id="rId2"/>
              </a:rPr>
              <a:t>http://onlinemd5.com/</a:t>
            </a:r>
            <a:endParaRPr lang="en-US" dirty="0">
              <a:solidFill>
                <a:srgbClr val="C00000"/>
              </a:solidFill>
            </a:endParaRPr>
          </a:p>
          <a:p>
            <a:pPr lvl="1"/>
            <a:endParaRPr lang="en-US" dirty="0">
              <a:solidFill>
                <a:srgbClr val="C00000"/>
              </a:solidFill>
            </a:endParaRPr>
          </a:p>
        </p:txBody>
      </p:sp>
      <p:pic>
        <p:nvPicPr>
          <p:cNvPr id="4" name="Picture 3"/>
          <p:cNvPicPr>
            <a:picLocks noChangeAspect="1"/>
          </p:cNvPicPr>
          <p:nvPr/>
        </p:nvPicPr>
        <p:blipFill>
          <a:blip r:embed="rId3"/>
          <a:stretch>
            <a:fillRect/>
          </a:stretch>
        </p:blipFill>
        <p:spPr>
          <a:xfrm>
            <a:off x="1222131" y="2133600"/>
            <a:ext cx="7029450" cy="1581150"/>
          </a:xfrm>
          <a:prstGeom prst="rect">
            <a:avLst/>
          </a:prstGeom>
        </p:spPr>
      </p:pic>
    </p:spTree>
    <p:extLst>
      <p:ext uri="{BB962C8B-B14F-4D97-AF65-F5344CB8AC3E}">
        <p14:creationId xmlns:p14="http://schemas.microsoft.com/office/powerpoint/2010/main" val="301845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Carving Out Files – </a:t>
            </a:r>
            <a:r>
              <a:rPr lang="en-US" dirty="0" err="1"/>
              <a:t>tcpxtract</a:t>
            </a:r>
            <a:r>
              <a:rPr lang="en-US" dirty="0"/>
              <a:t> </a:t>
            </a:r>
          </a:p>
        </p:txBody>
      </p:sp>
      <p:sp>
        <p:nvSpPr>
          <p:cNvPr id="3" name="Content Placeholder 2"/>
          <p:cNvSpPr>
            <a:spLocks noGrp="1"/>
          </p:cNvSpPr>
          <p:nvPr>
            <p:ph idx="1"/>
          </p:nvPr>
        </p:nvSpPr>
        <p:spPr/>
        <p:txBody>
          <a:bodyPr/>
          <a:lstStyle/>
          <a:p>
            <a:r>
              <a:rPr lang="en-US" dirty="0"/>
              <a:t>Extract and reconstruct TCP stream payload data based on file signatures (magic numbers)</a:t>
            </a:r>
          </a:p>
          <a:p>
            <a:r>
              <a:rPr lang="en-US" dirty="0"/>
              <a:t>Kali Linux does not have it, but you can install it</a:t>
            </a:r>
          </a:p>
          <a:p>
            <a:endParaRPr lang="en-US" dirty="0"/>
          </a:p>
        </p:txBody>
      </p:sp>
      <p:pic>
        <p:nvPicPr>
          <p:cNvPr id="5" name="Picture 4"/>
          <p:cNvPicPr>
            <a:picLocks noChangeAspect="1"/>
          </p:cNvPicPr>
          <p:nvPr/>
        </p:nvPicPr>
        <p:blipFill>
          <a:blip r:embed="rId2"/>
          <a:stretch>
            <a:fillRect/>
          </a:stretch>
        </p:blipFill>
        <p:spPr>
          <a:xfrm>
            <a:off x="3352800" y="3581400"/>
            <a:ext cx="5276850" cy="3157459"/>
          </a:xfrm>
          <a:prstGeom prst="rect">
            <a:avLst/>
          </a:prstGeom>
        </p:spPr>
      </p:pic>
    </p:spTree>
    <p:extLst>
      <p:ext uri="{BB962C8B-B14F-4D97-AF65-F5344CB8AC3E}">
        <p14:creationId xmlns:p14="http://schemas.microsoft.com/office/powerpoint/2010/main" val="7164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Acknowledgement</a:t>
            </a:r>
          </a:p>
        </p:txBody>
      </p:sp>
      <p:sp>
        <p:nvSpPr>
          <p:cNvPr id="7171" name="Content Placeholder 2"/>
          <p:cNvSpPr>
            <a:spLocks noGrp="1"/>
          </p:cNvSpPr>
          <p:nvPr>
            <p:ph idx="1"/>
          </p:nvPr>
        </p:nvSpPr>
        <p:spPr>
          <a:xfrm>
            <a:off x="1435100" y="1447800"/>
            <a:ext cx="7499350" cy="2819400"/>
          </a:xfrm>
        </p:spPr>
        <p:txBody>
          <a:bodyPr/>
          <a:lstStyle/>
          <a:p>
            <a:r>
              <a:rPr lang="en-US" altLang="en-US" sz="2800" b="1" dirty="0"/>
              <a:t>The original Puzzle question has been removed</a:t>
            </a:r>
          </a:p>
          <a:p>
            <a:pPr lvl="2"/>
            <a:r>
              <a:rPr lang="en-US" altLang="en-US" sz="1600" b="1" dirty="0">
                <a:hlinkClick r:id="rId3"/>
              </a:rPr>
              <a:t>http://forensicscontest.com/2009/09/25/puzzle-1-anns-bad-aim</a:t>
            </a:r>
            <a:endParaRPr lang="en-US" altLang="en-US" sz="1600" b="1" dirty="0"/>
          </a:p>
          <a:p>
            <a:r>
              <a:rPr lang="en-US" altLang="en-US" sz="2800" dirty="0"/>
              <a:t>A </a:t>
            </a:r>
            <a:r>
              <a:rPr lang="en-US" altLang="en-US" sz="2800" dirty="0" err="1"/>
              <a:t>Youtube</a:t>
            </a:r>
            <a:r>
              <a:rPr lang="en-US" altLang="en-US" sz="2800" dirty="0"/>
              <a:t> video showing how to solve this puzzle</a:t>
            </a:r>
          </a:p>
          <a:p>
            <a:pPr lvl="1"/>
            <a:r>
              <a:rPr lang="en-US" altLang="en-US" sz="2400" dirty="0">
                <a:hlinkClick r:id="rId4"/>
              </a:rPr>
              <a:t>https://www.youtube.com/watch?v=Qpx10io4DZg</a:t>
            </a:r>
            <a:endParaRPr lang="en-US" altLang="en-US" sz="2400" dirty="0"/>
          </a:p>
          <a:p>
            <a:pPr lvl="1"/>
            <a:endParaRPr lang="en-US" altLang="en-US" sz="2400" dirty="0"/>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SzPct val="55000"/>
              <a:buFont typeface="Wingdings" panose="05000000000000000000" pitchFamily="2" charset="2"/>
              <a:buChar char="q"/>
              <a:defRPr sz="3200">
                <a:solidFill>
                  <a:srgbClr val="990000"/>
                </a:solidFill>
                <a:latin typeface="Arial" panose="020B0604020202020204" pitchFamily="34" charset="0"/>
              </a:defRPr>
            </a:lvl1pPr>
            <a:lvl2pPr marL="742950" indent="-285750">
              <a:buClr>
                <a:srgbClr val="000000"/>
              </a:buClr>
              <a:buSzPct val="55000"/>
              <a:buFont typeface="Wingdings" panose="05000000000000000000" pitchFamily="2" charset="2"/>
              <a:buChar char="q"/>
              <a:defRPr sz="2800">
                <a:solidFill>
                  <a:srgbClr val="000000"/>
                </a:solidFill>
                <a:latin typeface="Arial" panose="020B0604020202020204" pitchFamily="34" charset="0"/>
              </a:defRPr>
            </a:lvl2pPr>
            <a:lvl3pPr marL="1143000" indent="-228600">
              <a:buClr>
                <a:srgbClr val="000000"/>
              </a:buClr>
              <a:buSzPct val="55000"/>
              <a:buFont typeface="Wingdings" panose="05000000000000000000" pitchFamily="2" charset="2"/>
              <a:buChar char="q"/>
              <a:defRPr sz="2400">
                <a:solidFill>
                  <a:srgbClr val="000000"/>
                </a:solidFill>
                <a:latin typeface="Arial" panose="020B0604020202020204" pitchFamily="34" charset="0"/>
              </a:defRPr>
            </a:lvl3pPr>
            <a:lvl4pPr marL="1600200" indent="-228600">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4pPr>
            <a:lvl5pPr marL="2057400" indent="-228600">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5pPr>
            <a:lvl6pPr marL="25146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6pPr>
            <a:lvl7pPr marL="29718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7pPr>
            <a:lvl8pPr marL="34290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8pPr>
            <a:lvl9pPr marL="3886200" indent="-228600" eaLnBrk="0" fontAlgn="base" hangingPunct="0">
              <a:spcBef>
                <a:spcPct val="0"/>
              </a:spcBef>
              <a:spcAft>
                <a:spcPct val="0"/>
              </a:spcAft>
              <a:buClr>
                <a:srgbClr val="000000"/>
              </a:buClr>
              <a:buSzPct val="55000"/>
              <a:buFont typeface="Wingdings" panose="05000000000000000000" pitchFamily="2" charset="2"/>
              <a:buChar char="q"/>
              <a:defRPr sz="2000">
                <a:solidFill>
                  <a:srgbClr val="000000"/>
                </a:solidFill>
                <a:latin typeface="Arial" panose="020B0604020202020204" pitchFamily="34" charset="0"/>
              </a:defRPr>
            </a:lvl9pPr>
          </a:lstStyle>
          <a:p>
            <a:pPr>
              <a:buClrTx/>
              <a:buSzTx/>
              <a:buFontTx/>
              <a:buNone/>
            </a:pPr>
            <a:fld id="{C6B2DADE-F1B8-4270-AB47-27605D0C639F}" type="slidenum">
              <a:rPr lang="zh-CN" altLang="en-US" sz="1400" smtClean="0">
                <a:solidFill>
                  <a:schemeClr val="tx1"/>
                </a:solidFill>
              </a:rPr>
              <a:pPr>
                <a:buClrTx/>
                <a:buSzTx/>
                <a:buFontTx/>
                <a:buNone/>
              </a:pPr>
              <a:t>2</a:t>
            </a:fld>
            <a:endParaRPr lang="en-US" altLang="zh-CN" sz="1400">
              <a:solidFill>
                <a:schemeClr val="tx1"/>
              </a:solidFill>
            </a:endParaRPr>
          </a:p>
        </p:txBody>
      </p:sp>
      <p:pic>
        <p:nvPicPr>
          <p:cNvPr id="2050" name="Picture 2" descr="Network Forensics: Tracking Hackers through Cyberspa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2799" y="4614980"/>
            <a:ext cx="1668585" cy="21668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43000" y="5251013"/>
            <a:ext cx="5270500" cy="1292662"/>
          </a:xfrm>
          <a:prstGeom prst="rect">
            <a:avLst/>
          </a:prstGeom>
          <a:noFill/>
        </p:spPr>
        <p:txBody>
          <a:bodyPr wrap="square" rtlCol="0">
            <a:spAutoFit/>
          </a:bodyPr>
          <a:lstStyle/>
          <a:p>
            <a:pPr marL="285750" indent="-285750">
              <a:buFont typeface="Arial" panose="020B0604020202020204" pitchFamily="34" charset="0"/>
              <a:buChar char="•"/>
            </a:pPr>
            <a:r>
              <a:rPr lang="en-US" altLang="en-US" sz="2000" b="1" dirty="0"/>
              <a:t>“Network Forensics: tracking hackers through cyberspace”, by Sherri Davidoff and Jonathan Ham, 2012</a:t>
            </a:r>
          </a:p>
          <a:p>
            <a:endParaRPr lang="en-US" dirty="0"/>
          </a:p>
        </p:txBody>
      </p:sp>
    </p:spTree>
    <p:extLst>
      <p:ext uri="{BB962C8B-B14F-4D97-AF65-F5344CB8AC3E}">
        <p14:creationId xmlns:p14="http://schemas.microsoft.com/office/powerpoint/2010/main" val="722760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Carving Out Files – </a:t>
            </a:r>
            <a:r>
              <a:rPr lang="en-US" dirty="0" err="1"/>
              <a:t>tcpxtract</a:t>
            </a:r>
            <a:r>
              <a:rPr lang="en-US" dirty="0"/>
              <a:t> </a:t>
            </a:r>
          </a:p>
        </p:txBody>
      </p:sp>
      <p:sp>
        <p:nvSpPr>
          <p:cNvPr id="3" name="Content Placeholder 2"/>
          <p:cNvSpPr>
            <a:spLocks noGrp="1"/>
          </p:cNvSpPr>
          <p:nvPr>
            <p:ph idx="1"/>
          </p:nvPr>
        </p:nvSpPr>
        <p:spPr>
          <a:xfrm>
            <a:off x="1219200" y="1447800"/>
            <a:ext cx="7715250" cy="4800600"/>
          </a:xfrm>
        </p:spPr>
        <p:txBody>
          <a:bodyPr/>
          <a:lstStyle/>
          <a:p>
            <a:r>
              <a:rPr lang="en-US" dirty="0" err="1"/>
              <a:t>Tcpxtract</a:t>
            </a:r>
            <a:r>
              <a:rPr lang="en-US" dirty="0"/>
              <a:t> contain file signatures for many file types, including “PK..”</a:t>
            </a:r>
          </a:p>
          <a:p>
            <a:endParaRPr lang="en-US" dirty="0"/>
          </a:p>
          <a:p>
            <a:pPr lvl="1"/>
            <a:r>
              <a:rPr lang="en-US" dirty="0"/>
              <a:t>.</a:t>
            </a:r>
            <a:r>
              <a:rPr lang="en-US" dirty="0" err="1"/>
              <a:t>docx</a:t>
            </a:r>
            <a:r>
              <a:rPr lang="en-US" dirty="0"/>
              <a:t> actually uses zip format</a:t>
            </a:r>
          </a:p>
          <a:p>
            <a:r>
              <a:rPr lang="en-US" dirty="0"/>
              <a:t>Use </a:t>
            </a:r>
            <a:r>
              <a:rPr lang="en-US" dirty="0" err="1"/>
              <a:t>tcpxtract</a:t>
            </a:r>
            <a:r>
              <a:rPr lang="en-US" dirty="0"/>
              <a:t> to extract all files from trace</a:t>
            </a:r>
          </a:p>
          <a:p>
            <a:pPr lvl="1"/>
            <a:r>
              <a:rPr lang="en-US" dirty="0"/>
              <a:t>The </a:t>
            </a:r>
            <a:r>
              <a:rPr lang="en-US" dirty="0" err="1"/>
              <a:t>firt</a:t>
            </a:r>
            <a:r>
              <a:rPr lang="en-US" dirty="0"/>
              <a:t> 00000024.zip file between IP 1.158 and 1.159 should be the recipe.docx</a:t>
            </a:r>
          </a:p>
        </p:txBody>
      </p:sp>
      <p:pic>
        <p:nvPicPr>
          <p:cNvPr id="4" name="Picture 3"/>
          <p:cNvPicPr>
            <a:picLocks noChangeAspect="1"/>
          </p:cNvPicPr>
          <p:nvPr/>
        </p:nvPicPr>
        <p:blipFill>
          <a:blip r:embed="rId2"/>
          <a:stretch>
            <a:fillRect/>
          </a:stretch>
        </p:blipFill>
        <p:spPr>
          <a:xfrm>
            <a:off x="1828800" y="2514600"/>
            <a:ext cx="5219700" cy="638175"/>
          </a:xfrm>
          <a:prstGeom prst="rect">
            <a:avLst/>
          </a:prstGeom>
        </p:spPr>
      </p:pic>
      <p:pic>
        <p:nvPicPr>
          <p:cNvPr id="6" name="Picture 5"/>
          <p:cNvPicPr>
            <a:picLocks noChangeAspect="1"/>
          </p:cNvPicPr>
          <p:nvPr/>
        </p:nvPicPr>
        <p:blipFill>
          <a:blip r:embed="rId3"/>
          <a:stretch>
            <a:fillRect/>
          </a:stretch>
        </p:blipFill>
        <p:spPr>
          <a:xfrm>
            <a:off x="304800" y="5105400"/>
            <a:ext cx="8772525" cy="552179"/>
          </a:xfrm>
          <a:prstGeom prst="rect">
            <a:avLst/>
          </a:prstGeom>
        </p:spPr>
      </p:pic>
      <p:pic>
        <p:nvPicPr>
          <p:cNvPr id="7" name="Picture 6"/>
          <p:cNvPicPr>
            <a:picLocks noChangeAspect="1"/>
          </p:cNvPicPr>
          <p:nvPr/>
        </p:nvPicPr>
        <p:blipFill>
          <a:blip r:embed="rId4"/>
          <a:stretch>
            <a:fillRect/>
          </a:stretch>
        </p:blipFill>
        <p:spPr>
          <a:xfrm>
            <a:off x="290879" y="5867400"/>
            <a:ext cx="8786446" cy="507424"/>
          </a:xfrm>
          <a:prstGeom prst="rect">
            <a:avLst/>
          </a:prstGeom>
        </p:spPr>
      </p:pic>
    </p:spTree>
    <p:extLst>
      <p:ext uri="{BB962C8B-B14F-4D97-AF65-F5344CB8AC3E}">
        <p14:creationId xmlns:p14="http://schemas.microsoft.com/office/powerpoint/2010/main" val="318394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5250" cy="1143000"/>
          </a:xfrm>
        </p:spPr>
        <p:txBody>
          <a:bodyPr>
            <a:normAutofit fontScale="90000"/>
          </a:bodyPr>
          <a:lstStyle/>
          <a:p>
            <a:r>
              <a:rPr lang="en-US" dirty="0"/>
              <a:t>Network Forensic Tool – </a:t>
            </a:r>
            <a:r>
              <a:rPr lang="en-US" dirty="0" err="1"/>
              <a:t>Networkminer</a:t>
            </a:r>
            <a:endParaRPr lang="en-US" dirty="0"/>
          </a:p>
        </p:txBody>
      </p:sp>
      <p:sp>
        <p:nvSpPr>
          <p:cNvPr id="3" name="Content Placeholder 2"/>
          <p:cNvSpPr>
            <a:spLocks noGrp="1"/>
          </p:cNvSpPr>
          <p:nvPr>
            <p:ph idx="1"/>
          </p:nvPr>
        </p:nvSpPr>
        <p:spPr>
          <a:xfrm>
            <a:off x="1066800" y="1447800"/>
            <a:ext cx="7867650" cy="4800600"/>
          </a:xfrm>
        </p:spPr>
        <p:txBody>
          <a:bodyPr/>
          <a:lstStyle/>
          <a:p>
            <a:r>
              <a:rPr lang="en-US" sz="2800" dirty="0"/>
              <a:t>Commercial software, but has a simplified free version</a:t>
            </a:r>
          </a:p>
          <a:p>
            <a:pPr lvl="1"/>
            <a:r>
              <a:rPr lang="en-US" sz="2400" dirty="0">
                <a:hlinkClick r:id="rId2"/>
              </a:rPr>
              <a:t>http://www.netresec.com/?page=NetworkMiner</a:t>
            </a:r>
            <a:endParaRPr lang="en-US" sz="2400" dirty="0"/>
          </a:p>
          <a:p>
            <a:r>
              <a:rPr lang="en-US" sz="2800" dirty="0"/>
              <a:t>By loading the trace file, </a:t>
            </a:r>
            <a:r>
              <a:rPr lang="en-US" sz="2800" dirty="0" err="1"/>
              <a:t>Networkminer</a:t>
            </a:r>
            <a:r>
              <a:rPr lang="en-US" sz="2800" dirty="0"/>
              <a:t> extracted the file without any problem</a:t>
            </a:r>
          </a:p>
          <a:p>
            <a:pPr lvl="1"/>
            <a:r>
              <a:rPr lang="en-US" sz="2400" dirty="0"/>
              <a:t>But, it only interprets the few protocols it understands</a:t>
            </a:r>
          </a:p>
        </p:txBody>
      </p:sp>
      <p:pic>
        <p:nvPicPr>
          <p:cNvPr id="4" name="Picture 3"/>
          <p:cNvPicPr>
            <a:picLocks noChangeAspect="1"/>
          </p:cNvPicPr>
          <p:nvPr/>
        </p:nvPicPr>
        <p:blipFill>
          <a:blip r:embed="rId3"/>
          <a:stretch>
            <a:fillRect/>
          </a:stretch>
        </p:blipFill>
        <p:spPr>
          <a:xfrm>
            <a:off x="304800" y="4267200"/>
            <a:ext cx="8574242" cy="2438400"/>
          </a:xfrm>
          <a:prstGeom prst="rect">
            <a:avLst/>
          </a:prstGeom>
        </p:spPr>
      </p:pic>
    </p:spTree>
    <p:extLst>
      <p:ext uri="{BB962C8B-B14F-4D97-AF65-F5344CB8AC3E}">
        <p14:creationId xmlns:p14="http://schemas.microsoft.com/office/powerpoint/2010/main" val="4819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“Puzzle #1: Ann’s Bad AIM” from Forensicscontest.com</a:t>
            </a:r>
          </a:p>
        </p:txBody>
      </p:sp>
      <p:sp>
        <p:nvSpPr>
          <p:cNvPr id="3" name="Content Placeholder 2"/>
          <p:cNvSpPr>
            <a:spLocks noGrp="1"/>
          </p:cNvSpPr>
          <p:nvPr>
            <p:ph idx="1"/>
          </p:nvPr>
        </p:nvSpPr>
        <p:spPr>
          <a:xfrm>
            <a:off x="1066800" y="1447800"/>
            <a:ext cx="7867650" cy="4800600"/>
          </a:xfrm>
        </p:spPr>
        <p:txBody>
          <a:bodyPr/>
          <a:lstStyle/>
          <a:p>
            <a:pPr marL="82550" indent="0">
              <a:buNone/>
            </a:pPr>
            <a:r>
              <a:rPr lang="en-US" sz="2000" dirty="0"/>
              <a:t>Anarchy-R-Us, Inc. suspects that one of their employees, Ann, is really a secret agent working for their competitor. Ann has access to the company’s prize asset, the secret recipe. Security staff are worried that Ann may try to leak the company’s secret recipe, and monitor her computer’s traffic.</a:t>
            </a:r>
          </a:p>
          <a:p>
            <a:pPr marL="82550" indent="0">
              <a:buNone/>
            </a:pPr>
            <a:r>
              <a:rPr lang="en-US" sz="2000" dirty="0"/>
              <a:t>      Today an unexpected laptop briefly appeared on the company wireless network.  Ann’s computer, (</a:t>
            </a:r>
            <a:r>
              <a:rPr lang="en-US" sz="2000" b="1" dirty="0"/>
              <a:t>192.168.1.158</a:t>
            </a:r>
            <a:r>
              <a:rPr lang="en-US" sz="2000" dirty="0"/>
              <a:t>) sent AOL Instant Messages (AIM) over the wireless network to this computer. </a:t>
            </a:r>
          </a:p>
          <a:p>
            <a:pPr marL="357188" lvl="1" indent="0">
              <a:buNone/>
            </a:pPr>
            <a:r>
              <a:rPr lang="en-US" sz="2000" dirty="0"/>
              <a:t>1. What is the name of Ann’s IM buddy?</a:t>
            </a:r>
            <a:br>
              <a:rPr lang="en-US" sz="2000" dirty="0"/>
            </a:br>
            <a:r>
              <a:rPr lang="en-US" sz="2000" dirty="0"/>
              <a:t>2. What was the first comment in the captured IM conversation?</a:t>
            </a:r>
            <a:br>
              <a:rPr lang="en-US" sz="2000" dirty="0"/>
            </a:br>
            <a:r>
              <a:rPr lang="en-US" sz="2000" dirty="0"/>
              <a:t>3. What is the name of the file Ann transferred?</a:t>
            </a:r>
            <a:br>
              <a:rPr lang="en-US" sz="2000" dirty="0"/>
            </a:br>
            <a:r>
              <a:rPr lang="en-US" sz="2000" dirty="0"/>
              <a:t>4. What is the magic number of the file you want to extract (first four bytes)?</a:t>
            </a:r>
            <a:br>
              <a:rPr lang="en-US" sz="2000" dirty="0"/>
            </a:br>
            <a:r>
              <a:rPr lang="en-US" sz="2000" dirty="0"/>
              <a:t>5. What was the MD5sum of the file?</a:t>
            </a:r>
            <a:br>
              <a:rPr lang="en-US" sz="2000" dirty="0"/>
            </a:br>
            <a:r>
              <a:rPr lang="en-US" sz="2000" dirty="0"/>
              <a:t>6. What is the secret recipe?</a:t>
            </a:r>
          </a:p>
        </p:txBody>
      </p:sp>
    </p:spTree>
    <p:extLst>
      <p:ext uri="{BB962C8B-B14F-4D97-AF65-F5344CB8AC3E}">
        <p14:creationId xmlns:p14="http://schemas.microsoft.com/office/powerpoint/2010/main" val="425852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the capture file in Wireshark</a:t>
            </a:r>
          </a:p>
        </p:txBody>
      </p:sp>
      <p:pic>
        <p:nvPicPr>
          <p:cNvPr id="4" name="Picture 3"/>
          <p:cNvPicPr>
            <a:picLocks noChangeAspect="1"/>
          </p:cNvPicPr>
          <p:nvPr/>
        </p:nvPicPr>
        <p:blipFill>
          <a:blip r:embed="rId2"/>
          <a:stretch>
            <a:fillRect/>
          </a:stretch>
        </p:blipFill>
        <p:spPr>
          <a:xfrm>
            <a:off x="457200" y="1752600"/>
            <a:ext cx="8510587" cy="4778009"/>
          </a:xfrm>
          <a:prstGeom prst="rect">
            <a:avLst/>
          </a:prstGeom>
        </p:spPr>
      </p:pic>
    </p:spTree>
    <p:extLst>
      <p:ext uri="{BB962C8B-B14F-4D97-AF65-F5344CB8AC3E}">
        <p14:creationId xmlns:p14="http://schemas.microsoft.com/office/powerpoint/2010/main" val="94300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Q1: What is the name of Ann’s IM buddy?</a:t>
            </a:r>
          </a:p>
        </p:txBody>
      </p:sp>
      <p:sp>
        <p:nvSpPr>
          <p:cNvPr id="3" name="Content Placeholder 2"/>
          <p:cNvSpPr>
            <a:spLocks noGrp="1"/>
          </p:cNvSpPr>
          <p:nvPr>
            <p:ph idx="1"/>
          </p:nvPr>
        </p:nvSpPr>
        <p:spPr>
          <a:xfrm>
            <a:off x="1143000" y="1143000"/>
            <a:ext cx="7791450" cy="4800600"/>
          </a:xfrm>
        </p:spPr>
        <p:txBody>
          <a:bodyPr/>
          <a:lstStyle/>
          <a:p>
            <a:r>
              <a:rPr lang="en-US" sz="2400" dirty="0"/>
              <a:t>The puzzle’s name has “AIM”, so Ann must use AOL Instant Messenger</a:t>
            </a:r>
          </a:p>
          <a:p>
            <a:r>
              <a:rPr lang="en-US" sz="2400" dirty="0"/>
              <a:t>First, Filter based on Ann’s IP address (only investigate Ann’s in/out activities)</a:t>
            </a:r>
          </a:p>
          <a:p>
            <a:pPr lvl="1"/>
            <a:r>
              <a:rPr lang="en-US" sz="2000" dirty="0"/>
              <a:t>Display filter:  </a:t>
            </a:r>
            <a:r>
              <a:rPr lang="en-US" sz="2000" dirty="0" err="1"/>
              <a:t>ip.addr</a:t>
            </a:r>
            <a:r>
              <a:rPr lang="en-US" sz="2000" dirty="0"/>
              <a:t> </a:t>
            </a:r>
            <a:r>
              <a:rPr lang="en-US" sz="2400" dirty="0"/>
              <a:t>== 192.168.1.158</a:t>
            </a:r>
          </a:p>
        </p:txBody>
      </p:sp>
      <p:pic>
        <p:nvPicPr>
          <p:cNvPr id="4" name="Picture 3"/>
          <p:cNvPicPr>
            <a:picLocks noChangeAspect="1"/>
          </p:cNvPicPr>
          <p:nvPr/>
        </p:nvPicPr>
        <p:blipFill>
          <a:blip r:embed="rId2"/>
          <a:stretch>
            <a:fillRect/>
          </a:stretch>
        </p:blipFill>
        <p:spPr>
          <a:xfrm>
            <a:off x="1981200" y="3182471"/>
            <a:ext cx="5757862" cy="3612776"/>
          </a:xfrm>
          <a:prstGeom prst="rect">
            <a:avLst/>
          </a:prstGeom>
        </p:spPr>
      </p:pic>
    </p:spTree>
    <p:extLst>
      <p:ext uri="{BB962C8B-B14F-4D97-AF65-F5344CB8AC3E}">
        <p14:creationId xmlns:p14="http://schemas.microsoft.com/office/powerpoint/2010/main" val="256034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Where is the AIM traffic?</a:t>
            </a:r>
          </a:p>
        </p:txBody>
      </p:sp>
      <p:sp>
        <p:nvSpPr>
          <p:cNvPr id="3" name="Content Placeholder 2"/>
          <p:cNvSpPr>
            <a:spLocks noGrp="1"/>
          </p:cNvSpPr>
          <p:nvPr>
            <p:ph idx="1"/>
          </p:nvPr>
        </p:nvSpPr>
        <p:spPr>
          <a:xfrm>
            <a:off x="990600" y="1219200"/>
            <a:ext cx="7791450" cy="4800600"/>
          </a:xfrm>
        </p:spPr>
        <p:txBody>
          <a:bodyPr/>
          <a:lstStyle/>
          <a:p>
            <a:r>
              <a:rPr lang="en-US" sz="2400" dirty="0"/>
              <a:t>There are no packets labeled as “AIM” protocol</a:t>
            </a:r>
          </a:p>
          <a:p>
            <a:r>
              <a:rPr lang="en-US" sz="2400" dirty="0"/>
              <a:t>There are many packets labeled as “SSL” because they use TCP port 443</a:t>
            </a:r>
          </a:p>
          <a:p>
            <a:r>
              <a:rPr lang="en-US" sz="2400" dirty="0"/>
              <a:t>But, check packet content and you will see they are not encrypted! So they are not really SSL (https) packets!</a:t>
            </a:r>
          </a:p>
          <a:p>
            <a:r>
              <a:rPr lang="en-US" sz="2400" dirty="0"/>
              <a:t>They are just AIM messages using port 443, in order to make sure AIM traffic can go through most firewalls</a:t>
            </a:r>
          </a:p>
          <a:p>
            <a:pPr lvl="1"/>
            <a:r>
              <a:rPr lang="en-US" sz="2000" dirty="0"/>
              <a:t>Most firewalls allow HTTP and HTTPS traffic go through</a:t>
            </a:r>
          </a:p>
          <a:p>
            <a:pPr lvl="1"/>
            <a:r>
              <a:rPr lang="en-US" sz="2000" dirty="0"/>
              <a:t>Many peer-to-peer, botnet/malware, chatting programs use http or https ports for easy penetrating of firewalls. They use the ports but not the corresponding protocols.</a:t>
            </a:r>
          </a:p>
          <a:p>
            <a:pPr lvl="1"/>
            <a:endParaRPr lang="en-US" sz="2000" dirty="0"/>
          </a:p>
          <a:p>
            <a:endParaRPr lang="en-US" sz="2400" dirty="0"/>
          </a:p>
          <a:p>
            <a:endParaRPr lang="en-US" sz="2400" dirty="0"/>
          </a:p>
          <a:p>
            <a:endParaRPr lang="en-US" sz="2400" dirty="0"/>
          </a:p>
        </p:txBody>
      </p:sp>
      <p:pic>
        <p:nvPicPr>
          <p:cNvPr id="4" name="Picture 3"/>
          <p:cNvPicPr>
            <a:picLocks noChangeAspect="1"/>
          </p:cNvPicPr>
          <p:nvPr/>
        </p:nvPicPr>
        <p:blipFill>
          <a:blip r:embed="rId2"/>
          <a:stretch>
            <a:fillRect/>
          </a:stretch>
        </p:blipFill>
        <p:spPr>
          <a:xfrm>
            <a:off x="609600" y="5562600"/>
            <a:ext cx="8410575" cy="1253750"/>
          </a:xfrm>
          <a:prstGeom prst="rect">
            <a:avLst/>
          </a:prstGeom>
        </p:spPr>
      </p:pic>
    </p:spTree>
    <p:extLst>
      <p:ext uri="{BB962C8B-B14F-4D97-AF65-F5344CB8AC3E}">
        <p14:creationId xmlns:p14="http://schemas.microsoft.com/office/powerpoint/2010/main" val="51938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Confirm Ann connects with AOL server?</a:t>
            </a:r>
            <a:endParaRPr lang="en-US" dirty="0"/>
          </a:p>
        </p:txBody>
      </p:sp>
      <p:sp>
        <p:nvSpPr>
          <p:cNvPr id="3" name="Content Placeholder 2"/>
          <p:cNvSpPr>
            <a:spLocks noGrp="1"/>
          </p:cNvSpPr>
          <p:nvPr>
            <p:ph idx="1"/>
          </p:nvPr>
        </p:nvSpPr>
        <p:spPr>
          <a:xfrm>
            <a:off x="1219200" y="1447800"/>
            <a:ext cx="7715250" cy="4800600"/>
          </a:xfrm>
        </p:spPr>
        <p:txBody>
          <a:bodyPr/>
          <a:lstStyle/>
          <a:p>
            <a:r>
              <a:rPr lang="en-US" sz="2400" dirty="0"/>
              <a:t>The other IP in those SSL packet is: 64.12.24.50</a:t>
            </a:r>
          </a:p>
          <a:p>
            <a:pPr lvl="1"/>
            <a:r>
              <a:rPr lang="en-US" sz="2000" dirty="0"/>
              <a:t>What is this IP?</a:t>
            </a:r>
          </a:p>
          <a:p>
            <a:pPr lvl="1"/>
            <a:r>
              <a:rPr lang="en-US" sz="2000" dirty="0"/>
              <a:t>Use “</a:t>
            </a:r>
            <a:r>
              <a:rPr lang="en-US" sz="2000" b="1" dirty="0" err="1">
                <a:solidFill>
                  <a:srgbClr val="FF0000"/>
                </a:solidFill>
              </a:rPr>
              <a:t>whois</a:t>
            </a:r>
            <a:r>
              <a:rPr lang="en-US" sz="2000" dirty="0"/>
              <a:t>” command in Linux to check</a:t>
            </a:r>
          </a:p>
          <a:p>
            <a:pPr lvl="2"/>
            <a:r>
              <a:rPr lang="en-US" sz="1600" dirty="0"/>
              <a:t>Or use online </a:t>
            </a:r>
            <a:r>
              <a:rPr lang="en-US" sz="1600" dirty="0" err="1"/>
              <a:t>whois</a:t>
            </a:r>
            <a:r>
              <a:rPr lang="en-US" sz="1600" dirty="0"/>
              <a:t> webserver to do this check</a:t>
            </a:r>
          </a:p>
          <a:p>
            <a:pPr lvl="1"/>
            <a:r>
              <a:rPr lang="en-US" sz="2000" dirty="0"/>
              <a:t>So, the SSL traffic is really AIM traffic</a:t>
            </a:r>
          </a:p>
          <a:p>
            <a:endParaRPr lang="en-US" dirty="0"/>
          </a:p>
        </p:txBody>
      </p:sp>
      <p:pic>
        <p:nvPicPr>
          <p:cNvPr id="4" name="Picture 3"/>
          <p:cNvPicPr>
            <a:picLocks noChangeAspect="1"/>
          </p:cNvPicPr>
          <p:nvPr/>
        </p:nvPicPr>
        <p:blipFill>
          <a:blip r:embed="rId2"/>
          <a:stretch>
            <a:fillRect/>
          </a:stretch>
        </p:blipFill>
        <p:spPr>
          <a:xfrm>
            <a:off x="2209800" y="3352800"/>
            <a:ext cx="5943600" cy="3414535"/>
          </a:xfrm>
          <a:prstGeom prst="rect">
            <a:avLst/>
          </a:prstGeom>
        </p:spPr>
      </p:pic>
    </p:spTree>
    <p:extLst>
      <p:ext uri="{BB962C8B-B14F-4D97-AF65-F5344CB8AC3E}">
        <p14:creationId xmlns:p14="http://schemas.microsoft.com/office/powerpoint/2010/main" val="155003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protocol decoding?</a:t>
            </a:r>
          </a:p>
        </p:txBody>
      </p:sp>
      <p:sp>
        <p:nvSpPr>
          <p:cNvPr id="3" name="Content Placeholder 2"/>
          <p:cNvSpPr>
            <a:spLocks noGrp="1"/>
          </p:cNvSpPr>
          <p:nvPr>
            <p:ph idx="1"/>
          </p:nvPr>
        </p:nvSpPr>
        <p:spPr>
          <a:xfrm>
            <a:off x="990600" y="1219200"/>
            <a:ext cx="7791450" cy="4800600"/>
          </a:xfrm>
        </p:spPr>
        <p:txBody>
          <a:bodyPr/>
          <a:lstStyle/>
          <a:p>
            <a:r>
              <a:rPr lang="en-US" sz="2400" dirty="0"/>
              <a:t>AOL has its own communication protocol, which is complicated</a:t>
            </a:r>
          </a:p>
          <a:p>
            <a:r>
              <a:rPr lang="en-US" sz="2400" dirty="0"/>
              <a:t>Luckily,  Wireshark builds AOL protocol in so it can decode AOL traffic!</a:t>
            </a:r>
          </a:p>
          <a:p>
            <a:r>
              <a:rPr lang="en-US" sz="2400" dirty="0"/>
              <a:t>Right-click an SSL packet, choose “Decode As…”</a:t>
            </a:r>
          </a:p>
          <a:p>
            <a:pPr lvl="1"/>
            <a:r>
              <a:rPr lang="en-US" sz="2000" dirty="0"/>
              <a:t>Choose “</a:t>
            </a:r>
            <a:r>
              <a:rPr lang="en-US" sz="2000" dirty="0">
                <a:solidFill>
                  <a:srgbClr val="FF0000"/>
                </a:solidFill>
              </a:rPr>
              <a:t>TCP port</a:t>
            </a:r>
            <a:r>
              <a:rPr lang="en-US" sz="2000" dirty="0"/>
              <a:t>” and value of “443”, select “AIM” in Current field, then click “Save”</a:t>
            </a:r>
          </a:p>
          <a:p>
            <a:pPr lvl="1"/>
            <a:r>
              <a:rPr lang="en-US" sz="2000" dirty="0"/>
              <a:t>Now Wireshark will decode all those port-443 traffic as AIM traffic!</a:t>
            </a:r>
          </a:p>
        </p:txBody>
      </p:sp>
      <p:pic>
        <p:nvPicPr>
          <p:cNvPr id="4" name="Picture 3"/>
          <p:cNvPicPr>
            <a:picLocks noChangeAspect="1"/>
          </p:cNvPicPr>
          <p:nvPr/>
        </p:nvPicPr>
        <p:blipFill>
          <a:blip r:embed="rId2"/>
          <a:stretch>
            <a:fillRect/>
          </a:stretch>
        </p:blipFill>
        <p:spPr>
          <a:xfrm>
            <a:off x="1143000" y="4619625"/>
            <a:ext cx="7258050" cy="2238375"/>
          </a:xfrm>
          <a:prstGeom prst="rect">
            <a:avLst/>
          </a:prstGeom>
        </p:spPr>
      </p:pic>
    </p:spTree>
    <p:extLst>
      <p:ext uri="{BB962C8B-B14F-4D97-AF65-F5344CB8AC3E}">
        <p14:creationId xmlns:p14="http://schemas.microsoft.com/office/powerpoint/2010/main" val="293917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Q1: what is the name of Ann’s IM buddy? </a:t>
            </a:r>
          </a:p>
        </p:txBody>
      </p:sp>
      <p:sp>
        <p:nvSpPr>
          <p:cNvPr id="3" name="Content Placeholder 2"/>
          <p:cNvSpPr>
            <a:spLocks noGrp="1"/>
          </p:cNvSpPr>
          <p:nvPr>
            <p:ph idx="1"/>
          </p:nvPr>
        </p:nvSpPr>
        <p:spPr>
          <a:xfrm>
            <a:off x="1066800" y="1447800"/>
            <a:ext cx="7867650" cy="4800600"/>
          </a:xfrm>
        </p:spPr>
        <p:txBody>
          <a:bodyPr/>
          <a:lstStyle/>
          <a:p>
            <a:r>
              <a:rPr lang="en-US" sz="2800" dirty="0"/>
              <a:t>Check Packet 25: “outgoing to : Sec558user1”</a:t>
            </a:r>
          </a:p>
          <a:p>
            <a:pPr lvl="1"/>
            <a:r>
              <a:rPr lang="en-US" sz="2400" dirty="0"/>
              <a:t>Check the AIM messaging section in this packet</a:t>
            </a:r>
          </a:p>
          <a:p>
            <a:pPr lvl="1"/>
            <a:r>
              <a:rPr lang="en-US" sz="2400" dirty="0"/>
              <a:t>Now we know Ann is messaging with Buddy” </a:t>
            </a:r>
            <a:r>
              <a:rPr lang="en-US" sz="2400" dirty="0">
                <a:solidFill>
                  <a:srgbClr val="FF0000"/>
                </a:solidFill>
              </a:rPr>
              <a:t>Sec558user1</a:t>
            </a:r>
          </a:p>
        </p:txBody>
      </p:sp>
      <p:pic>
        <p:nvPicPr>
          <p:cNvPr id="4" name="Picture 3"/>
          <p:cNvPicPr>
            <a:picLocks noChangeAspect="1"/>
          </p:cNvPicPr>
          <p:nvPr/>
        </p:nvPicPr>
        <p:blipFill>
          <a:blip r:embed="rId2"/>
          <a:stretch>
            <a:fillRect/>
          </a:stretch>
        </p:blipFill>
        <p:spPr>
          <a:xfrm>
            <a:off x="152400" y="3714750"/>
            <a:ext cx="9210675" cy="2533650"/>
          </a:xfrm>
          <a:prstGeom prst="rect">
            <a:avLst/>
          </a:prstGeom>
        </p:spPr>
      </p:pic>
    </p:spTree>
    <p:extLst>
      <p:ext uri="{BB962C8B-B14F-4D97-AF65-F5344CB8AC3E}">
        <p14:creationId xmlns:p14="http://schemas.microsoft.com/office/powerpoint/2010/main" val="364867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4377</TotalTime>
  <Words>1302</Words>
  <Application>Microsoft Office PowerPoint</Application>
  <PresentationFormat>On-screen Show (4:3)</PresentationFormat>
  <Paragraphs>130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Times New Roman</vt:lpstr>
      <vt:lpstr>Verdana</vt:lpstr>
      <vt:lpstr>Wingdings 2</vt:lpstr>
      <vt:lpstr>Solstice</vt:lpstr>
      <vt:lpstr>Traffic Analysis– Traffic Forensic Example </vt:lpstr>
      <vt:lpstr>Acknowledgement</vt:lpstr>
      <vt:lpstr>“Puzzle #1: Ann’s Bad AIM” from Forensicscontest.com</vt:lpstr>
      <vt:lpstr>Open the capture file in Wireshark</vt:lpstr>
      <vt:lpstr>Q1: What is the name of Ann’s IM buddy?</vt:lpstr>
      <vt:lpstr>Where is the AIM traffic?</vt:lpstr>
      <vt:lpstr>Confirm Ann connects with AOL server?</vt:lpstr>
      <vt:lpstr>AIM protocol decoding?</vt:lpstr>
      <vt:lpstr>Q1: what is the name of Ann’s IM buddy? </vt:lpstr>
      <vt:lpstr>Q2: What was the first comment in the captured IM conversation?</vt:lpstr>
      <vt:lpstr>Q3: What is the name of the file Ann transferred? </vt:lpstr>
      <vt:lpstr>Q3: What is the name of the file Ann transferred? </vt:lpstr>
      <vt:lpstr>Q4: What is the magic number of the file you want to extract (first four bytes)? </vt:lpstr>
      <vt:lpstr>Carving Out Files – Wireshark Approach</vt:lpstr>
      <vt:lpstr>Carving Out Files – Wireshark Approach</vt:lpstr>
      <vt:lpstr>Carving Out Files – Wireshark Approach</vt:lpstr>
      <vt:lpstr>Carving Out Files – Wireshark Approach</vt:lpstr>
      <vt:lpstr>Q5: What was the MD5sum of the file?</vt:lpstr>
      <vt:lpstr>Carving Out Files – tcpxtract </vt:lpstr>
      <vt:lpstr>Carving Out Files – tcpxtract </vt:lpstr>
      <vt:lpstr>Network Forensic Tool – Networkminer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Event Logs (.evt and .evtx File Formats)</dc:title>
  <dc:creator>User</dc:creator>
  <cp:lastModifiedBy>Cliff Zou</cp:lastModifiedBy>
  <cp:revision>161</cp:revision>
  <dcterms:created xsi:type="dcterms:W3CDTF">2013-11-10T00:52:34Z</dcterms:created>
  <dcterms:modified xsi:type="dcterms:W3CDTF">2022-09-21T03:39:42Z</dcterms:modified>
</cp:coreProperties>
</file>