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x="12188825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ooter"/>
          <p:cNvSpPr/>
          <p:nvPr/>
        </p:nvSpPr>
        <p:spPr>
          <a:xfrm>
            <a:off x="72360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age Number"/>
          <p:cNvSpPr/>
          <p:nvPr/>
        </p:nvSpPr>
        <p:spPr>
          <a:xfrm>
            <a:off x="941292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FE4AEA0F-0282-482A-97CB-4A56AAD0A4D5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ackground"/>
          <p:cNvSpPr/>
          <p:nvPr/>
        </p:nvSpPr>
        <p:spPr>
          <a:xfrm>
            <a:off x="360" y="0"/>
            <a:ext cx="12184200" cy="685332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728640" y="729000"/>
            <a:ext cx="10726200" cy="537804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4" name="Straight Connector"/>
          <p:cNvCxnSpPr/>
          <p:nvPr/>
        </p:nvCxnSpPr>
        <p:spPr>
          <a:xfrm>
            <a:off x="4552920" y="3719880"/>
            <a:ext cx="3090600" cy="4680"/>
          </a:xfrm>
          <a:prstGeom prst="straightConnector1">
            <a:avLst/>
          </a:prstGeom>
          <a:ln w="50800">
            <a:solidFill>
              <a:srgbClr val="ffffff"/>
            </a:solidFill>
            <a:round/>
          </a:ln>
        </p:spPr>
      </p:cxnSp>
      <p:pic>
        <p:nvPicPr>
          <p:cNvPr id="5" name="Logo" descr="University of Central Florida Logo"/>
          <p:cNvPicPr/>
          <p:nvPr/>
        </p:nvPicPr>
        <p:blipFill>
          <a:blip r:embed="rId2"/>
          <a:stretch/>
        </p:blipFill>
        <p:spPr>
          <a:xfrm>
            <a:off x="5827680" y="723960"/>
            <a:ext cx="528840" cy="7131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"/>
          <p:cNvSpPr/>
          <p:nvPr/>
        </p:nvSpPr>
        <p:spPr>
          <a:xfrm>
            <a:off x="72360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age Number"/>
          <p:cNvSpPr/>
          <p:nvPr/>
        </p:nvSpPr>
        <p:spPr>
          <a:xfrm>
            <a:off x="941292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073C4B48-FFD8-4BAE-A4B0-ABFDEC660904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Straight Connector"/>
          <p:cNvCxnSpPr/>
          <p:nvPr/>
        </p:nvCxnSpPr>
        <p:spPr>
          <a:xfrm>
            <a:off x="723600" y="1943640"/>
            <a:ext cx="561240" cy="468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"/>
          <p:cNvSpPr/>
          <p:nvPr/>
        </p:nvSpPr>
        <p:spPr>
          <a:xfrm>
            <a:off x="72360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age Number"/>
          <p:cNvSpPr/>
          <p:nvPr/>
        </p:nvSpPr>
        <p:spPr>
          <a:xfrm>
            <a:off x="941292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6B6DA177-F948-4B79-889B-8635025B5819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Straight Connector"/>
          <p:cNvCxnSpPr/>
          <p:nvPr/>
        </p:nvCxnSpPr>
        <p:spPr>
          <a:xfrm>
            <a:off x="723600" y="1943640"/>
            <a:ext cx="561240" cy="468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"/>
          <p:cNvSpPr/>
          <p:nvPr/>
        </p:nvSpPr>
        <p:spPr>
          <a:xfrm>
            <a:off x="72360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age Number"/>
          <p:cNvSpPr/>
          <p:nvPr/>
        </p:nvSpPr>
        <p:spPr>
          <a:xfrm>
            <a:off x="941292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008CCDBE-6A50-42DC-9A2B-44E41B74E2F6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0" name="Straight Connector"/>
          <p:cNvCxnSpPr/>
          <p:nvPr/>
        </p:nvCxnSpPr>
        <p:spPr>
          <a:xfrm>
            <a:off x="723600" y="1943640"/>
            <a:ext cx="561240" cy="468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oter"/>
          <p:cNvSpPr/>
          <p:nvPr/>
        </p:nvSpPr>
        <p:spPr>
          <a:xfrm>
            <a:off x="72360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age Number"/>
          <p:cNvSpPr/>
          <p:nvPr/>
        </p:nvSpPr>
        <p:spPr>
          <a:xfrm>
            <a:off x="941292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DC5D0BDE-B9A8-4F9A-85FF-E9549AB6DF9D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Straight Connector"/>
          <p:cNvCxnSpPr/>
          <p:nvPr/>
        </p:nvCxnSpPr>
        <p:spPr>
          <a:xfrm>
            <a:off x="723600" y="1943640"/>
            <a:ext cx="561240" cy="468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oter"/>
          <p:cNvSpPr/>
          <p:nvPr/>
        </p:nvSpPr>
        <p:spPr>
          <a:xfrm>
            <a:off x="72360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age Number"/>
          <p:cNvSpPr/>
          <p:nvPr/>
        </p:nvSpPr>
        <p:spPr>
          <a:xfrm>
            <a:off x="941292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40F8B664-F832-47AC-8440-46EFE49F193D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2" name="Straight Connector"/>
          <p:cNvCxnSpPr/>
          <p:nvPr/>
        </p:nvCxnSpPr>
        <p:spPr>
          <a:xfrm>
            <a:off x="723600" y="1943640"/>
            <a:ext cx="561240" cy="468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Footer"/>
          <p:cNvSpPr/>
          <p:nvPr/>
        </p:nvSpPr>
        <p:spPr>
          <a:xfrm>
            <a:off x="72360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age Number"/>
          <p:cNvSpPr/>
          <p:nvPr/>
        </p:nvSpPr>
        <p:spPr>
          <a:xfrm>
            <a:off x="941292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C8096E81-0A75-4AE8-ACC4-C40585DD9740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4" name="Straight Connector"/>
          <p:cNvCxnSpPr/>
          <p:nvPr/>
        </p:nvCxnSpPr>
        <p:spPr>
          <a:xfrm>
            <a:off x="723600" y="1943640"/>
            <a:ext cx="561240" cy="468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Footer"/>
          <p:cNvSpPr/>
          <p:nvPr/>
        </p:nvSpPr>
        <p:spPr>
          <a:xfrm>
            <a:off x="72360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age Number"/>
          <p:cNvSpPr/>
          <p:nvPr/>
        </p:nvSpPr>
        <p:spPr>
          <a:xfrm>
            <a:off x="941292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FB12BDD4-D13E-4C6F-A545-467F33AD0FEB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5" name="Straight Connector"/>
          <p:cNvCxnSpPr/>
          <p:nvPr/>
        </p:nvCxnSpPr>
        <p:spPr>
          <a:xfrm>
            <a:off x="723600" y="1943640"/>
            <a:ext cx="561240" cy="468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Footer"/>
          <p:cNvSpPr/>
          <p:nvPr/>
        </p:nvSpPr>
        <p:spPr>
          <a:xfrm>
            <a:off x="72360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age Number"/>
          <p:cNvSpPr/>
          <p:nvPr/>
        </p:nvSpPr>
        <p:spPr>
          <a:xfrm>
            <a:off x="9412920" y="6432480"/>
            <a:ext cx="20473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BC2B1084-3485-4144-B9F1-76B3A17A5FF2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6" name="Straight Connector"/>
          <p:cNvCxnSpPr/>
          <p:nvPr/>
        </p:nvCxnSpPr>
        <p:spPr>
          <a:xfrm>
            <a:off x="723600" y="1943640"/>
            <a:ext cx="561240" cy="468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4880" cy="238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 Black"/>
                <a:ea typeface="DejaVu Sans"/>
              </a:rPr>
              <a:t>Rabin-Karp String Matching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1104480" y="4020840"/>
            <a:ext cx="997488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227880" indent="0" algn="ctr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Presented by Leo Zhang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7880" indent="0" algn="ctr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Citation: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7880" indent="0" algn="ctr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R. M. Karp and M. O. Rabin, "Efficient randomized pattern-matching algorithms," in IBM Journal of Research and Development, vol. 31, no. 2, pp. 249-260, March 1987, doi: 10.1147/rd.312.0249.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7880" indent="0" algn="ctr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560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Rabin-Karp Algorithm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488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Pros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More space efficient than KMP and Boyer-Moore string matching algorithms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488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328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If your fingerprint function is not properly created for the problem to be solved, then there would be more spurious hits than necessary.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04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 Talk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704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Assuming a well-chosen fingerprint function,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DejaVu Sans"/>
              </a:rPr>
              <a:t> according to the paper,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the probability of a false match is extremely low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DejaVu Sans"/>
              </a:rPr>
              <a:t>2.511 / (m - n + 1), and the maximum number of false matches is m-n+1, so the time spent detecting false matches bounded above by the size (n) of the input text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7" name="Rectangle 403"/>
          <p:cNvSpPr/>
          <p:nvPr/>
        </p:nvSpPr>
        <p:spPr>
          <a:xfrm>
            <a:off x="7543800" y="3311280"/>
            <a:ext cx="4554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8" name="Rectangle 404"/>
          <p:cNvSpPr/>
          <p:nvPr/>
        </p:nvSpPr>
        <p:spPr>
          <a:xfrm>
            <a:off x="8001000" y="3657600"/>
            <a:ext cx="68400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Why this algorithm is at least a level 3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776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936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59360" indent="-3445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 algorithm uses a fingerprint function that does not takes up space with respect to the input parameters while also having a linear runtime, on average, which makes it the most space efficient one between KMP and Boyer-Moore.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6640" cy="109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 Black"/>
                <a:ea typeface="DejaVu Sans"/>
              </a:rPr>
              <a:t>References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723600" y="2342520"/>
            <a:ext cx="10736640" cy="37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514440" indent="-285840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Clr>
                <a:srgbClr val="fffff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R. M. Karp and M. O. Rabin, "Efficient randomized pattern-matching algorithms," in IBM Journal of Research and Development, vol. 31, no. 2, pp. 249-260, March 1987, doi: 10.1147/rd.312.0249.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4880" cy="238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 Black"/>
                <a:ea typeface="DejaVu Sans"/>
              </a:rPr>
              <a:t>Thank you for reading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560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Input/Output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488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String pattern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488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Output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 index of the first occurrence of the pattern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560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makes this algorithm special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560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Most memory-efficient between KMP and Boyer-Moore string matching algorithms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Depends on a fingerprint (hash) function for comparisons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 is designed by the user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 amount of space the fingerprint function consumes is independent of the input text and pattern but is dependent on how many bits, b, can fit into a 32-bit integer for the given hardware used. Therefore, the space the hash function takes up is dependent on b.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6640" cy="109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Algorithm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492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Example: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Text t: abcda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Pattern p: cda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Let n be the length of 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Let m be the length of p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492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Steps: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328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Let h(p) be the hash of the pattern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328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Let h(i) be the rolling hash of each substring of t, which is t[i..i+m]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328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If h(p) == h(i), then compare the pattern p with t[i..i+m]. If they are the same, then return i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328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Otherwise recalculate the hash and start the next phase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6640" cy="109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7640" cy="45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5eb91e"/>
                </a:highlight>
                <a:latin typeface="Arial"/>
                <a:ea typeface="DejaVu Sans"/>
              </a:rPr>
              <a:t>a b c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d a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Source Han Sans CN"/>
              </a:rPr>
              <a:t>3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Source Han Sans CN"/>
              </a:rPr>
              <a:t>4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H(t[0..2]) = (1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3008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≠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Therefore we slide to the next window of characters.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7" name="Picture 385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4320" cy="787680"/>
          </a:xfrm>
          <a:prstGeom prst="rect">
            <a:avLst/>
          </a:prstGeom>
          <a:ln w="0">
            <a:noFill/>
          </a:ln>
        </p:spPr>
      </p:pic>
      <p:sp>
        <p:nvSpPr>
          <p:cNvPr id="388" name="Rectangle 386"/>
          <p:cNvSpPr/>
          <p:nvPr/>
        </p:nvSpPr>
        <p:spPr>
          <a:xfrm>
            <a:off x="7772400" y="2057400"/>
            <a:ext cx="2283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6640" cy="109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7640" cy="45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 = a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DejaVu Sans"/>
              </a:rPr>
              <a:t>b c d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a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H(t[0..2])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(1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31 [(2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(4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= 2019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2019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≠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Therefore we slide to the next window of characters.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1" name="Picture 389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4320" cy="787680"/>
          </a:xfrm>
          <a:prstGeom prst="rect">
            <a:avLst/>
          </a:prstGeom>
          <a:ln w="0">
            <a:noFill/>
          </a:ln>
        </p:spPr>
      </p:pic>
      <p:sp>
        <p:nvSpPr>
          <p:cNvPr id="392" name="Rectangle 390"/>
          <p:cNvSpPr/>
          <p:nvPr/>
        </p:nvSpPr>
        <p:spPr>
          <a:xfrm>
            <a:off x="7772400" y="2057400"/>
            <a:ext cx="2283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6640" cy="109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7640" cy="45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 = a b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DejaVu Sans"/>
              </a:rPr>
              <a:t>c d a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(2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(3 *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2019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H(t[2..4]) = 31 [(3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(4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(1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=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3008 =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 3008 ✓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1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Hash values match!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We then compare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them characater by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character and see that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they are the same, so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return the index of the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occurrence, which is 2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in this case.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5" name="Picture 393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4320" cy="787680"/>
          </a:xfrm>
          <a:prstGeom prst="rect">
            <a:avLst/>
          </a:prstGeom>
          <a:ln w="0">
            <a:noFill/>
          </a:ln>
        </p:spPr>
      </p:pic>
      <p:sp>
        <p:nvSpPr>
          <p:cNvPr id="396" name="Rectangle 394"/>
          <p:cNvSpPr/>
          <p:nvPr/>
        </p:nvSpPr>
        <p:spPr>
          <a:xfrm>
            <a:off x="7772400" y="2057400"/>
            <a:ext cx="2283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4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Rabin-Karp Pseudocode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2743200" y="1333800"/>
            <a:ext cx="7143120" cy="506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84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Analysis and Complexities (based on input)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0" name=""/>
          <p:cNvSpPr/>
          <p:nvPr/>
        </p:nvSpPr>
        <p:spPr>
          <a:xfrm>
            <a:off x="590760" y="1600200"/>
            <a:ext cx="53521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Time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Average case: O(n-m+1)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Worst case: O(mn)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1" name=""/>
          <p:cNvSpPr/>
          <p:nvPr/>
        </p:nvSpPr>
        <p:spPr>
          <a:xfrm>
            <a:off x="6305760" y="1600200"/>
            <a:ext cx="53521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Space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Average case: O(1)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Worst case: O(1)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9855</TotalTime>
  <Application>LibreOffice/7.4.3.2$Linux_X86_64 LibreOffice_project/40$Build-2</Application>
  <AppVersion>15.0000</AppVersion>
  <Words>838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2022-11-05T12:50:36Z</dcterms:created>
  <dc:creator/>
  <dc:description/>
  <dc:language>en-US</dc:language>
  <cp:lastModifiedBy/>
  <dcterms:modified xsi:type="dcterms:W3CDTF">2022-11-26T22:01:16Z</dcterms:modified>
  <cp:revision>354</cp:revision>
  <dc:subject/>
  <dc:title>YOUR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16</vt:i4>
  </property>
</Properties>
</file>