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media/image27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2.jpeg" ContentType="image/jpeg"/>
  <Override PartName="/ppt/media/image18.png" ContentType="image/png"/>
  <Override PartName="/ppt/media/image17.png" ContentType="image/png"/>
  <Override PartName="/ppt/media/image16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1.jpeg" ContentType="image/jpeg"/>
  <Override PartName="/ppt/media/image47.png" ContentType="image/png"/>
  <Override PartName="/ppt/media/image15.png" ContentType="image/png"/>
  <Override PartName="/ppt/media/image39.png" ContentType="image/png"/>
  <Override PartName="/ppt/media/image13.png" ContentType="image/png"/>
  <Override PartName="/ppt/media/image38.png" ContentType="image/png"/>
  <Override PartName="/ppt/media/image42.png" ContentType="image/png"/>
  <Override PartName="/ppt/media/image31.png" ContentType="image/png"/>
  <Override PartName="/ppt/media/image29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33.png" ContentType="image/png"/>
  <Override PartName="/ppt/media/image45.png" ContentType="image/png"/>
  <Override PartName="/ppt/media/image34.png" ContentType="image/png"/>
  <Override PartName="/ppt/media/image46.png" ContentType="image/png"/>
  <Override PartName="/ppt/media/image41.png" ContentType="image/png"/>
  <Override PartName="/ppt/media/image9.wmf" ContentType="image/x-wmf"/>
  <Override PartName="/ppt/media/image14.png" ContentType="image/png"/>
  <Override PartName="/ppt/media/image12.png" ContentType="image/png"/>
  <Override PartName="/ppt/media/image11.wmf" ContentType="image/x-wmf"/>
  <Override PartName="/ppt/media/image26.png" ContentType="image/png"/>
  <Override PartName="/ppt/media/image7.png" ContentType="image/png"/>
  <Override PartName="/ppt/media/image37.png" ContentType="image/png"/>
  <Override PartName="/ppt/media/image6.png" ContentType="image/png"/>
  <Override PartName="/ppt/media/image36.png" ContentType="image/png"/>
  <Override PartName="/ppt/media/image8.wmf" ContentType="image/x-wmf"/>
  <Override PartName="/ppt/media/image40.png" ContentType="image/png"/>
  <Override PartName="/ppt/media/image4.jpeg" ContentType="image/jpeg"/>
  <Override PartName="/ppt/media/image25.png" ContentType="image/png"/>
  <Override PartName="/ppt/media/image30.png" ContentType="image/png"/>
  <Override PartName="/ppt/media/image3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300" spc="-1" strike="noStrike">
                <a:solidFill>
                  <a:srgbClr val="000000"/>
                </a:solidFill>
                <a:latin typeface="Gill Sans MT"/>
              </a:rPr>
              <a:t>Click to move the slide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89BED62-2B0B-4902-8ABF-F773F84A51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7026C8-7BC8-4419-8FC7-7DE9E0A043F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Ping quasar.cs.berkeley.edu.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Demonstrates the use of “or”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37F853-4CCC-45A6-8262-42A63F75B18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405B63-2298-4AE6-A5EE-F9E5409DE79A}" type="slidenum">
              <a:rPr b="0" lang="en-US" sz="11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3902D9-19C5-477D-AF82-E6BCD5C58633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977A1A-2127-4E05-8140-A400FB1A186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0B193C-5652-41F2-9CCF-E6A4897FA172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E41985-349E-4A7A-AB8E-273EEF042C0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2880" rIns="9288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024C26-F264-405E-90F5-07C2D339C9A5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A00B09-E880-4069-AB01-4D676879BCC2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A89AA5-4922-43CA-9F89-C4ADE2FA10C7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2BE9AB-3F0B-478D-8053-F8D109A21C74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6860F8-12A8-484D-B3BA-ABA694CCD178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B144BB-775E-491C-9F92-34B4B7F91664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91DBF4-E003-4018-B485-2BE7C04F7C95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E6736C-91A4-4F61-9FE4-BC311CB92E78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26B4A6-D1CA-435E-9052-D278D08092A6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3E521E-1C53-492C-9692-A1C94F04144C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D9AD95-0A40-4F5F-B017-DEB0813DEAC9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968630-CF33-4889-BB16-9348C2FD333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517566-08C2-4AB2-8FA4-A6553D4C1F4B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8F354E-072C-420C-A4C7-B0E7BBDF98F8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2C7F71-1E72-4D96-83F2-B9175663965C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7B6DC4-AD1D-4E59-8381-1DEAA24541E9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44224-4F53-4284-A939-DEF45E199430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078CDE-62B7-4CF4-BDCF-55BE67A50641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2D0B89-41A4-4D56-9CF4-89E4278D73E6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17B98E-97B8-4041-B51A-233054261F1A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923198-DC6F-41FE-82D2-7ABD044FF39E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CF62E6-B3CA-40F9-B62E-5940BC4B431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txBody>
          <a:bodyPr lIns="92880" rIns="9288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4B91F7-B953-41EB-932B-54F0A5DDE531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566572-FD14-46A4-9D7F-3E5C3F46770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1B6EDF-7D5B-4696-A8D1-761343D719DF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85AB4C-991B-48E1-B932-393BAFBC2F55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D2AC38-66EB-480B-B6E6-FD87AF3C4E29}" type="slidenum"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C11A86-C8BF-46B2-A7B0-2B99D65C954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C50A0B-E335-4DB3-B754-754453F7308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E56412-7B78-4E3E-AEA3-3F072566817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120F95-D6A3-4841-A7A8-E594712CB12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D8C352-5FCA-447C-A731-1E8BB15A4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723433-A49C-427F-A1BE-FEBF7AD453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A19D5B-480F-45CC-82C2-B8BDCA9055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56376D-5116-4462-BB6B-DB791A36EF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84ADF8-7791-4F6F-A409-ADFD022F19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00A6C1-357A-4CB7-8A44-052F274806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3B41F8-6B5D-43C6-A0AA-F77290F33D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167121-46DC-41B2-9D21-EE62B0B155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7EC34D-12F0-47D0-8457-50F9F54D3D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76177A-A8EF-4C74-AEA0-3416FC45C7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AA9A0C-34C3-4701-8AB0-8AA460C51A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B05973-0175-4EE2-A0C3-CE0B04E369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3E6C3E-60CC-4B2E-9F9A-B20B0E5B5D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8C1415-B983-4189-B5DE-ECD2134F2C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AB962F-449A-468E-987D-F7FDE85A80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7B9F89-1668-4879-A570-1265E9691D0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43C868-1C93-4511-A4DB-AB05697BAB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ECF548-FEE4-44B3-8B3C-DC5C324291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792768C-FEC7-4900-A8AB-05A51C7DD5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761720-1127-42E8-8597-F5BA50171F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1D1A65-F313-42B9-B50C-454D436279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187FAD-339F-4322-8560-B5BB3042E5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6F4ECC-4582-4071-84C0-6AF4FBF192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E0DD94-1336-46D3-B39A-B6E7487E64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D371C8-774B-4AAA-96A6-5448D47706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82D232-30B5-4AF5-93C2-AB806AA942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4235DD-C401-4818-812E-30840DBFDB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D53E81-8CE9-425D-80C0-45B26BF9DB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72774FF-6052-43C3-8AED-621CD504B2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8A174B-C746-441E-B8C6-15BEE7EB31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9C6944-3070-4250-A257-6175006097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F80DFDF-05D9-4892-A17B-B0D02E7A6D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A61594-3FF0-40C5-8847-F43521D8F0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922FDA-AE96-44C6-A593-B7F65150F1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3FD3101-AEE1-49B3-8396-9F76BB7E7F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BE9117-261D-4859-B9BF-3487BD71FD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64EEBC5-327B-4BD8-B84F-73308691C3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F5258EB-10B0-4EF2-914C-D7C421885C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2824F8-C7B1-43EA-862B-0A0415E5E4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83BD1D-B7E0-4E3E-80BA-3F479898DD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1648CE-2ADF-4870-8E11-E5865FC32A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72C0B4C-BBB5-4C8F-8DD8-6190390F87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397044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506280" y="14479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143496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/>
          </p:nvPr>
        </p:nvSpPr>
        <p:spPr>
          <a:xfrm>
            <a:off x="397044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/>
          </p:nvPr>
        </p:nvSpPr>
        <p:spPr>
          <a:xfrm>
            <a:off x="6506280" y="3955320"/>
            <a:ext cx="241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AD4DF5-3807-4238-A8E4-B333A23096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37C2EA-F456-44C4-A584-A8C08187E2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434960" y="274680"/>
            <a:ext cx="74991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39B326-594D-4270-9C16-29018E39D1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E03BBF-674F-46C2-902D-6E053F17D7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5277600" y="39553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EC1AEA-B109-4E28-A8CF-0FD1A0433E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277600" y="1447920"/>
            <a:ext cx="365940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434960" y="3955320"/>
            <a:ext cx="749916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90247F-A2FD-493D-9580-95B0317844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ie 6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rgbClr val="e7dec9">
                <a:shade val="70000"/>
                <a:satMod val="200000"/>
                <a:alpha val="10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Oval 7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cap="rnd" w="27305">
            <a:solidFill>
              <a:srgbClr val="e7dec9">
                <a:tint val="45000"/>
                <a:satMod val="325000"/>
                <a:alpha val="100000"/>
              </a:srgbClr>
            </a:solidFill>
            <a:round/>
          </a:ln>
          <a:effectLst>
            <a:outerShdw algn="tl" blurRad="2556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Donut 10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eed18e">
                  <a:alpha val="60000"/>
                </a:srgbClr>
              </a:gs>
              <a:gs pos="100000">
                <a:srgbClr val="fefaf6">
                  <a:alpha val="70196"/>
                </a:srgbClr>
              </a:gs>
            </a:gsLst>
            <a:lin ang="13500000"/>
          </a:gradFill>
          <a:ln cap="rnd" w="7350">
            <a:solidFill>
              <a:srgbClr val="e7dec9">
                <a:shade val="60000"/>
                <a:satMod val="220000"/>
                <a:alpha val="100000"/>
              </a:srgbClr>
            </a:solidFill>
            <a:round/>
          </a:ln>
          <a:effectLst>
            <a:outerShdw algn="tl" blurRad="126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Rectangle 11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Rectangle 14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2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Oval 3"/>
          <p:cNvSpPr/>
          <p:nvPr/>
        </p:nvSpPr>
        <p:spPr>
          <a:xfrm>
            <a:off x="921600" y="1413720"/>
            <a:ext cx="209880" cy="209880"/>
          </a:xfrm>
          <a:prstGeom prst="ellipse">
            <a:avLst/>
          </a:prstGeom>
          <a:gradFill rotWithShape="0">
            <a:gsLst>
              <a:gs pos="0">
                <a:srgbClr val="daf5fe">
                  <a:alpha val="95294"/>
                </a:srgbClr>
              </a:gs>
              <a:gs pos="100000">
                <a:srgbClr val="00aad4">
                  <a:alpha val="85098"/>
                </a:srgbClr>
              </a:gs>
            </a:gsLst>
            <a:path path="circle">
              <a:fillToRect l="25000" t="12000" r="75000" b="88000"/>
            </a:path>
          </a:gradFill>
          <a:ln cap="rnd" w="2000">
            <a:solidFill>
              <a:srgbClr val="3891a7">
                <a:shade val="90000"/>
                <a:satMod val="110000"/>
                <a:alpha val="6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Oval 4"/>
          <p:cNvSpPr/>
          <p:nvPr/>
        </p:nvSpPr>
        <p:spPr>
          <a:xfrm>
            <a:off x="1157400" y="1344600"/>
            <a:ext cx="63000" cy="64800"/>
          </a:xfrm>
          <a:prstGeom prst="ellipse">
            <a:avLst/>
          </a:prstGeom>
          <a:noFill/>
          <a:ln cap="rnd" w="12700">
            <a:solidFill>
              <a:srgbClr val="3891a7">
                <a:shade val="75000"/>
                <a:alpha val="6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32440" y="360000"/>
            <a:ext cx="7406280" cy="14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l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i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k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o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d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i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M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a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s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r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i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l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s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y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l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dt" idx="1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5a989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2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3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b5a788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400D920-5733-4FA2-A2C3-141C4458B03F}" type="slidenum">
              <a:rPr b="0" lang="en-US" sz="1200" spc="-1" strike="noStrike">
                <a:solidFill>
                  <a:srgbClr val="b5a788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e 6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rgbClr val="e7dec9">
                <a:shade val="70000"/>
                <a:satMod val="200000"/>
                <a:alpha val="10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9" name="Oval 7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cap="rnd" w="27305">
            <a:solidFill>
              <a:srgbClr val="e7dec9">
                <a:tint val="45000"/>
                <a:satMod val="325000"/>
                <a:alpha val="100000"/>
              </a:srgbClr>
            </a:solidFill>
            <a:round/>
          </a:ln>
          <a:effectLst>
            <a:outerShdw algn="tl" blurRad="2556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Donut 10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eed18e">
                  <a:alpha val="60000"/>
                </a:srgbClr>
              </a:gs>
              <a:gs pos="100000">
                <a:srgbClr val="fefaf6">
                  <a:alpha val="70196"/>
                </a:srgbClr>
              </a:gs>
            </a:gsLst>
            <a:lin ang="13500000"/>
          </a:gradFill>
          <a:ln cap="rnd" w="7350">
            <a:solidFill>
              <a:srgbClr val="e7dec9">
                <a:shade val="60000"/>
                <a:satMod val="220000"/>
                <a:alpha val="100000"/>
              </a:srgbClr>
            </a:solidFill>
            <a:round/>
          </a:ln>
          <a:effectLst>
            <a:outerShdw algn="tl" blurRad="126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Rectangle 11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" name="Rectangle 14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2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k to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edit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Mas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ter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title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styl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6920" indent="-17316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708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5a989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b5a788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F9F3987-364A-4D63-9433-1E83F4A587A0}" type="slidenum">
              <a:rPr b="0" lang="en-US" sz="1200" spc="-1" strike="noStrike">
                <a:solidFill>
                  <a:srgbClr val="b5a788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ie 6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rgbClr val="e7dec9">
                <a:shade val="70000"/>
                <a:satMod val="200000"/>
                <a:alpha val="10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5" name="Oval 7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cap="rnd" w="27305">
            <a:solidFill>
              <a:srgbClr val="e7dec9">
                <a:tint val="45000"/>
                <a:satMod val="325000"/>
                <a:alpha val="100000"/>
              </a:srgbClr>
            </a:solidFill>
            <a:round/>
          </a:ln>
          <a:effectLst>
            <a:outerShdw algn="tl" blurRad="2556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Donut 10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eed18e">
                  <a:alpha val="60000"/>
                </a:srgbClr>
              </a:gs>
              <a:gs pos="100000">
                <a:srgbClr val="fefaf6">
                  <a:alpha val="70196"/>
                </a:srgbClr>
              </a:gs>
            </a:gsLst>
            <a:lin ang="13500000"/>
          </a:gradFill>
          <a:ln cap="rnd" w="7350">
            <a:solidFill>
              <a:srgbClr val="e7dec9">
                <a:shade val="60000"/>
                <a:satMod val="220000"/>
                <a:alpha val="100000"/>
              </a:srgbClr>
            </a:solidFill>
            <a:round/>
          </a:ln>
          <a:effectLst>
            <a:outerShdw algn="tl" blurRad="126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Rectangle 11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Rectangle 14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2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to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edit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Mast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er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title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33520" y="160020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479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3" marL="1096920" indent="-173160">
              <a:lnSpc>
                <a:spcPct val="100000"/>
              </a:lnSpc>
              <a:spcBef>
                <a:spcPts val="400"/>
              </a:spcBef>
              <a:buClr>
                <a:srgbClr val="c32d2e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1297080" indent="-182520">
              <a:lnSpc>
                <a:spcPct val="100000"/>
              </a:lnSpc>
              <a:spcBef>
                <a:spcPts val="400"/>
              </a:spcBef>
              <a:buClr>
                <a:srgbClr val="84aa33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495680" y="160020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7"/>
          </p:nvPr>
        </p:nvSpPr>
        <p:spPr>
          <a:xfrm>
            <a:off x="68580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8"/>
          </p:nvPr>
        </p:nvSpPr>
        <p:spPr>
          <a:xfrm>
            <a:off x="5410080" y="6400800"/>
            <a:ext cx="289512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9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b5a788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92E94F0-8825-4CD3-A837-EB21CA72D60C}" type="slidenum">
              <a:rPr b="0" lang="en-US" sz="1200" spc="-1" strike="noStrike">
                <a:solidFill>
                  <a:srgbClr val="b5a788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ie 6"/>
          <p:cNvSpPr/>
          <p:nvPr/>
        </p:nvSpPr>
        <p:spPr>
          <a:xfrm>
            <a:off x="-816120" y="-816120"/>
            <a:ext cx="1638000" cy="16380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cap="rnd" w="3175">
            <a:solidFill>
              <a:srgbClr val="e7dec9">
                <a:shade val="70000"/>
                <a:satMod val="200000"/>
                <a:alpha val="100000"/>
              </a:srgbClr>
            </a:solidFill>
            <a:round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2" name="Oval 7"/>
          <p:cNvSpPr/>
          <p:nvPr/>
        </p:nvSpPr>
        <p:spPr>
          <a:xfrm>
            <a:off x="168120" y="20520"/>
            <a:ext cx="1703160" cy="1703160"/>
          </a:xfrm>
          <a:prstGeom prst="ellipse">
            <a:avLst/>
          </a:prstGeom>
          <a:noFill/>
          <a:ln cap="rnd" w="27305">
            <a:solidFill>
              <a:srgbClr val="e7dec9">
                <a:tint val="45000"/>
                <a:satMod val="325000"/>
                <a:alpha val="100000"/>
              </a:srgbClr>
            </a:solidFill>
            <a:round/>
          </a:ln>
          <a:effectLst>
            <a:outerShdw algn="tl" blurRad="25560" dir="5400000" dist="25560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3" name="Donut 10"/>
          <p:cNvSpPr/>
          <p:nvPr/>
        </p:nvSpPr>
        <p:spPr>
          <a:xfrm rot="2315400">
            <a:off x="182880" y="1054800"/>
            <a:ext cx="1125360" cy="1102320"/>
          </a:xfrm>
          <a:prstGeom prst="donut">
            <a:avLst>
              <a:gd name="adj" fmla="val 11833"/>
            </a:avLst>
          </a:prstGeom>
          <a:gradFill rotWithShape="0">
            <a:gsLst>
              <a:gs pos="0">
                <a:srgbClr val="eed18e">
                  <a:alpha val="60000"/>
                </a:srgbClr>
              </a:gs>
              <a:gs pos="100000">
                <a:srgbClr val="fefaf6">
                  <a:alpha val="70196"/>
                </a:srgbClr>
              </a:gs>
            </a:gsLst>
            <a:lin ang="13500000"/>
          </a:gradFill>
          <a:ln cap="rnd" w="7350">
            <a:solidFill>
              <a:srgbClr val="e7dec9">
                <a:shade val="60000"/>
                <a:satMod val="220000"/>
                <a:alpha val="100000"/>
              </a:srgbClr>
            </a:solidFill>
            <a:round/>
          </a:ln>
          <a:effectLst>
            <a:outerShdw algn="tl" blurRad="12600" dir="4557825" dist="14843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4" name="Rectangle 11"/>
          <p:cNvSpPr/>
          <p:nvPr/>
        </p:nvSpPr>
        <p:spPr>
          <a:xfrm>
            <a:off x="1012680" y="0"/>
            <a:ext cx="813096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360" dir="5400000" dist="25560" rotWithShape="0">
              <a:srgbClr val="000000">
                <a:alpha val="43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5" name="Rectangle 14"/>
          <p:cNvSpPr/>
          <p:nvPr/>
        </p:nvSpPr>
        <p:spPr>
          <a:xfrm>
            <a:off x="1014480" y="0"/>
            <a:ext cx="72720" cy="6857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l" blurRad="38520" dir="10800000" dist="38160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35680" y="274320"/>
            <a:ext cx="74977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Click to edit Master title </a:t>
            </a: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style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dt" idx="10"/>
          </p:nvPr>
        </p:nvSpPr>
        <p:spPr>
          <a:xfrm>
            <a:off x="3581280" y="630540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b5a989"/>
                </a:solidFill>
                <a:latin typeface="Gill Sans MT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5a989"/>
                </a:solidFill>
                <a:latin typeface="Gill Sans MT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ftr" idx="11"/>
          </p:nvPr>
        </p:nvSpPr>
        <p:spPr>
          <a:xfrm>
            <a:off x="5715000" y="6305400"/>
            <a:ext cx="2895120" cy="47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sldNum" idx="12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b5a788"/>
                </a:solidFill>
                <a:latin typeface="Gill Sans MT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631A611-4989-47E5-9244-4726D0EF68C7}" type="slidenum">
              <a:rPr b="0" lang="en-US" sz="1200" spc="-1" strike="noStrike">
                <a:solidFill>
                  <a:srgbClr val="b5a788"/>
                </a:solidFill>
                <a:latin typeface="Gill Sans MT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ww.tcpdump.org/" TargetMode="External"/><Relationship Id="rId2" Type="http://schemas.openxmlformats.org/officeDocument/2006/relationships/hyperlink" Target="http://www.winpcap.org/windump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ilta.ebiz.uapps.net/ProductFiles/productfiles/672/wireshark.ppt" TargetMode="External"/><Relationship Id="rId2" Type="http://schemas.openxmlformats.org/officeDocument/2006/relationships/hyperlink" Target="http://ilta.ebiz.uapps.net/ProductFiles/productfiles/672/wireshark.ppt" TargetMode="External"/><Relationship Id="rId3" Type="http://schemas.openxmlformats.org/officeDocument/2006/relationships/hyperlink" Target="http://ilta.ebiz.uapps.net/ProductFiles/productfiles/672/wireshark.ppt" TargetMode="External"/><Relationship Id="rId4" Type="http://schemas.openxmlformats.org/officeDocument/2006/relationships/hyperlink" Target="http://ilta.ebiz.uapps.net/ProductFiles/productfiles/672/wireshark.ppt" TargetMode="External"/><Relationship Id="rId5" Type="http://schemas.openxmlformats.org/officeDocument/2006/relationships/hyperlink" Target="http://openmaniak.com/wireshark_filters.php" TargetMode="Externa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hyperlink" Target="http://www.powergrep.com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://www.cyberciti.biz/faq/howto-use-grep-command-in-linux-unix/" TargetMode="External"/><Relationship Id="rId2" Type="http://schemas.openxmlformats.org/officeDocument/2006/relationships/hyperlink" Target="http://www.thegeekstuff.com/2009/03/15-practical-unix-grep-command-examples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hyperlink" Target="http://www.netresec.com/?page=PcapFiles" TargetMode="External"/><Relationship Id="rId2" Type="http://schemas.openxmlformats.org/officeDocument/2006/relationships/hyperlink" Target="https://wiki.wireshark.org/SampleCaptures" TargetMode="External"/><Relationship Id="rId3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sharkfest.wireshark.org/assets/presentations15/packetchallenge.zip" TargetMode="External"/><Relationship Id="rId2" Type="http://schemas.openxmlformats.org/officeDocument/2006/relationships/hyperlink" Target="https://sharkfest.wireshark.org/assets/presentations15/packetchallenge.zip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432080" y="360360"/>
            <a:ext cx="7407000" cy="14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Traffic Analysis– Wireshark 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1447920" y="2514600"/>
            <a:ext cx="7407000" cy="1752120"/>
          </a:xfrm>
          <a:prstGeom prst="rect">
            <a:avLst/>
          </a:prstGeom>
          <a:noFill/>
          <a:ln w="0">
            <a:noFill/>
          </a:ln>
        </p:spPr>
        <p:txBody>
          <a:bodyPr numCol="1" spcCol="0" tIns="0" anchor="t">
            <a:normAutofit fontScale="98000"/>
          </a:bodyPr>
          <a:p>
            <a:pPr marL="2736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361309"/>
                </a:solidFill>
                <a:latin typeface="Gill Sans MT"/>
              </a:rPr>
              <a:t>CIS 6395, Incident Response Technologies</a:t>
            </a:r>
            <a:endParaRPr b="0" lang="en-US" sz="26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361309"/>
                </a:solidFill>
                <a:latin typeface="Gill Sans MT"/>
              </a:rPr>
              <a:t>Fall 2022, Dr. Cliff Zou </a:t>
            </a:r>
            <a:endParaRPr b="0" lang="en-US" sz="2600" spc="-1" strike="noStrike">
              <a:latin typeface="Arial"/>
            </a:endParaRPr>
          </a:p>
          <a:p>
            <a:pPr marL="2736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361309"/>
                </a:solidFill>
                <a:latin typeface="Gill Sans MT"/>
              </a:rPr>
              <a:t>changchun.zou@ucf.edu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195" name="Picture 8" descr=""/>
          <p:cNvPicPr/>
          <p:nvPr/>
        </p:nvPicPr>
        <p:blipFill>
          <a:blip r:embed="rId1"/>
          <a:stretch/>
        </p:blipFill>
        <p:spPr>
          <a:xfrm>
            <a:off x="5943600" y="4876920"/>
            <a:ext cx="2437920" cy="96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Num" idx="2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381266C-634C-4907-9536-933CD1C5994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Example (contd.)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Capture only packets destined to longwood.eecs.ucf.edu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990720" indent="-533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tcpdump “dst host longwood.eecs.ucf.edu”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Capture both DNS packets and TCP packets to/from longwood.eecs.ucf.edu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990720" indent="-533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tcpdump “(tcp and host longwood.eecs.ucf.edu) or udp port 53”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 idx="25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8603375-3B8E-4F89-8D86-51425258894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Running tcpdump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57200" y="137160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Requires superuser/administrator privileges on Unix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 u="sng">
                <a:solidFill>
                  <a:srgbClr val="8dc765"/>
                </a:solidFill>
                <a:uFillTx/>
                <a:latin typeface="Gill Sans MT"/>
                <a:hlinkClick r:id="rId1"/>
              </a:rPr>
              <a:t>http://www.tcpdump.org/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You can do it on your own Unix machine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You can install a Linux OS in Vmware/VirtualBox on your windows machine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Tcpdump for Windows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WinDump:   </a:t>
            </a:r>
            <a:r>
              <a:rPr b="0" lang="en-US" sz="2400" spc="-1" strike="noStrike" u="sng">
                <a:solidFill>
                  <a:srgbClr val="8dc765"/>
                </a:solidFill>
                <a:uFillTx/>
                <a:latin typeface="Gill Sans MT"/>
                <a:hlinkClick r:id="rId2"/>
              </a:rPr>
              <a:t>http://www.winpcap.org/windump/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90000"/>
              </a:lnSpc>
              <a:spcBef>
                <a:spcPts val="4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Free software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nodeType="clickEffect" fill="hold">
                      <p:stCondLst>
                        <p:cond delay="indefinite"/>
                      </p:stCondLst>
                      <p:childTnLst>
                        <p:par>
                          <p:cTn id="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29" dur="1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7de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32" dur="1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7de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35" dur="1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7de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38" dur="1" fill="hold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7dec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43" dur="1" fill="hold"/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7de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46" dur="1" fill="hold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7dec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49" dur="1" fill="hold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7dec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So What is WireShark?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67652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Packet sniffer/protocol analyzer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Open Source Network Tool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Latest version of the ethereal tool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29" name="Picture 2" descr="https://lh4.googleusercontent.com/-sFQUNGss9so/AAAAAAAAAAI/AAAAAAAAAC0/jwtcdocZgc0/s48-c-k/photo.jpg"/>
          <p:cNvPicPr/>
          <p:nvPr/>
        </p:nvPicPr>
        <p:blipFill>
          <a:blip r:embed="rId1"/>
          <a:stretch/>
        </p:blipFill>
        <p:spPr>
          <a:xfrm>
            <a:off x="3494160" y="3571920"/>
            <a:ext cx="1085400" cy="10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What is tShark?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The command-line based packet capture tool 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Equivalent to Wireshark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6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273F067-EADA-46D2-8E4A-E563750E99D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33" name="Picture 2" descr=""/>
          <p:cNvPicPr/>
          <p:nvPr/>
        </p:nvPicPr>
        <p:blipFill>
          <a:blip r:embed="rId1"/>
          <a:stretch/>
        </p:blipFill>
        <p:spPr>
          <a:xfrm>
            <a:off x="6095880" y="2333520"/>
            <a:ext cx="2228400" cy="391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Num" idx="27"/>
          </p:nvPr>
        </p:nvSpPr>
        <p:spPr>
          <a:xfrm>
            <a:off x="3505320" y="606744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209EEDB-BE6B-4A2A-A89A-1076926FE23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533520" y="2286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572314"/>
                </a:solidFill>
                <a:latin typeface="Gill Sans MT"/>
                <a:ea typeface="宋体"/>
              </a:rPr>
              <a:t>Network Layered Structure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55760" y="1376280"/>
            <a:ext cx="7448040" cy="747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宋体"/>
              </a:rPr>
              <a:t>What is the Internet?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7" name="Rectangle 5"/>
          <p:cNvSpPr/>
          <p:nvPr/>
        </p:nvSpPr>
        <p:spPr>
          <a:xfrm>
            <a:off x="1031760" y="2838600"/>
            <a:ext cx="1858680" cy="41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Application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238" name="Object 6"/>
          <p:cNvGraphicFramePr/>
          <p:nvPr/>
        </p:nvGraphicFramePr>
        <p:xfrm>
          <a:off x="1438200" y="1976400"/>
          <a:ext cx="720360" cy="599760"/>
        </p:xfrm>
        <a:graphic>
          <a:graphicData uri="http://schemas.openxmlformats.org/presentationml/2006/ole">
            <p:oleObj progId="MS_ClipArt_Gallery.2" r:id="rId1" spid="">
              <p:embed/>
              <p:pic>
                <p:nvPicPr>
                  <p:cNvPr id="239" name="Object 6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438200" y="1976400"/>
                    <a:ext cx="720360" cy="599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40" name="Object 12"/>
          <p:cNvGraphicFramePr/>
          <p:nvPr/>
        </p:nvGraphicFramePr>
        <p:xfrm>
          <a:off x="6105600" y="2003400"/>
          <a:ext cx="720360" cy="599760"/>
        </p:xfrm>
        <a:graphic>
          <a:graphicData uri="http://schemas.openxmlformats.org/presentationml/2006/ole">
            <p:oleObj progId="MS_ClipArt_Gallery.2" r:id="rId3" spid="">
              <p:embed/>
              <p:pic>
                <p:nvPicPr>
                  <p:cNvPr id="241" name="Object 12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105600" y="2003400"/>
                    <a:ext cx="720360" cy="599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42" name="Rectangle 13"/>
          <p:cNvSpPr/>
          <p:nvPr/>
        </p:nvSpPr>
        <p:spPr>
          <a:xfrm>
            <a:off x="5640480" y="2874960"/>
            <a:ext cx="1858680" cy="41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Application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3" name="Rectangle 14"/>
          <p:cNvSpPr/>
          <p:nvPr/>
        </p:nvSpPr>
        <p:spPr>
          <a:xfrm>
            <a:off x="1009800" y="4264200"/>
            <a:ext cx="1858680" cy="41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Network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4" name="Rectangle 15"/>
          <p:cNvSpPr/>
          <p:nvPr/>
        </p:nvSpPr>
        <p:spPr>
          <a:xfrm>
            <a:off x="5616720" y="4270320"/>
            <a:ext cx="1858680" cy="41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Network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Rectangle 16"/>
          <p:cNvSpPr/>
          <p:nvPr/>
        </p:nvSpPr>
        <p:spPr>
          <a:xfrm>
            <a:off x="996840" y="4930920"/>
            <a:ext cx="1858680" cy="41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Data Link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Rectangle 17"/>
          <p:cNvSpPr/>
          <p:nvPr/>
        </p:nvSpPr>
        <p:spPr>
          <a:xfrm>
            <a:off x="1028880" y="3535200"/>
            <a:ext cx="1858680" cy="41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Transport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7" name="Rectangle 18"/>
          <p:cNvSpPr/>
          <p:nvPr/>
        </p:nvSpPr>
        <p:spPr>
          <a:xfrm>
            <a:off x="5616720" y="3562200"/>
            <a:ext cx="1858680" cy="41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Transport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8" name="Rectangle 19"/>
          <p:cNvSpPr/>
          <p:nvPr/>
        </p:nvSpPr>
        <p:spPr>
          <a:xfrm>
            <a:off x="5605560" y="4956120"/>
            <a:ext cx="1858680" cy="41868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Data Link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9" name="AutoShape 23"/>
          <p:cNvSpPr/>
          <p:nvPr/>
        </p:nvSpPr>
        <p:spPr>
          <a:xfrm>
            <a:off x="1674720" y="5425920"/>
            <a:ext cx="466200" cy="35856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AutoShape 24"/>
          <p:cNvSpPr/>
          <p:nvPr/>
        </p:nvSpPr>
        <p:spPr>
          <a:xfrm>
            <a:off x="6340320" y="5432400"/>
            <a:ext cx="466200" cy="35856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AutoShape 25"/>
          <p:cNvSpPr/>
          <p:nvPr/>
        </p:nvSpPr>
        <p:spPr>
          <a:xfrm>
            <a:off x="1895400" y="5648400"/>
            <a:ext cx="4814640" cy="271080"/>
          </a:xfrm>
          <a:prstGeom prst="leftRightArrow">
            <a:avLst>
              <a:gd name="adj1" fmla="val 65694"/>
              <a:gd name="adj2" fmla="val 147396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 Box 26"/>
          <p:cNvSpPr/>
          <p:nvPr/>
        </p:nvSpPr>
        <p:spPr>
          <a:xfrm>
            <a:off x="3309840" y="5875200"/>
            <a:ext cx="1765080" cy="8211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Physical link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3" name="AutoShape 27"/>
          <p:cNvSpPr/>
          <p:nvPr/>
        </p:nvSpPr>
        <p:spPr>
          <a:xfrm>
            <a:off x="1728720" y="4681440"/>
            <a:ext cx="301320" cy="24264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AutoShape 28"/>
          <p:cNvSpPr/>
          <p:nvPr/>
        </p:nvSpPr>
        <p:spPr>
          <a:xfrm>
            <a:off x="6394320" y="4707000"/>
            <a:ext cx="301320" cy="24264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AutoShape 29"/>
          <p:cNvSpPr/>
          <p:nvPr/>
        </p:nvSpPr>
        <p:spPr>
          <a:xfrm>
            <a:off x="1763640" y="3997440"/>
            <a:ext cx="301320" cy="24264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AutoShape 30"/>
          <p:cNvSpPr/>
          <p:nvPr/>
        </p:nvSpPr>
        <p:spPr>
          <a:xfrm>
            <a:off x="6396120" y="3997440"/>
            <a:ext cx="301320" cy="24264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AutoShape 31"/>
          <p:cNvSpPr/>
          <p:nvPr/>
        </p:nvSpPr>
        <p:spPr>
          <a:xfrm>
            <a:off x="1755720" y="3276720"/>
            <a:ext cx="301320" cy="24264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AutoShape 32"/>
          <p:cNvSpPr/>
          <p:nvPr/>
        </p:nvSpPr>
        <p:spPr>
          <a:xfrm>
            <a:off x="6394320" y="3297240"/>
            <a:ext cx="301320" cy="24264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AutoShape 33"/>
          <p:cNvSpPr/>
          <p:nvPr/>
        </p:nvSpPr>
        <p:spPr>
          <a:xfrm>
            <a:off x="1725480" y="2587680"/>
            <a:ext cx="301320" cy="24264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AutoShape 34"/>
          <p:cNvSpPr/>
          <p:nvPr/>
        </p:nvSpPr>
        <p:spPr>
          <a:xfrm>
            <a:off x="6375240" y="2604960"/>
            <a:ext cx="301320" cy="242640"/>
          </a:xfrm>
          <a:prstGeom prst="upDownArrow">
            <a:avLst>
              <a:gd name="adj1" fmla="val 50000"/>
              <a:gd name="adj2" fmla="val 20000"/>
            </a:avLst>
          </a:prstGeom>
          <a:solidFill>
            <a:srgbClr val="cc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 Box 35"/>
          <p:cNvSpPr/>
          <p:nvPr/>
        </p:nvSpPr>
        <p:spPr>
          <a:xfrm>
            <a:off x="3029040" y="2819520"/>
            <a:ext cx="2641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Web, Email, VOIP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Text Box 36"/>
          <p:cNvSpPr/>
          <p:nvPr/>
        </p:nvSpPr>
        <p:spPr>
          <a:xfrm>
            <a:off x="3538080" y="3487680"/>
            <a:ext cx="1465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TCP, UDP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3" name="Text Box 37"/>
          <p:cNvSpPr/>
          <p:nvPr/>
        </p:nvSpPr>
        <p:spPr>
          <a:xfrm>
            <a:off x="4044960" y="4219560"/>
            <a:ext cx="452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IP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Text Box 38"/>
          <p:cNvSpPr/>
          <p:nvPr/>
        </p:nvSpPr>
        <p:spPr>
          <a:xfrm>
            <a:off x="3105000" y="4890960"/>
            <a:ext cx="2360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宋体"/>
              </a:rPr>
              <a:t>Ethernet, cellular 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265" name="Group 42"/>
          <p:cNvGrpSpPr/>
          <p:nvPr/>
        </p:nvGrpSpPr>
        <p:grpSpPr>
          <a:xfrm>
            <a:off x="522360" y="3687840"/>
            <a:ext cx="7473240" cy="917280"/>
            <a:chOff x="522360" y="3687840"/>
            <a:chExt cx="7473240" cy="917280"/>
          </a:xfrm>
        </p:grpSpPr>
        <p:sp>
          <p:nvSpPr>
            <p:cNvPr id="266" name="AutoShape 40"/>
            <p:cNvSpPr/>
            <p:nvPr/>
          </p:nvSpPr>
          <p:spPr>
            <a:xfrm>
              <a:off x="522360" y="3691080"/>
              <a:ext cx="407520" cy="914040"/>
            </a:xfrm>
            <a:prstGeom prst="moon">
              <a:avLst>
                <a:gd name="adj" fmla="val 29963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AutoShape 41"/>
            <p:cNvSpPr/>
            <p:nvPr/>
          </p:nvSpPr>
          <p:spPr>
            <a:xfrm flipH="1">
              <a:off x="7588080" y="3687840"/>
              <a:ext cx="407520" cy="914040"/>
            </a:xfrm>
            <a:prstGeom prst="moon">
              <a:avLst>
                <a:gd name="adj" fmla="val 29963"/>
              </a:avLst>
            </a:prstGeom>
            <a:solidFill>
              <a:srgbClr val="0000ff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nodeType="clickEffect" fill="hold">
                      <p:stCondLst>
                        <p:cond delay="indefinite"/>
                      </p:stCondLst>
                      <p:childTnLst>
                        <p:par>
                          <p:cTn id="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56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Wireshark Interface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ldNum" idx="28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37691A9-FB7C-4FDB-8D74-34028F6B383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70" name="Picture 2" descr=""/>
          <p:cNvPicPr/>
          <p:nvPr/>
        </p:nvPicPr>
        <p:blipFill>
          <a:blip r:embed="rId1"/>
          <a:stretch/>
        </p:blipFill>
        <p:spPr>
          <a:xfrm>
            <a:off x="1114560" y="1449360"/>
            <a:ext cx="6686280" cy="526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Num" idx="29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98BF55A-230F-40B6-8AA0-67E7BCC4098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Wireshark Interface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73" name="Picture 3" descr=""/>
          <p:cNvPicPr/>
          <p:nvPr/>
        </p:nvPicPr>
        <p:blipFill>
          <a:blip r:embed="rId1"/>
          <a:stretch/>
        </p:blipFill>
        <p:spPr>
          <a:xfrm>
            <a:off x="533520" y="1219320"/>
            <a:ext cx="807696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Status Bar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30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827B850-55EF-4DB9-A0C3-D0110561580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76" name="Picture 4" descr=""/>
          <p:cNvPicPr/>
          <p:nvPr/>
        </p:nvPicPr>
        <p:blipFill>
          <a:blip r:embed="rId1"/>
          <a:stretch/>
        </p:blipFill>
        <p:spPr>
          <a:xfrm>
            <a:off x="990720" y="1398600"/>
            <a:ext cx="6762240" cy="53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Capture Options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78" name="Picture 2" descr=""/>
          <p:cNvPicPr/>
          <p:nvPr/>
        </p:nvPicPr>
        <p:blipFill>
          <a:blip r:embed="rId1"/>
          <a:stretch/>
        </p:blipFill>
        <p:spPr>
          <a:xfrm>
            <a:off x="317520" y="1371600"/>
            <a:ext cx="5086080" cy="5086080"/>
          </a:xfrm>
          <a:prstGeom prst="rect">
            <a:avLst/>
          </a:prstGeom>
          <a:ln w="0">
            <a:noFill/>
          </a:ln>
        </p:spPr>
      </p:pic>
      <p:sp>
        <p:nvSpPr>
          <p:cNvPr id="279" name="Oval 1"/>
          <p:cNvSpPr/>
          <p:nvPr/>
        </p:nvSpPr>
        <p:spPr>
          <a:xfrm>
            <a:off x="317520" y="2525760"/>
            <a:ext cx="2542680" cy="34416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TextBox 1"/>
          <p:cNvSpPr/>
          <p:nvPr/>
        </p:nvSpPr>
        <p:spPr>
          <a:xfrm>
            <a:off x="5208480" y="1738440"/>
            <a:ext cx="41839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Promiscuous mode is used 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Capture all traffic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In many cases this does not work: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Network driver does not support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You are on a switch LAN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Capture Filter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82" name="Picture 4" descr=""/>
          <p:cNvPicPr/>
          <p:nvPr/>
        </p:nvPicPr>
        <p:blipFill>
          <a:blip r:embed="rId1"/>
          <a:stretch/>
        </p:blipFill>
        <p:spPr>
          <a:xfrm>
            <a:off x="1905120" y="1905120"/>
            <a:ext cx="5524200" cy="4800240"/>
          </a:xfrm>
          <a:prstGeom prst="rect">
            <a:avLst/>
          </a:prstGeom>
          <a:ln w="0">
            <a:noFill/>
          </a:ln>
        </p:spPr>
      </p:pic>
      <p:sp>
        <p:nvSpPr>
          <p:cNvPr id="283" name="TextBox 1"/>
          <p:cNvSpPr/>
          <p:nvPr/>
        </p:nvSpPr>
        <p:spPr>
          <a:xfrm>
            <a:off x="892800" y="1417680"/>
            <a:ext cx="674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There are some pre-built capture filters that you can use: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Acknowledgement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 u="sng">
                <a:solidFill>
                  <a:srgbClr val="8dc765"/>
                </a:solidFill>
                <a:uFillTx/>
                <a:latin typeface="Gill Sans MT"/>
                <a:hlinkClick r:id="rId1"/>
              </a:rPr>
              <a:t>http://ilta.ebiz.uapps.net/ProductFiles/productfiles/672/</a:t>
            </a:r>
            <a:r>
              <a:rPr b="1" lang="en-US" sz="3200" spc="-1" strike="noStrike" u="sng">
                <a:solidFill>
                  <a:srgbClr val="8dc765"/>
                </a:solidFill>
                <a:uFillTx/>
                <a:latin typeface="Gill Sans MT"/>
                <a:hlinkClick r:id="rId2"/>
              </a:rPr>
              <a:t>wireshark</a:t>
            </a:r>
            <a:r>
              <a:rPr b="0" lang="en-US" sz="3200" spc="-1" strike="noStrike" u="sng">
                <a:solidFill>
                  <a:srgbClr val="8dc765"/>
                </a:solidFill>
                <a:uFillTx/>
                <a:latin typeface="Gill Sans MT"/>
                <a:hlinkClick r:id="rId3"/>
              </a:rPr>
              <a:t>.</a:t>
            </a:r>
            <a:r>
              <a:rPr b="1" lang="en-US" sz="3200" spc="-1" strike="noStrike" u="sng">
                <a:solidFill>
                  <a:srgbClr val="8dc765"/>
                </a:solidFill>
                <a:uFillTx/>
                <a:latin typeface="Gill Sans MT"/>
                <a:hlinkClick r:id="rId4"/>
              </a:rPr>
              <a:t>ppt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UC Berkley course “EE 122: Intro to Communication Networks”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Other resources: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 u="sng">
                <a:solidFill>
                  <a:srgbClr val="8dc765"/>
                </a:solidFill>
                <a:uFillTx/>
                <a:latin typeface="Gill Sans MT"/>
                <a:hlinkClick r:id="rId5"/>
              </a:rPr>
              <a:t>http://openmaniak.com/wireshark_filters.php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16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DD145C6-1ECD-4658-820A-2BE2E062CA2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Capture Filter examples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host 10.1.11.24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host 192.168.0.1 and host 10.1.11.1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tcp port http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ip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not broadcast not multicast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</a:rPr>
              <a:t>ether host 00:04:13:00:09:a3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icture 2" descr=""/>
          <p:cNvPicPr/>
          <p:nvPr/>
        </p:nvPicPr>
        <p:blipFill>
          <a:blip r:embed="rId1"/>
          <a:stretch/>
        </p:blipFill>
        <p:spPr>
          <a:xfrm>
            <a:off x="3200400" y="1895400"/>
            <a:ext cx="2742840" cy="3066840"/>
          </a:xfrm>
          <a:prstGeom prst="rect">
            <a:avLst/>
          </a:prstGeom>
          <a:ln w="0">
            <a:noFill/>
          </a:ln>
        </p:spPr>
      </p:pic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Capture Buffer Usage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2" descr=""/>
          <p:cNvPicPr/>
          <p:nvPr/>
        </p:nvPicPr>
        <p:blipFill>
          <a:blip r:embed="rId1"/>
          <a:stretch/>
        </p:blipFill>
        <p:spPr>
          <a:xfrm>
            <a:off x="2028960" y="885960"/>
            <a:ext cx="5086080" cy="508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Display Filters (Post-Filters)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Display filters (also called post-filters)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Only filter the view of what you are seeing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All packets in the capture still exist in the trace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Display filters use their own format and are much more powerful then capture filters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639720" indent="-236520">
              <a:lnSpc>
                <a:spcPct val="100000"/>
              </a:lnSpc>
              <a:spcBef>
                <a:spcPts val="550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Display Filter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92" name="Picture 3" descr=""/>
          <p:cNvPicPr/>
          <p:nvPr/>
        </p:nvPicPr>
        <p:blipFill>
          <a:blip r:embed="rId1"/>
          <a:stretch/>
        </p:blipFill>
        <p:spPr>
          <a:xfrm>
            <a:off x="1828800" y="2133720"/>
            <a:ext cx="5304960" cy="4609800"/>
          </a:xfrm>
          <a:prstGeom prst="rect">
            <a:avLst/>
          </a:prstGeom>
          <a:ln w="0">
            <a:noFill/>
          </a:ln>
        </p:spPr>
      </p:pic>
      <p:sp>
        <p:nvSpPr>
          <p:cNvPr id="293" name="TextBox 1"/>
          <p:cNvSpPr/>
          <p:nvPr/>
        </p:nvSpPr>
        <p:spPr>
          <a:xfrm>
            <a:off x="833400" y="1523880"/>
            <a:ext cx="6428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There are some basic pre-built display filters, too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Display Filter Examples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382680" y="1463760"/>
            <a:ext cx="8152920" cy="4358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ip.src==10.1.11.00/24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  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ip.addr==192.168.1.10 &amp;&amp; ip.addr==192.168.1.20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tcp.port==80 || tcp.port==3389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!(ip.addr==192.168.1.10 &amp;&amp; ip.addr==192.168.1.20)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(ip.addr==192.168.1.10 &amp;&amp; ip.addr==192.168.1.20) &amp;&amp; (tcp.port==445 || tcp.port==139)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(ip.addr==192.168.1.10 &amp;&amp; ip.addr==192.168.1.20) &amp;&amp; (udp.port==67 || udp.port==68)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11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Gill Sans MT"/>
              </a:rPr>
              <a:t>tcp.dstport == 80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Display Filter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ldNum" idx="31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FF306F7-E86A-416D-938F-5C7CC531868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298" name="Picture 2" descr=""/>
          <p:cNvPicPr/>
          <p:nvPr/>
        </p:nvPicPr>
        <p:blipFill>
          <a:blip r:embed="rId1"/>
          <a:stretch/>
        </p:blipFill>
        <p:spPr>
          <a:xfrm>
            <a:off x="262080" y="1393920"/>
            <a:ext cx="8619840" cy="952200"/>
          </a:xfrm>
          <a:prstGeom prst="rect">
            <a:avLst/>
          </a:prstGeom>
          <a:ln w="0">
            <a:noFill/>
          </a:ln>
        </p:spPr>
      </p:pic>
      <p:pic>
        <p:nvPicPr>
          <p:cNvPr id="299" name="Picture 4" descr="wireshark filter expression"/>
          <p:cNvPicPr/>
          <p:nvPr/>
        </p:nvPicPr>
        <p:blipFill>
          <a:blip r:embed="rId2"/>
          <a:stretch/>
        </p:blipFill>
        <p:spPr>
          <a:xfrm>
            <a:off x="63360" y="2414520"/>
            <a:ext cx="4762080" cy="169524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6" descr="wireshark filter expression"/>
          <p:cNvPicPr/>
          <p:nvPr/>
        </p:nvPicPr>
        <p:blipFill>
          <a:blip r:embed="rId3"/>
          <a:stretch/>
        </p:blipFill>
        <p:spPr>
          <a:xfrm>
            <a:off x="4381560" y="3656160"/>
            <a:ext cx="4762080" cy="3095280"/>
          </a:xfrm>
          <a:prstGeom prst="rect">
            <a:avLst/>
          </a:prstGeom>
          <a:ln w="0">
            <a:noFill/>
          </a:ln>
        </p:spPr>
      </p:pic>
      <p:sp>
        <p:nvSpPr>
          <p:cNvPr id="301" name="Straight Arrow Connector 7"/>
          <p:cNvSpPr/>
          <p:nvPr/>
        </p:nvSpPr>
        <p:spPr>
          <a:xfrm>
            <a:off x="3627360" y="3448080"/>
            <a:ext cx="753840" cy="147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275">
            <a:solidFill>
              <a:srgbClr val="c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TextBox 1"/>
          <p:cNvSpPr/>
          <p:nvPr/>
        </p:nvSpPr>
        <p:spPr>
          <a:xfrm>
            <a:off x="419400" y="4575240"/>
            <a:ext cx="42166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There are thousands of pre-defined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protocol fields that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You can use in the display filter!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33520" y="190440"/>
            <a:ext cx="7772040" cy="78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572314"/>
                </a:solidFill>
                <a:latin typeface="Gill Sans MT"/>
                <a:ea typeface="宋体"/>
              </a:rPr>
              <a:t>TCP segment structure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304" name="Group 3"/>
          <p:cNvGrpSpPr/>
          <p:nvPr/>
        </p:nvGrpSpPr>
        <p:grpSpPr>
          <a:xfrm>
            <a:off x="2788920" y="1165320"/>
            <a:ext cx="4059360" cy="5268240"/>
            <a:chOff x="2788920" y="1165320"/>
            <a:chExt cx="4059360" cy="5268240"/>
          </a:xfrm>
        </p:grpSpPr>
        <p:sp>
          <p:nvSpPr>
            <p:cNvPr id="305" name="Rectangle 4"/>
            <p:cNvSpPr/>
            <p:nvPr/>
          </p:nvSpPr>
          <p:spPr>
            <a:xfrm>
              <a:off x="2897280" y="1512720"/>
              <a:ext cx="3951000" cy="482400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Rectangle 5"/>
            <p:cNvSpPr/>
            <p:nvPr/>
          </p:nvSpPr>
          <p:spPr>
            <a:xfrm>
              <a:off x="2811600" y="1628640"/>
              <a:ext cx="3951000" cy="4804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Text Box 6"/>
            <p:cNvSpPr/>
            <p:nvPr/>
          </p:nvSpPr>
          <p:spPr>
            <a:xfrm>
              <a:off x="3125520" y="1593720"/>
              <a:ext cx="13255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source port #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08" name="Text Box 7"/>
            <p:cNvSpPr/>
            <p:nvPr/>
          </p:nvSpPr>
          <p:spPr>
            <a:xfrm>
              <a:off x="5178960" y="1598760"/>
              <a:ext cx="11350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dest port #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09" name="Line 8"/>
            <p:cNvSpPr/>
            <p:nvPr/>
          </p:nvSpPr>
          <p:spPr>
            <a:xfrm>
              <a:off x="2814480" y="2003400"/>
              <a:ext cx="3946680" cy="46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Line 9"/>
            <p:cNvSpPr/>
            <p:nvPr/>
          </p:nvSpPr>
          <p:spPr>
            <a:xfrm>
              <a:off x="2808000" y="238248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Line 10"/>
            <p:cNvSpPr/>
            <p:nvPr/>
          </p:nvSpPr>
          <p:spPr>
            <a:xfrm flipV="1">
              <a:off x="4754520" y="1628640"/>
              <a:ext cx="360" cy="3920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Text Box 11"/>
            <p:cNvSpPr/>
            <p:nvPr/>
          </p:nvSpPr>
          <p:spPr>
            <a:xfrm>
              <a:off x="4359240" y="1165320"/>
              <a:ext cx="732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32 bits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13" name="Line 12"/>
            <p:cNvSpPr/>
            <p:nvPr/>
          </p:nvSpPr>
          <p:spPr>
            <a:xfrm>
              <a:off x="5297400" y="1344600"/>
              <a:ext cx="1427040" cy="46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Line 13"/>
            <p:cNvSpPr/>
            <p:nvPr/>
          </p:nvSpPr>
          <p:spPr>
            <a:xfrm flipH="1">
              <a:off x="2788920" y="1355400"/>
              <a:ext cx="134172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Text Box 14"/>
            <p:cNvSpPr/>
            <p:nvPr/>
          </p:nvSpPr>
          <p:spPr>
            <a:xfrm>
              <a:off x="4047120" y="4573440"/>
              <a:ext cx="1638000" cy="100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application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data </a:t>
              </a:r>
              <a:endParaRPr b="0" lang="en-US" sz="2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(variable length)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16" name="Text Box 15"/>
            <p:cNvSpPr/>
            <p:nvPr/>
          </p:nvSpPr>
          <p:spPr>
            <a:xfrm>
              <a:off x="3444840" y="1982880"/>
              <a:ext cx="24858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sequence number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17" name="Line 16"/>
            <p:cNvSpPr/>
            <p:nvPr/>
          </p:nvSpPr>
          <p:spPr>
            <a:xfrm>
              <a:off x="2817720" y="276372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Text Box 17"/>
            <p:cNvSpPr/>
            <p:nvPr/>
          </p:nvSpPr>
          <p:spPr>
            <a:xfrm>
              <a:off x="3044880" y="2382840"/>
              <a:ext cx="34095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acknowledgement number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19" name="Line 18"/>
            <p:cNvSpPr/>
            <p:nvPr/>
          </p:nvSpPr>
          <p:spPr>
            <a:xfrm>
              <a:off x="2813040" y="3159000"/>
              <a:ext cx="395100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Line 19"/>
            <p:cNvSpPr/>
            <p:nvPr/>
          </p:nvSpPr>
          <p:spPr>
            <a:xfrm>
              <a:off x="2808000" y="354960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Line 20"/>
            <p:cNvSpPr/>
            <p:nvPr/>
          </p:nvSpPr>
          <p:spPr>
            <a:xfrm>
              <a:off x="2808000" y="4111560"/>
              <a:ext cx="395136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Line 21"/>
            <p:cNvSpPr/>
            <p:nvPr/>
          </p:nvSpPr>
          <p:spPr>
            <a:xfrm flipH="1" flipV="1">
              <a:off x="4768560" y="2766960"/>
              <a:ext cx="5040" cy="7776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Text Box 22"/>
            <p:cNvSpPr/>
            <p:nvPr/>
          </p:nvSpPr>
          <p:spPr>
            <a:xfrm>
              <a:off x="4996800" y="2774880"/>
              <a:ext cx="1493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Receive window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4" name="Text Box 23"/>
            <p:cNvSpPr/>
            <p:nvPr/>
          </p:nvSpPr>
          <p:spPr>
            <a:xfrm>
              <a:off x="5108400" y="3170160"/>
              <a:ext cx="13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Urg data pnter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5" name="Text Box 24"/>
            <p:cNvSpPr/>
            <p:nvPr/>
          </p:nvSpPr>
          <p:spPr>
            <a:xfrm>
              <a:off x="3320280" y="3151080"/>
              <a:ext cx="929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checksum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26" name="Text Box 25"/>
            <p:cNvSpPr/>
            <p:nvPr/>
          </p:nvSpPr>
          <p:spPr>
            <a:xfrm>
              <a:off x="4536720" y="2803680"/>
              <a:ext cx="2984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F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27" name="Line 26"/>
            <p:cNvSpPr/>
            <p:nvPr/>
          </p:nvSpPr>
          <p:spPr>
            <a:xfrm flipV="1">
              <a:off x="4611600" y="2757240"/>
              <a:ext cx="360" cy="3920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Line 27"/>
            <p:cNvSpPr/>
            <p:nvPr/>
          </p:nvSpPr>
          <p:spPr>
            <a:xfrm flipV="1">
              <a:off x="4449600" y="2761920"/>
              <a:ext cx="360" cy="3924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Line 28"/>
            <p:cNvSpPr/>
            <p:nvPr/>
          </p:nvSpPr>
          <p:spPr>
            <a:xfrm flipV="1">
              <a:off x="4282920" y="2761920"/>
              <a:ext cx="360" cy="3924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Line 29"/>
            <p:cNvSpPr/>
            <p:nvPr/>
          </p:nvSpPr>
          <p:spPr>
            <a:xfrm flipV="1">
              <a:off x="4120920" y="2766960"/>
              <a:ext cx="360" cy="3920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Line 30"/>
            <p:cNvSpPr/>
            <p:nvPr/>
          </p:nvSpPr>
          <p:spPr>
            <a:xfrm flipV="1">
              <a:off x="3963960" y="2761920"/>
              <a:ext cx="360" cy="3924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Line 31"/>
            <p:cNvSpPr/>
            <p:nvPr/>
          </p:nvSpPr>
          <p:spPr>
            <a:xfrm flipV="1">
              <a:off x="3792240" y="2771640"/>
              <a:ext cx="360" cy="3920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Text Box 32"/>
            <p:cNvSpPr/>
            <p:nvPr/>
          </p:nvSpPr>
          <p:spPr>
            <a:xfrm>
              <a:off x="4388040" y="2798640"/>
              <a:ext cx="2739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4" name="Text Box 33"/>
            <p:cNvSpPr/>
            <p:nvPr/>
          </p:nvSpPr>
          <p:spPr>
            <a:xfrm>
              <a:off x="4205880" y="2798640"/>
              <a:ext cx="3031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R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5" name="Text Box 34"/>
            <p:cNvSpPr/>
            <p:nvPr/>
          </p:nvSpPr>
          <p:spPr>
            <a:xfrm>
              <a:off x="4044960" y="2793960"/>
              <a:ext cx="2901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P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6" name="Text Box 35"/>
            <p:cNvSpPr/>
            <p:nvPr/>
          </p:nvSpPr>
          <p:spPr>
            <a:xfrm>
              <a:off x="3885120" y="2793960"/>
              <a:ext cx="3060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7" name="Text Box 36"/>
            <p:cNvSpPr/>
            <p:nvPr/>
          </p:nvSpPr>
          <p:spPr>
            <a:xfrm>
              <a:off x="3711240" y="2793960"/>
              <a:ext cx="33048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U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8" name="Text Box 37"/>
            <p:cNvSpPr/>
            <p:nvPr/>
          </p:nvSpPr>
          <p:spPr>
            <a:xfrm>
              <a:off x="2812320" y="2700360"/>
              <a:ext cx="47232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head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len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39" name="Text Box 38"/>
            <p:cNvSpPr/>
            <p:nvPr/>
          </p:nvSpPr>
          <p:spPr>
            <a:xfrm>
              <a:off x="3293280" y="2700360"/>
              <a:ext cx="45828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not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used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40" name="Line 39"/>
            <p:cNvSpPr/>
            <p:nvPr/>
          </p:nvSpPr>
          <p:spPr>
            <a:xfrm flipV="1">
              <a:off x="3287520" y="2761920"/>
              <a:ext cx="360" cy="3924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Text Box 40"/>
            <p:cNvSpPr/>
            <p:nvPr/>
          </p:nvSpPr>
          <p:spPr>
            <a:xfrm>
              <a:off x="3565440" y="3654360"/>
              <a:ext cx="24015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omic Sans MS"/>
                  <a:ea typeface="宋体"/>
                </a:rPr>
                <a:t>Options (variable length)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342" name="Text Box 41"/>
          <p:cNvSpPr/>
          <p:nvPr/>
        </p:nvSpPr>
        <p:spPr>
          <a:xfrm>
            <a:off x="450360" y="1432080"/>
            <a:ext cx="1741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URG: urgent data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(generally not used)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Text Box 42"/>
          <p:cNvSpPr/>
          <p:nvPr/>
        </p:nvSpPr>
        <p:spPr>
          <a:xfrm>
            <a:off x="1047240" y="2155680"/>
            <a:ext cx="1270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ACK: ACK #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valid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Text Box 43"/>
          <p:cNvSpPr/>
          <p:nvPr/>
        </p:nvSpPr>
        <p:spPr>
          <a:xfrm>
            <a:off x="329400" y="3022560"/>
            <a:ext cx="1868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PSH: push data now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45" name="Text Box 44"/>
          <p:cNvSpPr/>
          <p:nvPr/>
        </p:nvSpPr>
        <p:spPr>
          <a:xfrm>
            <a:off x="660600" y="3632040"/>
            <a:ext cx="1610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RST, SYN, FIN: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connection estab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(setup, teardown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commands)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Line 45"/>
          <p:cNvSpPr/>
          <p:nvPr/>
        </p:nvSpPr>
        <p:spPr>
          <a:xfrm>
            <a:off x="2371680" y="1800000"/>
            <a:ext cx="1495440" cy="96192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46"/>
          <p:cNvSpPr/>
          <p:nvPr/>
        </p:nvSpPr>
        <p:spPr>
          <a:xfrm>
            <a:off x="2342880" y="2476440"/>
            <a:ext cx="1648080" cy="35244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47"/>
          <p:cNvSpPr/>
          <p:nvPr/>
        </p:nvSpPr>
        <p:spPr>
          <a:xfrm flipV="1">
            <a:off x="2352600" y="2828880"/>
            <a:ext cx="1838160" cy="4572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Freeform 48"/>
          <p:cNvSpPr/>
          <p:nvPr/>
        </p:nvSpPr>
        <p:spPr>
          <a:xfrm>
            <a:off x="2390760" y="3105000"/>
            <a:ext cx="2314080" cy="704520"/>
          </a:xfrm>
          <a:custGeom>
            <a:avLst/>
            <a:gdLst/>
            <a:ahLst/>
            <a:rect l="l" t="t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Text Box 49"/>
          <p:cNvSpPr/>
          <p:nvPr/>
        </p:nvSpPr>
        <p:spPr>
          <a:xfrm>
            <a:off x="7552800" y="3013200"/>
            <a:ext cx="11199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# bytes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rcvr willing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to accept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Text Box 50"/>
          <p:cNvSpPr/>
          <p:nvPr/>
        </p:nvSpPr>
        <p:spPr>
          <a:xfrm>
            <a:off x="7351200" y="1527120"/>
            <a:ext cx="13834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counting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by bytes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of 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(not segments!)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Text Box 51"/>
          <p:cNvSpPr/>
          <p:nvPr/>
        </p:nvSpPr>
        <p:spPr>
          <a:xfrm>
            <a:off x="1081800" y="4965840"/>
            <a:ext cx="11793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Internet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checksum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mic Sans MS"/>
                <a:ea typeface="宋体"/>
              </a:rPr>
              <a:t>(as in UDP)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Line 52"/>
          <p:cNvSpPr/>
          <p:nvPr/>
        </p:nvSpPr>
        <p:spPr>
          <a:xfrm flipV="1">
            <a:off x="2266920" y="3429000"/>
            <a:ext cx="2104920" cy="198108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Line 53"/>
          <p:cNvSpPr/>
          <p:nvPr/>
        </p:nvSpPr>
        <p:spPr>
          <a:xfrm flipH="1" flipV="1">
            <a:off x="6686280" y="3019320"/>
            <a:ext cx="809640" cy="46656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54"/>
          <p:cNvSpPr/>
          <p:nvPr/>
        </p:nvSpPr>
        <p:spPr>
          <a:xfrm flipH="1">
            <a:off x="6619680" y="1723680"/>
            <a:ext cx="552600" cy="88596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Line 55"/>
          <p:cNvSpPr/>
          <p:nvPr/>
        </p:nvSpPr>
        <p:spPr>
          <a:xfrm flipH="1">
            <a:off x="6581520" y="1714320"/>
            <a:ext cx="571680" cy="523800"/>
          </a:xfrm>
          <a:prstGeom prst="line">
            <a:avLst/>
          </a:prstGeom>
          <a:ln w="1905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Display Filter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322200" y="1433520"/>
            <a:ext cx="8152920" cy="5257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String1, String2 (Optional settings):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Sub protocol categories inside the protocol.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Look for a protocol and then click on the "+" character.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tcp.srcport == 80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tcp.flags == 2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32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1600" spc="-1" strike="noStrike">
                <a:solidFill>
                  <a:srgbClr val="000000"/>
                </a:solidFill>
                <a:latin typeface="Gill Sans MT"/>
              </a:rPr>
              <a:t>SYN packet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32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1600" spc="-1" strike="noStrike">
                <a:solidFill>
                  <a:srgbClr val="000000"/>
                </a:solidFill>
                <a:latin typeface="Gill Sans MT"/>
              </a:rPr>
              <a:t>Or use “Tcp.flags.syn==1”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tcp.flags == 18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100000"/>
              </a:lnSpc>
              <a:spcBef>
                <a:spcPts val="32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1" lang="en-US" sz="1600" spc="-1" strike="noStrike">
                <a:solidFill>
                  <a:srgbClr val="000000"/>
                </a:solidFill>
                <a:latin typeface="Gill Sans MT"/>
              </a:rPr>
              <a:t>SYN/ACK</a:t>
            </a:r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</a:rPr>
              <a:t>Note of  TCP Flag field: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16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32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90A6162-A5DE-4301-9E46-3C42201D844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60" name="Picture 2" descr=""/>
          <p:cNvPicPr/>
          <p:nvPr/>
        </p:nvPicPr>
        <p:blipFill>
          <a:blip r:embed="rId1"/>
          <a:stretch/>
        </p:blipFill>
        <p:spPr>
          <a:xfrm>
            <a:off x="4139280" y="3208680"/>
            <a:ext cx="4808160" cy="3566880"/>
          </a:xfrm>
          <a:prstGeom prst="rect">
            <a:avLst/>
          </a:prstGeom>
          <a:ln w="0">
            <a:noFill/>
          </a:ln>
        </p:spPr>
      </p:pic>
      <p:pic>
        <p:nvPicPr>
          <p:cNvPr id="361" name="Picture 6" descr=""/>
          <p:cNvPicPr/>
          <p:nvPr/>
        </p:nvPicPr>
        <p:blipFill>
          <a:blip r:embed="rId2"/>
          <a:stretch/>
        </p:blipFill>
        <p:spPr>
          <a:xfrm>
            <a:off x="2390760" y="5648400"/>
            <a:ext cx="1275840" cy="65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Display Filter Expressions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5230440" cy="3430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snmp || dns || icmp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Display the SNMP or DNS or ICMP traffics.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tcp.port == 25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Display packets with TCP source or destination port 25.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tcp.flags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Display packets having a TCP flags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tcp.flags.syn == 0x02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Display packets with a TCP SYN flag.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33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C4E6DF7-F337-47A9-8B00-24B18B5E449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65" name="Picture 2" descr=""/>
          <p:cNvPicPr/>
          <p:nvPr/>
        </p:nvPicPr>
        <p:blipFill>
          <a:blip r:embed="rId1"/>
          <a:stretch/>
        </p:blipFill>
        <p:spPr>
          <a:xfrm>
            <a:off x="5505480" y="1322280"/>
            <a:ext cx="3638160" cy="3447720"/>
          </a:xfrm>
          <a:prstGeom prst="rect">
            <a:avLst/>
          </a:prstGeom>
          <a:ln w="0">
            <a:noFill/>
          </a:ln>
        </p:spPr>
      </p:pic>
      <p:sp>
        <p:nvSpPr>
          <p:cNvPr id="366" name="TextBox 4"/>
          <p:cNvSpPr/>
          <p:nvPr/>
        </p:nvSpPr>
        <p:spPr>
          <a:xfrm>
            <a:off x="719640" y="4833000"/>
            <a:ext cx="82828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279f"/>
                </a:solidFill>
                <a:latin typeface="바탕"/>
              </a:rPr>
              <a:t>If the filter syntax is correct, it will be highlighted in green,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279f"/>
                </a:solidFill>
                <a:latin typeface="바탕"/>
              </a:rPr>
              <a:t>otherwise if there is a syntax mistake it will be highlighted in red.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67" name="Picture 4" descr="wireshark display filter example"/>
          <p:cNvPicPr/>
          <p:nvPr/>
        </p:nvPicPr>
        <p:blipFill>
          <a:blip r:embed="rId2"/>
          <a:stretch/>
        </p:blipFill>
        <p:spPr>
          <a:xfrm>
            <a:off x="1347840" y="5640480"/>
            <a:ext cx="3981240" cy="294840"/>
          </a:xfrm>
          <a:prstGeom prst="rect">
            <a:avLst/>
          </a:prstGeom>
          <a:ln w="0">
            <a:noFill/>
          </a:ln>
        </p:spPr>
      </p:pic>
      <p:pic>
        <p:nvPicPr>
          <p:cNvPr id="368" name="Picture 6" descr="wireshark display filter example"/>
          <p:cNvPicPr/>
          <p:nvPr/>
        </p:nvPicPr>
        <p:blipFill>
          <a:blip r:embed="rId3"/>
          <a:stretch/>
        </p:blipFill>
        <p:spPr>
          <a:xfrm>
            <a:off x="1347840" y="6000840"/>
            <a:ext cx="4009680" cy="256680"/>
          </a:xfrm>
          <a:prstGeom prst="rect">
            <a:avLst/>
          </a:prstGeom>
          <a:ln w="0">
            <a:noFill/>
          </a:ln>
        </p:spPr>
      </p:pic>
      <p:sp>
        <p:nvSpPr>
          <p:cNvPr id="369" name="TextBox 5"/>
          <p:cNvSpPr/>
          <p:nvPr/>
        </p:nvSpPr>
        <p:spPr>
          <a:xfrm>
            <a:off x="5637600" y="5556240"/>
            <a:ext cx="1981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279f"/>
                </a:solidFill>
                <a:latin typeface="바탕"/>
              </a:rPr>
              <a:t>Correct syntax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TextBox 9"/>
          <p:cNvSpPr/>
          <p:nvPr/>
        </p:nvSpPr>
        <p:spPr>
          <a:xfrm>
            <a:off x="5685120" y="5908680"/>
            <a:ext cx="1884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279f"/>
                </a:solidFill>
                <a:latin typeface="바탕"/>
              </a:rPr>
              <a:t>Wrong syntax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79440" y="541440"/>
            <a:ext cx="8397360" cy="68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Motivation for Network Monitoring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Essential for Network Management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Router and Firewall policy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Detecting abnormal/error in networking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Access control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Security Management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Detecting abnormal traffic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Traffic log for future forensic analysis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17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E41C5F9-FC6F-4620-8E40-EC3B999E9A1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572314"/>
                </a:solidFill>
                <a:latin typeface="Gill Sans MT"/>
              </a:rPr>
              <a:t>Save Filtered Packets as Text After Using Display Filter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523880"/>
            <a:ext cx="8152920" cy="1383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We can save all filtered packets in text file for further analysis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Operation: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34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E4F0B7F-2828-49FC-BEB5-4FFE11BD037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74" name="Picture 2" descr=""/>
          <p:cNvPicPr/>
          <p:nvPr/>
        </p:nvPicPr>
        <p:blipFill>
          <a:blip r:embed="rId1"/>
          <a:stretch/>
        </p:blipFill>
        <p:spPr>
          <a:xfrm>
            <a:off x="3908520" y="2008080"/>
            <a:ext cx="5140080" cy="2943000"/>
          </a:xfrm>
          <a:prstGeom prst="rect">
            <a:avLst/>
          </a:prstGeom>
          <a:ln w="0">
            <a:noFill/>
          </a:ln>
        </p:spPr>
      </p:pic>
      <p:sp>
        <p:nvSpPr>
          <p:cNvPr id="375" name="TextBox 4"/>
          <p:cNvSpPr/>
          <p:nvPr/>
        </p:nvSpPr>
        <p:spPr>
          <a:xfrm>
            <a:off x="262080" y="2982960"/>
            <a:ext cx="3560400" cy="22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279f"/>
                </a:solidFill>
                <a:latin typeface="바탕"/>
              </a:rPr>
              <a:t>File</a:t>
            </a:r>
            <a:r>
              <a:rPr b="1" lang="en-US" sz="1600" spc="-1" strike="noStrike">
                <a:solidFill>
                  <a:srgbClr val="00279f"/>
                </a:solidFill>
                <a:latin typeface="Wingdings"/>
              </a:rPr>
              <a:t></a:t>
            </a:r>
            <a:r>
              <a:rPr b="1" lang="en-US" sz="1600" spc="-1" strike="noStrike">
                <a:solidFill>
                  <a:srgbClr val="00279f"/>
                </a:solidFill>
                <a:latin typeface="바탕"/>
              </a:rPr>
              <a:t>Export packet dissections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279f"/>
                </a:solidFill>
                <a:latin typeface="Wingdings"/>
              </a:rPr>
              <a:t></a:t>
            </a:r>
            <a:r>
              <a:rPr b="1" lang="en-US" sz="1600" spc="-1" strike="noStrike">
                <a:solidFill>
                  <a:srgbClr val="00279f"/>
                </a:solidFill>
                <a:latin typeface="바탕"/>
              </a:rPr>
              <a:t>as “plain text” file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279f"/>
                </a:solidFill>
                <a:latin typeface="바탕"/>
              </a:rPr>
              <a:t>1). In “packet range” option, select “Displayed”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279f"/>
                </a:solidFill>
                <a:latin typeface="바탕"/>
              </a:rPr>
              <a:t>2). In choose “summary line” or “detail”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76" name="Picture 3" descr=""/>
          <p:cNvPicPr/>
          <p:nvPr/>
        </p:nvPicPr>
        <p:blipFill>
          <a:blip r:embed="rId2"/>
          <a:stretch/>
        </p:blipFill>
        <p:spPr>
          <a:xfrm>
            <a:off x="4633920" y="2760840"/>
            <a:ext cx="4509720" cy="40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066680" y="274680"/>
            <a:ext cx="78674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572314"/>
                </a:solidFill>
                <a:latin typeface="Gill Sans MT"/>
              </a:rPr>
              <a:t>Save Filtered Packets in Wireshark format After Using Display Filter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380880" y="1295280"/>
            <a:ext cx="8152920" cy="1383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We can also save all filtered packets in the original wireshark format for further analysis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Operation: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35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B32B85A-6AD4-4AC7-B60C-AE02A2D7F6B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80" name="TextBox 4"/>
          <p:cNvSpPr/>
          <p:nvPr/>
        </p:nvSpPr>
        <p:spPr>
          <a:xfrm>
            <a:off x="262080" y="2982960"/>
            <a:ext cx="38523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990000"/>
              </a:buClr>
              <a:buFont typeface="Wingdings" charset="2"/>
              <a:buAutoNum type="arabicPeriod"/>
            </a:pPr>
            <a:r>
              <a:rPr b="0" lang="en-US" sz="2000" spc="-1" strike="noStrike">
                <a:solidFill>
                  <a:srgbClr val="990000"/>
                </a:solidFill>
                <a:latin typeface="Arial"/>
              </a:rPr>
              <a:t>Enter Display filter to show packets you want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990000"/>
              </a:buClr>
              <a:buFont typeface="Wingdings" charset="2"/>
              <a:buAutoNum type="arabicPeriod"/>
            </a:pPr>
            <a:r>
              <a:rPr b="0" lang="en-US" sz="2000" spc="-1" strike="noStrike">
                <a:solidFill>
                  <a:srgbClr val="990000"/>
                </a:solidFill>
                <a:latin typeface="Arial"/>
              </a:rPr>
              <a:t>Go to "Edit&gt;" and choose "Mark all displayed packets“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990000"/>
              </a:buClr>
              <a:buFont typeface="Wingdings" charset="2"/>
              <a:buAutoNum type="arabicPeriod"/>
            </a:pPr>
            <a:r>
              <a:rPr b="0" lang="en-US" sz="2000" spc="-1" strike="noStrike">
                <a:solidFill>
                  <a:srgbClr val="990000"/>
                </a:solidFill>
                <a:latin typeface="Arial"/>
              </a:rPr>
              <a:t>Go to “File” </a:t>
            </a:r>
            <a:r>
              <a:rPr b="0" lang="en-US" sz="2000" spc="-1" strike="noStrike">
                <a:solidFill>
                  <a:srgbClr val="99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990000"/>
                </a:solidFill>
                <a:latin typeface="Arial"/>
              </a:rPr>
              <a:t> Export specific packets…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990000"/>
              </a:buClr>
              <a:buFont typeface="Wingdings" charset="2"/>
              <a:buAutoNum type="arabicPeriod"/>
            </a:pPr>
            <a:r>
              <a:rPr b="0" lang="en-US" sz="2000" spc="-1" strike="noStrike">
                <a:solidFill>
                  <a:srgbClr val="990000"/>
                </a:solidFill>
                <a:latin typeface="Arial"/>
              </a:rPr>
              <a:t>Choose the option “Marked packets” to save the file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81" name="Picture 2" descr=""/>
          <p:cNvPicPr/>
          <p:nvPr/>
        </p:nvPicPr>
        <p:blipFill>
          <a:blip r:embed="rId1"/>
          <a:stretch/>
        </p:blipFill>
        <p:spPr>
          <a:xfrm>
            <a:off x="4339440" y="2209680"/>
            <a:ext cx="4394520" cy="444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500" spc="-1" strike="noStrike">
                <a:solidFill>
                  <a:srgbClr val="572314"/>
                </a:solidFill>
                <a:latin typeface="Gill Sans MT"/>
              </a:rPr>
              <a:t>Protocol Hierarchy</a:t>
            </a:r>
            <a:endParaRPr b="0" lang="en-US" sz="35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83" name="Picture 5" descr=""/>
          <p:cNvPicPr/>
          <p:nvPr/>
        </p:nvPicPr>
        <p:blipFill>
          <a:blip r:embed="rId1"/>
          <a:stretch/>
        </p:blipFill>
        <p:spPr>
          <a:xfrm>
            <a:off x="1371600" y="1112760"/>
            <a:ext cx="6372000" cy="55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500" spc="-1" strike="noStrike">
                <a:solidFill>
                  <a:srgbClr val="572314"/>
                </a:solidFill>
                <a:latin typeface="Gill Sans MT"/>
              </a:rPr>
              <a:t>Protocol Hierarchy</a:t>
            </a:r>
            <a:endParaRPr b="0" lang="en-US" sz="35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85" name="Picture 4" descr=""/>
          <p:cNvPicPr/>
          <p:nvPr/>
        </p:nvPicPr>
        <p:blipFill>
          <a:blip r:embed="rId1"/>
          <a:stretch/>
        </p:blipFill>
        <p:spPr>
          <a:xfrm>
            <a:off x="1219320" y="1143000"/>
            <a:ext cx="6876720" cy="515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Follow TCP Stream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87" name="Picture 2" descr=""/>
          <p:cNvPicPr/>
          <p:nvPr/>
        </p:nvPicPr>
        <p:blipFill>
          <a:blip r:embed="rId1"/>
          <a:stretch/>
        </p:blipFill>
        <p:spPr>
          <a:xfrm>
            <a:off x="1752480" y="1676520"/>
            <a:ext cx="5605200" cy="487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Follow TCP Stream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89" name="Picture 2" descr=""/>
          <p:cNvPicPr/>
          <p:nvPr/>
        </p:nvPicPr>
        <p:blipFill>
          <a:blip r:embed="rId1"/>
          <a:stretch/>
        </p:blipFill>
        <p:spPr>
          <a:xfrm>
            <a:off x="1085760" y="1711440"/>
            <a:ext cx="6838560" cy="49939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4"/>
          <p:cNvSpPr/>
          <p:nvPr/>
        </p:nvSpPr>
        <p:spPr>
          <a:xfrm>
            <a:off x="609480" y="1295280"/>
            <a:ext cx="7314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red - stuff you sent       blue - stuff you get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Filter out/in Single TCP Stream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592200" y="1446120"/>
            <a:ext cx="8152920" cy="1236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When click “filter out this TCP stream” in previous page’s box, new filter string will contain like: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http and !(tcp.stream eq 5)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So, if you use “tcp.stream eq 5” as filter string, you keep this HTTP session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36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2AA2A8A-14EB-4A2F-9DB0-2B14B8E890C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394" name="Picture 2" descr=""/>
          <p:cNvPicPr/>
          <p:nvPr/>
        </p:nvPicPr>
        <p:blipFill>
          <a:blip r:embed="rId1"/>
          <a:stretch/>
        </p:blipFill>
        <p:spPr>
          <a:xfrm>
            <a:off x="5332680" y="3473640"/>
            <a:ext cx="5640120" cy="361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Expert Info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96" name="Picture 2" descr=""/>
          <p:cNvPicPr/>
          <p:nvPr/>
        </p:nvPicPr>
        <p:blipFill>
          <a:blip r:embed="rId1"/>
          <a:stretch/>
        </p:blipFill>
        <p:spPr>
          <a:xfrm>
            <a:off x="1781280" y="1552680"/>
            <a:ext cx="5762160" cy="50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Expert Info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98" name="Picture 4" descr=""/>
          <p:cNvPicPr/>
          <p:nvPr/>
        </p:nvPicPr>
        <p:blipFill>
          <a:blip r:embed="rId1"/>
          <a:stretch/>
        </p:blipFill>
        <p:spPr>
          <a:xfrm>
            <a:off x="333360" y="1843200"/>
            <a:ext cx="8476920" cy="317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Conversations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00" name="Picture 2" descr=""/>
          <p:cNvPicPr/>
          <p:nvPr/>
        </p:nvPicPr>
        <p:blipFill>
          <a:blip r:embed="rId1"/>
          <a:stretch/>
        </p:blipFill>
        <p:spPr>
          <a:xfrm>
            <a:off x="1676520" y="1295280"/>
            <a:ext cx="5889240" cy="510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Num" idx="18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260AF61-4D5A-43E2-A754-6D0F9A0B5B0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Tools Overview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382680" y="1336680"/>
            <a:ext cx="8152920" cy="4358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Tcpdump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Unix-based command-line tool used to intercept packets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2" marL="885960" indent="-228600">
              <a:lnSpc>
                <a:spcPct val="90000"/>
              </a:lnSpc>
              <a:spcBef>
                <a:spcPts val="400"/>
              </a:spcBef>
              <a:buClr>
                <a:srgbClr val="feb80a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Including </a:t>
            </a:r>
            <a:r>
              <a:rPr b="0" lang="en-US" sz="2000" spc="-1" strike="noStrike">
                <a:solidFill>
                  <a:srgbClr val="0000ff"/>
                </a:solidFill>
                <a:latin typeface="Gill Sans MT"/>
              </a:rPr>
              <a:t>filtering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 to just the packets of interest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Tshark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Tcpdump-like capture program that comes w/ Wireshark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Very similar behavior &amp; flags to tcpdump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9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Wireshark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9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GUI for displaying tcpdump/tshark packet traces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nodeType="clickEffect" fill="hold">
                      <p:stCondLst>
                        <p:cond delay="indefinite"/>
                      </p:stCondLst>
                      <p:childTnLst>
                        <p:par>
                          <p:cTn id="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Conversations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02" name="Picture 4" descr=""/>
          <p:cNvPicPr/>
          <p:nvPr/>
        </p:nvPicPr>
        <p:blipFill>
          <a:blip r:embed="rId1"/>
          <a:stretch/>
        </p:blipFill>
        <p:spPr>
          <a:xfrm>
            <a:off x="795240" y="1547640"/>
            <a:ext cx="7267320" cy="41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Use the “Copy” button to copy all text into clipboard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Then, you can analyze this text file to get what statistics you want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7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96D1A1A-CFC1-42C4-B1E8-49790DFA031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406" name="Picture 2" descr=""/>
          <p:cNvPicPr/>
          <p:nvPr/>
        </p:nvPicPr>
        <p:blipFill>
          <a:blip r:embed="rId1"/>
          <a:stretch/>
        </p:blipFill>
        <p:spPr>
          <a:xfrm>
            <a:off x="2828880" y="2362320"/>
            <a:ext cx="5771880" cy="314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Find EndPoint Statistics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457200" y="1514520"/>
            <a:ext cx="8152920" cy="43686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Menu “statistics”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 “endpoint list”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 “TCP”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You can sort by field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Tx” : transmit     “Rx” : receive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38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A553BE0-CE48-402A-ADF0-D4093D8754B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2608200" y="2013120"/>
            <a:ext cx="5262120" cy="346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Find EndPoint Statistics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457200" y="1419120"/>
            <a:ext cx="8152920" cy="4358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Use the “Copy” button to copy all text into clipboard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Then, you can analyze this text file to get what statistics you want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39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C4F9B3F-7C23-4580-9342-38FFAA8603D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414" name="Picture 2" descr=""/>
          <p:cNvPicPr/>
          <p:nvPr/>
        </p:nvPicPr>
        <p:blipFill>
          <a:blip r:embed="rId1"/>
          <a:stretch/>
        </p:blipFill>
        <p:spPr>
          <a:xfrm>
            <a:off x="2847960" y="2241720"/>
            <a:ext cx="5322600" cy="30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Export HTTP 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16" name="Picture 4" descr=""/>
          <p:cNvPicPr/>
          <p:nvPr/>
        </p:nvPicPr>
        <p:blipFill>
          <a:blip r:embed="rId1"/>
          <a:stretch/>
        </p:blipFill>
        <p:spPr>
          <a:xfrm>
            <a:off x="1447920" y="1219320"/>
            <a:ext cx="6295680" cy="54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Export HTTP Objects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18" name="Picture 4" descr=""/>
          <p:cNvPicPr/>
          <p:nvPr/>
        </p:nvPicPr>
        <p:blipFill>
          <a:blip r:embed="rId1"/>
          <a:stretch/>
        </p:blipFill>
        <p:spPr>
          <a:xfrm>
            <a:off x="685800" y="2819520"/>
            <a:ext cx="7867440" cy="34002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1"/>
          <p:cNvSpPr/>
          <p:nvPr/>
        </p:nvSpPr>
        <p:spPr>
          <a:xfrm>
            <a:off x="946080" y="1981080"/>
            <a:ext cx="624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Now you can save all files transmitted in Web traffic!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500" spc="-1" strike="noStrike">
                <a:solidFill>
                  <a:srgbClr val="572314"/>
                </a:solidFill>
                <a:latin typeface="Gill Sans MT"/>
              </a:rPr>
              <a:t>HTTP Analysis</a:t>
            </a:r>
            <a:endParaRPr b="0" lang="en-US" sz="35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1" name="Picture 2" descr=""/>
          <p:cNvPicPr/>
          <p:nvPr/>
        </p:nvPicPr>
        <p:blipFill>
          <a:blip r:embed="rId1"/>
          <a:stretch/>
        </p:blipFill>
        <p:spPr>
          <a:xfrm>
            <a:off x="1066680" y="1295280"/>
            <a:ext cx="6667200" cy="512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500" spc="-1" strike="noStrike">
                <a:solidFill>
                  <a:srgbClr val="572314"/>
                </a:solidFill>
                <a:latin typeface="Gill Sans MT"/>
              </a:rPr>
              <a:t>HTTP Analysis – Load Distribution</a:t>
            </a:r>
            <a:endParaRPr b="0" lang="en-US" sz="35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3" name="Picture 2" descr=""/>
          <p:cNvPicPr/>
          <p:nvPr/>
        </p:nvPicPr>
        <p:blipFill>
          <a:blip r:embed="rId1"/>
          <a:stretch/>
        </p:blipFill>
        <p:spPr>
          <a:xfrm>
            <a:off x="590400" y="1409760"/>
            <a:ext cx="2971440" cy="1095120"/>
          </a:xfrm>
          <a:prstGeom prst="rect">
            <a:avLst/>
          </a:prstGeom>
          <a:ln w="0">
            <a:noFill/>
          </a:ln>
        </p:spPr>
      </p:pic>
      <p:sp>
        <p:nvSpPr>
          <p:cNvPr id="424" name="TextBox 1"/>
          <p:cNvSpPr/>
          <p:nvPr/>
        </p:nvSpPr>
        <p:spPr>
          <a:xfrm>
            <a:off x="316080" y="2600280"/>
            <a:ext cx="41450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279f"/>
                </a:solidFill>
                <a:latin typeface="바탕"/>
              </a:rPr>
              <a:t>Click “Create Stat” button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279f"/>
                </a:solidFill>
                <a:latin typeface="바탕"/>
              </a:rPr>
              <a:t>You can add “filter” to only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279f"/>
                </a:solidFill>
                <a:latin typeface="바탕"/>
              </a:rPr>
              <a:t>Show selected traffic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25" name="Picture 3" descr=""/>
          <p:cNvPicPr/>
          <p:nvPr/>
        </p:nvPicPr>
        <p:blipFill>
          <a:blip r:embed="rId2"/>
          <a:stretch/>
        </p:blipFill>
        <p:spPr>
          <a:xfrm>
            <a:off x="4683240" y="2146320"/>
            <a:ext cx="4190760" cy="433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500" spc="-1" strike="noStrike">
                <a:solidFill>
                  <a:srgbClr val="572314"/>
                </a:solidFill>
                <a:latin typeface="Gill Sans MT"/>
              </a:rPr>
              <a:t>HTTP Analysis – Packet Counter</a:t>
            </a:r>
            <a:endParaRPr b="0" lang="en-US" sz="35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7" name="Picture 2" descr=""/>
          <p:cNvPicPr/>
          <p:nvPr/>
        </p:nvPicPr>
        <p:blipFill>
          <a:blip r:embed="rId1"/>
          <a:stretch/>
        </p:blipFill>
        <p:spPr>
          <a:xfrm>
            <a:off x="2590920" y="1495440"/>
            <a:ext cx="3885840" cy="406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500" spc="-1" strike="noStrike">
                <a:solidFill>
                  <a:srgbClr val="572314"/>
                </a:solidFill>
                <a:latin typeface="Gill Sans MT"/>
              </a:rPr>
              <a:t>HTTP Analysis – Requests</a:t>
            </a:r>
            <a:endParaRPr b="0" lang="en-US" sz="35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429" name="Picture 3" descr=""/>
          <p:cNvPicPr/>
          <p:nvPr/>
        </p:nvPicPr>
        <p:blipFill>
          <a:blip r:embed="rId1"/>
          <a:stretch/>
        </p:blipFill>
        <p:spPr>
          <a:xfrm>
            <a:off x="2057400" y="1600200"/>
            <a:ext cx="3990600" cy="40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Num" idx="1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6FDE696-A781-49C1-A289-CDC51CE01F0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Tcpdump example 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57200" y="3244680"/>
            <a:ext cx="8229240" cy="284904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01:46:28.808262 IP danjo.CS.Berkeley.EDU.ssh &gt; adsl-69-228-230-7.dsl.pltn13.pacbell.net.2481: . 2513546054:2513547434(1380) ack 1268355216 win 12816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01:46:28.808271 IP danjo.CS.Berkeley.EDU.ssh &gt; adsl-69-228-230-7.dsl.pltn13.pacbell.net.2481: P 1380:2128(748) ack 1 win 12816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01:46:28.808276 IP danjo.CS.Berkeley.EDU.ssh &gt; adsl-69-228-230-7.dsl.pltn13.pacbell.net.2481: . 2128:3508(1380) ack 1 win 12816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8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</a:rPr>
              <a:t>01:46:28.890021 IP adsl-69-228-230-7.dsl.pltn13.pacbell.net.2481 &gt; danjo.CS.Berkeley.EDU.ssh: P 1:49(48) ack 1380 win 16560</a:t>
            </a:r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8" name="Rectangle 4"/>
          <p:cNvSpPr/>
          <p:nvPr/>
        </p:nvSpPr>
        <p:spPr>
          <a:xfrm>
            <a:off x="457200" y="1371600"/>
            <a:ext cx="8305560" cy="15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279f"/>
              </a:buClr>
              <a:buFont typeface="Wingdings" charset="2"/>
              <a:buChar char=""/>
            </a:pPr>
            <a:r>
              <a:rPr b="0" lang="en-US" sz="3200" spc="-1" strike="noStrike">
                <a:solidFill>
                  <a:srgbClr val="00279f"/>
                </a:solidFill>
                <a:latin typeface="Arial"/>
              </a:rPr>
              <a:t>Ran tcpdump on a Unix machine</a:t>
            </a:r>
            <a:endParaRPr b="0" lang="en-US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279f"/>
              </a:buClr>
              <a:buFont typeface="Wingdings" charset="2"/>
              <a:buChar char=""/>
            </a:pPr>
            <a:r>
              <a:rPr b="0" lang="en-US" sz="2800" spc="-1" strike="noStrike">
                <a:solidFill>
                  <a:srgbClr val="00279f"/>
                </a:solidFill>
                <a:latin typeface="Arial"/>
              </a:rPr>
              <a:t>You can try it on your Kali Linux VM </a:t>
            </a:r>
            <a:endParaRPr b="0" lang="en-US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279f"/>
              </a:buClr>
              <a:buFont typeface="Wingdings" charset="2"/>
              <a:buChar char=""/>
            </a:pPr>
            <a:r>
              <a:rPr b="0" lang="en-US" sz="3200" spc="-1" strike="noStrike">
                <a:solidFill>
                  <a:srgbClr val="00279f"/>
                </a:solidFill>
                <a:latin typeface="Arial"/>
              </a:rPr>
              <a:t>First few lines of the output: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Improving WireShark Performance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Don’t use capture filters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Increase your read buffer size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Don’t update the screen dynamically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Get a faster computer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Use a TAP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Don’t resolve DNS hostnames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Post-Processing Text File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For saved text-format packet files, further analysis needs coding or special tools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One useful tool on Unix:  Grep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On Windows:  PowerGrep  </a:t>
            </a:r>
            <a:r>
              <a:rPr b="0" lang="en-US" sz="2800" spc="-1" strike="noStrike" u="sng">
                <a:solidFill>
                  <a:srgbClr val="8dc765"/>
                </a:solidFill>
                <a:uFillTx/>
                <a:latin typeface="Gill Sans MT"/>
                <a:hlinkClick r:id="rId1"/>
              </a:rPr>
              <a:t>http://www.powergrep.com/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Command-line based utility for searching plain-text data sets for lines matching a regular expression.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40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A2E6562-3215-4042-BCDB-456258F887B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Basic usage of Grep 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465120" y="1374840"/>
            <a:ext cx="8152920" cy="4358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Command-line text-search program in Linux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Some useful usage: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Grep ‘word’ filename    # find lines with ‘word’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Grep –v ‘word’ filename # find lines without ‘word’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Grep ‘^word’ filename   # find lines beginning with ‘word’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Grep ‘word’ filename &gt; file2  # output lines with ‘word’ to file2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ls -l | grep rwxrwxrwx   # list files that have ‘rwxrwxrwx’ feature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grep  '^[0-4]‘ filename # find lines beginning with any of the numbers from 0-4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Grep –c ‘word’ filename    # find lines with ‘word’ and print out the number of these lines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Grep –i ‘word’ filename  # find lines with ‘word’ regardless of case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Many tutorials on grep online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 u="sng">
                <a:solidFill>
                  <a:srgbClr val="8dc765"/>
                </a:solidFill>
                <a:uFillTx/>
                <a:latin typeface="Gill Sans MT"/>
                <a:hlinkClick r:id="rId1"/>
              </a:rPr>
              <a:t>http://www.cyberciti.biz/faq/howto-use-grep-command-in-linux-unix/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1800" spc="-1" strike="noStrike" u="sng">
                <a:solidFill>
                  <a:srgbClr val="8dc765"/>
                </a:solidFill>
                <a:uFillTx/>
                <a:latin typeface="Gill Sans MT"/>
                <a:hlinkClick r:id="rId2"/>
              </a:rPr>
              <a:t>http://www.thegeekstuff.com/2009/03/15-practical-unix-grep-command-examples/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41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16832C5-05AD-4BC9-A4A0-85A07BC18C3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On-line Wireshark Trace Files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Public available .pcap files: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 u="sng">
                <a:solidFill>
                  <a:srgbClr val="8dc765"/>
                </a:solidFill>
                <a:uFillTx/>
                <a:latin typeface="Gill Sans MT"/>
                <a:hlinkClick r:id="rId1"/>
              </a:rPr>
              <a:t>http://www.netresec.com/?page=PcapFiles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http://www.tp.org/jay/nwanalysis/traces/Lab%20Trace%20Files/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Wiki Sample capture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 u="sng">
                <a:solidFill>
                  <a:srgbClr val="8dc765"/>
                </a:solidFill>
                <a:uFillTx/>
                <a:latin typeface="Gill Sans MT"/>
                <a:hlinkClick r:id="rId2"/>
              </a:rPr>
              <a:t>https://wiki.wireshark.org/SampleCaptures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42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85D2A22-0836-4EDF-B3F1-8BB4C5E518C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E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x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a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m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p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l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e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 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T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r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a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c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e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 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F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i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l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e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 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a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n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d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 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Q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u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e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s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t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i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o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n</a:t>
            </a:r>
            <a:r>
              <a:rPr b="0" lang="en-US" sz="3600" spc="-1" strike="noStrike">
                <a:solidFill>
                  <a:srgbClr val="572314"/>
                </a:solidFill>
                <a:latin typeface="Gill Sans MT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SharkFest'15 Packet </a:t>
            </a: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Challenge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 u="sng">
                <a:solidFill>
                  <a:srgbClr val="8dc765"/>
                </a:solidFill>
                <a:uFillTx/>
                <a:latin typeface="Gill Sans MT"/>
                <a:hlinkClick r:id="rId1"/>
              </a:rPr>
              <a:t>https://sharkfestus.wireshark.org/sf15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 u="sng">
                <a:solidFill>
                  <a:srgbClr val="8dc765"/>
                </a:solidFill>
                <a:uFillTx/>
                <a:latin typeface="Gill Sans MT"/>
                <a:hlinkClick r:id="rId2"/>
              </a:rPr>
              <a:t>https://sharkfest.wireshark.org/assets/presentations15/packetchallenge.zip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43"/>
          </p:nvPr>
        </p:nvSpPr>
        <p:spPr>
          <a:xfrm>
            <a:off x="8613720" y="6305400"/>
            <a:ext cx="45684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EA78A6D-4F15-4FB3-98FB-10184BAE7F0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Num" idx="2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65453B3-30ED-4255-A627-18F58A706A6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Similar Output from Tshark 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57200" y="1371600"/>
            <a:ext cx="8229240" cy="5105160"/>
          </a:xfrm>
          <a:prstGeom prst="rect">
            <a:avLst/>
          </a:prstGeom>
          <a:noFill/>
          <a:ln w="25560">
            <a:solidFill>
              <a:srgbClr val="000000"/>
            </a:solidFill>
            <a:miter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1190003744.940437 61.184.241.230 -&gt; 128.32.48.169 SSH Encrypted request packet len=48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1190003744.940916 128.32.48.169 -&gt; 61.184.241.230 SSH Encrypted response packet len=48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1190003744.955764 61.184.241.230 -&gt; 128.32.48.169 TCP 6943 &gt; ssh [ACK] Seq=48 Ack=48 Win=65514 Len=0 TSV=445871583 TSER=632535493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1190003745.035678 61.184.241.230 -&gt; 128.32.48.169 SSH Encrypted request packet len=48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1190003745.036004 128.32.48.169 -&gt; 61.184.241.230 SSH Encrypted response packet len=48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</a:rPr>
              <a:t>1190003745.050970 61.184.241.230 -&gt; 128.32.48.169 TCP 6943 &gt; ssh [ACK] Seq=96 Ack=96 Win=65514 Len=0 TSV=445871583 TSER=632535502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Num" idx="21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59C7997-90C5-4EB0-984F-D0E707C5B06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Filters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We are often not interested in all packets flowing through the network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Use filters to capture only packets of interest to us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marL="365040" indent="-28260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Char char="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How to write filters?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Refer the tcpdump/tshark man page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639720" indent="-236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Many example webpages on the Internet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2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5DB5F9B-DDD8-48FC-A07A-40C53178825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Example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1434960" y="1447920"/>
            <a:ext cx="7499160" cy="4800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Capture only udp packets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990720" indent="-533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tcpdump “udp”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Capture only tcp packets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990720" indent="-533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tcpdump “tcp”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Num" idx="2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ECC4DB7-A611-4F2B-B2D3-6E4BD32885A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1434960" y="274680"/>
            <a:ext cx="749916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300" spc="-1" strike="noStrike">
                <a:solidFill>
                  <a:srgbClr val="572314"/>
                </a:solidFill>
                <a:latin typeface="Gill Sans MT"/>
              </a:rPr>
              <a:t>Example (contd.)</a:t>
            </a:r>
            <a:endParaRPr b="0" lang="en-US" sz="43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15238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Capture only UDP packets with destination port 53 (DNS requests)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990720" indent="-533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tcpdump “udp dst port 53”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Capture only UDP packets with source port 53 (DNS replies)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990720" indent="-533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tcpdump “udp src port 53”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609480" indent="-609480">
              <a:lnSpc>
                <a:spcPct val="100000"/>
              </a:lnSpc>
              <a:spcBef>
                <a:spcPts val="601"/>
              </a:spcBef>
              <a:buClr>
                <a:srgbClr val="3891a7"/>
              </a:buClr>
              <a:buSzPct val="80000"/>
              <a:buFont typeface="Wingdings 2" charset="2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Gill Sans MT"/>
              </a:rPr>
              <a:t>Capture only UDP packets with source or destination port 53 (DNS requests and replies)</a:t>
            </a:r>
            <a:endParaRPr b="0" lang="en-US" sz="3200" spc="-1" strike="noStrike">
              <a:solidFill>
                <a:srgbClr val="000000"/>
              </a:solidFill>
              <a:latin typeface="Gill Sans MT"/>
            </a:endParaRPr>
          </a:p>
          <a:p>
            <a:pPr lvl="1" marL="990720" indent="-533520">
              <a:lnSpc>
                <a:spcPct val="1000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tcpdump “udp port 53”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3652</TotalTime>
  <Application>LibreOffice/7.3.6.2$Linux_X86_64 LibreOffice_project/30$Build-2</Application>
  <AppVersion>15.0000</AppVersion>
  <Words>1977</Words>
  <Paragraphs>394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2013-11-10T00:52:34Z</dcterms:created>
  <dc:creator>User</dc:creator>
  <dc:description/>
  <dc:language>en-US</dc:language>
  <cp:lastModifiedBy/>
  <dcterms:modified xsi:type="dcterms:W3CDTF">2022-09-27T02:11:02Z</dcterms:modified>
  <cp:revision>121</cp:revision>
  <dc:subject/>
  <dc:title>Windows Event Logs (.evt and .evtx File Formats)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38</vt:i4>
  </property>
  <property fmtid="{D5CDD505-2E9C-101B-9397-08002B2CF9AE}" pid="3" name="PresentationFormat">
    <vt:lpwstr>On-screen Show (4:3)</vt:lpwstr>
  </property>
  <property fmtid="{D5CDD505-2E9C-101B-9397-08002B2CF9AE}" pid="4" name="Slides">
    <vt:i4>54</vt:i4>
  </property>
</Properties>
</file>