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64" r:id="rId2"/>
    <p:sldId id="280" r:id="rId3"/>
    <p:sldId id="281" r:id="rId4"/>
    <p:sldId id="282" r:id="rId5"/>
    <p:sldId id="283" r:id="rId6"/>
    <p:sldId id="285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42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0B13AE9-BD58-466B-B6B3-6D1D3DD727B0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99EEAC9-8445-4B8C-A7A1-D26878686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543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9C372A86-84C7-4292-8B5E-7F5020A6EDFB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2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FAAC46DA-BF1B-4F91-B293-DD03F427661D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09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BF0AB4D8-3D60-431B-BE39-0070D052A875}" type="slidenum">
              <a:rPr lang="en-US" altLang="en-US" sz="11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sz="11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0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4E70FB66-F78A-40A5-A34D-45C563260B8D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45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11200" indent="-273050"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095375" indent="-219075"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535113" indent="-219075"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1973263" indent="-219075"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430463" indent="-219075" defTabSz="9239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887663" indent="-219075" defTabSz="9239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344863" indent="-219075" defTabSz="9239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02063" indent="-219075" defTabSz="9239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BEC556C-2FC6-4579-91C9-C5F4298B3261}" type="slidenum">
              <a:rPr lang="zh-CN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09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5C3DC285-C993-422F-A64B-66F77A26AA51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1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09E34BD1-47FA-46BA-9D32-E951A3C694C7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37" tIns="46369" rIns="92737" bIns="4636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505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DE92878-303A-4190-B0B3-428F90D4B05A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69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B27145B1-FF13-47B8-AED6-A902390E35A1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12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5142420C-0EAA-4B9A-B4BA-105A6C43526F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6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7C57FC10-2892-41D0-B4F2-D8281D593740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4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FA806A5F-583C-4609-94AB-8B3CE37F5940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5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0ED9BA38-9506-4418-BFDC-96DA7E519C31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28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6AB4022-1988-43FD-B738-F69E524EF886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2750C32-423F-4F77-9962-0F7FF98C92C4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21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2E420B23-02D0-426A-A18D-6E658EC41527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53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ABBB3C22-FA2F-4969-B098-3A13F76244B8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27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1F6B4C6A-7D6C-42AD-8C84-6C1810B47AA8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53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52475" indent="-288925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58875" indent="-231775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22425" indent="-231775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85975" indent="-231775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43175" indent="-231775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3000375" indent="-231775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57575" indent="-231775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914775" indent="-231775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C1C57F46-8A46-4C5E-93B2-02CC0ED7FB6B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133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AF72FE33-14A1-476E-9748-894748B97FF3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91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2C2D4EC4-E455-4194-8F80-1ACC4DB2CF19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17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1341A5DB-2C4B-42B9-A02B-880934E45FC0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E5F38B8A-5802-46EE-913D-C0F356B7F610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37" tIns="46369" rIns="92737" bIns="4636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97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1341A5DB-2C4B-42B9-A02B-880934E45FC0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27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F99177F1-4E1B-4803-B1FF-8B32726B0843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7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C492D28C-EB7B-49D6-B205-A8DB34B816F9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54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BD711F48-A100-4B83-B286-6D2FB0B6C1F6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6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7DD3648A-22FE-42A5-9DB7-365B50BC632F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73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37B201EC-5424-462A-8867-255586B33B58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49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52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CDF88BEC-A0A7-4684-80BD-1CF894437BC9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9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222FF419-8D9D-4111-97C8-A047F12DE7AA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51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2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A4EAE97-4EB9-4D95-86A8-8B417A10243B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52</a:t>
            </a:fld>
            <a:endParaRPr lang="en-US" altLang="zh-CN" sz="1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1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E7000D56-E43E-4796-9F88-70935A42057C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55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E41302F1-03A2-4055-91F7-F170275D5691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6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DB8B73F3-720E-400D-AA7B-D80318E068F7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8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4468AA62-7531-4B8E-8335-DB0145D186C9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65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D437B0A2-9CA4-4272-85D8-F6C1CDF8521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9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9E332842-338E-4529-83C9-4BCE4B1D6E7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37" tIns="46369" rIns="92737" bIns="46369"/>
          <a:lstStyle/>
          <a:p>
            <a:r>
              <a:rPr lang="en-US" altLang="en-US"/>
              <a:t>Ping quasar.cs.berkeley.edu.</a:t>
            </a:r>
          </a:p>
          <a:p>
            <a:r>
              <a:rPr lang="en-US" altLang="en-US"/>
              <a:t>Demonstrates the use of “or”</a:t>
            </a:r>
          </a:p>
        </p:txBody>
      </p:sp>
    </p:spTree>
    <p:extLst>
      <p:ext uri="{BB962C8B-B14F-4D97-AF65-F5344CB8AC3E}">
        <p14:creationId xmlns:p14="http://schemas.microsoft.com/office/powerpoint/2010/main" val="155337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FDB672-BF5B-4CE0-96B2-A7EECA2B8985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714010-18DD-41D1-BA6D-1DF34E639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D0BC3-5BB5-4C79-AAA1-1B4B552AAB62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F2AFD-DB03-45FF-A480-BDA8ED516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2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51DC3-BFD3-4699-B614-2344EABEFB7C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0771F-B2DA-4D1F-8C7A-5824C202D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70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3A09F-4543-414F-9A5A-3AFE0440F5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05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4EE94-F67C-48BD-892D-8CECE542FDD7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77CAF-4CBD-4D47-BE99-8FFB65C12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35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64F0CE-4431-42AA-9A06-B103769DED22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E3159-5758-471E-87E6-F2C5184D8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2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84FE5-E1FA-40CE-AAB0-8BB7FBC9FEC2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E3473-EE44-4A53-99EE-FF9D6248B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9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E59B1F-8FD5-44DD-9F76-6C0D7D9007FF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61AF3-2006-4D26-8872-E39C9D310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32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D7177-ED68-4148-A489-C682DB2821CB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C9D6A-6577-4B00-9723-230C41E79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9C89E4-6BA2-450A-8C80-5F3C0389EB78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5246E4-AF2A-4887-B82B-2C5E19E3B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91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3D0D67-2B2E-4A16-82D8-020789B17193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54D05-3DFB-4C8E-99A4-984A7A7E8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5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2B1DD4-5D0C-458B-8D39-0C227DF2D611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221BB8-CACB-48D7-882E-44F9AEDDD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7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8E66E58-EEFF-48EF-8CED-7F645293BCFD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51B8CB80-EA4E-457E-8A16-F45FE986C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1" r:id="rId2"/>
    <p:sldLayoutId id="2147483837" r:id="rId3"/>
    <p:sldLayoutId id="2147483832" r:id="rId4"/>
    <p:sldLayoutId id="2147483838" r:id="rId5"/>
    <p:sldLayoutId id="2147483833" r:id="rId6"/>
    <p:sldLayoutId id="2147483839" r:id="rId7"/>
    <p:sldLayoutId id="2147483840" r:id="rId8"/>
    <p:sldLayoutId id="2147483841" r:id="rId9"/>
    <p:sldLayoutId id="2147483834" r:id="rId10"/>
    <p:sldLayoutId id="2147483835" r:id="rId11"/>
    <p:sldLayoutId id="214748384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pcap.org/windum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lta.ebiz.uapps.net/ProductFiles/productfiles/672/wireshark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maniak.com/wireshark_filters.php" TargetMode="External"/><Relationship Id="rId4" Type="http://schemas.openxmlformats.org/officeDocument/2006/relationships/hyperlink" Target="http://www.eecs.berkeley.edu/~jortiz/courses/ee122/presentations/Wireshark.pp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grep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citi.biz/faq/howto-use-grep-command-in-linux-unix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geekstuff.com/2009/03/15-practical-unix-grep-command-examples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wireshark.org/SampleCaptures" TargetMode="External"/><Relationship Id="rId2" Type="http://schemas.openxmlformats.org/officeDocument/2006/relationships/hyperlink" Target="http://www.netresec.com/?page=PcapFil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kfest.wireshark.org/assets/presentations15/packetchallenge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Traffic Analysis– Wireshark 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2022, Dr. Cliff Zou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changchun.zou@ucf.edu</a:t>
            </a:r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DB3FBEA4-F4CD-40D0-A73E-7D0CDBE8B81B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(contd.)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Capture only packets destined to longwood.eecs.ucf.edu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/>
              <a:t>tcpdump “dst host longwood.eecs.ucf.edu”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Capture both DNS packets and TCP packets to/from longwood.eecs.ucf.edu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/>
              <a:t>tcpdump “(tcp and host longwood.eecs.ucf.edu) or udp port 53”</a:t>
            </a:r>
          </a:p>
          <a:p>
            <a:pPr marL="609600" indent="-60960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BD8ED2AF-A3F7-4756-BC3F-92FBCF691A70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tcpdump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Requires </a:t>
            </a:r>
            <a:r>
              <a:rPr lang="en-US" altLang="en-US" sz="2800" dirty="0" err="1"/>
              <a:t>superuser</a:t>
            </a:r>
            <a:r>
              <a:rPr lang="en-US" altLang="en-US" sz="2800" dirty="0"/>
              <a:t>/administrator privileges on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hlinkClick r:id="rId3"/>
              </a:rPr>
              <a:t>http://www.tcpdump.org/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You can do it on your own Unix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You can install a Linux OS in </a:t>
            </a:r>
            <a:r>
              <a:rPr lang="en-US" altLang="en-US" sz="2400" dirty="0" err="1"/>
              <a:t>Vmware</a:t>
            </a:r>
            <a:r>
              <a:rPr lang="en-US" altLang="en-US" sz="2400" dirty="0"/>
              <a:t>/</a:t>
            </a:r>
            <a:r>
              <a:rPr lang="en-US" altLang="en-US" sz="2400" dirty="0" err="1"/>
              <a:t>VirtualBox</a:t>
            </a:r>
            <a:r>
              <a:rPr lang="en-US" altLang="en-US" sz="2400" dirty="0"/>
              <a:t> on your windows machine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Tcpdump</a:t>
            </a:r>
            <a:r>
              <a:rPr lang="en-US" altLang="en-US" sz="2800" dirty="0"/>
              <a:t> for Windows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/>
              <a:t>WinDump</a:t>
            </a:r>
            <a:r>
              <a:rPr lang="en-US" altLang="en-US" sz="2400" dirty="0"/>
              <a:t>:   </a:t>
            </a:r>
            <a:r>
              <a:rPr lang="en-US" altLang="en-US" sz="2400" dirty="0">
                <a:hlinkClick r:id="rId4"/>
              </a:rPr>
              <a:t>http://www.winpcap.org/windump/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Free software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2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 What is WireShark?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Packet sniffer/protocol analyzer</a:t>
            </a:r>
          </a:p>
          <a:p>
            <a:pPr eaLnBrk="1" hangingPunct="1"/>
            <a:r>
              <a:rPr lang="en-US" altLang="en-US"/>
              <a:t>Open Source Network Tool</a:t>
            </a:r>
          </a:p>
          <a:p>
            <a:pPr eaLnBrk="1" hangingPunct="1"/>
            <a:r>
              <a:rPr lang="en-US" altLang="en-US"/>
              <a:t>Latest version of the ethereal tool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33796" name="Picture 2" descr="https://lh4.googleusercontent.com/-sFQUNGss9so/AAAAAAAAAAI/AAAAAAAAAC0/jwtcdocZgc0/s48-c-k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3571875"/>
            <a:ext cx="1085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5905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tShark?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command-line based packet capture tool </a:t>
            </a:r>
          </a:p>
          <a:p>
            <a:r>
              <a:rPr lang="en-US" altLang="en-US"/>
              <a:t>Equivalent to Wireshark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067990C-8646-4660-8F64-BE61EB707EBA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3625"/>
            <a:ext cx="22288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99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067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690A6624-C5E1-4A67-A29F-18A6AD3C9017}" type="slidenum">
              <a:rPr lang="zh-CN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buClrTx/>
                <a:buSzTx/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Network Layered Structure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376363"/>
            <a:ext cx="7448550" cy="747712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What is the Internet?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031875" y="2838450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</a:p>
        </p:txBody>
      </p:sp>
      <p:graphicFrame>
        <p:nvGraphicFramePr>
          <p:cNvPr id="3789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438275" y="1976438"/>
          <a:ext cx="720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976438"/>
                        <a:ext cx="7207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2"/>
          <p:cNvGraphicFramePr>
            <a:graphicFrameLocks noChangeAspect="1"/>
          </p:cNvGraphicFramePr>
          <p:nvPr/>
        </p:nvGraphicFramePr>
        <p:xfrm>
          <a:off x="6105525" y="2003425"/>
          <a:ext cx="720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3789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2003425"/>
                        <a:ext cx="7207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13"/>
          <p:cNvSpPr>
            <a:spLocks noChangeArrowheads="1"/>
          </p:cNvSpPr>
          <p:nvPr/>
        </p:nvSpPr>
        <p:spPr bwMode="auto">
          <a:xfrm>
            <a:off x="5640388" y="2874963"/>
            <a:ext cx="1858962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37897" name="Rectangle 14"/>
          <p:cNvSpPr>
            <a:spLocks noChangeArrowheads="1"/>
          </p:cNvSpPr>
          <p:nvPr/>
        </p:nvSpPr>
        <p:spPr bwMode="auto">
          <a:xfrm>
            <a:off x="1009650" y="4264025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37898" name="Rectangle 15"/>
          <p:cNvSpPr>
            <a:spLocks noChangeArrowheads="1"/>
          </p:cNvSpPr>
          <p:nvPr/>
        </p:nvSpPr>
        <p:spPr bwMode="auto">
          <a:xfrm>
            <a:off x="5616575" y="4270375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37899" name="Rectangle 16"/>
          <p:cNvSpPr>
            <a:spLocks noChangeArrowheads="1"/>
          </p:cNvSpPr>
          <p:nvPr/>
        </p:nvSpPr>
        <p:spPr bwMode="auto">
          <a:xfrm>
            <a:off x="996950" y="4930775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Link</a:t>
            </a:r>
          </a:p>
        </p:txBody>
      </p:sp>
      <p:sp>
        <p:nvSpPr>
          <p:cNvPr id="37900" name="Rectangle 17"/>
          <p:cNvSpPr>
            <a:spLocks noChangeArrowheads="1"/>
          </p:cNvSpPr>
          <p:nvPr/>
        </p:nvSpPr>
        <p:spPr bwMode="auto">
          <a:xfrm>
            <a:off x="1028700" y="3535363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37901" name="Rectangle 18"/>
          <p:cNvSpPr>
            <a:spLocks noChangeArrowheads="1"/>
          </p:cNvSpPr>
          <p:nvPr/>
        </p:nvSpPr>
        <p:spPr bwMode="auto">
          <a:xfrm>
            <a:off x="5616575" y="3562350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37902" name="Rectangle 19"/>
          <p:cNvSpPr>
            <a:spLocks noChangeArrowheads="1"/>
          </p:cNvSpPr>
          <p:nvPr/>
        </p:nvSpPr>
        <p:spPr bwMode="auto">
          <a:xfrm>
            <a:off x="5605463" y="4956175"/>
            <a:ext cx="1858962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Link</a:t>
            </a:r>
          </a:p>
        </p:txBody>
      </p:sp>
      <p:sp>
        <p:nvSpPr>
          <p:cNvPr id="37903" name="AutoShape 23"/>
          <p:cNvSpPr>
            <a:spLocks noChangeArrowheads="1"/>
          </p:cNvSpPr>
          <p:nvPr/>
        </p:nvSpPr>
        <p:spPr bwMode="auto">
          <a:xfrm>
            <a:off x="1674813" y="5426075"/>
            <a:ext cx="466725" cy="358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4" name="AutoShape 24"/>
          <p:cNvSpPr>
            <a:spLocks noChangeArrowheads="1"/>
          </p:cNvSpPr>
          <p:nvPr/>
        </p:nvSpPr>
        <p:spPr bwMode="auto">
          <a:xfrm>
            <a:off x="6340475" y="5432425"/>
            <a:ext cx="466725" cy="358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5" name="AutoShape 25"/>
          <p:cNvSpPr>
            <a:spLocks noChangeArrowheads="1"/>
          </p:cNvSpPr>
          <p:nvPr/>
        </p:nvSpPr>
        <p:spPr bwMode="auto">
          <a:xfrm>
            <a:off x="1895475" y="5648325"/>
            <a:ext cx="4814888" cy="271463"/>
          </a:xfrm>
          <a:prstGeom prst="leftRightArrow">
            <a:avLst>
              <a:gd name="adj1" fmla="val 65694"/>
              <a:gd name="adj2" fmla="val 14739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6" name="Text Box 26"/>
          <p:cNvSpPr txBox="1">
            <a:spLocks noChangeArrowheads="1"/>
          </p:cNvSpPr>
          <p:nvPr/>
        </p:nvSpPr>
        <p:spPr bwMode="auto">
          <a:xfrm>
            <a:off x="3309938" y="5875338"/>
            <a:ext cx="17653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Physical link</a:t>
            </a:r>
          </a:p>
        </p:txBody>
      </p:sp>
      <p:sp>
        <p:nvSpPr>
          <p:cNvPr id="37907" name="AutoShape 27"/>
          <p:cNvSpPr>
            <a:spLocks noChangeArrowheads="1"/>
          </p:cNvSpPr>
          <p:nvPr/>
        </p:nvSpPr>
        <p:spPr bwMode="auto">
          <a:xfrm>
            <a:off x="1728788" y="4681538"/>
            <a:ext cx="301625" cy="24288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8" name="AutoShape 28"/>
          <p:cNvSpPr>
            <a:spLocks noChangeArrowheads="1"/>
          </p:cNvSpPr>
          <p:nvPr/>
        </p:nvSpPr>
        <p:spPr bwMode="auto">
          <a:xfrm>
            <a:off x="6394450" y="4706938"/>
            <a:ext cx="301625" cy="24288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9" name="AutoShape 29"/>
          <p:cNvSpPr>
            <a:spLocks noChangeArrowheads="1"/>
          </p:cNvSpPr>
          <p:nvPr/>
        </p:nvSpPr>
        <p:spPr bwMode="auto">
          <a:xfrm>
            <a:off x="1763713" y="3997325"/>
            <a:ext cx="301625" cy="24288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0" name="AutoShape 30"/>
          <p:cNvSpPr>
            <a:spLocks noChangeArrowheads="1"/>
          </p:cNvSpPr>
          <p:nvPr/>
        </p:nvSpPr>
        <p:spPr bwMode="auto">
          <a:xfrm>
            <a:off x="6396038" y="3997325"/>
            <a:ext cx="301625" cy="24288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1" name="AutoShape 31"/>
          <p:cNvSpPr>
            <a:spLocks noChangeArrowheads="1"/>
          </p:cNvSpPr>
          <p:nvPr/>
        </p:nvSpPr>
        <p:spPr bwMode="auto">
          <a:xfrm>
            <a:off x="1755775" y="3276600"/>
            <a:ext cx="301625" cy="24288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2" name="AutoShape 32"/>
          <p:cNvSpPr>
            <a:spLocks noChangeArrowheads="1"/>
          </p:cNvSpPr>
          <p:nvPr/>
        </p:nvSpPr>
        <p:spPr bwMode="auto">
          <a:xfrm>
            <a:off x="6394450" y="3297238"/>
            <a:ext cx="301625" cy="24288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3" name="AutoShape 33"/>
          <p:cNvSpPr>
            <a:spLocks noChangeArrowheads="1"/>
          </p:cNvSpPr>
          <p:nvPr/>
        </p:nvSpPr>
        <p:spPr bwMode="auto">
          <a:xfrm>
            <a:off x="1725613" y="2587625"/>
            <a:ext cx="301625" cy="24288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4" name="AutoShape 34"/>
          <p:cNvSpPr>
            <a:spLocks noChangeArrowheads="1"/>
          </p:cNvSpPr>
          <p:nvPr/>
        </p:nvSpPr>
        <p:spPr bwMode="auto">
          <a:xfrm>
            <a:off x="6375400" y="2605088"/>
            <a:ext cx="301625" cy="24288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5" name="Text Box 35"/>
          <p:cNvSpPr txBox="1">
            <a:spLocks noChangeArrowheads="1"/>
          </p:cNvSpPr>
          <p:nvPr/>
        </p:nvSpPr>
        <p:spPr bwMode="auto">
          <a:xfrm>
            <a:off x="3028950" y="2819400"/>
            <a:ext cx="264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Web, Email, VOIP</a:t>
            </a:r>
          </a:p>
        </p:txBody>
      </p:sp>
      <p:sp>
        <p:nvSpPr>
          <p:cNvPr id="37916" name="Text Box 36"/>
          <p:cNvSpPr txBox="1">
            <a:spLocks noChangeArrowheads="1"/>
          </p:cNvSpPr>
          <p:nvPr/>
        </p:nvSpPr>
        <p:spPr bwMode="auto">
          <a:xfrm>
            <a:off x="3517900" y="3487738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TCP, UDP</a:t>
            </a:r>
          </a:p>
        </p:txBody>
      </p:sp>
      <p:sp>
        <p:nvSpPr>
          <p:cNvPr id="37917" name="Text Box 37"/>
          <p:cNvSpPr txBox="1">
            <a:spLocks noChangeArrowheads="1"/>
          </p:cNvSpPr>
          <p:nvPr/>
        </p:nvSpPr>
        <p:spPr bwMode="auto">
          <a:xfrm>
            <a:off x="4043363" y="42195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37918" name="Text Box 38"/>
          <p:cNvSpPr txBox="1">
            <a:spLocks noChangeArrowheads="1"/>
          </p:cNvSpPr>
          <p:nvPr/>
        </p:nvSpPr>
        <p:spPr bwMode="auto">
          <a:xfrm>
            <a:off x="3108325" y="4891088"/>
            <a:ext cx="235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Ethernet, cellular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22288" y="3687763"/>
            <a:ext cx="7473950" cy="917575"/>
            <a:chOff x="329" y="2521"/>
            <a:chExt cx="4708" cy="578"/>
          </a:xfrm>
        </p:grpSpPr>
        <p:sp>
          <p:nvSpPr>
            <p:cNvPr id="37920" name="AutoShape 40"/>
            <p:cNvSpPr>
              <a:spLocks noChangeArrowheads="1"/>
            </p:cNvSpPr>
            <p:nvPr/>
          </p:nvSpPr>
          <p:spPr bwMode="auto">
            <a:xfrm>
              <a:off x="329" y="2523"/>
              <a:ext cx="257" cy="576"/>
            </a:xfrm>
            <a:prstGeom prst="moon">
              <a:avLst>
                <a:gd name="adj" fmla="val 2996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21" name="AutoShape 41"/>
            <p:cNvSpPr>
              <a:spLocks noChangeArrowheads="1"/>
            </p:cNvSpPr>
            <p:nvPr/>
          </p:nvSpPr>
          <p:spPr bwMode="auto">
            <a:xfrm flipH="1">
              <a:off x="4780" y="2521"/>
              <a:ext cx="257" cy="576"/>
            </a:xfrm>
            <a:prstGeom prst="moon">
              <a:avLst>
                <a:gd name="adj" fmla="val 2996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32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Wireshark Interface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33A20AC1-750C-433D-B32A-70F75545A24E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49388"/>
            <a:ext cx="668655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54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DC48C57-91DA-4AAB-83D6-FD1A10F9B9F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Wireshark Interface</a:t>
            </a:r>
          </a:p>
        </p:txBody>
      </p:sp>
      <p:pic>
        <p:nvPicPr>
          <p:cNvPr id="4198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9200"/>
            <a:ext cx="8077200" cy="5486400"/>
          </a:xfrm>
        </p:spPr>
      </p:pic>
    </p:spTree>
    <p:extLst>
      <p:ext uri="{BB962C8B-B14F-4D97-AF65-F5344CB8AC3E}">
        <p14:creationId xmlns:p14="http://schemas.microsoft.com/office/powerpoint/2010/main" val="198280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Status Bar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9F9AA21-32D3-4C5F-A8CA-74362B7E071B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8588"/>
            <a:ext cx="6762750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64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Capture Options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371600"/>
            <a:ext cx="50863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Oval 1"/>
          <p:cNvSpPr>
            <a:spLocks noChangeArrowheads="1"/>
          </p:cNvSpPr>
          <p:nvPr/>
        </p:nvSpPr>
        <p:spPr bwMode="auto">
          <a:xfrm>
            <a:off x="317500" y="2525713"/>
            <a:ext cx="2543175" cy="344487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rgbClr val="00279F"/>
              </a:solidFill>
              <a:latin typeface="Batang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0050" y="1738313"/>
            <a:ext cx="364093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/>
              <a:t>Promiscuous mode is used to</a:t>
            </a:r>
          </a:p>
          <a:p>
            <a:pPr>
              <a:defRPr/>
            </a:pPr>
            <a:r>
              <a:rPr lang="en-US" sz="1800" dirty="0"/>
              <a:t>Capture all traffic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In many cases this does not work: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Network driver does not support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You are on a switch LAN</a:t>
            </a:r>
          </a:p>
        </p:txBody>
      </p:sp>
    </p:spTree>
    <p:extLst>
      <p:ext uri="{BB962C8B-B14F-4D97-AF65-F5344CB8AC3E}">
        <p14:creationId xmlns:p14="http://schemas.microsoft.com/office/powerpoint/2010/main" val="698363934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Capture Filter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524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1417638"/>
            <a:ext cx="548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some pre-built capture filters that you can use:</a:t>
            </a:r>
          </a:p>
        </p:txBody>
      </p:sp>
    </p:spTree>
    <p:extLst>
      <p:ext uri="{BB962C8B-B14F-4D97-AF65-F5344CB8AC3E}">
        <p14:creationId xmlns:p14="http://schemas.microsoft.com/office/powerpoint/2010/main" val="248486844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Acknowledgement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3"/>
              </a:rPr>
              <a:t>http://ilta.ebiz.uapps.net/ProductFiles/productfiles/672/</a:t>
            </a:r>
            <a:r>
              <a:rPr lang="en-US" altLang="en-US" b="1" dirty="0">
                <a:hlinkClick r:id="rId3"/>
              </a:rPr>
              <a:t>wireshark</a:t>
            </a:r>
            <a:r>
              <a:rPr lang="en-US" altLang="en-US" dirty="0">
                <a:hlinkClick r:id="rId3"/>
              </a:rPr>
              <a:t>.</a:t>
            </a:r>
            <a:r>
              <a:rPr lang="en-US" altLang="en-US" b="1" dirty="0">
                <a:hlinkClick r:id="rId3"/>
              </a:rPr>
              <a:t>ppt</a:t>
            </a:r>
            <a:endParaRPr lang="en-US" altLang="en-US" b="1" dirty="0"/>
          </a:p>
          <a:p>
            <a:endParaRPr lang="en-US" altLang="en-US" dirty="0">
              <a:hlinkClick r:id="rId4"/>
            </a:endParaRPr>
          </a:p>
          <a:p>
            <a:r>
              <a:rPr lang="en-US" altLang="en-US" dirty="0"/>
              <a:t>UC Berkley course “EE 122: Intro to Communication Networks”</a:t>
            </a:r>
          </a:p>
          <a:p>
            <a:r>
              <a:rPr lang="en-US" altLang="en-US" dirty="0"/>
              <a:t>Other resources:</a:t>
            </a:r>
          </a:p>
          <a:p>
            <a:pPr lvl="1"/>
            <a:r>
              <a:rPr lang="en-US" altLang="en-US" dirty="0">
                <a:hlinkClick r:id="rId5"/>
              </a:rPr>
              <a:t>http://openmaniak.com/wireshark_filters.php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6B2DADE-F1B8-4270-AB47-27605D0C639F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6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Capture Filter examples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host 10.1.11.24</a:t>
            </a:r>
          </a:p>
          <a:p>
            <a:pPr>
              <a:buFontTx/>
              <a:buNone/>
            </a:pPr>
            <a:endParaRPr lang="en-US" altLang="en-US" sz="2400" b="1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host 192.168.0.1 and host 10.1.11.1</a:t>
            </a:r>
          </a:p>
          <a:p>
            <a:pPr>
              <a:buFontTx/>
              <a:buNone/>
            </a:pPr>
            <a:endParaRPr lang="en-US" altLang="en-US" sz="2400" b="1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tcp port http</a:t>
            </a:r>
          </a:p>
          <a:p>
            <a:pPr>
              <a:buFontTx/>
              <a:buNone/>
            </a:pPr>
            <a:endParaRPr lang="en-US" altLang="en-US" sz="2400" b="1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ip</a:t>
            </a:r>
          </a:p>
          <a:p>
            <a:pPr>
              <a:buFontTx/>
              <a:buNone/>
            </a:pPr>
            <a:endParaRPr lang="en-US" altLang="en-US" sz="2400" b="1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not broadcast not multicast</a:t>
            </a:r>
          </a:p>
          <a:p>
            <a:pPr>
              <a:buFontTx/>
              <a:buNone/>
            </a:pPr>
            <a:endParaRPr lang="en-US" altLang="en-US" sz="2400" b="1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ether host 00:04:13:00:09:a3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564493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95475"/>
            <a:ext cx="27432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Capture Buffer Usage</a:t>
            </a:r>
          </a:p>
        </p:txBody>
      </p:sp>
    </p:spTree>
    <p:extLst>
      <p:ext uri="{BB962C8B-B14F-4D97-AF65-F5344CB8AC3E}">
        <p14:creationId xmlns:p14="http://schemas.microsoft.com/office/powerpoint/2010/main" val="148512194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885825"/>
            <a:ext cx="50863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452616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Filters (Post-Filters)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 filters (also called post-filters)</a:t>
            </a:r>
          </a:p>
          <a:p>
            <a:pPr lvl="1"/>
            <a:r>
              <a:rPr lang="en-US" altLang="en-US" dirty="0"/>
              <a:t>Only filter the view of what you are seeing</a:t>
            </a:r>
          </a:p>
          <a:p>
            <a:pPr lvl="1"/>
            <a:r>
              <a:rPr lang="en-US" altLang="en-US" dirty="0"/>
              <a:t>All packets in the capture still exist in the trace</a:t>
            </a:r>
          </a:p>
          <a:p>
            <a:endParaRPr lang="en-US" altLang="en-US" dirty="0"/>
          </a:p>
          <a:p>
            <a:r>
              <a:rPr lang="en-US" altLang="en-US" dirty="0"/>
              <a:t>Display filters use their own format and are much more powerful then capture filters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3668098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Filter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3054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3377" y="1524000"/>
            <a:ext cx="5248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are some basic pre-built display filters, too</a:t>
            </a:r>
          </a:p>
        </p:txBody>
      </p:sp>
    </p:spTree>
    <p:extLst>
      <p:ext uri="{BB962C8B-B14F-4D97-AF65-F5344CB8AC3E}">
        <p14:creationId xmlns:p14="http://schemas.microsoft.com/office/powerpoint/2010/main" val="2547544884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Filter Examples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382588" y="1463675"/>
            <a:ext cx="8153400" cy="4359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ip.src==10.1.11.00/24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  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ip.addr==192.168.1.10 &amp;&amp; ip.addr==192.168.1.20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tcp.port==80 || tcp.port==3389</a:t>
            </a:r>
            <a:endParaRPr lang="en-US" altLang="en-US" sz="1600" b="1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!(ip.addr==192.168.1.10 &amp;&amp; ip.addr==192.168.1.20) 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(ip.addr==192.168.1.10 &amp;&amp; ip.addr==192.168.1.20) &amp;&amp; (tcp.port==445 || tcp.port==139)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(ip.addr==192.168.1.10 &amp;&amp; ip.addr==192.168.1.20) &amp;&amp; (udp.port==67 || udp.port==68)</a:t>
            </a:r>
          </a:p>
          <a:p>
            <a:pPr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tcp.dstport == 80</a:t>
            </a:r>
          </a:p>
          <a:p>
            <a:pPr>
              <a:buFontTx/>
              <a:buNone/>
            </a:pPr>
            <a:endParaRPr lang="en-US" altLang="en-US" sz="4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19172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Filter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D975ED3-1BC7-4503-AB2F-585F83EF693D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393825"/>
            <a:ext cx="8620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4" descr="wireshark filter expres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414588"/>
            <a:ext cx="47625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wireshark filter expres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656013"/>
            <a:ext cx="4762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663" name="Straight Arrow Connector 7"/>
          <p:cNvCxnSpPr>
            <a:cxnSpLocks noChangeShapeType="1"/>
          </p:cNvCxnSpPr>
          <p:nvPr/>
        </p:nvCxnSpPr>
        <p:spPr bwMode="auto">
          <a:xfrm>
            <a:off x="3627438" y="3448050"/>
            <a:ext cx="754062" cy="1476375"/>
          </a:xfrm>
          <a:prstGeom prst="straightConnector1">
            <a:avLst/>
          </a:prstGeom>
          <a:noFill/>
          <a:ln w="41275" cmpd="dbl" algn="ctr">
            <a:solidFill>
              <a:srgbClr val="C00000"/>
            </a:solidFill>
            <a:round/>
            <a:headEnd type="none" w="lg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81535" y="4575079"/>
            <a:ext cx="3492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thousands of pre-defined</a:t>
            </a:r>
          </a:p>
          <a:p>
            <a:r>
              <a:rPr lang="en-US" dirty="0"/>
              <a:t>protocol fields that </a:t>
            </a:r>
          </a:p>
          <a:p>
            <a:r>
              <a:rPr lang="en-US" dirty="0"/>
              <a:t>You can use in the display filter!</a:t>
            </a:r>
          </a:p>
        </p:txBody>
      </p:sp>
    </p:spTree>
    <p:extLst>
      <p:ext uri="{BB962C8B-B14F-4D97-AF65-F5344CB8AC3E}">
        <p14:creationId xmlns:p14="http://schemas.microsoft.com/office/powerpoint/2010/main" val="1333583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TCP segment structure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2759075" y="1165225"/>
            <a:ext cx="4089400" cy="5268913"/>
            <a:chOff x="2818" y="698"/>
            <a:chExt cx="2576" cy="3319"/>
          </a:xfrm>
        </p:grpSpPr>
        <p:sp>
          <p:nvSpPr>
            <p:cNvPr id="72723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4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source port #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6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dest port #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7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8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9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0" name="Text Box 11"/>
            <p:cNvSpPr txBox="1">
              <a:spLocks noChangeArrowheads="1"/>
            </p:cNvSpPr>
            <p:nvPr/>
          </p:nvSpPr>
          <p:spPr bwMode="auto">
            <a:xfrm>
              <a:off x="3758" y="698"/>
              <a:ext cx="5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32 bits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31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2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3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application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data 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(variable length)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34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sequence number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35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6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acknowledgement number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37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8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9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0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1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1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Receive window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42" name="Text Box 23"/>
            <p:cNvSpPr txBox="1">
              <a:spLocks noChangeArrowheads="1"/>
            </p:cNvSpPr>
            <p:nvPr/>
          </p:nvSpPr>
          <p:spPr bwMode="auto">
            <a:xfrm>
              <a:off x="4177" y="1961"/>
              <a:ext cx="11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Urg data pnter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43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checksum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44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45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6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7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8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9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0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1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2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R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3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4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5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U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6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head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len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7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not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used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8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9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Options (variable length)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08" name="Text Box 41"/>
          <p:cNvSpPr txBox="1">
            <a:spLocks noChangeArrowheads="1"/>
          </p:cNvSpPr>
          <p:nvPr/>
        </p:nvSpPr>
        <p:spPr bwMode="auto">
          <a:xfrm>
            <a:off x="177800" y="1431925"/>
            <a:ext cx="2287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URG: urgent data 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(generally not used)</a:t>
            </a:r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9" name="Text Box 42"/>
          <p:cNvSpPr txBox="1">
            <a:spLocks noChangeArrowheads="1"/>
          </p:cNvSpPr>
          <p:nvPr/>
        </p:nvSpPr>
        <p:spPr bwMode="auto">
          <a:xfrm>
            <a:off x="947738" y="2155825"/>
            <a:ext cx="147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ACK: ACK #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valid</a:t>
            </a:r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0" name="Text Box 43"/>
          <p:cNvSpPr txBox="1">
            <a:spLocks noChangeArrowheads="1"/>
          </p:cNvSpPr>
          <p:nvPr/>
        </p:nvSpPr>
        <p:spPr bwMode="auto">
          <a:xfrm>
            <a:off x="128588" y="3022600"/>
            <a:ext cx="2270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PSH: push data now</a:t>
            </a:r>
          </a:p>
          <a:p>
            <a:pPr algn="r"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2711" name="Text Box 44"/>
          <p:cNvSpPr txBox="1">
            <a:spLocks noChangeArrowheads="1"/>
          </p:cNvSpPr>
          <p:nvPr/>
        </p:nvSpPr>
        <p:spPr bwMode="auto">
          <a:xfrm>
            <a:off x="476250" y="3632200"/>
            <a:ext cx="19796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RST, SYN, FIN: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connection estab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(setup, teardown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commands)</a:t>
            </a:r>
          </a:p>
        </p:txBody>
      </p:sp>
      <p:sp>
        <p:nvSpPr>
          <p:cNvPr id="72712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46"/>
          <p:cNvSpPr>
            <a:spLocks noChangeShapeType="1"/>
          </p:cNvSpPr>
          <p:nvPr/>
        </p:nvSpPr>
        <p:spPr bwMode="auto">
          <a:xfrm>
            <a:off x="2343150" y="247650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47"/>
          <p:cNvSpPr>
            <a:spLocks noChangeShapeType="1"/>
          </p:cNvSpPr>
          <p:nvPr/>
        </p:nvSpPr>
        <p:spPr bwMode="auto">
          <a:xfrm flipV="1">
            <a:off x="2352675" y="282892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Text Box 49"/>
          <p:cNvSpPr txBox="1">
            <a:spLocks noChangeArrowheads="1"/>
          </p:cNvSpPr>
          <p:nvPr/>
        </p:nvSpPr>
        <p:spPr bwMode="auto">
          <a:xfrm>
            <a:off x="7439025" y="3013075"/>
            <a:ext cx="1347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 bytes 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rcvr willing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to accept</a:t>
            </a:r>
          </a:p>
        </p:txBody>
      </p:sp>
      <p:sp>
        <p:nvSpPr>
          <p:cNvPr id="72717" name="Text Box 50"/>
          <p:cNvSpPr txBox="1">
            <a:spLocks noChangeArrowheads="1"/>
          </p:cNvSpPr>
          <p:nvPr/>
        </p:nvSpPr>
        <p:spPr bwMode="auto">
          <a:xfrm>
            <a:off x="7132638" y="1527175"/>
            <a:ext cx="18208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counting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by bytes 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of data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(not segments!)</a:t>
            </a:r>
          </a:p>
        </p:txBody>
      </p:sp>
      <p:sp>
        <p:nvSpPr>
          <p:cNvPr id="72718" name="Text Box 51"/>
          <p:cNvSpPr txBox="1">
            <a:spLocks noChangeArrowheads="1"/>
          </p:cNvSpPr>
          <p:nvPr/>
        </p:nvSpPr>
        <p:spPr bwMode="auto">
          <a:xfrm>
            <a:off x="995363" y="4965700"/>
            <a:ext cx="135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Internet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checksum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(as in UDP)</a:t>
            </a:r>
          </a:p>
        </p:txBody>
      </p:sp>
      <p:sp>
        <p:nvSpPr>
          <p:cNvPr id="72719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6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Filter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22263" y="1433513"/>
            <a:ext cx="8153400" cy="5257820"/>
          </a:xfrm>
        </p:spPr>
        <p:txBody>
          <a:bodyPr/>
          <a:lstStyle/>
          <a:p>
            <a:r>
              <a:rPr lang="en-US" altLang="en-US" dirty="0"/>
              <a:t>String1, String2 (Optional settings):</a:t>
            </a:r>
          </a:p>
          <a:p>
            <a:pPr lvl="1"/>
            <a:r>
              <a:rPr lang="en-US" altLang="en-US" dirty="0"/>
              <a:t>Sub protocol categories inside the protocol.</a:t>
            </a:r>
          </a:p>
          <a:p>
            <a:pPr lvl="1"/>
            <a:r>
              <a:rPr lang="en-US" altLang="en-US" dirty="0"/>
              <a:t>Look for a protocol and then click on the "+" character.</a:t>
            </a:r>
          </a:p>
          <a:p>
            <a:pPr lvl="1"/>
            <a:r>
              <a:rPr lang="en-US" altLang="en-US" dirty="0"/>
              <a:t>Example:</a:t>
            </a:r>
          </a:p>
          <a:p>
            <a:pPr lvl="1"/>
            <a:r>
              <a:rPr lang="en-US" altLang="en-US" sz="2000" b="1" dirty="0" err="1">
                <a:solidFill>
                  <a:schemeClr val="tx1"/>
                </a:solidFill>
              </a:rPr>
              <a:t>tcp.srcport</a:t>
            </a:r>
            <a:r>
              <a:rPr lang="en-US" altLang="en-US" sz="2000" b="1" dirty="0">
                <a:solidFill>
                  <a:schemeClr val="tx1"/>
                </a:solidFill>
              </a:rPr>
              <a:t> == 80</a:t>
            </a:r>
          </a:p>
          <a:p>
            <a:pPr lvl="1"/>
            <a:r>
              <a:rPr lang="en-US" altLang="en-US" sz="2000" b="1" dirty="0" err="1">
                <a:solidFill>
                  <a:schemeClr val="tx1"/>
                </a:solidFill>
              </a:rPr>
              <a:t>tcp.flags</a:t>
            </a:r>
            <a:r>
              <a:rPr lang="en-US" altLang="en-US" sz="2000" b="1" dirty="0">
                <a:solidFill>
                  <a:schemeClr val="tx1"/>
                </a:solidFill>
              </a:rPr>
              <a:t> == 2</a:t>
            </a:r>
          </a:p>
          <a:p>
            <a:pPr lvl="2"/>
            <a:r>
              <a:rPr lang="en-US" altLang="en-US" sz="1600" b="1" dirty="0">
                <a:solidFill>
                  <a:schemeClr val="tx1"/>
                </a:solidFill>
              </a:rPr>
              <a:t>SYN packet</a:t>
            </a:r>
          </a:p>
          <a:p>
            <a:pPr lvl="2"/>
            <a:r>
              <a:rPr lang="en-US" altLang="en-US" sz="1600" b="1" dirty="0">
                <a:solidFill>
                  <a:schemeClr val="tx1"/>
                </a:solidFill>
              </a:rPr>
              <a:t>Or use “</a:t>
            </a:r>
            <a:r>
              <a:rPr lang="en-US" altLang="en-US" sz="1600" b="1" dirty="0" err="1">
                <a:solidFill>
                  <a:schemeClr val="tx1"/>
                </a:solidFill>
              </a:rPr>
              <a:t>Tcp.flags.syn</a:t>
            </a:r>
            <a:r>
              <a:rPr lang="en-US" altLang="en-US" sz="1600" b="1" dirty="0">
                <a:solidFill>
                  <a:schemeClr val="tx1"/>
                </a:solidFill>
              </a:rPr>
              <a:t>==1”</a:t>
            </a:r>
          </a:p>
          <a:p>
            <a:pPr lvl="1"/>
            <a:r>
              <a:rPr lang="en-US" altLang="en-US" sz="2000" b="1" dirty="0" err="1">
                <a:solidFill>
                  <a:schemeClr val="tx1"/>
                </a:solidFill>
              </a:rPr>
              <a:t>tcp.flags</a:t>
            </a:r>
            <a:r>
              <a:rPr lang="en-US" altLang="en-US" sz="2000" b="1" dirty="0">
                <a:solidFill>
                  <a:schemeClr val="tx1"/>
                </a:solidFill>
              </a:rPr>
              <a:t> == 18</a:t>
            </a:r>
          </a:p>
          <a:p>
            <a:pPr lvl="2"/>
            <a:r>
              <a:rPr lang="en-US" altLang="en-US" sz="1600" b="1" dirty="0">
                <a:solidFill>
                  <a:schemeClr val="tx1"/>
                </a:solidFill>
              </a:rPr>
              <a:t>SYN/ACK</a:t>
            </a:r>
          </a:p>
          <a:p>
            <a:pPr lvl="1"/>
            <a:endParaRPr lang="en-US" alt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Note of  TCP Flag field:</a:t>
            </a:r>
          </a:p>
          <a:p>
            <a:pPr lvl="1"/>
            <a:endParaRPr lang="en-US" altLang="en-US" sz="2000" b="1" dirty="0">
              <a:solidFill>
                <a:schemeClr val="tx1"/>
              </a:solidFill>
            </a:endParaRPr>
          </a:p>
          <a:p>
            <a:pPr lvl="2"/>
            <a:endParaRPr lang="en-US" altLang="en-US" sz="1600" b="1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29F6B58-C988-4ADC-B963-E2DD3BE1EC9F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28</a:t>
            </a:fld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22" y="3208805"/>
            <a:ext cx="4808538" cy="356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5648325"/>
            <a:ext cx="12763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50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Filter Expressions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230813" cy="3430588"/>
          </a:xfrm>
        </p:spPr>
        <p:txBody>
          <a:bodyPr/>
          <a:lstStyle/>
          <a:p>
            <a:r>
              <a:rPr lang="en-US" altLang="en-US" sz="2000" dirty="0" err="1"/>
              <a:t>snmp</a:t>
            </a:r>
            <a:r>
              <a:rPr lang="en-US" altLang="en-US" sz="2000" dirty="0"/>
              <a:t> || </a:t>
            </a:r>
            <a:r>
              <a:rPr lang="en-US" altLang="en-US" sz="2000" dirty="0" err="1"/>
              <a:t>dns</a:t>
            </a:r>
            <a:r>
              <a:rPr lang="en-US" altLang="en-US" sz="2000" dirty="0"/>
              <a:t> || </a:t>
            </a:r>
            <a:r>
              <a:rPr lang="en-US" altLang="en-US" sz="2000" dirty="0" err="1"/>
              <a:t>icmp</a:t>
            </a:r>
            <a:endParaRPr lang="en-US" altLang="en-US" sz="2000" dirty="0"/>
          </a:p>
          <a:p>
            <a:pPr lvl="1"/>
            <a:r>
              <a:rPr lang="en-US" altLang="en-US" sz="1800" dirty="0"/>
              <a:t>Display the SNMP or DNS or ICMP traffics.</a:t>
            </a:r>
          </a:p>
          <a:p>
            <a:r>
              <a:rPr lang="en-US" altLang="en-US" sz="2000" dirty="0" err="1"/>
              <a:t>tcp.port</a:t>
            </a:r>
            <a:r>
              <a:rPr lang="en-US" altLang="en-US" sz="2000" dirty="0"/>
              <a:t> == 25	 </a:t>
            </a:r>
          </a:p>
          <a:p>
            <a:pPr lvl="1"/>
            <a:r>
              <a:rPr lang="en-US" altLang="en-US" sz="1800" dirty="0"/>
              <a:t>Display packets with TCP source or destination port 25.</a:t>
            </a:r>
          </a:p>
          <a:p>
            <a:r>
              <a:rPr lang="en-US" altLang="en-US" sz="2000" dirty="0" err="1"/>
              <a:t>tcp.flags</a:t>
            </a:r>
            <a:r>
              <a:rPr lang="en-US" altLang="en-US" sz="2000" dirty="0"/>
              <a:t>	</a:t>
            </a:r>
          </a:p>
          <a:p>
            <a:pPr lvl="1"/>
            <a:r>
              <a:rPr lang="en-US" altLang="en-US" sz="1800" dirty="0"/>
              <a:t>Display packets having a TCP flags</a:t>
            </a:r>
          </a:p>
          <a:p>
            <a:r>
              <a:rPr lang="en-US" altLang="en-US" sz="2000" dirty="0" err="1"/>
              <a:t>tcp.flags.syn</a:t>
            </a:r>
            <a:r>
              <a:rPr lang="en-US" altLang="en-US" sz="2000" dirty="0"/>
              <a:t> == 0x02	</a:t>
            </a:r>
          </a:p>
          <a:p>
            <a:pPr lvl="1"/>
            <a:r>
              <a:rPr lang="en-US" altLang="en-US" sz="1800" dirty="0"/>
              <a:t>Display packets with a TCP SYN flag.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64BD1350-92BB-4FF9-978A-41A63D0FC733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322388"/>
            <a:ext cx="36385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TextBox 4"/>
          <p:cNvSpPr txBox="1">
            <a:spLocks noChangeArrowheads="1"/>
          </p:cNvSpPr>
          <p:nvPr/>
        </p:nvSpPr>
        <p:spPr bwMode="auto">
          <a:xfrm>
            <a:off x="790819" y="4832838"/>
            <a:ext cx="814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279F"/>
                </a:solidFill>
                <a:latin typeface="Batang" panose="02030600000101010101" pitchFamily="18" charset="-127"/>
              </a:rPr>
              <a:t>If the filter syntax is correct, it will be highlighted in green, 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279F"/>
                </a:solidFill>
                <a:latin typeface="Batang" panose="02030600000101010101" pitchFamily="18" charset="-127"/>
              </a:rPr>
              <a:t>otherwise if there is a syntax mistake it will be highlighted in red.</a:t>
            </a:r>
          </a:p>
        </p:txBody>
      </p:sp>
      <p:pic>
        <p:nvPicPr>
          <p:cNvPr id="76807" name="Picture 4" descr="wireshark display filter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5640388"/>
            <a:ext cx="3981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6" descr="wireshark display filter 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6000750"/>
            <a:ext cx="401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9" name="TextBox 5"/>
          <p:cNvSpPr txBox="1">
            <a:spLocks noChangeArrowheads="1"/>
          </p:cNvSpPr>
          <p:nvPr/>
        </p:nvSpPr>
        <p:spPr bwMode="auto">
          <a:xfrm>
            <a:off x="5634038" y="5556250"/>
            <a:ext cx="1989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>
                <a:solidFill>
                  <a:srgbClr val="00279F"/>
                </a:solidFill>
                <a:latin typeface="Batang" panose="02030600000101010101" pitchFamily="18" charset="-127"/>
              </a:rPr>
              <a:t>Correct syntax</a:t>
            </a:r>
          </a:p>
        </p:txBody>
      </p:sp>
      <p:sp>
        <p:nvSpPr>
          <p:cNvPr id="76810" name="TextBox 9"/>
          <p:cNvSpPr txBox="1">
            <a:spLocks noChangeArrowheads="1"/>
          </p:cNvSpPr>
          <p:nvPr/>
        </p:nvSpPr>
        <p:spPr bwMode="auto">
          <a:xfrm>
            <a:off x="5699125" y="5908675"/>
            <a:ext cx="185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>
                <a:solidFill>
                  <a:srgbClr val="00279F"/>
                </a:solidFill>
                <a:latin typeface="Batang" panose="02030600000101010101" pitchFamily="18" charset="-127"/>
              </a:rPr>
              <a:t>Wrong syntax</a:t>
            </a:r>
          </a:p>
        </p:txBody>
      </p:sp>
    </p:spTree>
    <p:extLst>
      <p:ext uri="{BB962C8B-B14F-4D97-AF65-F5344CB8AC3E}">
        <p14:creationId xmlns:p14="http://schemas.microsoft.com/office/powerpoint/2010/main" val="624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79413" y="541338"/>
            <a:ext cx="8397875" cy="685800"/>
          </a:xfrm>
        </p:spPr>
        <p:txBody>
          <a:bodyPr/>
          <a:lstStyle/>
          <a:p>
            <a:r>
              <a:rPr lang="en-US" altLang="en-US" sz="3600"/>
              <a:t>Motivation for Network Monitoring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Essential for Network Management</a:t>
            </a:r>
          </a:p>
          <a:p>
            <a:pPr lvl="1"/>
            <a:r>
              <a:rPr lang="en-US" altLang="en-US"/>
              <a:t>Router and Firewall policy</a:t>
            </a:r>
          </a:p>
          <a:p>
            <a:pPr lvl="1"/>
            <a:r>
              <a:rPr lang="en-US" altLang="en-US"/>
              <a:t>Detecting abnormal/error in networking</a:t>
            </a:r>
          </a:p>
          <a:p>
            <a:pPr lvl="1"/>
            <a:r>
              <a:rPr lang="en-US" altLang="en-US"/>
              <a:t>Access control</a:t>
            </a:r>
          </a:p>
          <a:p>
            <a:r>
              <a:rPr lang="en-US" altLang="en-US"/>
              <a:t>Security Management</a:t>
            </a:r>
          </a:p>
          <a:p>
            <a:pPr lvl="1"/>
            <a:r>
              <a:rPr lang="en-US" altLang="en-US"/>
              <a:t>Detecting abnormal traffic</a:t>
            </a:r>
          </a:p>
          <a:p>
            <a:pPr lvl="1"/>
            <a:r>
              <a:rPr lang="en-US" altLang="en-US"/>
              <a:t>Traffic log for future forensic analysis</a:t>
            </a:r>
          </a:p>
          <a:p>
            <a:pPr lvl="1"/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71020D3A-3764-4518-9E6A-1B2EF623A99D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1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Save Filtered Packets as Text After Using Display Filter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1384300"/>
          </a:xfrm>
        </p:spPr>
        <p:txBody>
          <a:bodyPr/>
          <a:lstStyle/>
          <a:p>
            <a:r>
              <a:rPr lang="en-US" altLang="en-US" sz="2800" dirty="0"/>
              <a:t>We can save all filtered packets in text file for further analysis</a:t>
            </a:r>
          </a:p>
          <a:p>
            <a:r>
              <a:rPr lang="en-US" altLang="en-US" sz="2800" dirty="0"/>
              <a:t>Operation: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8252F719-3297-49C2-ACAE-C175B0E1277C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30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788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2008188"/>
            <a:ext cx="5140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1938" y="2982913"/>
            <a:ext cx="3560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rgbClr val="00279F"/>
                </a:solidFill>
                <a:latin typeface="Batang" panose="02030600000101010101" pitchFamily="18" charset="-127"/>
              </a:rPr>
              <a:t>File</a:t>
            </a:r>
            <a:r>
              <a:rPr lang="en-US" altLang="en-US" sz="1600" b="1" dirty="0" err="1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Export</a:t>
            </a:r>
            <a:r>
              <a:rPr lang="en-US" altLang="en-US" sz="1600" b="1" dirty="0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 packet dissections 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as “plain text” file</a:t>
            </a:r>
          </a:p>
          <a:p>
            <a:pPr>
              <a:buClrTx/>
              <a:buSzTx/>
              <a:buFontTx/>
              <a:buNone/>
            </a:pPr>
            <a:endParaRPr lang="en-US" altLang="en-US" sz="1600" b="1" dirty="0">
              <a:solidFill>
                <a:srgbClr val="00279F"/>
              </a:solidFill>
              <a:latin typeface="Batang" panose="02030600000101010101" pitchFamily="18" charset="-127"/>
              <a:sym typeface="Wingdings" panose="05000000000000000000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1). In “packet range” option, select “Displayed”</a:t>
            </a:r>
          </a:p>
          <a:p>
            <a:pPr>
              <a:buClrTx/>
              <a:buSzTx/>
              <a:buFontTx/>
              <a:buNone/>
            </a:pPr>
            <a:endParaRPr lang="en-US" altLang="en-US" sz="1600" b="1" dirty="0">
              <a:solidFill>
                <a:srgbClr val="00279F"/>
              </a:solidFill>
              <a:latin typeface="Batang" panose="02030600000101010101" pitchFamily="18" charset="-127"/>
              <a:sym typeface="Wingdings" panose="05000000000000000000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2). In choose “summary line” or “detail” </a:t>
            </a:r>
            <a:endParaRPr lang="en-US" altLang="en-US" sz="1600" b="1" dirty="0">
              <a:solidFill>
                <a:srgbClr val="00279F"/>
              </a:solidFill>
              <a:latin typeface="Batang" panose="02030600000101010101" pitchFamily="18" charset="-127"/>
            </a:endParaRPr>
          </a:p>
          <a:p>
            <a:pPr>
              <a:buClrTx/>
              <a:buSzTx/>
              <a:buFontTx/>
              <a:buNone/>
            </a:pPr>
            <a:endParaRPr lang="en-US" altLang="en-US" sz="1600" dirty="0">
              <a:solidFill>
                <a:srgbClr val="00279F"/>
              </a:solidFill>
              <a:latin typeface="Batang" panose="02030600000101010101" pitchFamily="18" charset="-127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760663"/>
            <a:ext cx="4510087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/>
          <a:lstStyle/>
          <a:p>
            <a:r>
              <a:rPr lang="en-US" altLang="en-US" sz="2800" dirty="0"/>
              <a:t>Save Filtered Packets in Wireshark format After Using Display Filter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1384300"/>
          </a:xfrm>
        </p:spPr>
        <p:txBody>
          <a:bodyPr/>
          <a:lstStyle/>
          <a:p>
            <a:r>
              <a:rPr lang="en-US" altLang="en-US" sz="2800" dirty="0"/>
              <a:t>We can also save all filtered packets in the original </a:t>
            </a:r>
            <a:r>
              <a:rPr lang="en-US" altLang="en-US" sz="2800" dirty="0" err="1"/>
              <a:t>wireshark</a:t>
            </a:r>
            <a:r>
              <a:rPr lang="en-US" altLang="en-US" sz="2800" dirty="0"/>
              <a:t> format for further analysis</a:t>
            </a:r>
          </a:p>
          <a:p>
            <a:r>
              <a:rPr lang="en-US" altLang="en-US" sz="2800" dirty="0"/>
              <a:t>Operation: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8252F719-3297-49C2-ACAE-C175B0E1277C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31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1938" y="2982912"/>
            <a:ext cx="385286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  <a:buSzTx/>
              <a:buFontTx/>
              <a:buAutoNum type="arabicPeriod"/>
            </a:pPr>
            <a:r>
              <a:rPr lang="en-US" sz="2000" dirty="0"/>
              <a:t>Enter Display filter to show packets you want</a:t>
            </a:r>
          </a:p>
          <a:p>
            <a:pPr marL="342900" indent="-342900">
              <a:buClrTx/>
              <a:buSzTx/>
              <a:buFontTx/>
              <a:buAutoNum type="arabicPeriod"/>
            </a:pPr>
            <a:r>
              <a:rPr lang="en-US" sz="2000" dirty="0"/>
              <a:t>Go to "Edit&gt;" and choose "Mark all displayed packets“</a:t>
            </a:r>
          </a:p>
          <a:p>
            <a:pPr marL="342900" indent="-342900">
              <a:buClrTx/>
              <a:buSzTx/>
              <a:buFontTx/>
              <a:buAutoNum type="arabicPeriod"/>
            </a:pPr>
            <a:r>
              <a:rPr lang="en-US" sz="2000" dirty="0"/>
              <a:t>Go to “File” </a:t>
            </a:r>
            <a:r>
              <a:rPr lang="en-US" sz="2000" dirty="0">
                <a:sym typeface="Wingdings" panose="05000000000000000000" pitchFamily="2" charset="2"/>
              </a:rPr>
              <a:t> E</a:t>
            </a:r>
            <a:r>
              <a:rPr lang="en-US" altLang="en-US" sz="2000" dirty="0">
                <a:sym typeface="Wingdings" panose="05000000000000000000" pitchFamily="2" charset="2"/>
              </a:rPr>
              <a:t>xport specific packets…</a:t>
            </a:r>
          </a:p>
          <a:p>
            <a:pPr marL="342900" indent="-342900">
              <a:buClrTx/>
              <a:buSzTx/>
              <a:buFontTx/>
              <a:buAutoNum type="arabicPeriod"/>
            </a:pPr>
            <a:r>
              <a:rPr lang="en-US" altLang="en-US" sz="2000" dirty="0">
                <a:sym typeface="Wingdings" panose="05000000000000000000" pitchFamily="2" charset="2"/>
              </a:rPr>
              <a:t>Choose the option “Marked packets” to save the file</a:t>
            </a:r>
          </a:p>
          <a:p>
            <a:pPr marL="342900" indent="-342900">
              <a:buClrTx/>
              <a:buSzTx/>
              <a:buFontTx/>
              <a:buAutoNum type="arabicPeriod"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>
              <a:buClrTx/>
              <a:buSzTx/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84" y="2209800"/>
            <a:ext cx="4394841" cy="44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5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/>
              <a:t>Protocol Hierarchy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12838"/>
            <a:ext cx="6372225" cy="552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226762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/>
              <a:t>Protocol Hierarchy</a:t>
            </a:r>
          </a:p>
        </p:txBody>
      </p:sp>
      <p:pic>
        <p:nvPicPr>
          <p:cNvPr id="829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8770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827625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 TCP Stream</a:t>
            </a: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605463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85139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 TCP Stream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11325"/>
            <a:ext cx="683895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TextBox 4"/>
          <p:cNvSpPr txBox="1">
            <a:spLocks noChangeArrowheads="1"/>
          </p:cNvSpPr>
          <p:nvPr/>
        </p:nvSpPr>
        <p:spPr bwMode="auto">
          <a:xfrm>
            <a:off x="609600" y="1295400"/>
            <a:ext cx="731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red - stuff you sent       blue - stuff you get</a:t>
            </a:r>
          </a:p>
        </p:txBody>
      </p:sp>
    </p:spTree>
    <p:extLst>
      <p:ext uri="{BB962C8B-B14F-4D97-AF65-F5344CB8AC3E}">
        <p14:creationId xmlns:p14="http://schemas.microsoft.com/office/powerpoint/2010/main" val="2082713109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Filter out/in Single TCP Stream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592138" y="1446213"/>
            <a:ext cx="8153400" cy="1236662"/>
          </a:xfrm>
        </p:spPr>
        <p:txBody>
          <a:bodyPr/>
          <a:lstStyle/>
          <a:p>
            <a:r>
              <a:rPr lang="en-US" altLang="en-US" sz="2400"/>
              <a:t>When click “filter out this TCP stream” in previous page’s box, new filter string will contain like:</a:t>
            </a:r>
          </a:p>
          <a:p>
            <a:pPr lvl="1"/>
            <a:r>
              <a:rPr lang="en-US" altLang="en-US" sz="2000"/>
              <a:t>http and !(tcp.stream eq 5)</a:t>
            </a:r>
          </a:p>
          <a:p>
            <a:r>
              <a:rPr lang="en-US" altLang="en-US" sz="2400"/>
              <a:t>So, if you use “tcp.stream eq 5” as filter string, you keep this HTTP session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15E72501-A9EA-4E80-8DDF-EE54023F8539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36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890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06" y="3124200"/>
            <a:ext cx="5640387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EBD3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431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Expert Info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52575"/>
            <a:ext cx="57626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390118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Expert Info</a:t>
            </a:r>
          </a:p>
        </p:txBody>
      </p:sp>
      <p:pic>
        <p:nvPicPr>
          <p:cNvPr id="91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843088"/>
            <a:ext cx="84772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551119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Conversations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889625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655126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BBA59913-E75F-407D-B07E-B04E59C52DC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Tools Overview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336675"/>
            <a:ext cx="8153400" cy="4359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Tcpdump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Unix-based command-line tool used to intercept packets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Including </a:t>
            </a:r>
            <a:r>
              <a:rPr lang="en-US" altLang="en-US" sz="2000" dirty="0">
                <a:solidFill>
                  <a:srgbClr val="0000FF"/>
                </a:solidFill>
              </a:rPr>
              <a:t>filtering</a:t>
            </a:r>
            <a:r>
              <a:rPr lang="en-US" altLang="en-US" sz="2000" dirty="0"/>
              <a:t> to just the packets of interest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Tshark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Tcpdump</a:t>
            </a:r>
            <a:r>
              <a:rPr lang="en-US" altLang="en-US" sz="2400" dirty="0"/>
              <a:t>-like capture program that comes w/ Wireshark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Very similar behavior &amp; flags to </a:t>
            </a:r>
            <a:r>
              <a:rPr lang="en-US" altLang="en-US" sz="2400" dirty="0" err="1"/>
              <a:t>tcpdump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Wireshark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GUI for displaying </a:t>
            </a:r>
            <a:r>
              <a:rPr lang="en-US" altLang="en-US" sz="2400" dirty="0" err="1"/>
              <a:t>tcpdump</a:t>
            </a:r>
            <a:r>
              <a:rPr lang="en-US" altLang="en-US" sz="2400" dirty="0"/>
              <a:t>/</a:t>
            </a:r>
            <a:r>
              <a:rPr lang="en-US" altLang="en-US" sz="2400" dirty="0" err="1"/>
              <a:t>tshark</a:t>
            </a:r>
            <a:r>
              <a:rPr lang="en-US" altLang="en-US" sz="2400" dirty="0"/>
              <a:t> packet traces</a:t>
            </a:r>
          </a:p>
        </p:txBody>
      </p:sp>
    </p:spTree>
    <p:extLst>
      <p:ext uri="{BB962C8B-B14F-4D97-AF65-F5344CB8AC3E}">
        <p14:creationId xmlns:p14="http://schemas.microsoft.com/office/powerpoint/2010/main" val="22472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Conversations</a:t>
            </a:r>
          </a:p>
        </p:txBody>
      </p:sp>
      <p:pic>
        <p:nvPicPr>
          <p:cNvPr id="93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547813"/>
            <a:ext cx="726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460680"/>
      </p:ext>
    </p:extLst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Use the “Copy” button to copy all text into clipboard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Then, you can analyze this text file to get what statistics you want</a:t>
            </a:r>
          </a:p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D684B7CA-5074-40A5-91B6-3D4AF97B70EA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41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942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362200"/>
            <a:ext cx="5772150" cy="314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933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 EndPoint Statistics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457200" y="1514475"/>
            <a:ext cx="8153400" cy="4368800"/>
          </a:xfrm>
        </p:spPr>
        <p:txBody>
          <a:bodyPr/>
          <a:lstStyle/>
          <a:p>
            <a:r>
              <a:rPr lang="en-US" altLang="en-US"/>
              <a:t>Menu “statistics” </a:t>
            </a:r>
            <a:r>
              <a:rPr lang="en-US" altLang="en-US">
                <a:sym typeface="Wingdings" panose="05000000000000000000" pitchFamily="2" charset="2"/>
              </a:rPr>
              <a:t> “endpoint list”  “TCP”</a:t>
            </a: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 sz="2800">
                <a:sym typeface="Wingdings" panose="05000000000000000000" pitchFamily="2" charset="2"/>
              </a:rPr>
              <a:t>You can sort by field</a:t>
            </a:r>
          </a:p>
          <a:p>
            <a:r>
              <a:rPr lang="en-US" altLang="en-US" sz="2800">
                <a:sym typeface="Wingdings" panose="05000000000000000000" pitchFamily="2" charset="2"/>
              </a:rPr>
              <a:t>“Tx” : transmit     “Rx” : receive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3A057E7B-9111-44EA-A3AE-4D32AC5E3CFC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42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2012950"/>
            <a:ext cx="5262562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874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 EndPoint Statistics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53400" cy="4359275"/>
          </a:xfrm>
        </p:spPr>
        <p:txBody>
          <a:bodyPr/>
          <a:lstStyle/>
          <a:p>
            <a:r>
              <a:rPr lang="en-US" altLang="en-US"/>
              <a:t>Use the “Copy” button to copy all text into clipboard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Then, you can analyze this text file to get what statistics you want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D801EDC4-465C-4B4F-B589-56BFDA98C4A6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43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962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241550"/>
            <a:ext cx="5322888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38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Export HTTP </a:t>
            </a:r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296025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202536"/>
      </p:ext>
    </p:extLst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Export HTTP Objects</a:t>
            </a:r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8676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1981200"/>
            <a:ext cx="508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you can save all files transmitted in Web traffic!</a:t>
            </a:r>
          </a:p>
        </p:txBody>
      </p:sp>
    </p:spTree>
    <p:extLst>
      <p:ext uri="{BB962C8B-B14F-4D97-AF65-F5344CB8AC3E}">
        <p14:creationId xmlns:p14="http://schemas.microsoft.com/office/powerpoint/2010/main" val="1364821051"/>
      </p:ext>
    </p:extLst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/>
              <a:t>HTTP Analysis</a:t>
            </a:r>
          </a:p>
        </p:txBody>
      </p:sp>
      <p:pic>
        <p:nvPicPr>
          <p:cNvPr id="1024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675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487394"/>
      </p:ext>
    </p:extLst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/>
              <a:t>HTTP Analysis – Load Distribution</a:t>
            </a:r>
          </a:p>
        </p:txBody>
      </p:sp>
      <p:pic>
        <p:nvPicPr>
          <p:cNvPr id="1034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09700"/>
            <a:ext cx="2971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TextBox 1"/>
          <p:cNvSpPr txBox="1">
            <a:spLocks noChangeArrowheads="1"/>
          </p:cNvSpPr>
          <p:nvPr/>
        </p:nvSpPr>
        <p:spPr bwMode="auto">
          <a:xfrm>
            <a:off x="307975" y="2600325"/>
            <a:ext cx="4162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279F"/>
                </a:solidFill>
                <a:latin typeface="Batang" panose="02030600000101010101" pitchFamily="18" charset="-127"/>
              </a:rPr>
              <a:t>Click “Create Stat” button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279F"/>
                </a:solidFill>
                <a:latin typeface="Batang" panose="02030600000101010101" pitchFamily="18" charset="-127"/>
              </a:rPr>
              <a:t>You can add “filter” to only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279F"/>
                </a:solidFill>
                <a:latin typeface="Batang" panose="02030600000101010101" pitchFamily="18" charset="-127"/>
              </a:rPr>
              <a:t>Show selected traffic</a:t>
            </a:r>
          </a:p>
        </p:txBody>
      </p:sp>
      <p:pic>
        <p:nvPicPr>
          <p:cNvPr id="1034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46300"/>
            <a:ext cx="4191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50607"/>
      </p:ext>
    </p:extLst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/>
              <a:t>HTTP Analysis – Packet Counter</a:t>
            </a:r>
          </a:p>
        </p:txBody>
      </p:sp>
      <p:pic>
        <p:nvPicPr>
          <p:cNvPr id="1044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95425"/>
            <a:ext cx="38862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800814"/>
      </p:ext>
    </p:extLst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/>
              <a:t>HTTP Analysis – Requests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39909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90576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8DA691D-1567-4836-9E1A-BB4E6C90F248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Tcpdump example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44850"/>
            <a:ext cx="8229600" cy="2849563"/>
          </a:xfr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01:46:28.808262 IP danjo.CS.Berkeley.EDU.ssh &gt; adsl-69-228-230-7.dsl.pltn13.pacbell.net.2481: . 2513546054:2513547434(1380) ack 1268355216 win 12816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01:46:28.808271 IP danjo.CS.Berkeley.EDU.ssh &gt; adsl-69-228-230-7.dsl.pltn13.pacbell.net.2481: P 1380:2128(748) ack 1 win 12816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01:46:28.808276 IP danjo.CS.Berkeley.EDU.ssh &gt; adsl-69-228-230-7.dsl.pltn13.pacbell.net.2481: . 2128:3508(1380) ack 1 win 12816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01:46:28.890021 IP adsl-69-228-230-7.dsl.pltn13.pacbell.net.2481 &gt; danjo.CS.Berkeley.EDU.ssh: P 1:49(48) ack 1380 win 16560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57200" y="13716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rgbClr val="00279F"/>
                </a:solidFill>
              </a:rPr>
              <a:t>Ran </a:t>
            </a:r>
            <a:r>
              <a:rPr lang="en-US" altLang="en-US" b="0" dirty="0" err="1">
                <a:solidFill>
                  <a:srgbClr val="00279F"/>
                </a:solidFill>
              </a:rPr>
              <a:t>tcpdump</a:t>
            </a:r>
            <a:r>
              <a:rPr lang="en-US" altLang="en-US" b="0" dirty="0">
                <a:solidFill>
                  <a:srgbClr val="00279F"/>
                </a:solidFill>
              </a:rPr>
              <a:t> on a Unix machine</a:t>
            </a:r>
          </a:p>
          <a:p>
            <a:pPr lvl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dirty="0">
                <a:solidFill>
                  <a:srgbClr val="00279F"/>
                </a:solidFill>
              </a:rPr>
              <a:t>You can try it on your Kali Linux VM</a:t>
            </a:r>
            <a:r>
              <a:rPr lang="en-US" altLang="en-US" b="0" dirty="0">
                <a:solidFill>
                  <a:srgbClr val="00279F"/>
                </a:solidFill>
              </a:rPr>
              <a:t> </a:t>
            </a:r>
          </a:p>
          <a:p>
            <a:pPr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rgbClr val="00279F"/>
                </a:solidFill>
              </a:rPr>
              <a:t>First few lines of the output:</a:t>
            </a:r>
          </a:p>
        </p:txBody>
      </p:sp>
    </p:spTree>
    <p:extLst>
      <p:ext uri="{BB962C8B-B14F-4D97-AF65-F5344CB8AC3E}">
        <p14:creationId xmlns:p14="http://schemas.microsoft.com/office/powerpoint/2010/main" val="4105376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Improving WireShark Performance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Don’t use capture filters</a:t>
            </a:r>
          </a:p>
          <a:p>
            <a:pPr eaLnBrk="1" hangingPunct="1"/>
            <a:r>
              <a:rPr lang="en-US" altLang="en-US" dirty="0"/>
              <a:t>Increase your read buffer size</a:t>
            </a:r>
          </a:p>
          <a:p>
            <a:pPr eaLnBrk="1" hangingPunct="1"/>
            <a:r>
              <a:rPr lang="en-US" altLang="en-US" dirty="0"/>
              <a:t>Don’t update the screen dynamically</a:t>
            </a:r>
          </a:p>
          <a:p>
            <a:pPr eaLnBrk="1" hangingPunct="1"/>
            <a:r>
              <a:rPr lang="en-US" altLang="en-US" dirty="0"/>
              <a:t>Get a faster computer</a:t>
            </a:r>
          </a:p>
          <a:p>
            <a:pPr eaLnBrk="1" hangingPunct="1"/>
            <a:r>
              <a:rPr lang="en-US" altLang="en-US" dirty="0"/>
              <a:t>Use a TAP</a:t>
            </a:r>
          </a:p>
          <a:p>
            <a:pPr eaLnBrk="1" hangingPunct="1"/>
            <a:r>
              <a:rPr lang="en-US" altLang="en-US" dirty="0"/>
              <a:t>Don’t resolve DNS hostnames</a:t>
            </a:r>
          </a:p>
        </p:txBody>
      </p:sp>
    </p:spTree>
    <p:extLst>
      <p:ext uri="{BB962C8B-B14F-4D97-AF65-F5344CB8AC3E}">
        <p14:creationId xmlns:p14="http://schemas.microsoft.com/office/powerpoint/2010/main" val="1792293764"/>
      </p:ext>
    </p:extLst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Post-Processing Text File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saved text-format packet files, further analysis needs coding or special tools</a:t>
            </a:r>
          </a:p>
          <a:p>
            <a:r>
              <a:rPr lang="en-US" altLang="en-US"/>
              <a:t>One useful tool on Unix:  Grep</a:t>
            </a:r>
          </a:p>
          <a:p>
            <a:pPr lvl="1"/>
            <a:r>
              <a:rPr lang="en-US" altLang="en-US"/>
              <a:t>On Windows:  PowerGrep  </a:t>
            </a:r>
            <a:r>
              <a:rPr lang="en-US" altLang="en-US">
                <a:hlinkClick r:id="rId3"/>
              </a:rPr>
              <a:t>http://www.powergrep.com/</a:t>
            </a:r>
            <a:endParaRPr lang="en-US" altLang="en-US"/>
          </a:p>
          <a:p>
            <a:pPr lvl="1"/>
            <a:r>
              <a:rPr lang="en-US" altLang="en-US"/>
              <a:t>Command-line based utility for searching plain-text data sets for lines matching a regular expression. 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21B778B0-344A-4479-BD2D-13F4BFAC2067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51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35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usage of Grep 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>
          <a:xfrm>
            <a:off x="465138" y="1374775"/>
            <a:ext cx="8153400" cy="4359275"/>
          </a:xfrm>
        </p:spPr>
        <p:txBody>
          <a:bodyPr/>
          <a:lstStyle/>
          <a:p>
            <a:r>
              <a:rPr lang="en-US" altLang="en-US" sz="2800" dirty="0"/>
              <a:t>Command-line text-search program in Linux</a:t>
            </a:r>
          </a:p>
          <a:p>
            <a:r>
              <a:rPr lang="en-US" altLang="en-US" sz="2800" dirty="0"/>
              <a:t>Some useful usage:</a:t>
            </a:r>
          </a:p>
          <a:p>
            <a:pPr lvl="1"/>
            <a:r>
              <a:rPr lang="en-US" altLang="en-US" sz="1800" dirty="0" err="1"/>
              <a:t>Grep</a:t>
            </a:r>
            <a:r>
              <a:rPr lang="en-US" altLang="en-US" sz="1800" dirty="0"/>
              <a:t> ‘word’ filename    # find lines with ‘word’</a:t>
            </a:r>
          </a:p>
          <a:p>
            <a:pPr lvl="1"/>
            <a:r>
              <a:rPr lang="en-US" altLang="en-US" sz="1800" dirty="0" err="1"/>
              <a:t>Grep</a:t>
            </a:r>
            <a:r>
              <a:rPr lang="en-US" altLang="en-US" sz="1800" dirty="0"/>
              <a:t> –v ‘word’ filename # find lines without ‘word’</a:t>
            </a:r>
          </a:p>
          <a:p>
            <a:pPr lvl="1"/>
            <a:r>
              <a:rPr lang="en-US" altLang="en-US" sz="1800" dirty="0" err="1"/>
              <a:t>Grep</a:t>
            </a:r>
            <a:r>
              <a:rPr lang="en-US" altLang="en-US" sz="1800" dirty="0"/>
              <a:t> ‘^word’ filename   # find lines beginning with ‘word’</a:t>
            </a:r>
          </a:p>
          <a:p>
            <a:pPr lvl="1"/>
            <a:r>
              <a:rPr lang="en-US" altLang="en-US" sz="1800" dirty="0" err="1"/>
              <a:t>Grep</a:t>
            </a:r>
            <a:r>
              <a:rPr lang="en-US" altLang="en-US" sz="1800" dirty="0"/>
              <a:t> ‘word’ filename &gt; file2  # output lines with ‘word’ to file2</a:t>
            </a:r>
          </a:p>
          <a:p>
            <a:pPr lvl="1"/>
            <a:r>
              <a:rPr lang="en-US" altLang="en-US" sz="1800" dirty="0"/>
              <a:t>ls -l | </a:t>
            </a:r>
            <a:r>
              <a:rPr lang="en-US" altLang="en-US" sz="1800" dirty="0" err="1"/>
              <a:t>grep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rwxrwxrwx</a:t>
            </a:r>
            <a:r>
              <a:rPr lang="en-US" altLang="en-US" sz="1800" dirty="0"/>
              <a:t>   # list files that have ‘</a:t>
            </a:r>
            <a:r>
              <a:rPr lang="en-US" altLang="en-US" sz="1800" dirty="0" err="1"/>
              <a:t>rwxrwxrwx</a:t>
            </a:r>
            <a:r>
              <a:rPr lang="en-US" altLang="en-US" sz="1800" dirty="0"/>
              <a:t>’ feature</a:t>
            </a:r>
          </a:p>
          <a:p>
            <a:pPr lvl="1"/>
            <a:r>
              <a:rPr lang="en-US" altLang="en-US" sz="1800" dirty="0" err="1"/>
              <a:t>grep</a:t>
            </a:r>
            <a:r>
              <a:rPr lang="en-US" altLang="en-US" sz="1800" dirty="0"/>
              <a:t>  '^[0-4]‘ filename # find lines beginning with any of the numbers from 0-4</a:t>
            </a:r>
          </a:p>
          <a:p>
            <a:pPr lvl="1"/>
            <a:r>
              <a:rPr lang="en-US" altLang="en-US" sz="1800" dirty="0" err="1"/>
              <a:t>Grep</a:t>
            </a:r>
            <a:r>
              <a:rPr lang="en-US" altLang="en-US" sz="1800" dirty="0"/>
              <a:t> –c ‘word’ filename    # find lines with ‘word’ and print out the number of these lines</a:t>
            </a:r>
          </a:p>
          <a:p>
            <a:pPr lvl="1"/>
            <a:r>
              <a:rPr lang="en-US" altLang="en-US" sz="1800" dirty="0" err="1"/>
              <a:t>Grep</a:t>
            </a:r>
            <a:r>
              <a:rPr lang="en-US" altLang="en-US" sz="1800" dirty="0"/>
              <a:t> –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‘word’ filename  # find lines with ‘word’ regardless of case</a:t>
            </a:r>
          </a:p>
          <a:p>
            <a:r>
              <a:rPr lang="en-US" altLang="en-US" sz="2400" dirty="0"/>
              <a:t>Many tutorials on </a:t>
            </a:r>
            <a:r>
              <a:rPr lang="en-US" altLang="en-US" sz="2400" dirty="0" err="1"/>
              <a:t>grep</a:t>
            </a:r>
            <a:r>
              <a:rPr lang="en-US" altLang="en-US" sz="2400" dirty="0"/>
              <a:t> online</a:t>
            </a:r>
          </a:p>
          <a:p>
            <a:pPr lvl="1"/>
            <a:r>
              <a:rPr lang="en-US" altLang="en-US" sz="1800" dirty="0">
                <a:hlinkClick r:id="rId3"/>
              </a:rPr>
              <a:t>http://www.cyberciti.biz/faq/howto-use-grep-command-in-linux-unix/</a:t>
            </a:r>
            <a:endParaRPr lang="en-US" altLang="en-US" sz="1800" dirty="0"/>
          </a:p>
          <a:p>
            <a:pPr lvl="1"/>
            <a:r>
              <a:rPr lang="en-US" altLang="en-US" sz="1800" dirty="0">
                <a:hlinkClick r:id="rId4"/>
              </a:rPr>
              <a:t>http://www.thegeekstuff.com/2009/03/15-practical-unix-grep-command-examples/</a:t>
            </a:r>
            <a:endParaRPr lang="en-US" altLang="en-US" sz="18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D31C9427-D6ED-4FC2-B5DD-86BF85AFB7E3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52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18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On-line Wireshark Trace Files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Public available .</a:t>
            </a:r>
            <a:r>
              <a:rPr lang="en-US" altLang="en-US" dirty="0" err="1"/>
              <a:t>pcap</a:t>
            </a:r>
            <a:r>
              <a:rPr lang="en-US" altLang="en-US" dirty="0"/>
              <a:t> files:</a:t>
            </a:r>
          </a:p>
          <a:p>
            <a:pPr lvl="1"/>
            <a:r>
              <a:rPr lang="en-US" altLang="en-US" dirty="0">
                <a:hlinkClick r:id="rId2"/>
              </a:rPr>
              <a:t>http://www.netresec.com/?page=PcapFiles</a:t>
            </a:r>
            <a:endParaRPr lang="en-US" altLang="en-US" dirty="0"/>
          </a:p>
          <a:p>
            <a:endParaRPr lang="en-US" altLang="en-US" sz="2800" dirty="0">
              <a:hlinkClick r:id="" action="ppaction://noaction"/>
            </a:endParaRPr>
          </a:p>
          <a:p>
            <a:r>
              <a:rPr lang="en-US" altLang="en-US" sz="2800" dirty="0">
                <a:hlinkClick r:id="" action="ppaction://noaction"/>
              </a:rPr>
              <a:t>http://www.tp.org/jay/nwanalysis/traces/Lab%20Trace%20Files/</a:t>
            </a:r>
            <a:endParaRPr lang="en-US" altLang="en-US" sz="2800" dirty="0"/>
          </a:p>
          <a:p>
            <a:endParaRPr lang="en-US" altLang="en-US" dirty="0"/>
          </a:p>
          <a:p>
            <a:r>
              <a:rPr lang="en-US" altLang="en-US" dirty="0"/>
              <a:t>Wiki Sample capture</a:t>
            </a:r>
          </a:p>
          <a:p>
            <a:pPr lvl="1"/>
            <a:r>
              <a:rPr lang="en-US" altLang="en-US" dirty="0">
                <a:hlinkClick r:id="rId3"/>
              </a:rPr>
              <a:t>https://wiki.wireshark.org/SampleCaptures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0FD96630-9A29-4D0F-A43F-D8BCE611A9FE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53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8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 Trace File and Questions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SharkFest'15 Packet Challenge</a:t>
            </a:r>
          </a:p>
          <a:p>
            <a:pPr lvl="1"/>
            <a:r>
              <a:rPr lang="en-US" altLang="en-US" dirty="0">
                <a:hlinkClick r:id="rId2"/>
              </a:rPr>
              <a:t>https://sharkfestus.wireshark.org/sf15</a:t>
            </a:r>
          </a:p>
          <a:p>
            <a:pPr lvl="1"/>
            <a:r>
              <a:rPr lang="en-US" altLang="en-US" dirty="0">
                <a:hlinkClick r:id="rId2"/>
              </a:rPr>
              <a:t>https://sharkfest.wireshark.org/assets/presentations15/packetchallenge.zip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0A1D6FFC-F912-4A49-B744-2C78FEFFDD25}" type="slidenum">
              <a:rPr lang="zh-CN" altLang="en-US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5405DFE7-AF42-4A15-9ADC-491E2F01BD25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Output from Tshark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1190003744.940437 61.184.241.230 -&gt; 128.32.48.169 SSH Encrypted request packet len=48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1190003744.940916 128.32.48.169 -&gt; 61.184.241.230 SSH Encrypted response packet len=48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1190003744.955764 61.184.241.230 -&gt; 128.32.48.169 TCP 6943 &gt; ssh [ACK] Seq=48 Ack=48 Win=65514 Len=0 TSV=445871583 TSER=632535493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1190003745.035678 61.184.241.230 -&gt; 128.32.48.169 SSH Encrypted request packet len=48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1190003745.036004 128.32.48.169 -&gt; 61.184.241.230 SSH Encrypted response packet len=48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1190003745.050970 61.184.241.230 -&gt; 128.32.48.169 TCP 6943 &gt; ssh [ACK] Seq=96 Ack=96 Win=65514 Len=0 TSV=445871583 TSER=632535502</a:t>
            </a:r>
          </a:p>
        </p:txBody>
      </p:sp>
    </p:spTree>
    <p:extLst>
      <p:ext uri="{BB962C8B-B14F-4D97-AF65-F5344CB8AC3E}">
        <p14:creationId xmlns:p14="http://schemas.microsoft.com/office/powerpoint/2010/main" val="65125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7E5F830-99F7-4F0B-AEBA-FBAD908C7A44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Filters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are often not interested in all packets flowing through the network</a:t>
            </a:r>
          </a:p>
          <a:p>
            <a:pPr eaLnBrk="1" hangingPunct="1"/>
            <a:r>
              <a:rPr lang="en-US" altLang="en-US" dirty="0"/>
              <a:t>Use filters to capture only packets of interest to us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How to write filters?</a:t>
            </a:r>
          </a:p>
          <a:p>
            <a:pPr lvl="1" eaLnBrk="1" hangingPunct="1"/>
            <a:r>
              <a:rPr lang="en-US" altLang="en-US" dirty="0"/>
              <a:t>Refer the </a:t>
            </a:r>
            <a:r>
              <a:rPr lang="en-US" altLang="en-US" dirty="0" err="1"/>
              <a:t>tcpdump</a:t>
            </a:r>
            <a:r>
              <a:rPr lang="en-US" altLang="en-US" dirty="0"/>
              <a:t>/</a:t>
            </a:r>
            <a:r>
              <a:rPr lang="en-US" altLang="en-US" dirty="0" err="1"/>
              <a:t>tshark</a:t>
            </a:r>
            <a:r>
              <a:rPr lang="en-US" altLang="en-US" dirty="0"/>
              <a:t> man page</a:t>
            </a:r>
          </a:p>
          <a:p>
            <a:pPr lvl="1" eaLnBrk="1" hangingPunct="1"/>
            <a:r>
              <a:rPr lang="en-US" altLang="en-US" dirty="0"/>
              <a:t>Many example webpages on the Internet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484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DA27ED7-B20F-4BFA-8A4F-B51802EE8A5A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Capture only udp packets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/>
              <a:t>tcpdump “udp”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Capture only tcp packets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/>
              <a:t>tcpdump “tcp”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/>
          </a:p>
          <a:p>
            <a:pPr marL="609600" indent="-609600" eaLnBrk="1" hangingPunct="1">
              <a:buFontTx/>
              <a:buAutoNum type="arabicPeriod"/>
            </a:pPr>
            <a:endParaRPr lang="en-US" altLang="en-US"/>
          </a:p>
          <a:p>
            <a:pPr marL="990600" lvl="1" indent="-53340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53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0376B475-E45D-41D8-8BE0-F038F2E9354E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(contd.)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Capture only UDP packets with destination port 53 (DNS requests)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/>
              <a:t>tcpdump “udp dst port 53”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Capture only UDP packets with source port 53 (DNS replies)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/>
              <a:t>tcpdump “udp src port 53”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Capture only UDP packets with source or destination port 53 (DNS requests and replies)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/>
              <a:t>tcpdump “udp port 53”</a:t>
            </a:r>
          </a:p>
        </p:txBody>
      </p:sp>
    </p:spTree>
    <p:extLst>
      <p:ext uri="{BB962C8B-B14F-4D97-AF65-F5344CB8AC3E}">
        <p14:creationId xmlns:p14="http://schemas.microsoft.com/office/powerpoint/2010/main" val="361834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3050</TotalTime>
  <Words>1977</Words>
  <Application>Microsoft Office PowerPoint</Application>
  <PresentationFormat>On-screen Show (4:3)</PresentationFormat>
  <Paragraphs>394</Paragraphs>
  <Slides>54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Batang</vt:lpstr>
      <vt:lpstr>Arial</vt:lpstr>
      <vt:lpstr>Calibri</vt:lpstr>
      <vt:lpstr>Comic Sans MS</vt:lpstr>
      <vt:lpstr>Gill Sans MT</vt:lpstr>
      <vt:lpstr>Times New Roman</vt:lpstr>
      <vt:lpstr>Verdana</vt:lpstr>
      <vt:lpstr>Wingdings 2</vt:lpstr>
      <vt:lpstr>Solstice</vt:lpstr>
      <vt:lpstr>Clip</vt:lpstr>
      <vt:lpstr>Traffic Analysis– Wireshark </vt:lpstr>
      <vt:lpstr>Acknowledgement</vt:lpstr>
      <vt:lpstr>Motivation for Network Monitoring</vt:lpstr>
      <vt:lpstr>Tools Overview</vt:lpstr>
      <vt:lpstr>Tcpdump example </vt:lpstr>
      <vt:lpstr>Similar Output from Tshark </vt:lpstr>
      <vt:lpstr>Filters</vt:lpstr>
      <vt:lpstr>Example</vt:lpstr>
      <vt:lpstr>Example (contd.)</vt:lpstr>
      <vt:lpstr>Example (contd.)</vt:lpstr>
      <vt:lpstr>Running tcpdump</vt:lpstr>
      <vt:lpstr>So What is WireShark?</vt:lpstr>
      <vt:lpstr>What is tShark?</vt:lpstr>
      <vt:lpstr>Network Layered Structure</vt:lpstr>
      <vt:lpstr>Wireshark Interface</vt:lpstr>
      <vt:lpstr>Wireshark Interface</vt:lpstr>
      <vt:lpstr>Status Bar</vt:lpstr>
      <vt:lpstr>Capture Options</vt:lpstr>
      <vt:lpstr>Capture Filter</vt:lpstr>
      <vt:lpstr>Capture Filter examples</vt:lpstr>
      <vt:lpstr>Capture Buffer Usage</vt:lpstr>
      <vt:lpstr>PowerPoint Presentation</vt:lpstr>
      <vt:lpstr>Display Filters (Post-Filters)</vt:lpstr>
      <vt:lpstr>Display Filter</vt:lpstr>
      <vt:lpstr>Display Filter Examples</vt:lpstr>
      <vt:lpstr>Display Filter</vt:lpstr>
      <vt:lpstr>TCP segment structure</vt:lpstr>
      <vt:lpstr>Display Filter</vt:lpstr>
      <vt:lpstr>Display Filter Expressions</vt:lpstr>
      <vt:lpstr>Save Filtered Packets as Text After Using Display Filter</vt:lpstr>
      <vt:lpstr>Save Filtered Packets in Wireshark format After Using Display Filter</vt:lpstr>
      <vt:lpstr>Protocol Hierarchy</vt:lpstr>
      <vt:lpstr>Protocol Hierarchy</vt:lpstr>
      <vt:lpstr>Follow TCP Stream</vt:lpstr>
      <vt:lpstr>Follow TCP Stream</vt:lpstr>
      <vt:lpstr>Filter out/in Single TCP Stream</vt:lpstr>
      <vt:lpstr>Expert Info</vt:lpstr>
      <vt:lpstr>Expert Info</vt:lpstr>
      <vt:lpstr>Conversations</vt:lpstr>
      <vt:lpstr>Conversations</vt:lpstr>
      <vt:lpstr>PowerPoint Presentation</vt:lpstr>
      <vt:lpstr>Find EndPoint Statistics</vt:lpstr>
      <vt:lpstr>Find EndPoint Statistics</vt:lpstr>
      <vt:lpstr>Export HTTP </vt:lpstr>
      <vt:lpstr>Export HTTP Objects</vt:lpstr>
      <vt:lpstr>HTTP Analysis</vt:lpstr>
      <vt:lpstr>HTTP Analysis – Load Distribution</vt:lpstr>
      <vt:lpstr>HTTP Analysis – Packet Counter</vt:lpstr>
      <vt:lpstr>HTTP Analysis – Requests</vt:lpstr>
      <vt:lpstr>Improving WireShark Performance</vt:lpstr>
      <vt:lpstr>Post-Processing Text File</vt:lpstr>
      <vt:lpstr>Basic usage of Grep </vt:lpstr>
      <vt:lpstr>On-line Wireshark Trace Files</vt:lpstr>
      <vt:lpstr>Example Trace File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Event Logs (.evt and .evtx File Formats)</dc:title>
  <dc:creator>User</dc:creator>
  <cp:lastModifiedBy>Cliff Zou</cp:lastModifiedBy>
  <cp:revision>120</cp:revision>
  <dcterms:created xsi:type="dcterms:W3CDTF">2013-11-10T00:52:34Z</dcterms:created>
  <dcterms:modified xsi:type="dcterms:W3CDTF">2022-09-14T03:56:53Z</dcterms:modified>
</cp:coreProperties>
</file>