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sldIdLst>
    <p:sldId id="256" r:id="rId5"/>
    <p:sldId id="257" r:id="rId6"/>
    <p:sldId id="285" r:id="rId7"/>
    <p:sldId id="260" r:id="rId8"/>
    <p:sldId id="268" r:id="rId9"/>
    <p:sldId id="269" r:id="rId10"/>
    <p:sldId id="270" r:id="rId11"/>
    <p:sldId id="277" r:id="rId12"/>
    <p:sldId id="282" r:id="rId13"/>
    <p:sldId id="278" r:id="rId14"/>
    <p:sldId id="279" r:id="rId15"/>
    <p:sldId id="280" r:id="rId16"/>
    <p:sldId id="283" r:id="rId17"/>
    <p:sldId id="284" r:id="rId18"/>
    <p:sldId id="281" r:id="rId19"/>
    <p:sldId id="271" r:id="rId20"/>
    <p:sldId id="286" r:id="rId21"/>
    <p:sldId id="27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1545" y="-5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10D5C-3B3A-214D-8AA9-7907A42D725C}" type="datetimeFigureOut">
              <a:rPr lang="en-US" smtClean="0"/>
              <a:t>5/11/2018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D8B1A-5049-5C4B-AFE6-32830630CA6A}" type="slidenum">
              <a:rPr lang="en-US" smtClean="0"/>
              <a:t>‹#›</a:t>
            </a:fld>
            <a:endParaRPr lang="en-US"/>
          </a:p>
        </p:txBody>
      </p:sp>
    </p:spTree>
    <p:extLst>
      <p:ext uri="{BB962C8B-B14F-4D97-AF65-F5344CB8AC3E}">
        <p14:creationId xmlns:p14="http://schemas.microsoft.com/office/powerpoint/2010/main" val="4022877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smtClean="0"/>
          </a:p>
          <a:p>
            <a:r>
              <a:rPr lang="en-CA" dirty="0" smtClean="0"/>
              <a:t>Note: More and more people</a:t>
            </a:r>
            <a:r>
              <a:rPr lang="en-CA" baseline="0" dirty="0" smtClean="0"/>
              <a:t> are using mobile platforms to consume information HTML5 is ideal for this</a:t>
            </a:r>
            <a:endParaRPr lang="en-CA" dirty="0"/>
          </a:p>
        </p:txBody>
      </p:sp>
      <p:sp>
        <p:nvSpPr>
          <p:cNvPr id="4" name="Slide Number Placeholder 3"/>
          <p:cNvSpPr>
            <a:spLocks noGrp="1"/>
          </p:cNvSpPr>
          <p:nvPr>
            <p:ph type="sldNum" sz="quarter" idx="10"/>
          </p:nvPr>
        </p:nvSpPr>
        <p:spPr/>
        <p:txBody>
          <a:bodyPr/>
          <a:lstStyle/>
          <a:p>
            <a:pPr>
              <a:defRPr/>
            </a:pPr>
            <a:fld id="{6629EDF0-B9EB-47CC-A0B4-C4CD9AE61A89}" type="slidenum">
              <a:rPr lang="en-CA" smtClean="0"/>
              <a:pPr>
                <a:defRPr/>
              </a:pPr>
              <a:t>6</a:t>
            </a:fld>
            <a:endParaRPr lang="en-CA"/>
          </a:p>
        </p:txBody>
      </p:sp>
    </p:spTree>
    <p:extLst>
      <p:ext uri="{BB962C8B-B14F-4D97-AF65-F5344CB8AC3E}">
        <p14:creationId xmlns:p14="http://schemas.microsoft.com/office/powerpoint/2010/main" val="245335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a:t>
            </a:r>
            <a:r>
              <a:rPr lang="en-CA" baseline="0" dirty="0" smtClean="0"/>
              <a:t> of us navigate a document by the various big headings. Most screen reader users navigate via heading structure so having a well laid out </a:t>
            </a:r>
            <a:r>
              <a:rPr lang="en-CA" baseline="0" dirty="0" err="1" smtClean="0"/>
              <a:t>struture</a:t>
            </a:r>
            <a:r>
              <a:rPr lang="en-CA" baseline="0" dirty="0" smtClean="0"/>
              <a:t> is best. </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7</a:t>
            </a:fld>
            <a:endParaRPr lang="en-US"/>
          </a:p>
        </p:txBody>
      </p:sp>
    </p:spTree>
    <p:extLst>
      <p:ext uri="{BB962C8B-B14F-4D97-AF65-F5344CB8AC3E}">
        <p14:creationId xmlns:p14="http://schemas.microsoft.com/office/powerpoint/2010/main" val="317463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NEVER USE IMAGES OF TEXT</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8</a:t>
            </a:fld>
            <a:endParaRPr lang="en-US"/>
          </a:p>
        </p:txBody>
      </p:sp>
    </p:spTree>
    <p:extLst>
      <p:ext uri="{BB962C8B-B14F-4D97-AF65-F5344CB8AC3E}">
        <p14:creationId xmlns:p14="http://schemas.microsoft.com/office/powerpoint/2010/main" val="82557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17</a:t>
            </a:fld>
            <a:endParaRPr lang="en-US"/>
          </a:p>
        </p:txBody>
      </p:sp>
    </p:spTree>
    <p:extLst>
      <p:ext uri="{BB962C8B-B14F-4D97-AF65-F5344CB8AC3E}">
        <p14:creationId xmlns:p14="http://schemas.microsoft.com/office/powerpoint/2010/main" val="3128842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33379" y="1597819"/>
            <a:ext cx="5123171" cy="1102519"/>
          </a:xfrm>
        </p:spPr>
        <p:txBody>
          <a:bodyPr>
            <a:noAutofit/>
          </a:bodyPr>
          <a:lstStyle>
            <a:lvl1pPr algn="l">
              <a:defRPr sz="3600" b="1" i="0">
                <a:latin typeface="Arial"/>
                <a:cs typeface="Verdana"/>
              </a:defRPr>
            </a:lvl1pPr>
          </a:lstStyle>
          <a:p>
            <a:r>
              <a:rPr lang="en-US" smtClean="0"/>
              <a:t>Click to edit Master title style</a:t>
            </a:r>
            <a:endParaRPr lang="en-US" dirty="0"/>
          </a:p>
        </p:txBody>
      </p:sp>
      <p:sp>
        <p:nvSpPr>
          <p:cNvPr id="3" name="Subtitle 2"/>
          <p:cNvSpPr>
            <a:spLocks noGrp="1"/>
          </p:cNvSpPr>
          <p:nvPr>
            <p:ph type="subTitle" idx="1"/>
          </p:nvPr>
        </p:nvSpPr>
        <p:spPr>
          <a:xfrm>
            <a:off x="3433381" y="2914650"/>
            <a:ext cx="5123171" cy="1314450"/>
          </a:xfrm>
        </p:spPr>
        <p:txBody>
          <a:bodyPr>
            <a:normAutofit/>
          </a:bodyPr>
          <a:lstStyle>
            <a:lvl1pPr marL="0" indent="0" algn="l">
              <a:buNone/>
              <a:defRPr sz="2800">
                <a:solidFill>
                  <a:schemeClr val="tx1">
                    <a:tint val="75000"/>
                  </a:schemeClr>
                </a:solidFill>
                <a:latin typeface="Arial"/>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D208E4-588A-D444-A7CC-20EDBE44F587}" type="datetimeFigureOut">
              <a:rPr lang="en-US" smtClean="0"/>
              <a:t>5/11/2018</a:t>
            </a:fld>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82849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208E4-588A-D444-A7CC-20EDBE44F587}"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5848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208E4-588A-D444-A7CC-20EDBE44F587}"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12116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208E4-588A-D444-A7CC-20EDBE44F587}"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602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208E4-588A-D444-A7CC-20EDBE44F587}"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98685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D208E4-588A-D444-A7CC-20EDBE44F587}"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42701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D208E4-588A-D444-A7CC-20EDBE44F587}"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55934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D208E4-588A-D444-A7CC-20EDBE44F587}"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48022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208E4-588A-D444-A7CC-20EDBE44F587}"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31428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208E4-588A-D444-A7CC-20EDBE44F587}"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5330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208E4-588A-D444-A7CC-20EDBE44F587}"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79874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ED208E4-588A-D444-A7CC-20EDBE44F587}" type="datetimeFigureOut">
              <a:rPr lang="en-US" smtClean="0"/>
              <a:t>5/11/2018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250190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Verdan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visionip.org/inclusive_publishing/en/accessible_best_practice_guidelines_for_publishers.html" TargetMode="External"/><Relationship Id="rId3" Type="http://schemas.openxmlformats.org/officeDocument/2006/relationships/hyperlink" Target="http://adod.idrc.ocad.ca/" TargetMode="External"/><Relationship Id="rId7" Type="http://schemas.openxmlformats.org/officeDocument/2006/relationships/hyperlink" Target="https://webaim.org/articles/" TargetMode="External"/><Relationship Id="rId2" Type="http://schemas.openxmlformats.org/officeDocument/2006/relationships/hyperlink" Target="https://www.google.com/url?sa=t&amp;rct=j&amp;q=&amp;esrc=s&amp;source=web&amp;cd=1&amp;ved=0ahUKEwiHuIeE5vbaAhXKqlkKHXIuBAsQFggyMAA&amp;url=http://www.uottawa.ca/respect/sites/www.uottawa.ca.respect/files/accessibilite-outils-3-documents-en-format-word-et-pdf-accessibles.pdf&amp;usg=AOvVaw0FEteypPZEJlg26KngCUSs" TargetMode="External"/><Relationship Id="rId1" Type="http://schemas.openxmlformats.org/officeDocument/2006/relationships/slideLayout" Target="../slideLayouts/slideLayout2.xml"/><Relationship Id="rId6" Type="http://schemas.openxmlformats.org/officeDocument/2006/relationships/hyperlink" Target="https://www.washington.edu/accessibility/documents/" TargetMode="External"/><Relationship Id="rId5" Type="http://schemas.openxmlformats.org/officeDocument/2006/relationships/hyperlink" Target="https://carleton.ca/accessibility/accessibility-guides/creating-accessible-documents/" TargetMode="External"/><Relationship Id="rId4" Type="http://schemas.openxmlformats.org/officeDocument/2006/relationships/hyperlink" Target="http://office.microsoft.com/en-ca/word-help/overview-RZ006380094.aspx?section=1" TargetMode="External"/><Relationship Id="rId9" Type="http://schemas.openxmlformats.org/officeDocument/2006/relationships/hyperlink" Target="http://www.collectionscanada.gc.ca/accessinfo/005003-4300-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3300" dirty="0" smtClean="0"/>
              <a:t>Creating Accessible Documents</a:t>
            </a:r>
            <a:endParaRPr lang="en-US" sz="3300" dirty="0"/>
          </a:p>
        </p:txBody>
      </p:sp>
      <p:sp>
        <p:nvSpPr>
          <p:cNvPr id="3" name="Subtitle 2"/>
          <p:cNvSpPr>
            <a:spLocks noGrp="1"/>
          </p:cNvSpPr>
          <p:nvPr>
            <p:ph type="subTitle" idx="1"/>
          </p:nvPr>
        </p:nvSpPr>
        <p:spPr/>
        <p:txBody>
          <a:bodyPr>
            <a:normAutofit/>
          </a:bodyPr>
          <a:lstStyle/>
          <a:p>
            <a:r>
              <a:rPr lang="en-US" sz="2600" b="1" dirty="0" err="1" smtClean="0">
                <a:solidFill>
                  <a:schemeClr val="tx1"/>
                </a:solidFill>
              </a:rPr>
              <a:t>BluePrint</a:t>
            </a:r>
            <a:r>
              <a:rPr lang="en-US" sz="2600" b="1" dirty="0" smtClean="0">
                <a:solidFill>
                  <a:schemeClr val="tx1"/>
                </a:solidFill>
              </a:rPr>
              <a:t> 2020 Innovation Fair. May 16</a:t>
            </a:r>
            <a:r>
              <a:rPr lang="en-US" sz="2600" b="1" baseline="30000" dirty="0" smtClean="0">
                <a:solidFill>
                  <a:schemeClr val="tx1"/>
                </a:solidFill>
              </a:rPr>
              <a:t>th</a:t>
            </a:r>
            <a:r>
              <a:rPr lang="en-US" sz="2600" b="1" dirty="0" smtClean="0">
                <a:solidFill>
                  <a:schemeClr val="tx1"/>
                </a:solidFill>
              </a:rPr>
              <a:t>, 2018</a:t>
            </a:r>
            <a:endParaRPr lang="en-US" sz="2600" b="1" dirty="0">
              <a:solidFill>
                <a:schemeClr val="tx1"/>
              </a:solidFill>
            </a:endParaRPr>
          </a:p>
        </p:txBody>
      </p:sp>
    </p:spTree>
    <p:extLst>
      <p:ext uri="{BB962C8B-B14F-4D97-AF65-F5344CB8AC3E}">
        <p14:creationId xmlns:p14="http://schemas.microsoft.com/office/powerpoint/2010/main" val="1686951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Accessible Documents examples </a:t>
            </a:r>
            <a:r>
              <a:rPr lang="en-CA" dirty="0" smtClean="0"/>
              <a:t>4 of 8</a:t>
            </a:r>
            <a:endParaRPr lang="en-CA" dirty="0"/>
          </a:p>
        </p:txBody>
      </p:sp>
      <p:sp>
        <p:nvSpPr>
          <p:cNvPr id="3" name="Content Placeholder 2"/>
          <p:cNvSpPr>
            <a:spLocks noGrp="1"/>
          </p:cNvSpPr>
          <p:nvPr>
            <p:ph idx="1"/>
          </p:nvPr>
        </p:nvSpPr>
        <p:spPr>
          <a:xfrm>
            <a:off x="457200" y="941358"/>
            <a:ext cx="8229600" cy="3394472"/>
          </a:xfrm>
        </p:spPr>
        <p:txBody>
          <a:bodyPr>
            <a:normAutofit fontScale="77500" lnSpcReduction="20000"/>
          </a:bodyPr>
          <a:lstStyle/>
          <a:p>
            <a:r>
              <a:rPr lang="en-CA" sz="2800" dirty="0" smtClean="0"/>
              <a:t>Excel</a:t>
            </a:r>
          </a:p>
          <a:p>
            <a:pPr lvl="1"/>
            <a:r>
              <a:rPr lang="en-CA" sz="2400" dirty="0"/>
              <a:t>Colour:</a:t>
            </a:r>
          </a:p>
          <a:p>
            <a:pPr lvl="2"/>
            <a:r>
              <a:rPr lang="en-CA" sz="2000" dirty="0"/>
              <a:t>Always ensure sufficient colour contrast between foreground and background. </a:t>
            </a:r>
            <a:endParaRPr lang="en-CA" sz="2000" dirty="0" smtClean="0"/>
          </a:p>
          <a:p>
            <a:pPr lvl="2"/>
            <a:endParaRPr lang="en-CA" sz="2000" dirty="0"/>
          </a:p>
          <a:p>
            <a:pPr lvl="1"/>
            <a:r>
              <a:rPr lang="en-CA" sz="2400" dirty="0" smtClean="0"/>
              <a:t>Specify </a:t>
            </a:r>
            <a:r>
              <a:rPr lang="en-CA" sz="2400" dirty="0"/>
              <a:t>Column Header Info in </a:t>
            </a:r>
            <a:r>
              <a:rPr lang="en-CA" sz="2400" dirty="0" smtClean="0"/>
              <a:t>Tables</a:t>
            </a:r>
          </a:p>
          <a:p>
            <a:pPr lvl="2"/>
            <a:r>
              <a:rPr lang="en-CA" sz="2000" dirty="0" smtClean="0"/>
              <a:t>Helps provide context and assists in navigation of the table’s contents;</a:t>
            </a:r>
          </a:p>
          <a:p>
            <a:pPr lvl="2"/>
            <a:r>
              <a:rPr lang="en-CA" sz="2000" dirty="0"/>
              <a:t>Avoid using merge or splitting </a:t>
            </a:r>
            <a:r>
              <a:rPr lang="en-CA" sz="2000" dirty="0" smtClean="0"/>
              <a:t>cells.</a:t>
            </a:r>
          </a:p>
          <a:p>
            <a:pPr marL="914400" lvl="2" indent="0">
              <a:buNone/>
            </a:pPr>
            <a:endParaRPr lang="en-CA" sz="2000" dirty="0" smtClean="0"/>
          </a:p>
          <a:p>
            <a:pPr lvl="1"/>
            <a:r>
              <a:rPr lang="en-CA" sz="2300" dirty="0"/>
              <a:t>Create meaningful Hyperlink text</a:t>
            </a:r>
          </a:p>
          <a:p>
            <a:pPr lvl="2"/>
            <a:r>
              <a:rPr lang="en-CA" sz="1900" dirty="0"/>
              <a:t>Don’t use “click here”, links should provide a clear and accurate description of the link destination. Instead of providing just the URL of the link, consider creating a hyperlink with text to describe it.</a:t>
            </a:r>
          </a:p>
          <a:p>
            <a:pPr marL="457200" lvl="1" indent="0">
              <a:buNone/>
            </a:pPr>
            <a:endParaRPr lang="en-CA" dirty="0" smtClean="0"/>
          </a:p>
          <a:p>
            <a:endParaRPr lang="en-CA" dirty="0"/>
          </a:p>
        </p:txBody>
      </p:sp>
    </p:spTree>
    <p:extLst>
      <p:ext uri="{BB962C8B-B14F-4D97-AF65-F5344CB8AC3E}">
        <p14:creationId xmlns:p14="http://schemas.microsoft.com/office/powerpoint/2010/main" val="293457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Accessible Documents examples </a:t>
            </a:r>
            <a:r>
              <a:rPr lang="en-CA" dirty="0" smtClean="0"/>
              <a:t>5 of 7</a:t>
            </a:r>
            <a:endParaRPr lang="en-CA" dirty="0"/>
          </a:p>
        </p:txBody>
      </p:sp>
      <p:sp>
        <p:nvSpPr>
          <p:cNvPr id="3" name="Content Placeholder 2"/>
          <p:cNvSpPr>
            <a:spLocks noGrp="1"/>
          </p:cNvSpPr>
          <p:nvPr>
            <p:ph idx="1"/>
          </p:nvPr>
        </p:nvSpPr>
        <p:spPr>
          <a:xfrm>
            <a:off x="457200" y="941359"/>
            <a:ext cx="8229600" cy="3394472"/>
          </a:xfrm>
        </p:spPr>
        <p:txBody>
          <a:bodyPr>
            <a:normAutofit fontScale="70000" lnSpcReduction="20000"/>
          </a:bodyPr>
          <a:lstStyle/>
          <a:p>
            <a:r>
              <a:rPr lang="en-CA" dirty="0" smtClean="0"/>
              <a:t>Excel</a:t>
            </a:r>
          </a:p>
          <a:p>
            <a:pPr lvl="1"/>
            <a:r>
              <a:rPr lang="en-CA" sz="2400" dirty="0"/>
              <a:t>Use alt-text for </a:t>
            </a:r>
            <a:r>
              <a:rPr lang="en-CA" sz="2400" dirty="0" smtClean="0"/>
              <a:t>images:</a:t>
            </a:r>
            <a:endParaRPr lang="en-CA" sz="2400" dirty="0"/>
          </a:p>
          <a:p>
            <a:pPr lvl="2"/>
            <a:r>
              <a:rPr lang="en-CA" sz="2000" dirty="0"/>
              <a:t>Required to ensure that screen reader users can get information as to what an image is and it’s </a:t>
            </a:r>
            <a:r>
              <a:rPr lang="en-CA" sz="2000" dirty="0" smtClean="0"/>
              <a:t>meaning.</a:t>
            </a:r>
          </a:p>
          <a:p>
            <a:pPr marL="914400" lvl="2" indent="0">
              <a:buNone/>
            </a:pPr>
            <a:endParaRPr lang="en-CA" sz="2000" dirty="0"/>
          </a:p>
          <a:p>
            <a:pPr lvl="1"/>
            <a:r>
              <a:rPr lang="en-CA" sz="2800" dirty="0" smtClean="0"/>
              <a:t> Give all sheet tabs unique names:</a:t>
            </a:r>
          </a:p>
          <a:p>
            <a:pPr lvl="2"/>
            <a:r>
              <a:rPr lang="en-CA" sz="2000" dirty="0" smtClean="0"/>
              <a:t>Unique sheet names make it easier to navigate through a workbook</a:t>
            </a:r>
          </a:p>
          <a:p>
            <a:pPr marL="914400" lvl="2" indent="0">
              <a:buNone/>
            </a:pPr>
            <a:endParaRPr lang="en-CA" sz="2000" dirty="0" smtClean="0"/>
          </a:p>
          <a:p>
            <a:pPr lvl="1"/>
            <a:r>
              <a:rPr lang="en-CA" sz="2500" dirty="0"/>
              <a:t>Use Accessibility Checker:</a:t>
            </a:r>
          </a:p>
          <a:p>
            <a:pPr lvl="2"/>
            <a:r>
              <a:rPr lang="en-CA" sz="2000" dirty="0"/>
              <a:t>Use built-in accessibility checker</a:t>
            </a:r>
          </a:p>
          <a:p>
            <a:pPr lvl="2"/>
            <a:r>
              <a:rPr lang="en-CA" sz="2000" dirty="0"/>
              <a:t>It lists the issues with the document, why they are issues and step by step how to fix. </a:t>
            </a:r>
          </a:p>
          <a:p>
            <a:pPr lvl="2"/>
            <a:r>
              <a:rPr lang="en-CA" sz="2000" dirty="0"/>
              <a:t>Preferably, develop an Accessibility Testing team of persons experienced at using Assistive Technologies and these guidelines to </a:t>
            </a:r>
            <a:r>
              <a:rPr lang="en-CA" sz="2000" dirty="0" smtClean="0"/>
              <a:t>validate.</a:t>
            </a:r>
            <a:endParaRPr lang="en-CA" sz="2000" dirty="0"/>
          </a:p>
          <a:p>
            <a:endParaRPr lang="en-CA" sz="2000" dirty="0"/>
          </a:p>
          <a:p>
            <a:endParaRPr lang="en-CA" dirty="0"/>
          </a:p>
        </p:txBody>
      </p:sp>
    </p:spTree>
    <p:extLst>
      <p:ext uri="{BB962C8B-B14F-4D97-AF65-F5344CB8AC3E}">
        <p14:creationId xmlns:p14="http://schemas.microsoft.com/office/powerpoint/2010/main" val="3569041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Accessible Documents examples </a:t>
            </a:r>
            <a:r>
              <a:rPr lang="en-CA" dirty="0" smtClean="0"/>
              <a:t>6 of 8</a:t>
            </a:r>
            <a:endParaRPr lang="en-CA" dirty="0"/>
          </a:p>
        </p:txBody>
      </p:sp>
      <p:sp>
        <p:nvSpPr>
          <p:cNvPr id="3" name="Content Placeholder 2"/>
          <p:cNvSpPr>
            <a:spLocks noGrp="1"/>
          </p:cNvSpPr>
          <p:nvPr>
            <p:ph idx="1"/>
          </p:nvPr>
        </p:nvSpPr>
        <p:spPr/>
        <p:txBody>
          <a:bodyPr>
            <a:normAutofit fontScale="92500" lnSpcReduction="10000"/>
          </a:bodyPr>
          <a:lstStyle/>
          <a:p>
            <a:r>
              <a:rPr lang="en-CA" sz="2800" dirty="0" smtClean="0"/>
              <a:t>PowerPoint</a:t>
            </a:r>
          </a:p>
          <a:p>
            <a:pPr lvl="1"/>
            <a:r>
              <a:rPr lang="en-CA" sz="1900" dirty="0" smtClean="0"/>
              <a:t>Use built-in slide templates</a:t>
            </a:r>
            <a:r>
              <a:rPr lang="en-CA" sz="1000" dirty="0" smtClean="0"/>
              <a:t>.</a:t>
            </a:r>
          </a:p>
          <a:p>
            <a:pPr lvl="2"/>
            <a:r>
              <a:rPr lang="en-CA" sz="2000" dirty="0" smtClean="0"/>
              <a:t>Designed so the reading order is the same for people who use </a:t>
            </a:r>
            <a:r>
              <a:rPr lang="en-CA" sz="2000" dirty="0"/>
              <a:t>assistive </a:t>
            </a:r>
            <a:r>
              <a:rPr lang="en-CA" sz="2000" dirty="0" smtClean="0"/>
              <a:t>technology.</a:t>
            </a:r>
          </a:p>
          <a:p>
            <a:pPr lvl="2"/>
            <a:r>
              <a:rPr lang="en-CA" sz="2000" dirty="0" smtClean="0"/>
              <a:t>Theme </a:t>
            </a:r>
            <a:r>
              <a:rPr lang="en-CA" sz="2000" dirty="0"/>
              <a:t>layouts should be adjusted in the Slide Master to maintain accessible </a:t>
            </a:r>
            <a:r>
              <a:rPr lang="en-CA" sz="2000" dirty="0" smtClean="0"/>
              <a:t>formatting</a:t>
            </a:r>
            <a:r>
              <a:rPr lang="en-CA" sz="1100" dirty="0" smtClean="0"/>
              <a:t>. </a:t>
            </a:r>
          </a:p>
          <a:p>
            <a:pPr lvl="2"/>
            <a:endParaRPr lang="en-CA" sz="1100" dirty="0" smtClean="0"/>
          </a:p>
          <a:p>
            <a:pPr lvl="1"/>
            <a:r>
              <a:rPr lang="en-CA" sz="2300" dirty="0"/>
              <a:t>Create meaningful Hyperlink text</a:t>
            </a:r>
          </a:p>
          <a:p>
            <a:pPr lvl="2"/>
            <a:r>
              <a:rPr lang="en-CA" sz="1900" dirty="0"/>
              <a:t>Don’t use “click here”, links should provide a clear and accurate description of the link destination. Instead of providing just the URL of the link, consider creating a hyperlink with text to describe it.</a:t>
            </a:r>
          </a:p>
          <a:p>
            <a:endParaRPr lang="en-CA" dirty="0" smtClean="0"/>
          </a:p>
        </p:txBody>
      </p:sp>
    </p:spTree>
    <p:extLst>
      <p:ext uri="{BB962C8B-B14F-4D97-AF65-F5344CB8AC3E}">
        <p14:creationId xmlns:p14="http://schemas.microsoft.com/office/powerpoint/2010/main" val="3637327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Accessible Documents examples </a:t>
            </a:r>
            <a:r>
              <a:rPr lang="en-CA" dirty="0" smtClean="0"/>
              <a:t>7 of 8</a:t>
            </a:r>
            <a:endParaRPr lang="en-CA" dirty="0"/>
          </a:p>
        </p:txBody>
      </p:sp>
      <p:sp>
        <p:nvSpPr>
          <p:cNvPr id="3" name="Content Placeholder 2"/>
          <p:cNvSpPr>
            <a:spLocks noGrp="1"/>
          </p:cNvSpPr>
          <p:nvPr>
            <p:ph idx="1"/>
          </p:nvPr>
        </p:nvSpPr>
        <p:spPr/>
        <p:txBody>
          <a:bodyPr>
            <a:normAutofit fontScale="92500" lnSpcReduction="20000"/>
          </a:bodyPr>
          <a:lstStyle/>
          <a:p>
            <a:r>
              <a:rPr lang="en-CA" sz="2800" dirty="0"/>
              <a:t>PowerPoint</a:t>
            </a:r>
          </a:p>
          <a:p>
            <a:pPr lvl="1"/>
            <a:r>
              <a:rPr lang="en-CA" sz="2100" dirty="0"/>
              <a:t>Set Reading Order of Slide </a:t>
            </a:r>
            <a:r>
              <a:rPr lang="en-CA" sz="2100" dirty="0" smtClean="0"/>
              <a:t>Contents:</a:t>
            </a:r>
          </a:p>
          <a:p>
            <a:pPr lvl="2"/>
            <a:r>
              <a:rPr lang="en-CA" sz="1900" dirty="0"/>
              <a:t>Screen readers read the elements of a slide in the order they were added to the slide, which might be very different from the order in which things appear. To make sure everyone reads the contents in the order you intend, it’s important to check the reading order by using the Selection Pane. From here, you can drag and drop to adjust the reading order of the contents on the slide</a:t>
            </a:r>
            <a:r>
              <a:rPr lang="en-CA" sz="1900" dirty="0" smtClean="0"/>
              <a:t>.</a:t>
            </a:r>
          </a:p>
          <a:p>
            <a:pPr marL="914400" lvl="2" indent="0">
              <a:buNone/>
            </a:pPr>
            <a:endParaRPr lang="en-CA" sz="1900" dirty="0"/>
          </a:p>
          <a:p>
            <a:pPr lvl="1"/>
            <a:r>
              <a:rPr lang="en-CA" sz="2100" dirty="0"/>
              <a:t>Use alt-text for images and tables:</a:t>
            </a:r>
          </a:p>
          <a:p>
            <a:pPr lvl="2"/>
            <a:r>
              <a:rPr lang="en-CA" sz="1900" dirty="0"/>
              <a:t>Required to ensure that screen reader users can get information as to what an image/table is and it’s meaning.</a:t>
            </a:r>
          </a:p>
          <a:p>
            <a:endParaRPr lang="en-CA" dirty="0"/>
          </a:p>
        </p:txBody>
      </p:sp>
    </p:spTree>
    <p:extLst>
      <p:ext uri="{BB962C8B-B14F-4D97-AF65-F5344CB8AC3E}">
        <p14:creationId xmlns:p14="http://schemas.microsoft.com/office/powerpoint/2010/main" val="262001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Accessible Documents examples 7 of </a:t>
            </a:r>
            <a:r>
              <a:rPr lang="en-CA" dirty="0" smtClean="0"/>
              <a:t>8</a:t>
            </a:r>
            <a:endParaRPr lang="en-CA" dirty="0"/>
          </a:p>
        </p:txBody>
      </p:sp>
      <p:sp>
        <p:nvSpPr>
          <p:cNvPr id="3" name="Content Placeholder 2"/>
          <p:cNvSpPr>
            <a:spLocks noGrp="1"/>
          </p:cNvSpPr>
          <p:nvPr>
            <p:ph idx="1"/>
          </p:nvPr>
        </p:nvSpPr>
        <p:spPr/>
        <p:txBody>
          <a:bodyPr>
            <a:normAutofit fontScale="92500" lnSpcReduction="10000"/>
          </a:bodyPr>
          <a:lstStyle/>
          <a:p>
            <a:r>
              <a:rPr lang="en-CA" sz="2400" dirty="0"/>
              <a:t>PowerPoint</a:t>
            </a:r>
          </a:p>
          <a:p>
            <a:pPr lvl="1"/>
            <a:r>
              <a:rPr lang="en-CA" sz="1900" dirty="0" smtClean="0"/>
              <a:t>Colour</a:t>
            </a:r>
            <a:r>
              <a:rPr lang="en-CA" sz="1900" dirty="0"/>
              <a:t>:</a:t>
            </a:r>
          </a:p>
          <a:p>
            <a:pPr lvl="2"/>
            <a:r>
              <a:rPr lang="en-CA" sz="1800" dirty="0"/>
              <a:t>Always ensure sufficient colour contrast between foreground and background. </a:t>
            </a:r>
          </a:p>
          <a:p>
            <a:pPr marL="914400" lvl="2" indent="0">
              <a:buNone/>
            </a:pPr>
            <a:endParaRPr lang="en-CA" sz="1600" dirty="0"/>
          </a:p>
          <a:p>
            <a:pPr lvl="1"/>
            <a:r>
              <a:rPr lang="en-CA" sz="1900" dirty="0"/>
              <a:t>Use Accessibility Checker:</a:t>
            </a:r>
          </a:p>
          <a:p>
            <a:pPr lvl="2"/>
            <a:r>
              <a:rPr lang="en-CA" sz="1800" dirty="0"/>
              <a:t>Use built-in accessibility checker</a:t>
            </a:r>
          </a:p>
          <a:p>
            <a:pPr lvl="2"/>
            <a:r>
              <a:rPr lang="en-CA" sz="1800" dirty="0"/>
              <a:t>It lists the issues with the document, why they are issues and step by step how to fix. </a:t>
            </a:r>
          </a:p>
          <a:p>
            <a:pPr lvl="2"/>
            <a:r>
              <a:rPr lang="en-CA" sz="1800" dirty="0"/>
              <a:t>Preferably, develop an Accessibility Testing team of persons experienced at using Assistive Technologies and these guidelines to </a:t>
            </a:r>
            <a:r>
              <a:rPr lang="en-CA" sz="1800" dirty="0" smtClean="0"/>
              <a:t>validate.</a:t>
            </a:r>
            <a:endParaRPr lang="en-CA" sz="1800" dirty="0"/>
          </a:p>
          <a:p>
            <a:endParaRPr lang="en-CA" sz="1800" dirty="0"/>
          </a:p>
        </p:txBody>
      </p:sp>
    </p:spTree>
    <p:extLst>
      <p:ext uri="{BB962C8B-B14F-4D97-AF65-F5344CB8AC3E}">
        <p14:creationId xmlns:p14="http://schemas.microsoft.com/office/powerpoint/2010/main" val="343164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1557"/>
            <a:ext cx="8229600" cy="857250"/>
          </a:xfrm>
        </p:spPr>
        <p:txBody>
          <a:bodyPr>
            <a:normAutofit/>
          </a:bodyPr>
          <a:lstStyle/>
          <a:p>
            <a:pPr algn="ctr"/>
            <a:r>
              <a:rPr lang="en-CA" dirty="0" smtClean="0"/>
              <a:t>Demo</a:t>
            </a:r>
            <a:endParaRPr lang="en-CA" dirty="0"/>
          </a:p>
        </p:txBody>
      </p:sp>
    </p:spTree>
    <p:extLst>
      <p:ext uri="{BB962C8B-B14F-4D97-AF65-F5344CB8AC3E}">
        <p14:creationId xmlns:p14="http://schemas.microsoft.com/office/powerpoint/2010/main" val="1305516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of an arrow directing wheelchair users to use stairs.&#10;Credit http://cheeseburger.com " title="Wheelchair Fail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533" y="2558717"/>
            <a:ext cx="2059896" cy="183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256674" y="1063229"/>
            <a:ext cx="8430125" cy="1960708"/>
          </a:xfrm>
        </p:spPr>
        <p:txBody>
          <a:bodyPr>
            <a:normAutofit/>
          </a:bodyPr>
          <a:lstStyle/>
          <a:p>
            <a:pPr marL="0" indent="0">
              <a:buNone/>
            </a:pPr>
            <a:r>
              <a:rPr lang="en-CA" sz="2000" dirty="0" smtClean="0"/>
              <a:t>You </a:t>
            </a:r>
            <a:r>
              <a:rPr lang="en-CA" sz="2000" dirty="0"/>
              <a:t>can have the most accessible documents possible but without an enterprise accessibility </a:t>
            </a:r>
            <a:r>
              <a:rPr lang="en-CA" sz="2000" dirty="0" smtClean="0"/>
              <a:t>strategy, </a:t>
            </a:r>
            <a:r>
              <a:rPr lang="en-CA" sz="2000" dirty="0"/>
              <a:t>these documents may not be available to your </a:t>
            </a:r>
            <a:r>
              <a:rPr lang="en-CA" sz="2000" dirty="0" smtClean="0"/>
              <a:t>audience. For example, accessible </a:t>
            </a:r>
            <a:r>
              <a:rPr lang="en-CA" sz="2000" dirty="0"/>
              <a:t>documents located on an inaccessible website/application </a:t>
            </a:r>
            <a:r>
              <a:rPr lang="en-CA" sz="2000" dirty="0" smtClean="0"/>
              <a:t>is like having an accessible </a:t>
            </a:r>
            <a:r>
              <a:rPr lang="en-CA" sz="2000" dirty="0"/>
              <a:t>washroom at the top of the stairs. </a:t>
            </a:r>
            <a:endParaRPr lang="en-CA" sz="2000" dirty="0" smtClean="0"/>
          </a:p>
          <a:p>
            <a:pPr marL="0" indent="0">
              <a:buNone/>
            </a:pPr>
            <a:endParaRPr lang="en-CA" sz="2000" i="1" dirty="0"/>
          </a:p>
          <a:p>
            <a:endParaRPr lang="en-CA" dirty="0"/>
          </a:p>
        </p:txBody>
      </p:sp>
      <p:sp>
        <p:nvSpPr>
          <p:cNvPr id="2" name="Title 1"/>
          <p:cNvSpPr>
            <a:spLocks noGrp="1"/>
          </p:cNvSpPr>
          <p:nvPr>
            <p:ph type="title"/>
          </p:nvPr>
        </p:nvSpPr>
        <p:spPr/>
        <p:txBody>
          <a:bodyPr/>
          <a:lstStyle/>
          <a:p>
            <a:r>
              <a:rPr lang="en-CA" dirty="0" smtClean="0"/>
              <a:t>Caution</a:t>
            </a:r>
            <a:endParaRPr lang="en-CA" dirty="0"/>
          </a:p>
        </p:txBody>
      </p:sp>
    </p:spTree>
    <p:extLst>
      <p:ext uri="{BB962C8B-B14F-4D97-AF65-F5344CB8AC3E}">
        <p14:creationId xmlns:p14="http://schemas.microsoft.com/office/powerpoint/2010/main" val="2808409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5388"/>
            <a:ext cx="8229600" cy="857250"/>
          </a:xfrm>
        </p:spPr>
        <p:txBody>
          <a:bodyPr/>
          <a:lstStyle/>
          <a:p>
            <a:pPr algn="ctr"/>
            <a:r>
              <a:rPr lang="en-CA" dirty="0" smtClean="0"/>
              <a:t>Questions?</a:t>
            </a:r>
            <a:endParaRPr lang="en-CA" dirty="0"/>
          </a:p>
        </p:txBody>
      </p:sp>
    </p:spTree>
    <p:extLst>
      <p:ext uri="{BB962C8B-B14F-4D97-AF65-F5344CB8AC3E}">
        <p14:creationId xmlns:p14="http://schemas.microsoft.com/office/powerpoint/2010/main" val="212932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Annex A	References </a:t>
            </a:r>
            <a:endParaRPr lang="en-CA" dirty="0"/>
          </a:p>
        </p:txBody>
      </p:sp>
      <p:sp>
        <p:nvSpPr>
          <p:cNvPr id="3" name="Content Placeholder 2"/>
          <p:cNvSpPr>
            <a:spLocks noGrp="1"/>
          </p:cNvSpPr>
          <p:nvPr>
            <p:ph idx="1"/>
          </p:nvPr>
        </p:nvSpPr>
        <p:spPr/>
        <p:txBody>
          <a:bodyPr>
            <a:normAutofit/>
          </a:bodyPr>
          <a:lstStyle/>
          <a:p>
            <a:r>
              <a:rPr lang="en-CA" sz="2000" b="1" dirty="0" smtClean="0">
                <a:hlinkClick r:id="rId2"/>
              </a:rPr>
              <a:t>Uottawa </a:t>
            </a:r>
            <a:r>
              <a:rPr lang="en-CA" sz="2000" b="1" dirty="0" err="1" smtClean="0">
                <a:hlinkClick r:id="rId2"/>
              </a:rPr>
              <a:t>création</a:t>
            </a:r>
            <a:r>
              <a:rPr lang="en-CA" sz="2000" b="1" dirty="0" smtClean="0">
                <a:hlinkClick r:id="rId2"/>
              </a:rPr>
              <a:t> de documents </a:t>
            </a:r>
            <a:r>
              <a:rPr lang="en-CA" sz="2000" b="1" dirty="0" err="1" smtClean="0">
                <a:hlinkClick r:id="rId2"/>
              </a:rPr>
              <a:t>accessibles</a:t>
            </a:r>
            <a:endParaRPr lang="en-CA" sz="2000" b="1" dirty="0"/>
          </a:p>
          <a:p>
            <a:r>
              <a:rPr lang="en-CA" sz="2000" b="1" dirty="0" smtClean="0">
                <a:hlinkClick r:id="rId3"/>
              </a:rPr>
              <a:t>Accessible </a:t>
            </a:r>
            <a:r>
              <a:rPr lang="en-CA" sz="2000" b="1" dirty="0">
                <a:hlinkClick r:id="rId3"/>
              </a:rPr>
              <a:t>Digital Office Documents</a:t>
            </a:r>
            <a:endParaRPr lang="en-CA" sz="2000" b="1" dirty="0"/>
          </a:p>
          <a:p>
            <a:r>
              <a:rPr lang="en-CA" sz="2000" b="1" dirty="0" smtClean="0">
                <a:hlinkClick r:id="rId4"/>
              </a:rPr>
              <a:t>Create an Accessible Office Document</a:t>
            </a:r>
            <a:endParaRPr lang="en-CA" sz="2000" b="1" dirty="0" smtClean="0"/>
          </a:p>
          <a:p>
            <a:r>
              <a:rPr lang="en-CA" sz="2000" b="1" dirty="0" smtClean="0">
                <a:hlinkClick r:id="rId5"/>
              </a:rPr>
              <a:t>Carleton University Creating Accessible Documents</a:t>
            </a:r>
          </a:p>
          <a:p>
            <a:r>
              <a:rPr lang="en-CA" sz="2000" b="1" dirty="0" smtClean="0">
                <a:hlinkClick r:id="rId6"/>
              </a:rPr>
              <a:t>University of Washington Creating Accessible Documents</a:t>
            </a:r>
            <a:endParaRPr lang="en-CA" sz="2000" b="1" dirty="0" smtClean="0"/>
          </a:p>
          <a:p>
            <a:r>
              <a:rPr lang="en-CA" sz="2000" b="1" dirty="0" smtClean="0">
                <a:hlinkClick r:id="rId7"/>
              </a:rPr>
              <a:t>WebAim</a:t>
            </a:r>
            <a:endParaRPr lang="en-CA" sz="2000" b="1" dirty="0" smtClean="0"/>
          </a:p>
          <a:p>
            <a:r>
              <a:rPr lang="en-CA" sz="2000" b="1" dirty="0" smtClean="0">
                <a:hlinkClick r:id="rId8"/>
              </a:rPr>
              <a:t>Accessible </a:t>
            </a:r>
            <a:r>
              <a:rPr lang="en-CA" sz="2000" b="1" dirty="0">
                <a:hlinkClick r:id="rId8"/>
              </a:rPr>
              <a:t>Publishing Best Practice Guidelines for </a:t>
            </a:r>
            <a:r>
              <a:rPr lang="en-CA" sz="2000" b="1" dirty="0" smtClean="0">
                <a:hlinkClick r:id="rId8"/>
              </a:rPr>
              <a:t>Publishers</a:t>
            </a:r>
            <a:endParaRPr lang="en-CA" sz="2000" b="1" dirty="0" smtClean="0"/>
          </a:p>
          <a:p>
            <a:pPr marL="457200" lvl="1" indent="0">
              <a:buNone/>
            </a:pPr>
            <a:endParaRPr lang="en-CA" sz="2000" dirty="0" smtClean="0"/>
          </a:p>
          <a:p>
            <a:pPr marL="400050" lvl="1" indent="0">
              <a:buNone/>
            </a:pPr>
            <a:endParaRPr lang="en-CA" sz="2000" dirty="0"/>
          </a:p>
          <a:p>
            <a:endParaRPr lang="en-CA" sz="2000" b="1" dirty="0"/>
          </a:p>
          <a:p>
            <a:endParaRPr lang="en-CA" sz="2000" b="1" dirty="0"/>
          </a:p>
          <a:p>
            <a:pPr marL="400050" lvl="1" indent="0">
              <a:buNone/>
            </a:pPr>
            <a:endParaRPr lang="en-CA" sz="2000" b="1" dirty="0"/>
          </a:p>
          <a:p>
            <a:endParaRPr lang="en-CA" sz="2000" b="1" dirty="0">
              <a:hlinkClick r:id="rId9"/>
            </a:endParaRPr>
          </a:p>
          <a:p>
            <a:pPr marL="0" indent="0">
              <a:buNone/>
            </a:pPr>
            <a:endParaRPr lang="en-CA" dirty="0"/>
          </a:p>
        </p:txBody>
      </p:sp>
    </p:spTree>
    <p:extLst>
      <p:ext uri="{BB962C8B-B14F-4D97-AF65-F5344CB8AC3E}">
        <p14:creationId xmlns:p14="http://schemas.microsoft.com/office/powerpoint/2010/main" val="3554280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fr-CA" dirty="0" err="1" smtClean="0"/>
              <a:t>What</a:t>
            </a:r>
            <a:r>
              <a:rPr lang="fr-CA" dirty="0" smtClean="0"/>
              <a:t> </a:t>
            </a:r>
            <a:r>
              <a:rPr lang="fr-CA" dirty="0" err="1" smtClean="0"/>
              <a:t>this</a:t>
            </a:r>
            <a:r>
              <a:rPr lang="fr-CA" dirty="0" smtClean="0"/>
              <a:t> </a:t>
            </a:r>
            <a:r>
              <a:rPr lang="fr-CA" dirty="0" err="1" smtClean="0"/>
              <a:t>presentation</a:t>
            </a:r>
            <a:r>
              <a:rPr lang="fr-CA" dirty="0" smtClean="0"/>
              <a:t> </a:t>
            </a:r>
            <a:r>
              <a:rPr lang="fr-CA" dirty="0" err="1" smtClean="0"/>
              <a:t>is</a:t>
            </a:r>
            <a:r>
              <a:rPr lang="fr-CA" dirty="0" smtClean="0"/>
              <a:t> </a:t>
            </a:r>
            <a:r>
              <a:rPr lang="fr-CA" dirty="0" smtClean="0"/>
              <a:t>and </a:t>
            </a:r>
            <a:r>
              <a:rPr lang="fr-CA" dirty="0" err="1" smtClean="0"/>
              <a:t>is</a:t>
            </a:r>
            <a:r>
              <a:rPr lang="fr-CA" dirty="0" smtClean="0"/>
              <a:t> not</a:t>
            </a:r>
          </a:p>
          <a:p>
            <a:r>
              <a:rPr lang="fr-CA" dirty="0" err="1" smtClean="0"/>
              <a:t>Who</a:t>
            </a:r>
            <a:r>
              <a:rPr lang="fr-CA" dirty="0" smtClean="0"/>
              <a:t> </a:t>
            </a:r>
            <a:r>
              <a:rPr lang="fr-CA" dirty="0"/>
              <a:t>are Accessible </a:t>
            </a:r>
            <a:r>
              <a:rPr lang="fr-CA" dirty="0" smtClean="0"/>
              <a:t>documents for?</a:t>
            </a:r>
            <a:r>
              <a:rPr lang="fr-CA" dirty="0"/>
              <a:t> </a:t>
            </a:r>
          </a:p>
          <a:p>
            <a:r>
              <a:rPr lang="fr-CA" dirty="0" err="1"/>
              <a:t>What</a:t>
            </a:r>
            <a:r>
              <a:rPr lang="fr-CA" dirty="0"/>
              <a:t> are Accessible Formats</a:t>
            </a:r>
          </a:p>
          <a:p>
            <a:r>
              <a:rPr lang="fr-CA" dirty="0"/>
              <a:t>Accessible </a:t>
            </a:r>
            <a:r>
              <a:rPr lang="fr-CA" dirty="0" smtClean="0"/>
              <a:t>document </a:t>
            </a:r>
            <a:r>
              <a:rPr lang="fr-CA" dirty="0" err="1" smtClean="0"/>
              <a:t>examples</a:t>
            </a:r>
            <a:endParaRPr lang="fr-CA" dirty="0" smtClean="0"/>
          </a:p>
          <a:p>
            <a:r>
              <a:rPr lang="fr-CA" dirty="0" err="1" smtClean="0"/>
              <a:t>Demo</a:t>
            </a:r>
            <a:endParaRPr lang="fr-CA" dirty="0" smtClean="0"/>
          </a:p>
          <a:p>
            <a:r>
              <a:rPr lang="fr-CA" dirty="0" smtClean="0"/>
              <a:t>Questions</a:t>
            </a:r>
          </a:p>
          <a:p>
            <a:endParaRPr lang="fr-CA" dirty="0"/>
          </a:p>
        </p:txBody>
      </p:sp>
      <p:sp>
        <p:nvSpPr>
          <p:cNvPr id="5" name="Slide Number Placeholder 4"/>
          <p:cNvSpPr>
            <a:spLocks noGrp="1"/>
          </p:cNvSpPr>
          <p:nvPr>
            <p:ph type="sldNum" sz="quarter" idx="12"/>
          </p:nvPr>
        </p:nvSpPr>
        <p:spPr/>
        <p:txBody>
          <a:bodyPr/>
          <a:lstStyle/>
          <a:p>
            <a:fld id="{2E86C063-E22E-2E4C-A523-54089486E38F}" type="slidenum">
              <a:rPr lang="en-US" smtClean="0"/>
              <a:t>2</a:t>
            </a:fld>
            <a:endParaRPr lang="en-US"/>
          </a:p>
        </p:txBody>
      </p:sp>
    </p:spTree>
    <p:extLst>
      <p:ext uri="{BB962C8B-B14F-4D97-AF65-F5344CB8AC3E}">
        <p14:creationId xmlns:p14="http://schemas.microsoft.com/office/powerpoint/2010/main" val="2661197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CA" dirty="0" err="1"/>
              <a:t>What</a:t>
            </a:r>
            <a:r>
              <a:rPr lang="fr-CA" dirty="0"/>
              <a:t> </a:t>
            </a:r>
            <a:r>
              <a:rPr lang="fr-CA" dirty="0" err="1"/>
              <a:t>this</a:t>
            </a:r>
            <a:r>
              <a:rPr lang="fr-CA" dirty="0"/>
              <a:t> </a:t>
            </a:r>
            <a:r>
              <a:rPr lang="fr-CA" dirty="0" err="1"/>
              <a:t>presentation</a:t>
            </a:r>
            <a:r>
              <a:rPr lang="fr-CA" dirty="0"/>
              <a:t> </a:t>
            </a:r>
            <a:r>
              <a:rPr lang="fr-CA" dirty="0" err="1" smtClean="0"/>
              <a:t>is</a:t>
            </a:r>
            <a:r>
              <a:rPr lang="fr-CA" dirty="0" smtClean="0"/>
              <a:t> </a:t>
            </a:r>
            <a:r>
              <a:rPr lang="fr-CA" dirty="0"/>
              <a:t>and </a:t>
            </a:r>
            <a:r>
              <a:rPr lang="fr-CA" dirty="0" err="1"/>
              <a:t>is</a:t>
            </a:r>
            <a:r>
              <a:rPr lang="fr-CA" dirty="0"/>
              <a:t> not</a:t>
            </a:r>
            <a:br>
              <a:rPr lang="fr-CA" dirty="0"/>
            </a:br>
            <a:endParaRPr lang="en-CA" dirty="0"/>
          </a:p>
        </p:txBody>
      </p:sp>
      <p:sp>
        <p:nvSpPr>
          <p:cNvPr id="3" name="Content Placeholder 2"/>
          <p:cNvSpPr>
            <a:spLocks noGrp="1"/>
          </p:cNvSpPr>
          <p:nvPr>
            <p:ph idx="1"/>
          </p:nvPr>
        </p:nvSpPr>
        <p:spPr/>
        <p:txBody>
          <a:bodyPr/>
          <a:lstStyle/>
          <a:p>
            <a:r>
              <a:rPr lang="en-CA" dirty="0" smtClean="0"/>
              <a:t>Not meant to be exhaustive but a great start.</a:t>
            </a:r>
          </a:p>
          <a:p>
            <a:r>
              <a:rPr lang="en-CA" dirty="0" smtClean="0"/>
              <a:t>Many resources found in the annex.</a:t>
            </a:r>
          </a:p>
          <a:p>
            <a:r>
              <a:rPr lang="en-CA" dirty="0" smtClean="0"/>
              <a:t>Handouts will be available at the end of the session. </a:t>
            </a:r>
            <a:endParaRPr lang="en-CA" dirty="0"/>
          </a:p>
        </p:txBody>
      </p:sp>
    </p:spTree>
    <p:extLst>
      <p:ext uri="{BB962C8B-B14F-4D97-AF65-F5344CB8AC3E}">
        <p14:creationId xmlns:p14="http://schemas.microsoft.com/office/powerpoint/2010/main" val="138186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Who are accessible </a:t>
            </a:r>
            <a:r>
              <a:rPr lang="en-CA" dirty="0" smtClean="0"/>
              <a:t>documents for?</a:t>
            </a:r>
            <a:endParaRPr lang="en-CA" dirty="0"/>
          </a:p>
        </p:txBody>
      </p:sp>
      <p:sp>
        <p:nvSpPr>
          <p:cNvPr id="3" name="Content Placeholder 2"/>
          <p:cNvSpPr>
            <a:spLocks noGrp="1"/>
          </p:cNvSpPr>
          <p:nvPr>
            <p:ph idx="1"/>
          </p:nvPr>
        </p:nvSpPr>
        <p:spPr/>
        <p:txBody>
          <a:bodyPr>
            <a:normAutofit fontScale="85000" lnSpcReduction="20000"/>
          </a:bodyPr>
          <a:lstStyle/>
          <a:p>
            <a:r>
              <a:rPr lang="en-CA" sz="2400" dirty="0" smtClean="0"/>
              <a:t>Everyone really. </a:t>
            </a:r>
          </a:p>
          <a:p>
            <a:r>
              <a:rPr lang="en-CA" sz="2400" dirty="0" smtClean="0"/>
              <a:t>Accessible </a:t>
            </a:r>
            <a:r>
              <a:rPr lang="en-CA" sz="2400" dirty="0"/>
              <a:t>formats are </a:t>
            </a:r>
            <a:r>
              <a:rPr lang="en-CA" sz="2400" dirty="0" smtClean="0"/>
              <a:t>often used by </a:t>
            </a:r>
            <a:r>
              <a:rPr lang="en-CA" sz="2400" dirty="0"/>
              <a:t>people with Print Disabilities or anyone in “eyes busy” situations (</a:t>
            </a:r>
            <a:r>
              <a:rPr lang="en-CA" sz="2400" dirty="0" err="1"/>
              <a:t>e.g</a:t>
            </a:r>
            <a:r>
              <a:rPr lang="en-CA" sz="2400" dirty="0"/>
              <a:t>: driving, audio books, etc.)</a:t>
            </a:r>
          </a:p>
          <a:p>
            <a:pPr lvl="1"/>
            <a:r>
              <a:rPr lang="en-CA" sz="2400" dirty="0"/>
              <a:t>A Print Disabled person is someone who cannot effectively read print because of visual, physical, perceptual, developmental, cognitive, or learning disability.</a:t>
            </a:r>
          </a:p>
          <a:p>
            <a:endParaRPr lang="en-CA" sz="2400" dirty="0" smtClean="0"/>
          </a:p>
          <a:p>
            <a:r>
              <a:rPr lang="en-CA" sz="2400" dirty="0" smtClean="0"/>
              <a:t>Some </a:t>
            </a:r>
            <a:r>
              <a:rPr lang="en-CA" sz="2400" dirty="0"/>
              <a:t>may use various Assistive Technologies (AT) aka Adaptive Computer Technology such as: </a:t>
            </a:r>
          </a:p>
          <a:p>
            <a:pPr lvl="1"/>
            <a:r>
              <a:rPr lang="en-CA" sz="2400" dirty="0"/>
              <a:t>Screen-readers </a:t>
            </a:r>
            <a:r>
              <a:rPr lang="en-CA" sz="2400" dirty="0" smtClean="0"/>
              <a:t>(Dolphin, JAWS</a:t>
            </a:r>
            <a:r>
              <a:rPr lang="en-CA" sz="2400" dirty="0"/>
              <a:t>, Window-Eyes, </a:t>
            </a:r>
            <a:r>
              <a:rPr lang="en-CA" sz="2400" dirty="0" smtClean="0"/>
              <a:t>NVDA, Voice-Over</a:t>
            </a:r>
            <a:r>
              <a:rPr lang="en-CA" sz="2400" dirty="0"/>
              <a:t>, </a:t>
            </a:r>
            <a:r>
              <a:rPr lang="en-CA" sz="2400" dirty="0" err="1"/>
              <a:t>TalkBack</a:t>
            </a:r>
            <a:r>
              <a:rPr lang="en-CA" sz="2400" dirty="0" smtClean="0"/>
              <a:t>,): </a:t>
            </a:r>
            <a:endParaRPr lang="en-CA" sz="2400" dirty="0"/>
          </a:p>
          <a:p>
            <a:pPr lvl="1"/>
            <a:r>
              <a:rPr lang="en-CA" sz="2400" dirty="0"/>
              <a:t>Screen magnification software (</a:t>
            </a:r>
            <a:r>
              <a:rPr lang="en-CA" sz="2400" dirty="0" err="1"/>
              <a:t>ZoomText</a:t>
            </a:r>
            <a:r>
              <a:rPr lang="en-CA" sz="2400" dirty="0"/>
              <a:t>, </a:t>
            </a:r>
            <a:r>
              <a:rPr lang="en-CA" sz="2400" dirty="0" err="1"/>
              <a:t>MAGic</a:t>
            </a:r>
            <a:r>
              <a:rPr lang="en-CA" sz="2400" dirty="0"/>
              <a:t>, Dolphin, </a:t>
            </a:r>
            <a:r>
              <a:rPr lang="en-CA" sz="2400" dirty="0" err="1"/>
              <a:t>etc</a:t>
            </a:r>
            <a:r>
              <a:rPr lang="en-CA" sz="2400" dirty="0"/>
              <a:t>)</a:t>
            </a:r>
          </a:p>
          <a:p>
            <a:endParaRPr lang="en-CA" dirty="0"/>
          </a:p>
        </p:txBody>
      </p:sp>
    </p:spTree>
    <p:extLst>
      <p:ext uri="{BB962C8B-B14F-4D97-AF65-F5344CB8AC3E}">
        <p14:creationId xmlns:p14="http://schemas.microsoft.com/office/powerpoint/2010/main" val="3844030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of half-qwerty keyboard " title="Half QWERTY keyboa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76" y="2354239"/>
            <a:ext cx="2901854" cy="2176391"/>
          </a:xfrm>
          <a:prstGeom prst="rect">
            <a:avLst/>
          </a:prstGeom>
        </p:spPr>
      </p:pic>
      <p:sp>
        <p:nvSpPr>
          <p:cNvPr id="12291" name="Rectangle 3"/>
          <p:cNvSpPr>
            <a:spLocks noGrp="1" noChangeArrowheads="1"/>
          </p:cNvSpPr>
          <p:nvPr>
            <p:ph type="body" idx="1"/>
          </p:nvPr>
        </p:nvSpPr>
        <p:spPr>
          <a:xfrm>
            <a:off x="387350" y="742951"/>
            <a:ext cx="8442751" cy="4057649"/>
          </a:xfrm>
        </p:spPr>
        <p:txBody>
          <a:bodyPr/>
          <a:lstStyle/>
          <a:p>
            <a:pPr eaLnBrk="1" hangingPunct="1">
              <a:lnSpc>
                <a:spcPct val="80000"/>
              </a:lnSpc>
              <a:spcBef>
                <a:spcPct val="0"/>
              </a:spcBef>
              <a:buFont typeface="Wingdings" pitchFamily="2" charset="2"/>
              <a:buNone/>
            </a:pPr>
            <a:endParaRPr lang="en-CA" sz="2000" b="1" u="sng" dirty="0" smtClean="0"/>
          </a:p>
          <a:p>
            <a:pPr marL="723900" lvl="1" indent="-342900">
              <a:lnSpc>
                <a:spcPct val="80000"/>
              </a:lnSpc>
              <a:spcBef>
                <a:spcPct val="0"/>
              </a:spcBef>
              <a:tabLst>
                <a:tab pos="723900" algn="l"/>
              </a:tabLst>
            </a:pPr>
            <a:endParaRPr lang="en-CA" sz="2400" dirty="0" smtClean="0"/>
          </a:p>
          <a:p>
            <a:pPr marL="723900" lvl="1" indent="-342900">
              <a:lnSpc>
                <a:spcPct val="80000"/>
              </a:lnSpc>
              <a:spcBef>
                <a:spcPct val="0"/>
              </a:spcBef>
              <a:tabLst>
                <a:tab pos="723900" algn="l"/>
              </a:tabLst>
            </a:pPr>
            <a:r>
              <a:rPr lang="en-CA" sz="2400" dirty="0" smtClean="0"/>
              <a:t>Voice-recognition systems (Dragon Naturally Speaking, </a:t>
            </a:r>
            <a:r>
              <a:rPr lang="en-CA" sz="2400" dirty="0" err="1" smtClean="0"/>
              <a:t>Siri</a:t>
            </a:r>
            <a:r>
              <a:rPr lang="en-CA" sz="2400" dirty="0" smtClean="0"/>
              <a:t>, Robin, </a:t>
            </a:r>
            <a:r>
              <a:rPr lang="en-CA" sz="2400" dirty="0" err="1" smtClean="0"/>
              <a:t>etc</a:t>
            </a:r>
            <a:r>
              <a:rPr lang="en-CA" sz="2400" dirty="0" smtClean="0"/>
              <a:t>)</a:t>
            </a:r>
            <a:endParaRPr lang="en-CA" sz="2400" b="1" dirty="0"/>
          </a:p>
          <a:p>
            <a:pPr>
              <a:lnSpc>
                <a:spcPct val="80000"/>
              </a:lnSpc>
              <a:spcBef>
                <a:spcPct val="0"/>
              </a:spcBef>
              <a:buNone/>
            </a:pPr>
            <a:endParaRPr lang="en-CA" sz="2400" dirty="0" smtClean="0"/>
          </a:p>
          <a:p>
            <a:pPr lvl="1">
              <a:lnSpc>
                <a:spcPct val="80000"/>
              </a:lnSpc>
              <a:spcBef>
                <a:spcPct val="0"/>
              </a:spcBef>
            </a:pPr>
            <a:r>
              <a:rPr lang="en-CA" sz="2400" dirty="0" smtClean="0"/>
              <a:t>Alternate Keyboards or pointing devices </a:t>
            </a:r>
            <a:r>
              <a:rPr lang="en-CA" sz="2400" dirty="0" err="1" smtClean="0"/>
              <a:t>e.g</a:t>
            </a:r>
            <a:r>
              <a:rPr lang="en-CA" sz="2400" dirty="0" smtClean="0"/>
              <a:t>: Half-QWERTY</a:t>
            </a:r>
          </a:p>
          <a:p>
            <a:pPr eaLnBrk="1" hangingPunct="1">
              <a:lnSpc>
                <a:spcPct val="80000"/>
              </a:lnSpc>
              <a:spcBef>
                <a:spcPct val="0"/>
              </a:spcBef>
              <a:buFont typeface="Wingdings" pitchFamily="2" charset="2"/>
              <a:buNone/>
            </a:pPr>
            <a:endParaRPr lang="en-CA" sz="2400" dirty="0" smtClean="0"/>
          </a:p>
        </p:txBody>
      </p:sp>
      <p:sp>
        <p:nvSpPr>
          <p:cNvPr id="12290" name="Rectangle 2"/>
          <p:cNvSpPr>
            <a:spLocks noGrp="1" noChangeArrowheads="1"/>
          </p:cNvSpPr>
          <p:nvPr>
            <p:ph type="title"/>
          </p:nvPr>
        </p:nvSpPr>
        <p:spPr/>
        <p:txBody>
          <a:bodyPr>
            <a:normAutofit fontScale="90000"/>
          </a:bodyPr>
          <a:lstStyle/>
          <a:p>
            <a:r>
              <a:rPr lang="en-CA" dirty="0"/>
              <a:t>Who are accessible </a:t>
            </a:r>
            <a:r>
              <a:rPr lang="en-CA" dirty="0" smtClean="0"/>
              <a:t>documents for (cont.)</a:t>
            </a:r>
          </a:p>
        </p:txBody>
      </p:sp>
    </p:spTree>
    <p:extLst>
      <p:ext uri="{BB962C8B-B14F-4D97-AF65-F5344CB8AC3E}">
        <p14:creationId xmlns:p14="http://schemas.microsoft.com/office/powerpoint/2010/main" val="2692841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are accessible document formats</a:t>
            </a:r>
            <a:endParaRPr lang="en-CA" dirty="0"/>
          </a:p>
        </p:txBody>
      </p:sp>
      <p:sp>
        <p:nvSpPr>
          <p:cNvPr id="3" name="Content Placeholder 2"/>
          <p:cNvSpPr>
            <a:spLocks noGrp="1"/>
          </p:cNvSpPr>
          <p:nvPr>
            <p:ph idx="1"/>
          </p:nvPr>
        </p:nvSpPr>
        <p:spPr>
          <a:xfrm>
            <a:off x="457200" y="1063229"/>
            <a:ext cx="8302934" cy="3675956"/>
          </a:xfrm>
        </p:spPr>
        <p:txBody>
          <a:bodyPr>
            <a:normAutofit fontScale="92500" lnSpcReduction="20000"/>
          </a:bodyPr>
          <a:lstStyle/>
          <a:p>
            <a:r>
              <a:rPr lang="en-CA" sz="2000" dirty="0" smtClean="0"/>
              <a:t>In general most document formats </a:t>
            </a:r>
            <a:r>
              <a:rPr lang="en-CA" sz="2000" dirty="0"/>
              <a:t>(HTML, PDF, MS-Office </a:t>
            </a:r>
            <a:r>
              <a:rPr lang="en-CA" sz="2000" dirty="0" smtClean="0"/>
              <a:t>(Word </a:t>
            </a:r>
            <a:r>
              <a:rPr lang="en-CA" sz="2000" dirty="0"/>
              <a:t>(</a:t>
            </a:r>
            <a:r>
              <a:rPr lang="en-CA" sz="2000" dirty="0" err="1"/>
              <a:t>docx</a:t>
            </a:r>
            <a:r>
              <a:rPr lang="en-CA" sz="2000" dirty="0"/>
              <a:t>), Excel (</a:t>
            </a:r>
            <a:r>
              <a:rPr lang="en-CA" sz="2000" dirty="0" err="1"/>
              <a:t>xlxs</a:t>
            </a:r>
            <a:r>
              <a:rPr lang="en-CA" sz="2000" dirty="0"/>
              <a:t>), PowerPoint (</a:t>
            </a:r>
            <a:r>
              <a:rPr lang="en-CA" sz="2000" dirty="0" err="1"/>
              <a:t>pptx</a:t>
            </a:r>
            <a:r>
              <a:rPr lang="en-CA" sz="2000" dirty="0"/>
              <a:t>), </a:t>
            </a:r>
            <a:r>
              <a:rPr lang="en-CA" sz="2000" dirty="0" smtClean="0"/>
              <a:t>PDF etc.) can be made accessible as long as standards/guidelines are in place and respected.</a:t>
            </a:r>
          </a:p>
          <a:p>
            <a:endParaRPr lang="en-CA" sz="2000" dirty="0"/>
          </a:p>
          <a:p>
            <a:r>
              <a:rPr lang="en-CA" sz="2000" dirty="0" smtClean="0"/>
              <a:t>Each has its own set of guidelines and requirements.</a:t>
            </a:r>
            <a:endParaRPr lang="en-CA" sz="1600" dirty="0" smtClean="0"/>
          </a:p>
          <a:p>
            <a:endParaRPr lang="en-CA" sz="2000" dirty="0" smtClean="0"/>
          </a:p>
          <a:p>
            <a:r>
              <a:rPr lang="en-CA" sz="2000" dirty="0"/>
              <a:t>Providing accessible formats doesn’t necessarily mean more work it just means working differently</a:t>
            </a:r>
            <a:r>
              <a:rPr lang="en-CA" sz="2000" dirty="0" smtClean="0"/>
              <a:t>.</a:t>
            </a:r>
          </a:p>
          <a:p>
            <a:endParaRPr lang="en-CA" sz="2000" dirty="0" smtClean="0"/>
          </a:p>
          <a:p>
            <a:r>
              <a:rPr lang="en-CA" sz="2000" dirty="0" smtClean="0"/>
              <a:t>Accessibility should be incorporated at the </a:t>
            </a:r>
            <a:r>
              <a:rPr lang="en-CA" sz="2000" b="1" dirty="0" smtClean="0"/>
              <a:t>beginning</a:t>
            </a:r>
            <a:r>
              <a:rPr lang="en-CA" sz="2000" dirty="0" smtClean="0"/>
              <a:t> otherwise it is much more labour intensive and difficult to remediate after the fact.</a:t>
            </a:r>
          </a:p>
          <a:p>
            <a:endParaRPr lang="en-CA" sz="2000" dirty="0"/>
          </a:p>
          <a:p>
            <a:r>
              <a:rPr lang="en-CA" sz="2000" dirty="0" smtClean="0"/>
              <a:t>Accessible documents benefit EVERYONE!</a:t>
            </a:r>
          </a:p>
          <a:p>
            <a:endParaRPr lang="en-CA" sz="2000" dirty="0" smtClean="0"/>
          </a:p>
        </p:txBody>
      </p:sp>
    </p:spTree>
    <p:extLst>
      <p:ext uri="{BB962C8B-B14F-4D97-AF65-F5344CB8AC3E}">
        <p14:creationId xmlns:p14="http://schemas.microsoft.com/office/powerpoint/2010/main" val="160208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smtClean="0"/>
              <a:t>Accessible Documents examples 1 of 8</a:t>
            </a:r>
            <a:endParaRPr lang="en-CA" sz="3200" dirty="0"/>
          </a:p>
        </p:txBody>
      </p:sp>
      <p:sp>
        <p:nvSpPr>
          <p:cNvPr id="3" name="Content Placeholder 2"/>
          <p:cNvSpPr>
            <a:spLocks noGrp="1"/>
          </p:cNvSpPr>
          <p:nvPr>
            <p:ph idx="1"/>
          </p:nvPr>
        </p:nvSpPr>
        <p:spPr>
          <a:xfrm>
            <a:off x="457200" y="970547"/>
            <a:ext cx="8229600" cy="3624076"/>
          </a:xfrm>
        </p:spPr>
        <p:txBody>
          <a:bodyPr>
            <a:normAutofit fontScale="85000" lnSpcReduction="20000"/>
          </a:bodyPr>
          <a:lstStyle/>
          <a:p>
            <a:r>
              <a:rPr lang="en-CA" sz="3000" dirty="0" smtClean="0"/>
              <a:t>Word</a:t>
            </a:r>
          </a:p>
          <a:p>
            <a:pPr lvl="1"/>
            <a:r>
              <a:rPr lang="en-CA" sz="2400" dirty="0" smtClean="0"/>
              <a:t>Use headings</a:t>
            </a:r>
          </a:p>
          <a:p>
            <a:pPr lvl="2"/>
            <a:r>
              <a:rPr lang="en-CA" sz="1900" dirty="0" smtClean="0"/>
              <a:t>Uniform heading structure is most important consideration to make your word docs accessible.</a:t>
            </a:r>
          </a:p>
          <a:p>
            <a:pPr lvl="2"/>
            <a:r>
              <a:rPr lang="en-CA" sz="1900" dirty="0" smtClean="0"/>
              <a:t>Hierarchical structure is important. </a:t>
            </a:r>
          </a:p>
          <a:p>
            <a:pPr marL="914400" lvl="2" indent="0">
              <a:buNone/>
            </a:pPr>
            <a:endParaRPr lang="en-CA" sz="1900" dirty="0" smtClean="0"/>
          </a:p>
          <a:p>
            <a:pPr lvl="1"/>
            <a:r>
              <a:rPr lang="en-CA" sz="2400" dirty="0" smtClean="0"/>
              <a:t>Use alt-text for images</a:t>
            </a:r>
          </a:p>
          <a:p>
            <a:pPr lvl="2"/>
            <a:r>
              <a:rPr lang="en-CA" sz="1900" dirty="0" smtClean="0"/>
              <a:t>Required to ensure that screen reader users can get information as to what an image is and it’s meaning.</a:t>
            </a:r>
          </a:p>
          <a:p>
            <a:pPr marL="914400" lvl="2" indent="0">
              <a:buNone/>
            </a:pPr>
            <a:endParaRPr lang="en-CA" sz="1900" dirty="0" smtClean="0"/>
          </a:p>
          <a:p>
            <a:pPr lvl="1"/>
            <a:r>
              <a:rPr lang="en-CA" sz="2300" dirty="0" smtClean="0"/>
              <a:t>Create meaningful Hyperlink text</a:t>
            </a:r>
          </a:p>
          <a:p>
            <a:pPr lvl="2"/>
            <a:r>
              <a:rPr lang="en-CA" sz="1900" dirty="0" smtClean="0"/>
              <a:t>Don’t use “click here”, links </a:t>
            </a:r>
            <a:r>
              <a:rPr lang="en-CA" sz="1900" dirty="0"/>
              <a:t>should provide a clear and accurate description of the link </a:t>
            </a:r>
            <a:r>
              <a:rPr lang="en-CA" sz="1900" dirty="0" smtClean="0"/>
              <a:t>destination. Instead of providing just the </a:t>
            </a:r>
            <a:r>
              <a:rPr lang="en-CA" sz="1900" dirty="0"/>
              <a:t>URL of the link, consider creating a hyperlink with text to describe </a:t>
            </a:r>
            <a:r>
              <a:rPr lang="en-CA" sz="1900" dirty="0" smtClean="0"/>
              <a:t>it.</a:t>
            </a:r>
          </a:p>
          <a:p>
            <a:pPr lvl="1"/>
            <a:endParaRPr lang="en-CA" sz="3300" dirty="0"/>
          </a:p>
          <a:p>
            <a:endParaRPr lang="en-CA" dirty="0"/>
          </a:p>
        </p:txBody>
      </p:sp>
    </p:spTree>
    <p:extLst>
      <p:ext uri="{BB962C8B-B14F-4D97-AF65-F5344CB8AC3E}">
        <p14:creationId xmlns:p14="http://schemas.microsoft.com/office/powerpoint/2010/main" val="3773902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noAutofit/>
          </a:bodyPr>
          <a:lstStyle/>
          <a:p>
            <a:r>
              <a:rPr lang="en-CA" sz="3200" dirty="0"/>
              <a:t>Accessible Documents </a:t>
            </a:r>
            <a:r>
              <a:rPr lang="en-CA" sz="3200" dirty="0" smtClean="0"/>
              <a:t>examples 2 of 8</a:t>
            </a:r>
            <a:endParaRPr lang="en-CA" sz="3200" dirty="0"/>
          </a:p>
        </p:txBody>
      </p:sp>
      <p:sp>
        <p:nvSpPr>
          <p:cNvPr id="3" name="Content Placeholder 2"/>
          <p:cNvSpPr>
            <a:spLocks noGrp="1"/>
          </p:cNvSpPr>
          <p:nvPr>
            <p:ph idx="1"/>
          </p:nvPr>
        </p:nvSpPr>
        <p:spPr>
          <a:xfrm>
            <a:off x="457200" y="820588"/>
            <a:ext cx="8229600" cy="3492619"/>
          </a:xfrm>
        </p:spPr>
        <p:txBody>
          <a:bodyPr>
            <a:noAutofit/>
          </a:bodyPr>
          <a:lstStyle/>
          <a:p>
            <a:r>
              <a:rPr lang="en-CA" sz="2800" dirty="0" smtClean="0"/>
              <a:t>Word </a:t>
            </a:r>
          </a:p>
          <a:p>
            <a:pPr lvl="1"/>
            <a:r>
              <a:rPr lang="en-CA" sz="1800" dirty="0" smtClean="0"/>
              <a:t>Use Lists:</a:t>
            </a:r>
          </a:p>
          <a:p>
            <a:pPr lvl="2"/>
            <a:r>
              <a:rPr lang="en-CA" sz="1200" dirty="0" smtClean="0"/>
              <a:t>Use built-in tools for ordered or numbered lists.</a:t>
            </a:r>
          </a:p>
          <a:p>
            <a:pPr marL="914400" lvl="2" indent="0">
              <a:buNone/>
            </a:pPr>
            <a:endParaRPr lang="en-CA" sz="1200" dirty="0" smtClean="0"/>
          </a:p>
          <a:p>
            <a:pPr lvl="1"/>
            <a:r>
              <a:rPr lang="en-CA" sz="1800" dirty="0" smtClean="0"/>
              <a:t>Tables</a:t>
            </a:r>
            <a:r>
              <a:rPr lang="en-CA" sz="1800" dirty="0"/>
              <a:t>:</a:t>
            </a:r>
          </a:p>
          <a:p>
            <a:pPr lvl="2"/>
            <a:r>
              <a:rPr lang="en-CA" sz="1400" dirty="0"/>
              <a:t>Create a text summary of the table and place it in Table Properties/Alt </a:t>
            </a:r>
            <a:r>
              <a:rPr lang="en-CA" sz="1400" dirty="0" smtClean="0"/>
              <a:t>Text.</a:t>
            </a:r>
            <a:endParaRPr lang="en-CA" sz="1400" dirty="0"/>
          </a:p>
          <a:p>
            <a:pPr lvl="2"/>
            <a:r>
              <a:rPr lang="en-CA" sz="1400" dirty="0"/>
              <a:t>Tables should be used only to present tabular data (</a:t>
            </a:r>
            <a:r>
              <a:rPr lang="en-CA" sz="1400" b="1" u="sng" dirty="0"/>
              <a:t>never</a:t>
            </a:r>
            <a:r>
              <a:rPr lang="en-CA" sz="1400" dirty="0"/>
              <a:t> for formatting</a:t>
            </a:r>
            <a:r>
              <a:rPr lang="en-CA" sz="1400" dirty="0" smtClean="0"/>
              <a:t>).</a:t>
            </a:r>
            <a:endParaRPr lang="en-CA" sz="1400" dirty="0"/>
          </a:p>
          <a:p>
            <a:pPr lvl="2"/>
            <a:r>
              <a:rPr lang="en-CA" sz="1400" dirty="0"/>
              <a:t>Avoid using </a:t>
            </a:r>
            <a:r>
              <a:rPr lang="en-CA" sz="1400" dirty="0" smtClean="0"/>
              <a:t>merge or splitting </a:t>
            </a:r>
            <a:r>
              <a:rPr lang="en-CA" sz="1400" dirty="0"/>
              <a:t>cells (divide complex data into different smaller tables</a:t>
            </a:r>
            <a:r>
              <a:rPr lang="en-CA" sz="1400" dirty="0" smtClean="0"/>
              <a:t>).</a:t>
            </a:r>
            <a:endParaRPr lang="en-CA" sz="1400" dirty="0"/>
          </a:p>
          <a:p>
            <a:pPr lvl="2"/>
            <a:r>
              <a:rPr lang="en-CA" sz="1400" dirty="0"/>
              <a:t>Use clear and meaningful row and column </a:t>
            </a:r>
            <a:r>
              <a:rPr lang="en-CA" sz="1400" dirty="0" smtClean="0"/>
              <a:t>headers.</a:t>
            </a:r>
          </a:p>
          <a:p>
            <a:pPr marL="914400" lvl="2" indent="0">
              <a:buNone/>
            </a:pPr>
            <a:endParaRPr lang="en-CA" sz="1400" dirty="0" smtClean="0"/>
          </a:p>
          <a:p>
            <a:pPr lvl="1"/>
            <a:r>
              <a:rPr lang="en-CA" sz="1800" dirty="0"/>
              <a:t>Non-Text Elements:</a:t>
            </a:r>
          </a:p>
          <a:p>
            <a:pPr lvl="2"/>
            <a:r>
              <a:rPr lang="en-CA" sz="1200" dirty="0"/>
              <a:t>For non text elements set wrapping style to “in line with text</a:t>
            </a:r>
            <a:r>
              <a:rPr lang="en-CA" sz="1200" dirty="0" smtClean="0"/>
              <a:t>”.</a:t>
            </a:r>
            <a:endParaRPr lang="en-CA" sz="1400" dirty="0" smtClean="0"/>
          </a:p>
        </p:txBody>
      </p:sp>
    </p:spTree>
    <p:extLst>
      <p:ext uri="{BB962C8B-B14F-4D97-AF65-F5344CB8AC3E}">
        <p14:creationId xmlns:p14="http://schemas.microsoft.com/office/powerpoint/2010/main" val="3498648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Accessible Documents examples </a:t>
            </a:r>
            <a:r>
              <a:rPr lang="en-CA" dirty="0" smtClean="0"/>
              <a:t>3 of 8</a:t>
            </a:r>
            <a:endParaRPr lang="en-CA" dirty="0"/>
          </a:p>
        </p:txBody>
      </p:sp>
      <p:sp>
        <p:nvSpPr>
          <p:cNvPr id="3" name="Content Placeholder 2"/>
          <p:cNvSpPr>
            <a:spLocks noGrp="1"/>
          </p:cNvSpPr>
          <p:nvPr>
            <p:ph idx="1"/>
          </p:nvPr>
        </p:nvSpPr>
        <p:spPr>
          <a:xfrm>
            <a:off x="457200" y="946933"/>
            <a:ext cx="8229600" cy="3394472"/>
          </a:xfrm>
        </p:spPr>
        <p:txBody>
          <a:bodyPr/>
          <a:lstStyle/>
          <a:p>
            <a:r>
              <a:rPr lang="en-CA" sz="2800" dirty="0" smtClean="0"/>
              <a:t>Word</a:t>
            </a:r>
          </a:p>
          <a:p>
            <a:pPr lvl="1"/>
            <a:r>
              <a:rPr lang="en-CA" sz="2000" dirty="0" smtClean="0"/>
              <a:t>Colour:</a:t>
            </a:r>
          </a:p>
          <a:p>
            <a:pPr lvl="2"/>
            <a:r>
              <a:rPr lang="en-CA" sz="1600" dirty="0" smtClean="0"/>
              <a:t>Always ensure sufficient colour contrast between foreground and background. </a:t>
            </a:r>
          </a:p>
          <a:p>
            <a:pPr marL="914400" lvl="2" indent="0">
              <a:buNone/>
            </a:pPr>
            <a:endParaRPr lang="en-CA" sz="1600" dirty="0"/>
          </a:p>
          <a:p>
            <a:pPr lvl="1"/>
            <a:r>
              <a:rPr lang="en-CA" sz="1800" dirty="0"/>
              <a:t>Use Accessibility Checker:</a:t>
            </a:r>
          </a:p>
          <a:p>
            <a:pPr lvl="2"/>
            <a:r>
              <a:rPr lang="en-CA" sz="1400" dirty="0"/>
              <a:t>Use built-in accessibility </a:t>
            </a:r>
            <a:r>
              <a:rPr lang="en-CA" sz="1400" dirty="0" smtClean="0"/>
              <a:t>checker</a:t>
            </a:r>
          </a:p>
          <a:p>
            <a:pPr lvl="2"/>
            <a:r>
              <a:rPr lang="en-CA" sz="1400" dirty="0" smtClean="0"/>
              <a:t>It lists the issues with the document, why they are issues and step by step how to fix. </a:t>
            </a:r>
          </a:p>
          <a:p>
            <a:pPr lvl="2"/>
            <a:r>
              <a:rPr lang="en-CA" sz="1400" dirty="0"/>
              <a:t>Preferably, develop an Accessibility Testing team of persons experienced at using Assistive Technologies </a:t>
            </a:r>
            <a:r>
              <a:rPr lang="en-CA" sz="1400" dirty="0" smtClean="0"/>
              <a:t>and these guidelines to validate</a:t>
            </a:r>
            <a:endParaRPr lang="en-CA" sz="2800" dirty="0"/>
          </a:p>
        </p:txBody>
      </p:sp>
    </p:spTree>
    <p:extLst>
      <p:ext uri="{BB962C8B-B14F-4D97-AF65-F5344CB8AC3E}">
        <p14:creationId xmlns:p14="http://schemas.microsoft.com/office/powerpoint/2010/main" val="1542278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6x9_ESDC_01">
  <a:themeElements>
    <a:clrScheme name="ESDC_Primary">
      <a:dk1>
        <a:srgbClr val="000000"/>
      </a:dk1>
      <a:lt1>
        <a:sysClr val="window" lastClr="FFFFFF"/>
      </a:lt1>
      <a:dk2>
        <a:srgbClr val="1F497D"/>
      </a:dk2>
      <a:lt2>
        <a:srgbClr val="9EB8C1"/>
      </a:lt2>
      <a:accent1>
        <a:srgbClr val="62B95F"/>
      </a:accent1>
      <a:accent2>
        <a:srgbClr val="E53D51"/>
      </a:accent2>
      <a:accent3>
        <a:srgbClr val="00ADBA"/>
      </a:accent3>
      <a:accent4>
        <a:srgbClr val="FF8D6B"/>
      </a:accent4>
      <a:accent5>
        <a:srgbClr val="5E459C"/>
      </a:accent5>
      <a:accent6>
        <a:srgbClr val="8E469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ntTruc" ma:contentTypeID="0x0101004B9DE00CD6BF494E8621095E7F111E35004F74A9B650681B41AF60680931644FF8" ma:contentTypeVersion="38" ma:contentTypeDescription="ContTrucD" ma:contentTypeScope="" ma:versionID="06d894131a5b51e5018a3d3b80897f3d">
  <xsd:schema xmlns:xsd="http://www.w3.org/2001/XMLSchema" xmlns:xs="http://www.w3.org/2001/XMLSchema" xmlns:p="http://schemas.microsoft.com/office/2006/metadata/properties" xmlns:ns1="http://schemas.microsoft.com/sharepoint/v3" xmlns:ns2="4f810ac0-7940-4b47-8510-ccc18747f341" xmlns:ns3="aeabe285-28c2-4b4a-a8cd-631679229c94" xmlns:ns4="http://schemas.microsoft.com/sharepoint/v4" targetNamespace="http://schemas.microsoft.com/office/2006/metadata/properties" ma:root="true" ma:fieldsID="457b7fe014ac0dad4a48e1791a399ad9" ns1:_="" ns2:_="" ns3:_="" ns4:_="">
    <xsd:import namespace="http://schemas.microsoft.com/sharepoint/v3"/>
    <xsd:import namespace="4f810ac0-7940-4b47-8510-ccc18747f341"/>
    <xsd:import namespace="aeabe285-28c2-4b4a-a8cd-631679229c94"/>
    <xsd:import namespace="http://schemas.microsoft.com/sharepoint/v4"/>
    <xsd:element name="properties">
      <xsd:complexType>
        <xsd:sequence>
          <xsd:element name="documentManagement">
            <xsd:complexType>
              <xsd:all>
                <xsd:element ref="ns2:ClpServices"/>
                <xsd:element ref="ns3:PgResponsibleResponsable" minOccurs="0"/>
                <xsd:element ref="ns2:TxtResumeE"/>
                <xsd:element ref="ns2:TxtResumeF"/>
                <xsd:element ref="ns2:TxtMotClef" minOccurs="0"/>
                <xsd:element ref="ns2:NbDuree"/>
                <xsd:element ref="ns2:ChkNouveauEmp" minOccurs="0"/>
                <xsd:element ref="ns2:ChLocationEmplacement"/>
                <xsd:element ref="ns2:C_ClpServices" minOccurs="0"/>
                <xsd:element ref="ns2:ChkTraitementInitial" minOccurs="0"/>
                <xsd:element ref="ns2:NbVersion" minOccurs="0"/>
                <xsd:element ref="ns4:IconOverlay" minOccurs="0"/>
                <xsd:element ref="ns1:_vti_ItemDeclaredRecord" minOccurs="0"/>
                <xsd:element ref="ns1:_vti_ItemHoldRecordStatus" minOccurs="0"/>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22" nillable="true" ma:displayName="Declared Record" ma:hidden="true" ma:internalName="_vti_ItemDeclaredRecord" ma:readOnly="true">
      <xsd:simpleType>
        <xsd:restriction base="dms:DateTime"/>
      </xsd:simpleType>
    </xsd:element>
    <xsd:element name="_vti_ItemHoldRecordStatus" ma:index="23" nillable="true" ma:displayName="Hold and Record Status" ma:decimals="0" ma:hidden="true" ma:internalName="_vti_ItemHoldRecordStatus" ma:readOnly="true">
      <xsd:simpleType>
        <xsd:restriction base="dms:Unknown"/>
      </xsd:simpleType>
    </xsd:element>
    <xsd:element name="_dlc_ExpireDateSaved" ma:index="24" nillable="true" ma:displayName="Original Expiration Date" ma:hidden="true" ma:internalName="_dlc_ExpireDateSaved" ma:readOnly="true">
      <xsd:simpleType>
        <xsd:restriction base="dms:DateTime"/>
      </xsd:simpleType>
    </xsd:element>
    <xsd:element name="_dlc_ExpireDate" ma:index="25" nillable="true" ma:displayName="Expiration Date" ma:hidden="true" ma:internalName="_dlc_ExpireDate" ma:readOnly="true">
      <xsd:simpleType>
        <xsd:restriction base="dms:DateTime"/>
      </xsd:simpleType>
    </xsd:element>
    <xsd:element name="_dlc_Exempt" ma:index="26"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810ac0-7940-4b47-8510-ccc18747f341" elementFormDefault="qualified">
    <xsd:import namespace="http://schemas.microsoft.com/office/2006/documentManagement/types"/>
    <xsd:import namespace="http://schemas.microsoft.com/office/infopath/2007/PartnerControls"/>
    <xsd:element name="ClpServices" ma:index="2" ma:displayName="ClpServices" ma:description="ClpServicesD" ma:list="{34A2CCC2-8655-4786-B8EE-4A9DDB8FA9D0}" ma:internalName="ClpServices" ma:showField="Title" ma:web="aeabe285-28c2-4b4a-a8cd-631679229c94">
      <xsd:simpleType>
        <xsd:restriction base="dms:Lookup"/>
      </xsd:simpleType>
    </xsd:element>
    <xsd:element name="TxtResumeE" ma:index="4" ma:displayName="TxtResumeE" ma:description="TxtResumeED" ma:internalName="TxtResumeE">
      <xsd:simpleType>
        <xsd:restriction base="dms:Text">
          <xsd:maxLength value="150"/>
        </xsd:restriction>
      </xsd:simpleType>
    </xsd:element>
    <xsd:element name="TxtResumeF" ma:index="5" ma:displayName="TxtResumeF" ma:description="TxtResumeFD" ma:internalName="TxtResumeF">
      <xsd:simpleType>
        <xsd:restriction base="dms:Text">
          <xsd:maxLength value="150"/>
        </xsd:restriction>
      </xsd:simpleType>
    </xsd:element>
    <xsd:element name="TxtMotClef" ma:index="6" nillable="true" ma:displayName="TxtMotClef" ma:description="TxtMotClefD" ma:internalName="TxtMotClef">
      <xsd:simpleType>
        <xsd:restriction base="dms:Text">
          <xsd:maxLength value="255"/>
        </xsd:restriction>
      </xsd:simpleType>
    </xsd:element>
    <xsd:element name="NbDuree" ma:index="7" ma:displayName="NbDuree" ma:decimals="0" ma:default="12" ma:description="NbDureeD" ma:internalName="NbDuree" ma:percentage="FALSE">
      <xsd:simpleType>
        <xsd:restriction base="dms:Number">
          <xsd:maxInclusive value="24"/>
          <xsd:minInclusive value="3"/>
        </xsd:restriction>
      </xsd:simpleType>
    </xsd:element>
    <xsd:element name="ChkNouveauEmp" ma:index="8" nillable="true" ma:displayName="ChkNouveauEmp" ma:default="0" ma:description="ChkNouveauEmpD" ma:internalName="ChkNouveauEmp">
      <xsd:simpleType>
        <xsd:restriction base="dms:Boolean"/>
      </xsd:simpleType>
    </xsd:element>
    <xsd:element name="ChLocationEmplacement" ma:index="9" ma:displayName="ChLocationEmplacement" ma:default="Client Library / Bibliothèque client" ma:description="ChLocationEmplacementD" ma:format="Dropdown" ma:internalName="ChLocationEmplacement">
      <xsd:simpleType>
        <xsd:restriction base="dms:Choice">
          <xsd:enumeration value="Client Library / Bibliothèque client"/>
          <xsd:enumeration value="Technical Library / Bibliothèque technique"/>
          <xsd:enumeration value="Archive"/>
          <xsd:enumeration value="Work in progress library / Bibliothèque de travaux en cours"/>
        </xsd:restriction>
      </xsd:simpleType>
    </xsd:element>
    <xsd:element name="C_ClpServices" ma:index="17" nillable="true" ma:displayName="C_ClpServices" ma:internalName="C_ClpServices" ma:readOnly="true">
      <xsd:simpleType>
        <xsd:restriction base="dms:Text"/>
      </xsd:simpleType>
    </xsd:element>
    <xsd:element name="ChkTraitementInitial" ma:index="18" nillable="true" ma:displayName="ChkTraitementInitial" ma:default="0" ma:description="To know if initial workflow is done&#10;Pour voir si le flux de travail initial est fait" ma:hidden="true" ma:internalName="ChkTraitementInitial" ma:readOnly="false">
      <xsd:simpleType>
        <xsd:restriction base="dms:Boolean"/>
      </xsd:simpleType>
    </xsd:element>
    <xsd:element name="NbVersion" ma:index="19" nillable="true" ma:displayName="NbVersion" ma:description="Enregistre la version du document / Saves the document version" ma:hidden="true" ma:internalName="NbVersion" ma:readOnly="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eabe285-28c2-4b4a-a8cd-631679229c94" elementFormDefault="qualified">
    <xsd:import namespace="http://schemas.microsoft.com/office/2006/documentManagement/types"/>
    <xsd:import namespace="http://schemas.microsoft.com/office/infopath/2007/PartnerControls"/>
    <xsd:element name="PgResponsibleResponsable" ma:index="3" nillable="true" ma:displayName="PgResponsibleResponsable" ma:description="" ma:list="UserInfo" ma:SharePointGroup="0" ma:internalName="PgResponsibleResponsabl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_ClpServices xmlns="4f810ac0-7940-4b47-8510-ccc18747f341" xsi:nil="true"/>
    <TxtMotClef xmlns="4f810ac0-7940-4b47-8510-ccc18747f341" xsi:nil="true"/>
    <NbDuree xmlns="4f810ac0-7940-4b47-8510-ccc18747f341">12</NbDuree>
    <NbVersion xmlns="4f810ac0-7940-4b47-8510-ccc18747f341" xsi:nil="true"/>
    <ClpServices xmlns="4f810ac0-7940-4b47-8510-ccc18747f341">11</ClpServices>
    <IconOverlay xmlns="http://schemas.microsoft.com/sharepoint/v4" xsi:nil="true"/>
    <ChkNouveauEmp xmlns="4f810ac0-7940-4b47-8510-ccc18747f341">false</ChkNouveauEmp>
    <ChkTraitementInitial xmlns="4f810ac0-7940-4b47-8510-ccc18747f341">false</ChkTraitementInitial>
    <TxtResumeE xmlns="4f810ac0-7940-4b47-8510-ccc18747f341"/>
    <ChLocationEmplacement xmlns="4f810ac0-7940-4b47-8510-ccc18747f341">Client Library / Bibliothèque client</ChLocationEmplacement>
    <TxtResumeF xmlns="4f810ac0-7940-4b47-8510-ccc18747f341"/>
    <PgResponsibleResponsable xmlns="aeabe285-28c2-4b4a-a8cd-631679229c94">
      <ns3:UserInfo xmlns:ns3="aeabe285-28c2-4b4a-a8cd-631679229c94">
        <ns3:DisplayName>Demers, Andre A [NC]</ns3:DisplayName>
        <ns3:AccountId>3363</ns3:AccountId>
        <ns3:AccountType>User</ns3:AccountType>
      </ns3:UserInfo>
    </PgResponsibleResponsable>
  </documentManagement>
</p:properties>
</file>

<file path=customXml/itemProps1.xml><?xml version="1.0" encoding="utf-8"?>
<ds:datastoreItem xmlns:ds="http://schemas.openxmlformats.org/officeDocument/2006/customXml" ds:itemID="{42A41296-CA63-4450-A37C-687875B724D7}">
  <ds:schemaRefs>
    <ds:schemaRef ds:uri="http://schemas.microsoft.com/sharepoint/v3/contenttype/forms"/>
  </ds:schemaRefs>
</ds:datastoreItem>
</file>

<file path=customXml/itemProps2.xml><?xml version="1.0" encoding="utf-8"?>
<ds:datastoreItem xmlns:ds="http://schemas.openxmlformats.org/officeDocument/2006/customXml" ds:itemID="{D798478E-280C-4F45-9662-7DEFFB7325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810ac0-7940-4b47-8510-ccc18747f341"/>
    <ds:schemaRef ds:uri="aeabe285-28c2-4b4a-a8cd-631679229c9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5BECCF-8FAA-45F0-9712-E2E72716B9F2}">
  <ds:schemaRefs>
    <ds:schemaRef ds:uri="http://purl.org/dc/dcmitype/"/>
    <ds:schemaRef ds:uri="http://purl.org/dc/elements/1.1/"/>
    <ds:schemaRef ds:uri="http://schemas.microsoft.com/office/infopath/2007/PartnerControls"/>
    <ds:schemaRef ds:uri="http://www.w3.org/XML/1998/namespace"/>
    <ds:schemaRef ds:uri="http://schemas.microsoft.com/office/2006/metadata/properties"/>
    <ds:schemaRef ds:uri="4f810ac0-7940-4b47-8510-ccc18747f341"/>
    <ds:schemaRef ds:uri="http://purl.org/dc/terms/"/>
    <ds:schemaRef ds:uri="http://schemas.microsoft.com/office/2006/documentManagement/types"/>
    <ds:schemaRef ds:uri="aeabe285-28c2-4b4a-a8cd-631679229c94"/>
    <ds:schemaRef ds:uri="http://schemas.openxmlformats.org/package/2006/metadata/core-properties"/>
    <ds:schemaRef ds:uri="http://schemas.microsoft.com/sharepoint/v4"/>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PPT16x9_ESDC_Final_EN01</Template>
  <TotalTime>228</TotalTime>
  <Words>1145</Words>
  <Application>Microsoft Office PowerPoint</Application>
  <PresentationFormat>On-screen Show (16:9)</PresentationFormat>
  <Paragraphs>143</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16x9_ESDC_01</vt:lpstr>
      <vt:lpstr>Creating Accessible Documents</vt:lpstr>
      <vt:lpstr>Agenda</vt:lpstr>
      <vt:lpstr>What this presentation is and is not </vt:lpstr>
      <vt:lpstr>Who are accessible documents for?</vt:lpstr>
      <vt:lpstr>Who are accessible documents for (cont.)</vt:lpstr>
      <vt:lpstr>What are accessible document formats</vt:lpstr>
      <vt:lpstr>Accessible Documents examples 1 of 8</vt:lpstr>
      <vt:lpstr>Accessible Documents examples 2 of 8</vt:lpstr>
      <vt:lpstr>Accessible Documents examples 3 of 8</vt:lpstr>
      <vt:lpstr>Accessible Documents examples 4 of 8</vt:lpstr>
      <vt:lpstr>Accessible Documents examples 5 of 7</vt:lpstr>
      <vt:lpstr>Accessible Documents examples 6 of 8</vt:lpstr>
      <vt:lpstr>Accessible Documents examples 7 of 8</vt:lpstr>
      <vt:lpstr>Accessible Documents examples 7 of 8</vt:lpstr>
      <vt:lpstr>Demo</vt:lpstr>
      <vt:lpstr>Caution</vt:lpstr>
      <vt:lpstr>Questions?</vt:lpstr>
      <vt:lpstr>Annex A References </vt:lpstr>
    </vt:vector>
  </TitlesOfParts>
  <Company>GoC / GdC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formats</dc:title>
  <dc:creator>Demers, André [NC]</dc:creator>
  <cp:lastModifiedBy>Dussault, Elizabeth</cp:lastModifiedBy>
  <cp:revision>22</cp:revision>
  <dcterms:created xsi:type="dcterms:W3CDTF">2018-05-07T17:26:28Z</dcterms:created>
  <dcterms:modified xsi:type="dcterms:W3CDTF">2018-05-11T14:30:32Z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
  </property>
  <property fmtid="{D5CDD505-2E9C-101B-9397-08002B2CF9AE}" pid="4" name="ContentTypeId">
    <vt:lpwstr>0x0101040003A63F095AE43C418C5EB8D418AD87E4008A2F70CE93A5824AB942A768F5BED4E8</vt:lpwstr>
  </property>
  <property fmtid="{D5CDD505-2E9C-101B-9397-08002B2CF9AE}" pid="5" name="WorkflowChangePath">
    <vt:lpwstr>7ab30019-3554-4919-b6f6-c90dc74a1bdf,5;</vt:lpwstr>
  </property>
</Properties>
</file>