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271" r:id="rId4"/>
    <p:sldId id="309" r:id="rId5"/>
    <p:sldId id="272" r:id="rId6"/>
    <p:sldId id="315" r:id="rId7"/>
    <p:sldId id="316" r:id="rId8"/>
    <p:sldId id="305" r:id="rId9"/>
    <p:sldId id="291" r:id="rId10"/>
    <p:sldId id="304" r:id="rId11"/>
    <p:sldId id="310" r:id="rId12"/>
    <p:sldId id="293" r:id="rId13"/>
    <p:sldId id="311" r:id="rId14"/>
    <p:sldId id="313" r:id="rId15"/>
  </p:sldIdLst>
  <p:sldSz cx="9144000" cy="6858000" type="screen4x3"/>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4BE188-FDA8-7E4E-AB6C-B3D238079096}">
          <p14:sldIdLst>
            <p14:sldId id="256"/>
            <p14:sldId id="257"/>
            <p14:sldId id="271"/>
            <p14:sldId id="309"/>
            <p14:sldId id="272"/>
            <p14:sldId id="315"/>
            <p14:sldId id="316"/>
            <p14:sldId id="305"/>
            <p14:sldId id="291"/>
            <p14:sldId id="304"/>
            <p14:sldId id="310"/>
            <p14:sldId id="293"/>
            <p14:sldId id="311"/>
            <p14:sldId id="313"/>
          </p14:sldIdLst>
        </p14:section>
        <p14:section name="Visuel Library" id="{880F1B38-4BF9-9D49-81C4-0CB4285D9AF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FF3300"/>
    <a:srgbClr val="00FF99"/>
    <a:srgbClr val="FF9966"/>
    <a:srgbClr val="00FFCC"/>
    <a:srgbClr val="FF9933"/>
    <a:srgbClr val="9966FF"/>
    <a:srgbClr val="008080"/>
    <a:srgbClr val="FF66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52" autoAdjust="0"/>
    <p:restoredTop sz="95587" autoAdjust="0"/>
  </p:normalViewPr>
  <p:slideViewPr>
    <p:cSldViewPr snapToGrid="0" snapToObjects="1">
      <p:cViewPr varScale="1">
        <p:scale>
          <a:sx n="108" d="100"/>
          <a:sy n="108" d="100"/>
        </p:scale>
        <p:origin x="-1620" y="-84"/>
      </p:cViewPr>
      <p:guideLst>
        <p:guide orient="horz" pos="2155"/>
        <p:guide pos="2886"/>
      </p:guideLst>
    </p:cSldViewPr>
  </p:slideViewPr>
  <p:outlineViewPr>
    <p:cViewPr>
      <p:scale>
        <a:sx n="33" d="100"/>
        <a:sy n="33" d="100"/>
      </p:scale>
      <p:origin x="0" y="1061"/>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30" d="100"/>
          <a:sy n="130" d="100"/>
        </p:scale>
        <p:origin x="-3448" y="-11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EA956CDF-086B-474F-BEF9-4CABEECB2E26}" type="datetimeFigureOut">
              <a:rPr lang="en-US" smtClean="0"/>
              <a:t>5/14/2018</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C66597AD-DFDC-3846-A792-2604544DDE1B}" type="slidenum">
              <a:rPr lang="en-US" smtClean="0"/>
              <a:t>‹#›</a:t>
            </a:fld>
            <a:endParaRPr lang="en-US" dirty="0"/>
          </a:p>
        </p:txBody>
      </p:sp>
    </p:spTree>
    <p:extLst>
      <p:ext uri="{BB962C8B-B14F-4D97-AF65-F5344CB8AC3E}">
        <p14:creationId xmlns:p14="http://schemas.microsoft.com/office/powerpoint/2010/main" val="4378932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FAAB3AF9-4EAF-7F4D-AC56-7732E0FF244F}" type="datetimeFigureOut">
              <a:rPr lang="en-US" smtClean="0"/>
              <a:t>5/14/2018</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7E9DD9FA-9A84-E143-86E3-47119075FC69}" type="slidenum">
              <a:rPr lang="en-US" smtClean="0"/>
              <a:t>‹#›</a:t>
            </a:fld>
            <a:endParaRPr lang="en-US" dirty="0"/>
          </a:p>
        </p:txBody>
      </p:sp>
    </p:spTree>
    <p:extLst>
      <p:ext uri="{BB962C8B-B14F-4D97-AF65-F5344CB8AC3E}">
        <p14:creationId xmlns:p14="http://schemas.microsoft.com/office/powerpoint/2010/main" val="288106725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3</a:t>
            </a:fld>
            <a:endParaRPr lang="en-US" dirty="0"/>
          </a:p>
        </p:txBody>
      </p:sp>
    </p:spTree>
    <p:extLst>
      <p:ext uri="{BB962C8B-B14F-4D97-AF65-F5344CB8AC3E}">
        <p14:creationId xmlns:p14="http://schemas.microsoft.com/office/powerpoint/2010/main" val="217460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4</a:t>
            </a:fld>
            <a:endParaRPr lang="en-US" dirty="0"/>
          </a:p>
        </p:txBody>
      </p:sp>
    </p:spTree>
    <p:extLst>
      <p:ext uri="{BB962C8B-B14F-4D97-AF65-F5344CB8AC3E}">
        <p14:creationId xmlns:p14="http://schemas.microsoft.com/office/powerpoint/2010/main" val="76451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5</a:t>
            </a:fld>
            <a:endParaRPr lang="en-US" dirty="0"/>
          </a:p>
        </p:txBody>
      </p:sp>
    </p:spTree>
    <p:extLst>
      <p:ext uri="{BB962C8B-B14F-4D97-AF65-F5344CB8AC3E}">
        <p14:creationId xmlns:p14="http://schemas.microsoft.com/office/powerpoint/2010/main" val="2610208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8</a:t>
            </a:fld>
            <a:endParaRPr lang="en-US" dirty="0"/>
          </a:p>
        </p:txBody>
      </p:sp>
    </p:spTree>
    <p:extLst>
      <p:ext uri="{BB962C8B-B14F-4D97-AF65-F5344CB8AC3E}">
        <p14:creationId xmlns:p14="http://schemas.microsoft.com/office/powerpoint/2010/main" val="433782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10</a:t>
            </a:fld>
            <a:endParaRPr lang="en-US" dirty="0"/>
          </a:p>
        </p:txBody>
      </p:sp>
    </p:spTree>
    <p:extLst>
      <p:ext uri="{BB962C8B-B14F-4D97-AF65-F5344CB8AC3E}">
        <p14:creationId xmlns:p14="http://schemas.microsoft.com/office/powerpoint/2010/main" val="223890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E9DD9FA-9A84-E143-86E3-47119075FC69}" type="slidenum">
              <a:rPr lang="en-US" smtClean="0"/>
              <a:t>11</a:t>
            </a:fld>
            <a:endParaRPr lang="en-US" dirty="0"/>
          </a:p>
        </p:txBody>
      </p:sp>
    </p:spTree>
    <p:extLst>
      <p:ext uri="{BB962C8B-B14F-4D97-AF65-F5344CB8AC3E}">
        <p14:creationId xmlns:p14="http://schemas.microsoft.com/office/powerpoint/2010/main" val="223890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10"/>
          </p:nvPr>
        </p:nvSpPr>
        <p:spPr/>
        <p:txBody>
          <a:bodyPr/>
          <a:lstStyle/>
          <a:p>
            <a:fld id="{7E9DD9FA-9A84-E143-86E3-47119075FC69}" type="slidenum">
              <a:rPr lang="en-US" smtClean="0"/>
              <a:t>12</a:t>
            </a:fld>
            <a:endParaRPr lang="en-US" dirty="0"/>
          </a:p>
        </p:txBody>
      </p:sp>
    </p:spTree>
    <p:extLst>
      <p:ext uri="{BB962C8B-B14F-4D97-AF65-F5344CB8AC3E}">
        <p14:creationId xmlns:p14="http://schemas.microsoft.com/office/powerpoint/2010/main" val="19311330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4D5355-65D7-0D4C-B310-E31A1CB8889D}" type="datetime1">
              <a:rPr lang="en-US" smtClean="0"/>
              <a:t>5/14/2018</a:t>
            </a:fld>
            <a:endParaRPr lang="en-US" dirty="0"/>
          </a:p>
        </p:txBody>
      </p:sp>
      <p:sp>
        <p:nvSpPr>
          <p:cNvPr id="6" name="Slide Number Placeholder 5"/>
          <p:cNvSpPr>
            <a:spLocks noGrp="1"/>
          </p:cNvSpPr>
          <p:nvPr>
            <p:ph type="sldNum" sz="quarter" idx="12"/>
          </p:nvPr>
        </p:nvSpPr>
        <p:spPr/>
        <p:txBody>
          <a:bodyPr/>
          <a:lstStyle/>
          <a:p>
            <a:fld id="{ABCE2B6B-7FFE-FA46-BED3-31567387080B}" type="slidenum">
              <a:rPr lang="en-US" smtClean="0"/>
              <a:t>‹#›</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478711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sz="1100" b="0" i="1">
                <a:latin typeface="Verdana"/>
                <a:cs typeface="Verdana"/>
              </a:defRPr>
            </a:lvl1pPr>
          </a:lstStyle>
          <a:p>
            <a:r>
              <a:rPr lang="en-US" dirty="0" smtClean="0"/>
              <a:t>Lorem ipsum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CE2B6B-7FFE-FA46-BED3-31567387080B}" type="slidenum">
              <a:rPr lang="en-US" smtClean="0"/>
              <a:t>‹#›</a:t>
            </a:fld>
            <a:endParaRPr lang="en-US" dirty="0"/>
          </a:p>
        </p:txBody>
      </p:sp>
    </p:spTree>
    <p:extLst>
      <p:ext uri="{BB962C8B-B14F-4D97-AF65-F5344CB8AC3E}">
        <p14:creationId xmlns:p14="http://schemas.microsoft.com/office/powerpoint/2010/main" val="268082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sz="1100" b="0" i="1">
                <a:latin typeface="Verdana"/>
                <a:cs typeface="Verdana"/>
              </a:defRPr>
            </a:lvl1pPr>
          </a:lstStyle>
          <a:p>
            <a:r>
              <a:rPr lang="en-US" dirty="0" smtClean="0"/>
              <a:t>Lorem ipsum</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CE2B6B-7FFE-FA46-BED3-31567387080B}" type="slidenum">
              <a:rPr lang="en-US" smtClean="0"/>
              <a:t>‹#›</a:t>
            </a:fld>
            <a:endParaRPr lang="en-US" dirty="0"/>
          </a:p>
        </p:txBody>
      </p:sp>
    </p:spTree>
    <p:extLst>
      <p:ext uri="{BB962C8B-B14F-4D97-AF65-F5344CB8AC3E}">
        <p14:creationId xmlns:p14="http://schemas.microsoft.com/office/powerpoint/2010/main" val="40093549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6E7DB6-28F2-6B4F-B157-E07B60B8B109}" type="datetime1">
              <a:rPr lang="en-US" smtClean="0"/>
              <a:t>5/14/2018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E2B6B-7FFE-FA46-BED3-31567387080B}" type="slidenum">
              <a:rPr lang="en-US" smtClean="0"/>
              <a:t>‹#›</a:t>
            </a:fld>
            <a:endParaRPr lang="en-US" dirty="0"/>
          </a:p>
        </p:txBody>
      </p:sp>
    </p:spTree>
    <p:extLst>
      <p:ext uri="{BB962C8B-B14F-4D97-AF65-F5344CB8AC3E}">
        <p14:creationId xmlns:p14="http://schemas.microsoft.com/office/powerpoint/2010/main" val="301224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EDSC.DGSCServicesAccessibles-AccessibleServicesCSB.ESDC@hrdc-drhc.ne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892112" y="4356389"/>
            <a:ext cx="3526697" cy="2117992"/>
          </a:xfrm>
        </p:spPr>
        <p:txBody>
          <a:bodyPr anchor="t">
            <a:noAutofit/>
          </a:bodyPr>
          <a:lstStyle/>
          <a:p>
            <a:pPr algn="l"/>
            <a:r>
              <a:rPr lang="en-US" sz="1800" dirty="0" smtClean="0">
                <a:latin typeface="Arial Narrow" panose="020B0606020202030204" pitchFamily="34" charset="0"/>
                <a:ea typeface="Verdana" panose="020B0604030504040204" pitchFamily="34" charset="0"/>
                <a:cs typeface="Verdana" panose="020B0604030504040204" pitchFamily="34" charset="0"/>
              </a:rPr>
              <a:t>Multi-Year Accessibility </a:t>
            </a:r>
            <a:r>
              <a:rPr lang="en-US" sz="1800" dirty="0">
                <a:latin typeface="Arial Narrow" panose="020B0606020202030204" pitchFamily="34" charset="0"/>
                <a:ea typeface="Verdana" panose="020B0604030504040204" pitchFamily="34" charset="0"/>
                <a:cs typeface="Verdana" panose="020B0604030504040204" pitchFamily="34" charset="0"/>
              </a:rPr>
              <a:t>Plan </a:t>
            </a:r>
            <a:r>
              <a:rPr lang="en-US" sz="1800" dirty="0" smtClean="0">
                <a:latin typeface="Arial Narrow" panose="020B0606020202030204" pitchFamily="34" charset="0"/>
                <a:ea typeface="Verdana" panose="020B0604030504040204" pitchFamily="34" charset="0"/>
                <a:cs typeface="Verdana" panose="020B0604030504040204" pitchFamily="34" charset="0"/>
              </a:rPr>
              <a:t/>
            </a:r>
            <a:br>
              <a:rPr lang="en-US" sz="1800" dirty="0" smtClean="0">
                <a:latin typeface="Arial Narrow" panose="020B0606020202030204" pitchFamily="34" charset="0"/>
                <a:ea typeface="Verdana" panose="020B0604030504040204" pitchFamily="34" charset="0"/>
                <a:cs typeface="Verdana" panose="020B0604030504040204" pitchFamily="34" charset="0"/>
              </a:rPr>
            </a:br>
            <a:r>
              <a:rPr lang="en-US" sz="1800" dirty="0" smtClean="0">
                <a:latin typeface="Arial Narrow" panose="020B0606020202030204" pitchFamily="34" charset="0"/>
                <a:ea typeface="Verdana" panose="020B0604030504040204" pitchFamily="34" charset="0"/>
                <a:cs typeface="Verdana" panose="020B0604030504040204" pitchFamily="34" charset="0"/>
              </a:rPr>
              <a:t>for Client </a:t>
            </a:r>
            <a:r>
              <a:rPr lang="en-US" sz="1800" dirty="0">
                <a:latin typeface="Arial Narrow" panose="020B0606020202030204" pitchFamily="34" charset="0"/>
                <a:ea typeface="Verdana" panose="020B0604030504040204" pitchFamily="34" charset="0"/>
                <a:cs typeface="Verdana" panose="020B0604030504040204" pitchFamily="34" charset="0"/>
              </a:rPr>
              <a:t>Service</a:t>
            </a:r>
            <a:br>
              <a:rPr lang="en-US" sz="1800" dirty="0">
                <a:latin typeface="Arial Narrow" panose="020B0606020202030204" pitchFamily="34" charset="0"/>
                <a:ea typeface="Verdana" panose="020B0604030504040204" pitchFamily="34" charset="0"/>
                <a:cs typeface="Verdana" panose="020B0604030504040204" pitchFamily="34" charset="0"/>
              </a:rPr>
            </a:br>
            <a:r>
              <a:rPr lang="en-US" sz="1800" dirty="0">
                <a:latin typeface="Arial Narrow" panose="020B0606020202030204" pitchFamily="34" charset="0"/>
                <a:ea typeface="Verdana" panose="020B0604030504040204" pitchFamily="34" charset="0"/>
                <a:cs typeface="Verdana" panose="020B0604030504040204" pitchFamily="34" charset="0"/>
              </a:rPr>
              <a:t>(</a:t>
            </a:r>
            <a:r>
              <a:rPr lang="en-US" sz="1800" dirty="0" smtClean="0">
                <a:latin typeface="Arial Narrow" panose="020B0606020202030204" pitchFamily="34" charset="0"/>
                <a:ea typeface="Verdana" panose="020B0604030504040204" pitchFamily="34" charset="0"/>
                <a:cs typeface="Verdana" panose="020B0604030504040204" pitchFamily="34" charset="0"/>
              </a:rPr>
              <a:t>MYAP-CS)</a:t>
            </a:r>
            <a:r>
              <a:rPr lang="en-US" sz="1800" b="1" dirty="0" smtClean="0">
                <a:latin typeface="Arial Narrow" panose="020B0606020202030204" pitchFamily="34" charset="0"/>
                <a:ea typeface="Verdana" panose="020B0604030504040204" pitchFamily="34" charset="0"/>
                <a:cs typeface="Verdana" panose="020B0604030504040204" pitchFamily="34" charset="0"/>
              </a:rPr>
              <a:t/>
            </a:r>
            <a:br>
              <a:rPr lang="en-US" sz="1800" b="1" dirty="0" smtClean="0">
                <a:latin typeface="Arial Narrow" panose="020B0606020202030204" pitchFamily="34" charset="0"/>
                <a:ea typeface="Verdana" panose="020B0604030504040204" pitchFamily="34" charset="0"/>
                <a:cs typeface="Verdana" panose="020B0604030504040204" pitchFamily="34" charset="0"/>
              </a:rPr>
            </a:br>
            <a:r>
              <a:rPr lang="en-US" sz="1800" b="1" dirty="0" smtClean="0">
                <a:latin typeface="Arial Narrow" panose="020B0606020202030204" pitchFamily="34" charset="0"/>
                <a:ea typeface="Verdana" panose="020B0604030504040204" pitchFamily="34" charset="0"/>
                <a:cs typeface="Verdana" panose="020B0604030504040204" pitchFamily="34" charset="0"/>
              </a:rPr>
              <a:t/>
            </a:r>
            <a:br>
              <a:rPr lang="en-US" sz="1800" b="1" dirty="0" smtClean="0">
                <a:latin typeface="Arial Narrow" panose="020B0606020202030204" pitchFamily="34" charset="0"/>
                <a:ea typeface="Verdana" panose="020B0604030504040204" pitchFamily="34" charset="0"/>
                <a:cs typeface="Verdana" panose="020B0604030504040204" pitchFamily="34" charset="0"/>
              </a:rPr>
            </a:br>
            <a:r>
              <a:rPr lang="en-US" sz="1800" dirty="0" smtClean="0">
                <a:latin typeface="Arial Narrow" panose="020B0606020202030204" pitchFamily="34" charset="0"/>
                <a:ea typeface="Verdana" panose="020B0604030504040204" pitchFamily="34" charset="0"/>
                <a:cs typeface="Verdana" panose="020B0604030504040204" pitchFamily="34" charset="0"/>
              </a:rPr>
              <a:t>2018 Blueprint 2020 Innovation Fair</a:t>
            </a:r>
            <a:br>
              <a:rPr lang="en-US" sz="1800" dirty="0" smtClean="0">
                <a:latin typeface="Arial Narrow" panose="020B0606020202030204" pitchFamily="34" charset="0"/>
                <a:ea typeface="Verdana" panose="020B0604030504040204" pitchFamily="34" charset="0"/>
                <a:cs typeface="Verdana" panose="020B0604030504040204" pitchFamily="34" charset="0"/>
              </a:rPr>
            </a:br>
            <a:r>
              <a:rPr lang="en-US" sz="1800" dirty="0" smtClean="0">
                <a:latin typeface="Arial Narrow" panose="020B0606020202030204" pitchFamily="34" charset="0"/>
                <a:ea typeface="Verdana" panose="020B0604030504040204" pitchFamily="34" charset="0"/>
                <a:cs typeface="Verdana" panose="020B0604030504040204" pitchFamily="34" charset="0"/>
              </a:rPr>
              <a:t>May 16, 2018</a:t>
            </a:r>
            <a:r>
              <a:rPr lang="en-US" sz="1800" dirty="0">
                <a:latin typeface="Arial Narrow" panose="020B0606020202030204" pitchFamily="34" charset="0"/>
                <a:ea typeface="Verdana" panose="020B0604030504040204" pitchFamily="34" charset="0"/>
                <a:cs typeface="Verdana" panose="020B0604030504040204" pitchFamily="34" charset="0"/>
              </a:rPr>
              <a:t/>
            </a:r>
            <a:br>
              <a:rPr lang="en-US" sz="1800" dirty="0">
                <a:latin typeface="Arial Narrow" panose="020B0606020202030204" pitchFamily="34" charset="0"/>
                <a:ea typeface="Verdana" panose="020B0604030504040204" pitchFamily="34" charset="0"/>
                <a:cs typeface="Verdana" panose="020B0604030504040204" pitchFamily="34" charset="0"/>
              </a:rPr>
            </a:br>
            <a:endParaRPr lang="en-US" sz="1800" dirty="0">
              <a:latin typeface="Arial Narrow" panose="020B0606020202030204" pitchFamily="34" charset="0"/>
              <a:ea typeface="Verdana" panose="020B0604030504040204" pitchFamily="34" charset="0"/>
              <a:cs typeface="Verdana" panose="020B0604030504040204" pitchFamily="34" charset="0"/>
            </a:endParaRPr>
          </a:p>
        </p:txBody>
      </p:sp>
      <p:sp>
        <p:nvSpPr>
          <p:cNvPr id="3" name="Rectangle 2"/>
          <p:cNvSpPr/>
          <p:nvPr/>
        </p:nvSpPr>
        <p:spPr>
          <a:xfrm>
            <a:off x="6642101" y="1057870"/>
            <a:ext cx="1409360" cy="338554"/>
          </a:xfrm>
          <a:prstGeom prst="rect">
            <a:avLst/>
          </a:prstGeom>
        </p:spPr>
        <p:txBody>
          <a:bodyPr wrap="none">
            <a:spAutoFit/>
          </a:bodyPr>
          <a:lstStyle/>
          <a:p>
            <a:r>
              <a:rPr lang="en-US" sz="1600" dirty="0" smtClean="0">
                <a:latin typeface="Arial Narrow" panose="020B0606020202030204" pitchFamily="34" charset="0"/>
              </a:rPr>
              <a:t>UNCLASSIFIED</a:t>
            </a:r>
            <a:endParaRPr lang="en-US" sz="1600" dirty="0">
              <a:latin typeface="Arial Narrow" panose="020B0606020202030204" pitchFamily="34" charset="0"/>
            </a:endParaRPr>
          </a:p>
        </p:txBody>
      </p:sp>
      <p:sp>
        <p:nvSpPr>
          <p:cNvPr id="5" name="TextBox 4"/>
          <p:cNvSpPr txBox="1"/>
          <p:nvPr/>
        </p:nvSpPr>
        <p:spPr>
          <a:xfrm>
            <a:off x="4871093" y="2464256"/>
            <a:ext cx="3542016" cy="1815882"/>
          </a:xfrm>
          <a:prstGeom prst="rect">
            <a:avLst/>
          </a:prstGeom>
          <a:noFill/>
        </p:spPr>
        <p:txBody>
          <a:bodyPr wrap="square" rtlCol="0">
            <a:spAutoFit/>
          </a:bodyPr>
          <a:lstStyle/>
          <a:p>
            <a:r>
              <a:rPr lang="en-US" sz="2800" b="1" i="1" dirty="0" smtClean="0">
                <a:latin typeface="Arial Narrow" panose="020B0606020202030204" pitchFamily="34" charset="0"/>
                <a:ea typeface="Verdana" panose="020B0604030504040204" pitchFamily="34" charset="0"/>
                <a:cs typeface="Verdana" panose="020B0604030504040204" pitchFamily="34" charset="0"/>
              </a:rPr>
              <a:t>ENHANCING </a:t>
            </a:r>
          </a:p>
          <a:p>
            <a:r>
              <a:rPr lang="en-US" sz="2800" b="1" i="1" dirty="0" smtClean="0">
                <a:latin typeface="Arial Narrow" panose="020B0606020202030204" pitchFamily="34" charset="0"/>
                <a:ea typeface="Verdana" panose="020B0604030504040204" pitchFamily="34" charset="0"/>
                <a:cs typeface="Verdana" panose="020B0604030504040204" pitchFamily="34" charset="0"/>
              </a:rPr>
              <a:t>ACCESSIBLE </a:t>
            </a:r>
          </a:p>
          <a:p>
            <a:r>
              <a:rPr lang="en-US" sz="2800" b="1" i="1" dirty="0" smtClean="0">
                <a:latin typeface="Arial Narrow" panose="020B0606020202030204" pitchFamily="34" charset="0"/>
                <a:ea typeface="Verdana" panose="020B0604030504040204" pitchFamily="34" charset="0"/>
                <a:cs typeface="Verdana" panose="020B0604030504040204" pitchFamily="34" charset="0"/>
              </a:rPr>
              <a:t>CLIENT SERVICE </a:t>
            </a:r>
          </a:p>
          <a:p>
            <a:r>
              <a:rPr lang="en-US" sz="2800" b="1" i="1" dirty="0" smtClean="0">
                <a:latin typeface="Arial Narrow" panose="020B0606020202030204" pitchFamily="34" charset="0"/>
                <a:ea typeface="Verdana" panose="020B0604030504040204" pitchFamily="34" charset="0"/>
                <a:cs typeface="Verdana" panose="020B0604030504040204" pitchFamily="34" charset="0"/>
              </a:rPr>
              <a:t>AT ESDC</a:t>
            </a:r>
            <a:endParaRPr lang="en-CA" sz="2800" dirty="0">
              <a:latin typeface="Arial Narrow" panose="020B0606020202030204" pitchFamily="34" charset="0"/>
            </a:endParaRPr>
          </a:p>
        </p:txBody>
      </p:sp>
    </p:spTree>
    <p:extLst>
      <p:ext uri="{BB962C8B-B14F-4D97-AF65-F5344CB8AC3E}">
        <p14:creationId xmlns:p14="http://schemas.microsoft.com/office/powerpoint/2010/main" val="2284796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pPr/>
              <a:t>10</a:t>
            </a:fld>
            <a:endParaRPr lang="en-US" dirty="0"/>
          </a:p>
        </p:txBody>
      </p:sp>
      <p:cxnSp>
        <p:nvCxnSpPr>
          <p:cNvPr id="5" name="Straight Connector 4" descr="&quot;*&quot;"/>
          <p:cNvCxnSpPr/>
          <p:nvPr/>
        </p:nvCxnSpPr>
        <p:spPr>
          <a:xfrm>
            <a:off x="378366" y="555268"/>
            <a:ext cx="8308434"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252254" y="582589"/>
            <a:ext cx="8702559" cy="923330"/>
          </a:xfrm>
          <a:prstGeom prst="rect">
            <a:avLst/>
          </a:prstGeom>
          <a:noFill/>
        </p:spPr>
        <p:txBody>
          <a:bodyPr wrap="square" rtlCol="0">
            <a:spAutoFit/>
          </a:bodyPr>
          <a:lstStyle/>
          <a:p>
            <a:r>
              <a:rPr lang="en-CA" dirty="0">
                <a:latin typeface="Arial Narrow" panose="020B0606020202030204" pitchFamily="34" charset="0"/>
                <a:cs typeface="Arial"/>
              </a:rPr>
              <a:t>ESDC is analyzing the expected costs of the measures that could be delivered. In order to plan expenditures and also ensure that we invest in the right things, the measures have been grouped in to three categories, based on our state of readiness and certainty about relevance.</a:t>
            </a:r>
          </a:p>
        </p:txBody>
      </p:sp>
      <p:graphicFrame>
        <p:nvGraphicFramePr>
          <p:cNvPr id="4" name="Table 3" descr="Table indicating Short-Term Deliverables including National roll out of selected measures and development of employee training/awareness." title="Table"/>
          <p:cNvGraphicFramePr>
            <a:graphicFrameLocks noGrp="1"/>
          </p:cNvGraphicFramePr>
          <p:nvPr>
            <p:extLst>
              <p:ext uri="{D42A27DB-BD31-4B8C-83A1-F6EECF244321}">
                <p14:modId xmlns:p14="http://schemas.microsoft.com/office/powerpoint/2010/main" val="1156663658"/>
              </p:ext>
            </p:extLst>
          </p:nvPr>
        </p:nvGraphicFramePr>
        <p:xfrm>
          <a:off x="462455" y="1499700"/>
          <a:ext cx="8224345" cy="1485419"/>
        </p:xfrm>
        <a:graphic>
          <a:graphicData uri="http://schemas.openxmlformats.org/drawingml/2006/table">
            <a:tbl>
              <a:tblPr firstRow="1" bandRow="1">
                <a:tableStyleId>{00A15C55-8517-42AA-B614-E9B94910E393}</a:tableStyleId>
              </a:tblPr>
              <a:tblGrid>
                <a:gridCol w="8224345"/>
              </a:tblGrid>
              <a:tr h="302517">
                <a:tc>
                  <a:txBody>
                    <a:bodyPr/>
                    <a:lstStyle/>
                    <a:p>
                      <a:pPr marL="285750" marR="0" lvl="4" indent="-285750" algn="l" defTabSz="457200" rtl="0" eaLnBrk="1" fontAlgn="auto" latinLnBrk="0" hangingPunct="1">
                        <a:lnSpc>
                          <a:spcPct val="100000"/>
                        </a:lnSpc>
                        <a:spcBef>
                          <a:spcPct val="20000"/>
                        </a:spcBef>
                        <a:spcAft>
                          <a:spcPts val="600"/>
                        </a:spcAft>
                        <a:buClr>
                          <a:srgbClr val="FF7C80"/>
                        </a:buClr>
                        <a:buSzTx/>
                        <a:buFont typeface="Arial"/>
                        <a:buChar char="•"/>
                        <a:tabLst/>
                        <a:defRPr/>
                      </a:pPr>
                      <a:r>
                        <a:rPr lang="en-CA" sz="1800" kern="1200" dirty="0" smtClean="0">
                          <a:latin typeface="Arial Narrow" panose="020B0606020202030204" pitchFamily="34" charset="0"/>
                        </a:rPr>
                        <a:t>Short-term Deliverables: </a:t>
                      </a:r>
                      <a:endParaRPr lang="en-CA" sz="1800" b="1" kern="1200" dirty="0">
                        <a:solidFill>
                          <a:schemeClr val="bg1"/>
                        </a:solidFill>
                        <a:latin typeface="Arial Narrow" panose="020B0606020202030204" pitchFamily="34" charset="0"/>
                        <a:ea typeface="+mn-ea"/>
                        <a:cs typeface="Arial"/>
                      </a:endParaRPr>
                    </a:p>
                  </a:txBody>
                  <a:tcPr/>
                </a:tc>
              </a:tr>
              <a:tr h="1119659">
                <a:tc>
                  <a:txBody>
                    <a:bodyPr/>
                    <a:lstStyle/>
                    <a:p>
                      <a:pPr marL="742950" lvl="5" indent="-285750">
                        <a:spcBef>
                          <a:spcPts val="0"/>
                        </a:spcBef>
                        <a:spcAft>
                          <a:spcPts val="0"/>
                        </a:spcAft>
                        <a:buClr>
                          <a:srgbClr val="FF7C80"/>
                        </a:buClr>
                        <a:buFont typeface="Wingdings" panose="05000000000000000000" pitchFamily="2" charset="2"/>
                        <a:buChar char="q"/>
                      </a:pPr>
                      <a:r>
                        <a:rPr lang="en-CA" sz="1600" dirty="0" smtClean="0">
                          <a:latin typeface="Arial Narrow" panose="020B0606020202030204" pitchFamily="34" charset="0"/>
                        </a:rPr>
                        <a:t>National roll out of selected measures (e.g. signature guide templates; large-print, coloured keyboards); and </a:t>
                      </a:r>
                    </a:p>
                    <a:p>
                      <a:pPr marL="742950" lvl="5" indent="-285750">
                        <a:spcBef>
                          <a:spcPct val="20000"/>
                        </a:spcBef>
                        <a:spcAft>
                          <a:spcPts val="600"/>
                        </a:spcAft>
                        <a:buClr>
                          <a:srgbClr val="FF7C80"/>
                        </a:buClr>
                        <a:buFont typeface="Wingdings" panose="05000000000000000000" pitchFamily="2" charset="2"/>
                        <a:buChar char="q"/>
                      </a:pPr>
                      <a:r>
                        <a:rPr lang="en-CA" sz="1600" dirty="0" smtClean="0">
                          <a:latin typeface="Arial Narrow" panose="020B0606020202030204" pitchFamily="34" charset="0"/>
                        </a:rPr>
                        <a:t>Development of employee training/awareness on accessibility and human interaction for future use across the Department.</a:t>
                      </a:r>
                      <a:endParaRPr lang="en-CA" sz="1600" dirty="0">
                        <a:latin typeface="Arial Narrow" panose="020B0606020202030204" pitchFamily="34" charset="0"/>
                      </a:endParaRPr>
                    </a:p>
                  </a:txBody>
                  <a:tcPr/>
                </a:tc>
              </a:tr>
            </a:tbl>
          </a:graphicData>
        </a:graphic>
      </p:graphicFrame>
      <p:graphicFrame>
        <p:nvGraphicFramePr>
          <p:cNvPr id="7" name="Table 6" descr="Table indicating piloting and prototyping service improvements that need to be assessed for cost and benefit." title="Table"/>
          <p:cNvGraphicFramePr>
            <a:graphicFrameLocks noGrp="1"/>
          </p:cNvGraphicFramePr>
          <p:nvPr>
            <p:extLst>
              <p:ext uri="{D42A27DB-BD31-4B8C-83A1-F6EECF244321}">
                <p14:modId xmlns:p14="http://schemas.microsoft.com/office/powerpoint/2010/main" val="2411472078"/>
              </p:ext>
            </p:extLst>
          </p:nvPr>
        </p:nvGraphicFramePr>
        <p:xfrm>
          <a:off x="462455" y="2985119"/>
          <a:ext cx="8219090" cy="1831848"/>
        </p:xfrm>
        <a:graphic>
          <a:graphicData uri="http://schemas.openxmlformats.org/drawingml/2006/table">
            <a:tbl>
              <a:tblPr firstRow="1" bandRow="1">
                <a:tableStyleId>{00A15C55-8517-42AA-B614-E9B94910E393}</a:tableStyleId>
              </a:tblPr>
              <a:tblGrid>
                <a:gridCol w="8219090"/>
              </a:tblGrid>
              <a:tr h="599964">
                <a:tc>
                  <a:txBody>
                    <a:bodyPr/>
                    <a:lstStyle/>
                    <a:p>
                      <a:pPr marL="285750" marR="0" lvl="4" indent="-285750" algn="l" defTabSz="457200" rtl="0" eaLnBrk="1" fontAlgn="auto" latinLnBrk="0" hangingPunct="1">
                        <a:lnSpc>
                          <a:spcPct val="100000"/>
                        </a:lnSpc>
                        <a:spcBef>
                          <a:spcPct val="20000"/>
                        </a:spcBef>
                        <a:spcAft>
                          <a:spcPts val="600"/>
                        </a:spcAft>
                        <a:buClr>
                          <a:srgbClr val="FF7C80"/>
                        </a:buClr>
                        <a:buSzTx/>
                        <a:buFont typeface="Arial"/>
                        <a:buChar char="•"/>
                        <a:tabLst/>
                        <a:defRPr/>
                      </a:pPr>
                      <a:r>
                        <a:rPr lang="en-CA" sz="1800" kern="1200" dirty="0" smtClean="0">
                          <a:latin typeface="Arial Narrow" panose="020B0606020202030204" pitchFamily="34" charset="0"/>
                        </a:rPr>
                        <a:t>Piloting and/or Prototyping: service improvements that need to be assessed for cost/benefit:</a:t>
                      </a:r>
                      <a:endParaRPr lang="en-CA" sz="1800" b="1" kern="1200" dirty="0">
                        <a:solidFill>
                          <a:schemeClr val="bg1"/>
                        </a:solidFill>
                        <a:latin typeface="Arial Narrow" panose="020B0606020202030204" pitchFamily="34" charset="0"/>
                        <a:ea typeface="+mn-ea"/>
                        <a:cs typeface="Arial"/>
                      </a:endParaRPr>
                    </a:p>
                  </a:txBody>
                  <a:tcPr/>
                </a:tc>
              </a:tr>
              <a:tr h="370840">
                <a:tc>
                  <a:txBody>
                    <a:bodyPr/>
                    <a:lstStyle/>
                    <a:p>
                      <a:pPr marL="742950" marR="0" lvl="5" indent="-285750" algn="l" defTabSz="457200" rtl="0" eaLnBrk="1" fontAlgn="auto" latinLnBrk="0" hangingPunct="1">
                        <a:lnSpc>
                          <a:spcPct val="100000"/>
                        </a:lnSpc>
                        <a:spcBef>
                          <a:spcPct val="20000"/>
                        </a:spcBef>
                        <a:spcAft>
                          <a:spcPts val="600"/>
                        </a:spcAft>
                        <a:buClr>
                          <a:srgbClr val="FF7C80"/>
                        </a:buClr>
                        <a:buSzTx/>
                        <a:buFont typeface="Wingdings" panose="05000000000000000000" pitchFamily="2" charset="2"/>
                        <a:buChar char="q"/>
                        <a:tabLst/>
                        <a:defRPr/>
                      </a:pPr>
                      <a:r>
                        <a:rPr lang="en-CA" sz="1600" dirty="0" smtClean="0">
                          <a:latin typeface="Arial Narrow" panose="020B0606020202030204" pitchFamily="34" charset="0"/>
                        </a:rPr>
                        <a:t>Pilot</a:t>
                      </a:r>
                      <a:r>
                        <a:rPr lang="en-CA" sz="1600" baseline="0" dirty="0" smtClean="0">
                          <a:latin typeface="Arial Narrow" panose="020B0606020202030204" pitchFamily="34" charset="0"/>
                        </a:rPr>
                        <a:t> or</a:t>
                      </a:r>
                      <a:r>
                        <a:rPr lang="en-CA" sz="1600" dirty="0" smtClean="0">
                          <a:latin typeface="Arial Narrow" panose="020B0606020202030204" pitchFamily="34" charset="0"/>
                        </a:rPr>
                        <a:t> prototype measures</a:t>
                      </a:r>
                      <a:r>
                        <a:rPr lang="en-CA" sz="1600" baseline="0" dirty="0" smtClean="0">
                          <a:latin typeface="Arial Narrow" panose="020B0606020202030204" pitchFamily="34" charset="0"/>
                        </a:rPr>
                        <a:t> to validate their relevance, sometimes leveraging other departmental initiatives or priorities.</a:t>
                      </a:r>
                      <a:r>
                        <a:rPr lang="en-CA" sz="1600" dirty="0" smtClean="0">
                          <a:latin typeface="Arial Narrow" panose="020B0606020202030204" pitchFamily="34" charset="0"/>
                        </a:rPr>
                        <a:t> (e.g., live video relay service for sign-language interpretation, tactile flooring).</a:t>
                      </a:r>
                    </a:p>
                    <a:p>
                      <a:pPr marL="742950" marR="0" lvl="5" indent="-285750" algn="l" defTabSz="457200" rtl="0" eaLnBrk="1" fontAlgn="auto" latinLnBrk="0" hangingPunct="1">
                        <a:lnSpc>
                          <a:spcPct val="100000"/>
                        </a:lnSpc>
                        <a:spcBef>
                          <a:spcPct val="20000"/>
                        </a:spcBef>
                        <a:spcAft>
                          <a:spcPts val="600"/>
                        </a:spcAft>
                        <a:buClr>
                          <a:srgbClr val="FF7C80"/>
                        </a:buClr>
                        <a:buSzTx/>
                        <a:buFont typeface="Wingdings" panose="05000000000000000000" pitchFamily="2" charset="2"/>
                        <a:buChar char="q"/>
                        <a:tabLst/>
                        <a:defRPr/>
                      </a:pPr>
                      <a:r>
                        <a:rPr lang="en-CA" sz="1600" baseline="0" dirty="0" smtClean="0">
                          <a:latin typeface="Arial Narrow" panose="020B0606020202030204" pitchFamily="34" charset="0"/>
                        </a:rPr>
                        <a:t>Further develop selected measures for implementation.</a:t>
                      </a:r>
                      <a:endParaRPr lang="en-CA" sz="1600" dirty="0" smtClean="0">
                        <a:latin typeface="Arial Narrow" panose="020B0606020202030204" pitchFamily="34" charset="0"/>
                      </a:endParaRPr>
                    </a:p>
                  </a:txBody>
                  <a:tcPr/>
                </a:tc>
              </a:tr>
            </a:tbl>
          </a:graphicData>
        </a:graphic>
      </p:graphicFrame>
      <p:graphicFrame>
        <p:nvGraphicFramePr>
          <p:cNvPr id="8" name="Table 7" descr="Table indicating the exploration and further consultation which will require working with ideas that require further analysis to determine their merit, feasability and alignment with business model decisions." title="Table"/>
          <p:cNvGraphicFramePr>
            <a:graphicFrameLocks noGrp="1"/>
          </p:cNvGraphicFramePr>
          <p:nvPr>
            <p:extLst>
              <p:ext uri="{D42A27DB-BD31-4B8C-83A1-F6EECF244321}">
                <p14:modId xmlns:p14="http://schemas.microsoft.com/office/powerpoint/2010/main" val="988520483"/>
              </p:ext>
            </p:extLst>
          </p:nvPr>
        </p:nvGraphicFramePr>
        <p:xfrm>
          <a:off x="444616" y="4865614"/>
          <a:ext cx="8229601" cy="944880"/>
        </p:xfrm>
        <a:graphic>
          <a:graphicData uri="http://schemas.openxmlformats.org/drawingml/2006/table">
            <a:tbl>
              <a:tblPr firstRow="1" bandRow="1">
                <a:tableStyleId>{00A15C55-8517-42AA-B614-E9B94910E393}</a:tableStyleId>
              </a:tblPr>
              <a:tblGrid>
                <a:gridCol w="8229601"/>
              </a:tblGrid>
              <a:tr h="364329">
                <a:tc>
                  <a:txBody>
                    <a:bodyPr/>
                    <a:lstStyle/>
                    <a:p>
                      <a:pPr marL="285750" marR="0" lvl="4" indent="-285750" algn="l" defTabSz="457200" rtl="0" eaLnBrk="1" fontAlgn="auto" latinLnBrk="0" hangingPunct="1">
                        <a:lnSpc>
                          <a:spcPct val="100000"/>
                        </a:lnSpc>
                        <a:spcBef>
                          <a:spcPct val="20000"/>
                        </a:spcBef>
                        <a:spcAft>
                          <a:spcPts val="600"/>
                        </a:spcAft>
                        <a:buClr>
                          <a:srgbClr val="FF7C80"/>
                        </a:buClr>
                        <a:buSzTx/>
                        <a:buFont typeface="Arial"/>
                        <a:buChar char="•"/>
                        <a:tabLst/>
                        <a:defRPr/>
                      </a:pPr>
                      <a:r>
                        <a:rPr lang="en-CA" sz="1800" kern="1200" dirty="0" smtClean="0">
                          <a:latin typeface="Arial Narrow" panose="020B0606020202030204" pitchFamily="34" charset="0"/>
                        </a:rPr>
                        <a:t>Exploration and Further Consultation: </a:t>
                      </a:r>
                      <a:endParaRPr lang="en-CA" sz="1800" b="1" kern="1200" dirty="0">
                        <a:solidFill>
                          <a:schemeClr val="bg1"/>
                        </a:solidFill>
                        <a:latin typeface="Arial Narrow" panose="020B0606020202030204" pitchFamily="34" charset="0"/>
                        <a:ea typeface="+mn-ea"/>
                        <a:cs typeface="Arial"/>
                      </a:endParaRPr>
                    </a:p>
                  </a:txBody>
                  <a:tcPr/>
                </a:tc>
              </a:tr>
              <a:tr h="370840">
                <a:tc>
                  <a:txBody>
                    <a:bodyPr/>
                    <a:lstStyle/>
                    <a:p>
                      <a:pPr marL="742950" marR="0" lvl="5" indent="-285750" algn="l" defTabSz="457200" rtl="0" eaLnBrk="1" fontAlgn="auto" latinLnBrk="0" hangingPunct="1">
                        <a:lnSpc>
                          <a:spcPct val="100000"/>
                        </a:lnSpc>
                        <a:spcBef>
                          <a:spcPct val="20000"/>
                        </a:spcBef>
                        <a:spcAft>
                          <a:spcPts val="600"/>
                        </a:spcAft>
                        <a:buClr>
                          <a:srgbClr val="FF7C80"/>
                        </a:buClr>
                        <a:buSzTx/>
                        <a:buFont typeface="Wingdings" panose="05000000000000000000" pitchFamily="2" charset="2"/>
                        <a:buChar char="q"/>
                        <a:tabLst/>
                        <a:defRPr/>
                      </a:pPr>
                      <a:r>
                        <a:rPr lang="en-CA" sz="1600" kern="1200" dirty="0" smtClean="0">
                          <a:latin typeface="Arial Narrow" panose="020B0606020202030204" pitchFamily="34" charset="0"/>
                        </a:rPr>
                        <a:t>Ideas that require further analysis to determine their merit, feasibility and alignment with business model decisions (e.g. priority</a:t>
                      </a:r>
                      <a:r>
                        <a:rPr lang="en-CA" sz="1600" kern="1200" baseline="0" dirty="0" smtClean="0">
                          <a:latin typeface="Arial Narrow" panose="020B0606020202030204" pitchFamily="34" charset="0"/>
                        </a:rPr>
                        <a:t> queuing</a:t>
                      </a:r>
                      <a:r>
                        <a:rPr lang="en-CA" sz="1600" kern="1200" dirty="0" smtClean="0">
                          <a:latin typeface="Arial Narrow" panose="020B0606020202030204" pitchFamily="34" charset="0"/>
                        </a:rPr>
                        <a:t>, recorded instructional videos in sign language).</a:t>
                      </a:r>
                      <a:endParaRPr lang="en-CA" sz="1600" dirty="0">
                        <a:solidFill>
                          <a:srgbClr val="FF0000"/>
                        </a:solidFill>
                        <a:latin typeface="Arial Narrow" panose="020B0606020202030204" pitchFamily="34" charset="0"/>
                      </a:endParaRPr>
                    </a:p>
                  </a:txBody>
                  <a:tcPr/>
                </a:tc>
              </a:tr>
            </a:tbl>
          </a:graphicData>
        </a:graphic>
      </p:graphicFrame>
      <p:sp>
        <p:nvSpPr>
          <p:cNvPr id="18" name="Title 17"/>
          <p:cNvSpPr>
            <a:spLocks noGrp="1"/>
          </p:cNvSpPr>
          <p:nvPr>
            <p:ph type="title" idx="4294967295"/>
          </p:nvPr>
        </p:nvSpPr>
        <p:spPr>
          <a:xfrm>
            <a:off x="462455" y="269876"/>
            <a:ext cx="5589746" cy="216429"/>
          </a:xfrm>
        </p:spPr>
        <p:txBody>
          <a:bodyPr>
            <a:noAutofit/>
          </a:bodyPr>
          <a:lstStyle/>
          <a:p>
            <a:pPr algn="l"/>
            <a:r>
              <a:rPr lang="en-CA" sz="2000" b="1" dirty="0" smtClean="0">
                <a:latin typeface="Arial Narrow" panose="020B0606020202030204" pitchFamily="34" charset="0"/>
              </a:rPr>
              <a:t>COSTING AND TIMELINES</a:t>
            </a:r>
            <a:endParaRPr lang="en-CA" sz="2000" b="1" dirty="0">
              <a:latin typeface="Arial Narrow" panose="020B0606020202030204" pitchFamily="34" charset="0"/>
            </a:endParaRPr>
          </a:p>
        </p:txBody>
      </p:sp>
    </p:spTree>
    <p:extLst>
      <p:ext uri="{BB962C8B-B14F-4D97-AF65-F5344CB8AC3E}">
        <p14:creationId xmlns:p14="http://schemas.microsoft.com/office/powerpoint/2010/main" val="406795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11</a:t>
            </a:fld>
            <a:endParaRPr lang="en-US" dirty="0"/>
          </a:p>
        </p:txBody>
      </p:sp>
      <p:cxnSp>
        <p:nvCxnSpPr>
          <p:cNvPr id="5" name="Straight Connector 4" descr="&quot;*&quot;"/>
          <p:cNvCxnSpPr/>
          <p:nvPr/>
        </p:nvCxnSpPr>
        <p:spPr>
          <a:xfrm>
            <a:off x="396584" y="744448"/>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4" name="Rectangle 3"/>
          <p:cNvSpPr/>
          <p:nvPr/>
        </p:nvSpPr>
        <p:spPr>
          <a:xfrm>
            <a:off x="478216" y="1416847"/>
            <a:ext cx="8445063" cy="5386090"/>
          </a:xfrm>
          <a:prstGeom prst="rect">
            <a:avLst/>
          </a:prstGeom>
        </p:spPr>
        <p:txBody>
          <a:bodyPr wrap="square">
            <a:spAutoFit/>
          </a:bodyPr>
          <a:lstStyle/>
          <a:p>
            <a:pPr marL="800100" lvl="5" indent="-342900">
              <a:buClr>
                <a:srgbClr val="FF7C80"/>
              </a:buClr>
              <a:buFont typeface="Wingdings" panose="05000000000000000000" pitchFamily="2" charset="2"/>
              <a:buChar char="q"/>
            </a:pPr>
            <a:r>
              <a:rPr lang="en-US" sz="2000" dirty="0" smtClean="0">
                <a:latin typeface="Arial Narrow" panose="020B0606020202030204" pitchFamily="34" charset="0"/>
                <a:cs typeface="Arial"/>
              </a:rPr>
              <a:t>Further engaging stakeholders to validate and </a:t>
            </a:r>
            <a:r>
              <a:rPr lang="en-US" sz="2000" dirty="0">
                <a:latin typeface="Arial Narrow" panose="020B0606020202030204" pitchFamily="34" charset="0"/>
                <a:cs typeface="Arial"/>
              </a:rPr>
              <a:t>refine accessibility measures</a:t>
            </a:r>
            <a:r>
              <a:rPr lang="en-US" sz="2000" dirty="0" smtClean="0">
                <a:latin typeface="Arial Narrow" panose="020B0606020202030204" pitchFamily="34" charset="0"/>
                <a:cs typeface="Arial"/>
              </a:rPr>
              <a:t>.</a:t>
            </a:r>
          </a:p>
          <a:p>
            <a:pPr marL="457200" lvl="5">
              <a:buClr>
                <a:srgbClr val="FF7C80"/>
              </a:buClr>
            </a:pPr>
            <a:endParaRPr lang="en-US" sz="2000" dirty="0" smtClean="0">
              <a:latin typeface="Arial Narrow" panose="020B0606020202030204" pitchFamily="34" charset="0"/>
              <a:cs typeface="Arial"/>
            </a:endParaRPr>
          </a:p>
          <a:p>
            <a:pPr marL="285750" lvl="4" indent="-285750">
              <a:buClr>
                <a:srgbClr val="FF7C80"/>
              </a:buClr>
              <a:buFont typeface="Arial"/>
              <a:buChar char="•"/>
            </a:pPr>
            <a:endParaRPr lang="en-US" sz="2000" dirty="0" smtClean="0">
              <a:latin typeface="Arial Narrow" panose="020B0606020202030204" pitchFamily="34" charset="0"/>
              <a:cs typeface="Arial"/>
            </a:endParaRPr>
          </a:p>
          <a:p>
            <a:pPr marL="800100" lvl="5" indent="-342900">
              <a:buClr>
                <a:srgbClr val="FF7C80"/>
              </a:buClr>
              <a:buFont typeface="Wingdings" panose="05000000000000000000" pitchFamily="2" charset="2"/>
              <a:buChar char="q"/>
            </a:pPr>
            <a:r>
              <a:rPr lang="en-US" sz="2000" dirty="0" smtClean="0">
                <a:latin typeface="Arial Narrow" panose="020B0606020202030204" pitchFamily="34" charset="0"/>
                <a:cs typeface="Arial"/>
              </a:rPr>
              <a:t>Building a network with other government departments to share knowledge and best practices with respect to enhancing accessible client services, and developing and reporting on plans</a:t>
            </a:r>
            <a:r>
              <a:rPr lang="en-US" sz="2000" dirty="0" smtClean="0">
                <a:latin typeface="Arial Narrow" panose="020B0606020202030204" pitchFamily="34" charset="0"/>
                <a:cs typeface="Arial"/>
              </a:rPr>
              <a:t>.</a:t>
            </a:r>
          </a:p>
          <a:p>
            <a:pPr marL="1257300" lvl="6" indent="-342900">
              <a:buClr>
                <a:srgbClr val="FF7C80"/>
              </a:buClr>
              <a:buFont typeface="Wingdings" panose="05000000000000000000" pitchFamily="2" charset="2"/>
              <a:buChar char="q"/>
            </a:pPr>
            <a:endParaRPr lang="en-US" sz="2000" dirty="0" smtClean="0">
              <a:latin typeface="Arial Narrow" panose="020B0606020202030204" pitchFamily="34" charset="0"/>
              <a:cs typeface="Arial"/>
            </a:endParaRPr>
          </a:p>
          <a:p>
            <a:pPr marL="1257300" lvl="6" indent="-342900">
              <a:buClr>
                <a:srgbClr val="FF7C80"/>
              </a:buClr>
              <a:buFont typeface="Wingdings" panose="05000000000000000000" pitchFamily="2" charset="2"/>
              <a:buChar char="q"/>
            </a:pPr>
            <a:r>
              <a:rPr lang="en-US" sz="2000" dirty="0" smtClean="0">
                <a:latin typeface="Arial Narrow" panose="020B0606020202030204" pitchFamily="34" charset="0"/>
                <a:cs typeface="Arial"/>
              </a:rPr>
              <a:t>You can reach us at </a:t>
            </a:r>
            <a:r>
              <a:rPr lang="fr-CA" sz="2000" smtClean="0">
                <a:latin typeface="Arial Narrow" panose="020B0606020202030204" pitchFamily="34" charset="0"/>
                <a:cs typeface="Arial"/>
                <a:hlinkClick r:id="rId3"/>
              </a:rPr>
              <a:t>EDSC.DGSCServicesAccessibles-AccessibleServicesCSB.ESDC@hrdc-drhc.net</a:t>
            </a:r>
            <a:r>
              <a:rPr lang="fr-CA" sz="2000" smtClean="0">
                <a:latin typeface="Arial Narrow" panose="020B0606020202030204" pitchFamily="34" charset="0"/>
                <a:cs typeface="Arial"/>
              </a:rPr>
              <a:t>.</a:t>
            </a:r>
            <a:endParaRPr lang="en-US" sz="2000" dirty="0" smtClean="0">
              <a:latin typeface="Arial Narrow" panose="020B0606020202030204" pitchFamily="34" charset="0"/>
              <a:cs typeface="Arial"/>
            </a:endParaRPr>
          </a:p>
          <a:p>
            <a:pPr marL="457200" lvl="5">
              <a:buClr>
                <a:srgbClr val="FF7C80"/>
              </a:buClr>
            </a:pPr>
            <a:endParaRPr lang="en-US" sz="2000" dirty="0" smtClean="0">
              <a:latin typeface="Arial Narrow" panose="020B0606020202030204" pitchFamily="34" charset="0"/>
              <a:cs typeface="Arial"/>
            </a:endParaRPr>
          </a:p>
          <a:p>
            <a:pPr marL="800100" lvl="5" indent="-342900">
              <a:buClr>
                <a:srgbClr val="FF7C80"/>
              </a:buClr>
              <a:buFont typeface="Wingdings" panose="05000000000000000000" pitchFamily="2" charset="2"/>
              <a:buChar char="q"/>
            </a:pPr>
            <a:endParaRPr lang="en-US" sz="2000" dirty="0">
              <a:latin typeface="Arial Narrow" panose="020B0606020202030204" pitchFamily="34" charset="0"/>
              <a:cs typeface="Arial"/>
            </a:endParaRPr>
          </a:p>
          <a:p>
            <a:pPr marL="800100" lvl="5" indent="-342900">
              <a:buClr>
                <a:srgbClr val="FF7C80"/>
              </a:buClr>
              <a:buFont typeface="Wingdings" panose="05000000000000000000" pitchFamily="2" charset="2"/>
              <a:buChar char="q"/>
            </a:pPr>
            <a:r>
              <a:rPr lang="en-US" sz="2000" dirty="0" smtClean="0">
                <a:latin typeface="Arial Narrow" panose="020B0606020202030204" pitchFamily="34" charset="0"/>
                <a:cs typeface="Arial"/>
              </a:rPr>
              <a:t>Implement MYAP-CS and monitor the progression of </a:t>
            </a:r>
            <a:r>
              <a:rPr lang="en-US" sz="2000" dirty="0">
                <a:latin typeface="Arial Narrow" panose="020B0606020202030204" pitchFamily="34" charset="0"/>
                <a:cs typeface="Arial"/>
              </a:rPr>
              <a:t>the accessibility measures of the plan.</a:t>
            </a:r>
          </a:p>
          <a:p>
            <a:pPr marL="457200" lvl="5">
              <a:buClr>
                <a:srgbClr val="FF7C80"/>
              </a:buClr>
            </a:pPr>
            <a:endParaRPr lang="en-US" sz="2800" dirty="0" smtClean="0">
              <a:latin typeface="Arial Narrow" panose="020B0606020202030204" pitchFamily="34" charset="0"/>
              <a:cs typeface="Arial"/>
            </a:endParaRPr>
          </a:p>
          <a:p>
            <a:pPr marL="285750" lvl="4" indent="-285750">
              <a:buClr>
                <a:srgbClr val="FF7C80"/>
              </a:buClr>
              <a:buFont typeface="Arial"/>
              <a:buChar char="•"/>
            </a:pPr>
            <a:endParaRPr lang="en-US" sz="2800" dirty="0">
              <a:latin typeface="Arial Narrow" panose="020B0606020202030204" pitchFamily="34" charset="0"/>
              <a:cs typeface="Arial"/>
            </a:endParaRPr>
          </a:p>
          <a:p>
            <a:pPr marL="285750" lvl="4" indent="-285750">
              <a:buClr>
                <a:srgbClr val="FF7C80"/>
              </a:buClr>
              <a:buFont typeface="Arial"/>
              <a:buChar char="•"/>
            </a:pPr>
            <a:endParaRPr lang="en-US" sz="2800" dirty="0">
              <a:latin typeface="Arial Narrow" panose="020B0606020202030204" pitchFamily="34" charset="0"/>
              <a:cs typeface="Arial"/>
            </a:endParaRPr>
          </a:p>
        </p:txBody>
      </p:sp>
      <p:cxnSp>
        <p:nvCxnSpPr>
          <p:cNvPr id="6" name="Straight Connector 5" descr="&quot;*&quot;"/>
          <p:cNvCxnSpPr/>
          <p:nvPr/>
        </p:nvCxnSpPr>
        <p:spPr>
          <a:xfrm>
            <a:off x="396584" y="6046627"/>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7" name="Title 6"/>
          <p:cNvSpPr>
            <a:spLocks noGrp="1"/>
          </p:cNvSpPr>
          <p:nvPr>
            <p:ph type="title" idx="4294967295"/>
          </p:nvPr>
        </p:nvSpPr>
        <p:spPr>
          <a:xfrm>
            <a:off x="457200" y="274638"/>
            <a:ext cx="8229600" cy="402695"/>
          </a:xfrm>
        </p:spPr>
        <p:txBody>
          <a:bodyPr>
            <a:normAutofit/>
          </a:bodyPr>
          <a:lstStyle/>
          <a:p>
            <a:pPr algn="l"/>
            <a:r>
              <a:rPr lang="en-CA" sz="2000" b="1" dirty="0" smtClean="0">
                <a:latin typeface="Arial Narrow" panose="020B0606020202030204" pitchFamily="34" charset="0"/>
              </a:rPr>
              <a:t>NEXT STEPS</a:t>
            </a:r>
            <a:endParaRPr lang="en-CA" sz="2000" b="1" dirty="0">
              <a:latin typeface="Arial Narrow" panose="020B0606020202030204" pitchFamily="34" charset="0"/>
            </a:endParaRPr>
          </a:p>
        </p:txBody>
      </p:sp>
    </p:spTree>
    <p:extLst>
      <p:ext uri="{BB962C8B-B14F-4D97-AF65-F5344CB8AC3E}">
        <p14:creationId xmlns:p14="http://schemas.microsoft.com/office/powerpoint/2010/main" val="18585315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CE2B6B-7FFE-FA46-BED3-31567387080B}" type="slidenum">
              <a:rPr lang="en-US" smtClean="0"/>
              <a:t>12</a:t>
            </a:fld>
            <a:endParaRPr lang="en-US" dirty="0"/>
          </a:p>
        </p:txBody>
      </p:sp>
      <p:sp>
        <p:nvSpPr>
          <p:cNvPr id="5" name="Title 1"/>
          <p:cNvSpPr>
            <a:spLocks noGrp="1"/>
          </p:cNvSpPr>
          <p:nvPr>
            <p:ph type="title" idx="4294967295"/>
          </p:nvPr>
        </p:nvSpPr>
        <p:spPr>
          <a:xfrm>
            <a:off x="388870" y="98425"/>
            <a:ext cx="8229600" cy="665163"/>
          </a:xfrm>
        </p:spPr>
        <p:txBody>
          <a:bodyPr tIns="421200" anchor="ctr" anchorCtr="0">
            <a:noAutofit/>
          </a:bodyPr>
          <a:lstStyle/>
          <a:p>
            <a:pPr algn="l"/>
            <a:r>
              <a:rPr lang="en-US" sz="2000" b="1" dirty="0" smtClean="0">
                <a:latin typeface="Arial Narrow" panose="020B0606020202030204" pitchFamily="34" charset="0"/>
                <a:cs typeface="Arial" panose="020B0604020202020204" pitchFamily="34" charset="0"/>
              </a:rPr>
              <a:t>ANNEX A: MYAP-CS PERFORMANCE MEASUREMENT FRAMEWORK (DRAFT)</a:t>
            </a:r>
            <a:r>
              <a:rPr lang="en-US" sz="2000" b="1" dirty="0" smtClean="0">
                <a:latin typeface="Arial Narrow" panose="020B0606020202030204" pitchFamily="34" charset="0"/>
                <a:cs typeface="Verdana"/>
              </a:rPr>
              <a:t/>
            </a:r>
            <a:br>
              <a:rPr lang="en-US" sz="2000" b="1" dirty="0" smtClean="0">
                <a:latin typeface="Arial Narrow" panose="020B0606020202030204" pitchFamily="34" charset="0"/>
                <a:cs typeface="Verdana"/>
              </a:rPr>
            </a:br>
            <a:endParaRPr lang="en-US" sz="2000" dirty="0">
              <a:latin typeface="Arial Narrow" panose="020B0606020202030204" pitchFamily="34" charset="0"/>
              <a:cs typeface="Verdana"/>
            </a:endParaRPr>
          </a:p>
        </p:txBody>
      </p:sp>
      <p:cxnSp>
        <p:nvCxnSpPr>
          <p:cNvPr id="7" name="Straight Connector 6" descr="&quot;*&quot;" title="Table"/>
          <p:cNvCxnSpPr/>
          <p:nvPr/>
        </p:nvCxnSpPr>
        <p:spPr>
          <a:xfrm>
            <a:off x="452438" y="615370"/>
            <a:ext cx="8271149"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pic>
        <p:nvPicPr>
          <p:cNvPr id="6" name="Picture 5" descr="The Performance Measurement Framework consists of the following levers: People, Policies, Processes and Practices&#10;Communications and Awareness, Technology and Infrastructure.  It frames the relationship between the objectives associated with the levers and outputs and outcomes.&#10;" title="Picture"/>
          <p:cNvPicPr>
            <a:picLocks noChangeAspect="1"/>
          </p:cNvPicPr>
          <p:nvPr/>
        </p:nvPicPr>
        <p:blipFill>
          <a:blip r:embed="rId3">
            <a:clrChange>
              <a:clrFrom>
                <a:srgbClr val="E5EEF2"/>
              </a:clrFrom>
              <a:clrTo>
                <a:srgbClr val="E5EEF2">
                  <a:alpha val="0"/>
                </a:srgbClr>
              </a:clrTo>
            </a:clrChange>
            <a:extLst>
              <a:ext uri="{BEBA8EAE-BF5A-486C-A8C5-ECC9F3942E4B}">
                <a14:imgProps xmlns:a14="http://schemas.microsoft.com/office/drawing/2010/main">
                  <a14:imgLayer r:embed="rId4">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452438" y="763588"/>
            <a:ext cx="8271149" cy="5363943"/>
          </a:xfrm>
          <a:prstGeom prst="rect">
            <a:avLst/>
          </a:prstGeom>
        </p:spPr>
      </p:pic>
    </p:spTree>
    <p:extLst>
      <p:ext uri="{BB962C8B-B14F-4D97-AF65-F5344CB8AC3E}">
        <p14:creationId xmlns:p14="http://schemas.microsoft.com/office/powerpoint/2010/main" val="3652914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13</a:t>
            </a:fld>
            <a:endParaRPr lang="en-US" dirty="0"/>
          </a:p>
        </p:txBody>
      </p:sp>
      <p:grpSp>
        <p:nvGrpSpPr>
          <p:cNvPr id="4" name="Group 3" descr="Screen Clipping of the Accessibility Lens Cheat Sheet" title="Screen Clipping"/>
          <p:cNvGrpSpPr/>
          <p:nvPr/>
        </p:nvGrpSpPr>
        <p:grpSpPr>
          <a:xfrm>
            <a:off x="494949" y="713064"/>
            <a:ext cx="8191851" cy="5444995"/>
            <a:chOff x="494949" y="713064"/>
            <a:chExt cx="8191851" cy="5444995"/>
          </a:xfrm>
        </p:grpSpPr>
        <p:pic>
          <p:nvPicPr>
            <p:cNvPr id="11" name="Picture 10" descr="A screen clipping of the Accessibility Lens Cheat Sheet" title="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9" y="713064"/>
              <a:ext cx="3733101" cy="5444995"/>
            </a:xfrm>
            <a:prstGeom prst="rect">
              <a:avLst/>
            </a:prstGeom>
          </p:spPr>
        </p:pic>
        <p:pic>
          <p:nvPicPr>
            <p:cNvPr id="13" name="Picture 12" descr="A screen clipping of the Accessibility Lens Cheat Sheet" title="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886" y="713064"/>
              <a:ext cx="4332914" cy="5444994"/>
            </a:xfrm>
            <a:prstGeom prst="rect">
              <a:avLst/>
            </a:prstGeom>
          </p:spPr>
        </p:pic>
      </p:grpSp>
      <p:sp>
        <p:nvSpPr>
          <p:cNvPr id="3" name="Title 2"/>
          <p:cNvSpPr>
            <a:spLocks noGrp="1"/>
          </p:cNvSpPr>
          <p:nvPr>
            <p:ph type="title" idx="4294967295"/>
          </p:nvPr>
        </p:nvSpPr>
        <p:spPr>
          <a:xfrm>
            <a:off x="457200" y="274638"/>
            <a:ext cx="8229600" cy="343429"/>
          </a:xfrm>
        </p:spPr>
        <p:txBody>
          <a:bodyPr>
            <a:noAutofit/>
          </a:bodyPr>
          <a:lstStyle/>
          <a:p>
            <a:pPr algn="l"/>
            <a:r>
              <a:rPr lang="en-CA" sz="2000" b="1" dirty="0" smtClean="0">
                <a:latin typeface="Arial Narrow" panose="020B0606020202030204" pitchFamily="34" charset="0"/>
              </a:rPr>
              <a:t>ANNEX B: ACCESSIBILITY LENS CHEAT SHEET (DRAFT)</a:t>
            </a:r>
            <a:endParaRPr lang="en-CA" sz="2000" b="1" dirty="0">
              <a:latin typeface="Arial Narrow" panose="020B0606020202030204" pitchFamily="34" charset="0"/>
            </a:endParaRPr>
          </a:p>
        </p:txBody>
      </p:sp>
    </p:spTree>
    <p:extLst>
      <p:ext uri="{BB962C8B-B14F-4D97-AF65-F5344CB8AC3E}">
        <p14:creationId xmlns:p14="http://schemas.microsoft.com/office/powerpoint/2010/main" val="82647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14</a:t>
            </a:fld>
            <a:endParaRPr lang="en-US" dirty="0"/>
          </a:p>
        </p:txBody>
      </p:sp>
      <p:sp>
        <p:nvSpPr>
          <p:cNvPr id="3" name="Title 2"/>
          <p:cNvSpPr>
            <a:spLocks noGrp="1"/>
          </p:cNvSpPr>
          <p:nvPr>
            <p:ph type="title" idx="4294967295"/>
          </p:nvPr>
        </p:nvSpPr>
        <p:spPr>
          <a:xfrm>
            <a:off x="457200" y="274638"/>
            <a:ext cx="8229600" cy="275695"/>
          </a:xfrm>
        </p:spPr>
        <p:txBody>
          <a:bodyPr>
            <a:noAutofit/>
          </a:bodyPr>
          <a:lstStyle/>
          <a:p>
            <a:pPr algn="l"/>
            <a:r>
              <a:rPr lang="en-CA" sz="2000" b="1" dirty="0" smtClean="0">
                <a:latin typeface="Arial Narrow" panose="020B0606020202030204" pitchFamily="34" charset="0"/>
              </a:rPr>
              <a:t>ANNEX C:</a:t>
            </a:r>
            <a:r>
              <a:rPr lang="en-CA" sz="2000" b="1" baseline="0" dirty="0" smtClean="0">
                <a:latin typeface="Arial Narrow" panose="020B0606020202030204" pitchFamily="34" charset="0"/>
              </a:rPr>
              <a:t>  ACCESSIBILITY LENS CHECKLIST (DRAFT)</a:t>
            </a:r>
            <a:endParaRPr lang="en-CA" sz="2000" b="1" dirty="0">
              <a:latin typeface="Arial Narrow" panose="020B0606020202030204" pitchFamily="34" charset="0"/>
            </a:endParaRPr>
          </a:p>
        </p:txBody>
      </p:sp>
      <p:pic>
        <p:nvPicPr>
          <p:cNvPr id="4" name="Picture 3" descr="A screen clipping of the Accessibility Lens Checklist which provides guidelines under each of the unviersal design principles to consider following when designing your programs and services in order to help ensure equal access for people with disabilities." title="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552201"/>
            <a:ext cx="8229600" cy="5592995"/>
          </a:xfrm>
          <a:prstGeom prst="rect">
            <a:avLst/>
          </a:prstGeom>
        </p:spPr>
      </p:pic>
    </p:spTree>
    <p:extLst>
      <p:ext uri="{BB962C8B-B14F-4D97-AF65-F5344CB8AC3E}">
        <p14:creationId xmlns:p14="http://schemas.microsoft.com/office/powerpoint/2010/main" val="144300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BCE2B6B-7FFE-FA46-BED3-31567387080B}" type="slidenum">
              <a:rPr lang="en-US" smtClean="0"/>
              <a:pPr/>
              <a:t>2</a:t>
            </a:fld>
            <a:endParaRPr lang="en-US" dirty="0"/>
          </a:p>
        </p:txBody>
      </p:sp>
      <p:sp>
        <p:nvSpPr>
          <p:cNvPr id="5" name="Title 1"/>
          <p:cNvSpPr>
            <a:spLocks noGrp="1"/>
          </p:cNvSpPr>
          <p:nvPr>
            <p:ph type="title" idx="4294967295"/>
          </p:nvPr>
        </p:nvSpPr>
        <p:spPr>
          <a:xfrm>
            <a:off x="571591" y="71992"/>
            <a:ext cx="8229600" cy="665163"/>
          </a:xfrm>
        </p:spPr>
        <p:txBody>
          <a:bodyPr tIns="421200" anchor="ctr" anchorCtr="0">
            <a:noAutofit/>
          </a:bodyPr>
          <a:lstStyle/>
          <a:p>
            <a:pPr algn="l">
              <a:tabLst>
                <a:tab pos="630238" algn="l"/>
              </a:tabLst>
            </a:pPr>
            <a:r>
              <a:rPr lang="en-US" sz="2000" b="1" dirty="0">
                <a:latin typeface="Arial Narrow" panose="020B0606020202030204" pitchFamily="34" charset="0"/>
              </a:rPr>
              <a:t>PURPOSE</a:t>
            </a:r>
            <a:br>
              <a:rPr lang="en-US" sz="2000" b="1" dirty="0">
                <a:latin typeface="Arial Narrow" panose="020B0606020202030204" pitchFamily="34" charset="0"/>
              </a:rPr>
            </a:br>
            <a:endParaRPr lang="en-US" sz="2000" b="1" dirty="0">
              <a:latin typeface="Arial Narrow" panose="020B0606020202030204" pitchFamily="34" charset="0"/>
            </a:endParaRPr>
          </a:p>
        </p:txBody>
      </p:sp>
      <p:sp>
        <p:nvSpPr>
          <p:cNvPr id="3" name="TextBox 2"/>
          <p:cNvSpPr txBox="1"/>
          <p:nvPr/>
        </p:nvSpPr>
        <p:spPr>
          <a:xfrm>
            <a:off x="546538" y="993102"/>
            <a:ext cx="8321746" cy="2252924"/>
          </a:xfrm>
          <a:prstGeom prst="rect">
            <a:avLst/>
          </a:prstGeom>
          <a:noFill/>
        </p:spPr>
        <p:txBody>
          <a:bodyPr wrap="square" rtlCol="0">
            <a:spAutoFit/>
          </a:bodyPr>
          <a:lstStyle/>
          <a:p>
            <a:pPr marL="285750" indent="-285750">
              <a:spcBef>
                <a:spcPct val="20000"/>
              </a:spcBef>
              <a:buClr>
                <a:srgbClr val="FF7C80"/>
              </a:buClr>
              <a:buFont typeface="Arial" panose="020B0604020202020204" pitchFamily="34" charset="0"/>
              <a:buChar char="•"/>
            </a:pPr>
            <a:r>
              <a:rPr lang="en-CA" dirty="0" smtClean="0">
                <a:latin typeface="Arial Narrow" panose="020B0606020202030204" pitchFamily="34" charset="0"/>
              </a:rPr>
              <a:t>Present an overview of Employment and Social Development Canada’s approach to developing a Multi-Year Accessibility </a:t>
            </a:r>
            <a:r>
              <a:rPr lang="en-CA" dirty="0">
                <a:latin typeface="Arial Narrow" panose="020B0606020202030204" pitchFamily="34" charset="0"/>
              </a:rPr>
              <a:t>Plan for </a:t>
            </a:r>
            <a:r>
              <a:rPr lang="en-CA" dirty="0" smtClean="0">
                <a:latin typeface="Arial Narrow" panose="020B0606020202030204" pitchFamily="34" charset="0"/>
              </a:rPr>
              <a:t>Client </a:t>
            </a:r>
            <a:r>
              <a:rPr lang="en-CA" dirty="0">
                <a:latin typeface="Arial Narrow" panose="020B0606020202030204" pitchFamily="34" charset="0"/>
              </a:rPr>
              <a:t>Service (</a:t>
            </a:r>
            <a:r>
              <a:rPr lang="en-CA" dirty="0" smtClean="0">
                <a:latin typeface="Arial Narrow" panose="020B0606020202030204" pitchFamily="34" charset="0"/>
              </a:rPr>
              <a:t>MYAP-CS)</a:t>
            </a:r>
            <a:endParaRPr lang="en-CA" dirty="0">
              <a:latin typeface="Arial Narrow" panose="020B0606020202030204" pitchFamily="34" charset="0"/>
            </a:endParaRPr>
          </a:p>
          <a:p>
            <a:pPr marL="285750" indent="-285750">
              <a:spcBef>
                <a:spcPct val="20000"/>
              </a:spcBef>
              <a:buClr>
                <a:srgbClr val="FF7C80"/>
              </a:buClr>
              <a:buFont typeface="Arial" panose="020B0604020202020204" pitchFamily="34" charset="0"/>
              <a:buChar char="•"/>
            </a:pPr>
            <a:endParaRPr lang="en-CA" dirty="0" smtClean="0">
              <a:latin typeface="Arial Narrow" panose="020B0606020202030204" pitchFamily="34" charset="0"/>
            </a:endParaRPr>
          </a:p>
          <a:p>
            <a:pPr marL="285750" indent="-285750">
              <a:spcBef>
                <a:spcPct val="20000"/>
              </a:spcBef>
              <a:buClr>
                <a:srgbClr val="FF7C80"/>
              </a:buClr>
              <a:buFont typeface="Arial" panose="020B0604020202020204" pitchFamily="34" charset="0"/>
              <a:buChar char="•"/>
            </a:pPr>
            <a:r>
              <a:rPr lang="en-CA" dirty="0" smtClean="0">
                <a:latin typeface="Arial Narrow" panose="020B0606020202030204" pitchFamily="34" charset="0"/>
              </a:rPr>
              <a:t>Hear from other departments on their perspectives</a:t>
            </a:r>
          </a:p>
          <a:p>
            <a:pPr marL="285750" indent="-285750">
              <a:spcBef>
                <a:spcPct val="20000"/>
              </a:spcBef>
              <a:buClr>
                <a:srgbClr val="FF7C80"/>
              </a:buClr>
              <a:buFont typeface="Arial" panose="020B0604020202020204" pitchFamily="34" charset="0"/>
              <a:buChar char="•"/>
            </a:pPr>
            <a:endParaRPr lang="en-CA" dirty="0">
              <a:latin typeface="Arial Narrow" panose="020B0606020202030204" pitchFamily="34" charset="0"/>
            </a:endParaRPr>
          </a:p>
          <a:p>
            <a:pPr marL="285750" indent="-285750">
              <a:spcBef>
                <a:spcPct val="20000"/>
              </a:spcBef>
              <a:buClr>
                <a:srgbClr val="FF7C80"/>
              </a:buClr>
              <a:buFont typeface="Arial" panose="020B0604020202020204" pitchFamily="34" charset="0"/>
              <a:buChar char="•"/>
            </a:pPr>
            <a:r>
              <a:rPr lang="en-CA" dirty="0" smtClean="0">
                <a:latin typeface="Arial Narrow" panose="020B0606020202030204" pitchFamily="34" charset="0"/>
              </a:rPr>
              <a:t>Establish contacts to build our interdepartmental network</a:t>
            </a:r>
            <a:endParaRPr lang="en-CA" dirty="0">
              <a:latin typeface="Arial Narrow" panose="020B0606020202030204" pitchFamily="34" charset="0"/>
            </a:endParaRPr>
          </a:p>
          <a:p>
            <a:pPr>
              <a:buClr>
                <a:srgbClr val="FF7C80"/>
              </a:buClr>
            </a:pPr>
            <a:endParaRPr lang="en-US" dirty="0">
              <a:latin typeface="Arial Narrow" panose="020B0606020202030204" pitchFamily="34" charset="0"/>
            </a:endParaRPr>
          </a:p>
        </p:txBody>
      </p:sp>
      <p:cxnSp>
        <p:nvCxnSpPr>
          <p:cNvPr id="7" name="Straight Connector 6" descr="&quot;*&quot;"/>
          <p:cNvCxnSpPr/>
          <p:nvPr/>
        </p:nvCxnSpPr>
        <p:spPr>
          <a:xfrm>
            <a:off x="504498" y="652488"/>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cxnSp>
        <p:nvCxnSpPr>
          <p:cNvPr id="8" name="Straight Connector 7" descr="&quot;*&quot;"/>
          <p:cNvCxnSpPr/>
          <p:nvPr/>
        </p:nvCxnSpPr>
        <p:spPr>
          <a:xfrm>
            <a:off x="434776" y="3639980"/>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2586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pPr/>
              <a:t>3</a:t>
            </a:fld>
            <a:endParaRPr lang="en-US" dirty="0"/>
          </a:p>
        </p:txBody>
      </p:sp>
      <p:sp>
        <p:nvSpPr>
          <p:cNvPr id="4" name="Rectangle 3"/>
          <p:cNvSpPr/>
          <p:nvPr/>
        </p:nvSpPr>
        <p:spPr>
          <a:xfrm>
            <a:off x="502477" y="960603"/>
            <a:ext cx="8007661" cy="2656112"/>
          </a:xfrm>
          <a:prstGeom prst="rect">
            <a:avLst/>
          </a:prstGeom>
        </p:spPr>
        <p:txBody>
          <a:bodyPr wrap="square">
            <a:spAutoFit/>
          </a:bodyPr>
          <a:lstStyle/>
          <a:p>
            <a:pPr marL="285750" lvl="4" indent="-285750">
              <a:buClr>
                <a:srgbClr val="FF7C80"/>
              </a:buClr>
              <a:buFont typeface="Arial" panose="020B0604020202020204" pitchFamily="34" charset="0"/>
              <a:buChar char="•"/>
            </a:pPr>
            <a:r>
              <a:rPr lang="en-CA" dirty="0">
                <a:latin typeface="Arial Narrow" panose="020B0606020202030204" pitchFamily="34" charset="0"/>
              </a:rPr>
              <a:t>The Government of Canada is expected to </a:t>
            </a:r>
            <a:r>
              <a:rPr lang="en-CA" dirty="0" smtClean="0">
                <a:latin typeface="Arial Narrow" panose="020B0606020202030204" pitchFamily="34" charset="0"/>
              </a:rPr>
              <a:t>table </a:t>
            </a:r>
            <a:r>
              <a:rPr lang="en-CA" dirty="0">
                <a:latin typeface="Arial Narrow" panose="020B0606020202030204" pitchFamily="34" charset="0"/>
              </a:rPr>
              <a:t>accessibility legislation in </a:t>
            </a:r>
            <a:endParaRPr lang="en-CA" dirty="0" smtClean="0">
              <a:latin typeface="Arial Narrow" panose="020B0606020202030204" pitchFamily="34" charset="0"/>
            </a:endParaRPr>
          </a:p>
          <a:p>
            <a:pPr marL="273050" lvl="4">
              <a:buClr>
                <a:srgbClr val="FF7C80"/>
              </a:buClr>
            </a:pPr>
            <a:r>
              <a:rPr lang="en-CA" dirty="0" smtClean="0">
                <a:latin typeface="Arial Narrow" panose="020B0606020202030204" pitchFamily="34" charset="0"/>
              </a:rPr>
              <a:t>Spring 2018 </a:t>
            </a:r>
            <a:r>
              <a:rPr lang="en-CA" dirty="0">
                <a:latin typeface="Arial Narrow" panose="020B0606020202030204" pitchFamily="34" charset="0"/>
              </a:rPr>
              <a:t>that will increase the inclusion and participation of Canadians with disabilities or functional </a:t>
            </a:r>
            <a:r>
              <a:rPr lang="en-CA" dirty="0" smtClean="0">
                <a:latin typeface="Arial Narrow" panose="020B0606020202030204" pitchFamily="34" charset="0"/>
              </a:rPr>
              <a:t>limitations, and </a:t>
            </a:r>
            <a:r>
              <a:rPr lang="en-CA" dirty="0">
                <a:latin typeface="Arial Narrow" panose="020B0606020202030204" pitchFamily="34" charset="0"/>
              </a:rPr>
              <a:t>promote equality of opportunity by increasing accessibility and removing barriers in areas of federal jurisdiction</a:t>
            </a:r>
            <a:r>
              <a:rPr lang="en-CA" dirty="0" smtClean="0">
                <a:latin typeface="Arial Narrow" panose="020B0606020202030204" pitchFamily="34" charset="0"/>
              </a:rPr>
              <a:t>.  </a:t>
            </a:r>
          </a:p>
          <a:p>
            <a:endParaRPr lang="en-CA" sz="1400" dirty="0">
              <a:latin typeface="Arial" panose="020B0604020202020204" pitchFamily="34" charset="0"/>
              <a:cs typeface="Arial" panose="020B0604020202020204" pitchFamily="34" charset="0"/>
            </a:endParaRPr>
          </a:p>
          <a:p>
            <a:pPr marL="285750" lvl="4" indent="-285750">
              <a:spcBef>
                <a:spcPct val="20000"/>
              </a:spcBef>
              <a:spcAft>
                <a:spcPts val="600"/>
              </a:spcAft>
              <a:buClr>
                <a:srgbClr val="FF7C80"/>
              </a:buClr>
              <a:buFont typeface="Arial" panose="020B0604020202020204" pitchFamily="34" charset="0"/>
              <a:buChar char="•"/>
            </a:pPr>
            <a:r>
              <a:rPr lang="en-CA" dirty="0" smtClean="0">
                <a:latin typeface="Arial Narrow" panose="020B0606020202030204" pitchFamily="34" charset="0"/>
              </a:rPr>
              <a:t>In anticipation of this, and in the interest of service excellence, ESDC is developing a plan </a:t>
            </a:r>
            <a:r>
              <a:rPr lang="en-CA" dirty="0">
                <a:latin typeface="Arial Narrow" panose="020B0606020202030204" pitchFamily="34" charset="0"/>
              </a:rPr>
              <a:t>to assess the accessibility of </a:t>
            </a:r>
            <a:r>
              <a:rPr lang="en-CA" dirty="0" smtClean="0">
                <a:latin typeface="Arial Narrow" panose="020B0606020202030204" pitchFamily="34" charset="0"/>
              </a:rPr>
              <a:t>its </a:t>
            </a:r>
            <a:r>
              <a:rPr lang="en-CA" dirty="0">
                <a:latin typeface="Arial Narrow" panose="020B0606020202030204" pitchFamily="34" charset="0"/>
              </a:rPr>
              <a:t>services and identify appropriate steps to continue to be a leading service delivery organization in the context of accessibility. </a:t>
            </a:r>
            <a:endParaRPr lang="en-CA" dirty="0" smtClean="0">
              <a:latin typeface="Arial Narrow" panose="020B0606020202030204" pitchFamily="34" charset="0"/>
            </a:endParaRPr>
          </a:p>
          <a:p>
            <a:pPr marL="285750" lvl="5" indent="-285750">
              <a:buClr>
                <a:srgbClr val="FF7C80"/>
              </a:buClr>
              <a:buFont typeface="Arial" panose="020B0604020202020204" pitchFamily="34" charset="0"/>
              <a:buChar char="•"/>
            </a:pPr>
            <a:endParaRPr lang="en-CA" dirty="0" smtClean="0">
              <a:latin typeface="Arial Narrow" panose="020B0606020202030204" pitchFamily="34" charset="0"/>
              <a:cs typeface="Arial"/>
            </a:endParaRPr>
          </a:p>
        </p:txBody>
      </p:sp>
      <p:cxnSp>
        <p:nvCxnSpPr>
          <p:cNvPr id="5" name="Straight Connector 4" descr="&quot;*&quot;"/>
          <p:cNvCxnSpPr/>
          <p:nvPr/>
        </p:nvCxnSpPr>
        <p:spPr>
          <a:xfrm>
            <a:off x="405870" y="582676"/>
            <a:ext cx="8200878"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17" name="Title 16"/>
          <p:cNvSpPr>
            <a:spLocks noGrp="1"/>
          </p:cNvSpPr>
          <p:nvPr>
            <p:ph type="title" idx="4294967295"/>
          </p:nvPr>
        </p:nvSpPr>
        <p:spPr>
          <a:xfrm>
            <a:off x="127000" y="206905"/>
            <a:ext cx="2150533" cy="308038"/>
          </a:xfrm>
        </p:spPr>
        <p:txBody>
          <a:bodyPr>
            <a:noAutofit/>
          </a:bodyPr>
          <a:lstStyle/>
          <a:p>
            <a:r>
              <a:rPr lang="en-CA" sz="2000" b="1" dirty="0" smtClean="0">
                <a:latin typeface="Arial Narrow" panose="020B0606020202030204" pitchFamily="34" charset="0"/>
              </a:rPr>
              <a:t>CONTEXT</a:t>
            </a:r>
            <a:endParaRPr lang="en-CA" sz="2000" b="1" dirty="0">
              <a:latin typeface="Arial Narrow" panose="020B0606020202030204" pitchFamily="34" charset="0"/>
            </a:endParaRPr>
          </a:p>
        </p:txBody>
      </p:sp>
    </p:spTree>
    <p:extLst>
      <p:ext uri="{BB962C8B-B14F-4D97-AF65-F5344CB8AC3E}">
        <p14:creationId xmlns:p14="http://schemas.microsoft.com/office/powerpoint/2010/main" val="5218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pPr/>
              <a:t>4</a:t>
            </a:fld>
            <a:endParaRPr lang="en-US" dirty="0"/>
          </a:p>
        </p:txBody>
      </p:sp>
      <p:sp>
        <p:nvSpPr>
          <p:cNvPr id="3" name="Rectangle 2"/>
          <p:cNvSpPr/>
          <p:nvPr/>
        </p:nvSpPr>
        <p:spPr>
          <a:xfrm>
            <a:off x="412355" y="665364"/>
            <a:ext cx="8434551" cy="5958554"/>
          </a:xfrm>
          <a:prstGeom prst="rect">
            <a:avLst/>
          </a:prstGeom>
        </p:spPr>
        <p:txBody>
          <a:bodyPr wrap="square">
            <a:spAutoFit/>
          </a:bodyPr>
          <a:lstStyle/>
          <a:p>
            <a:pPr marL="285750" lvl="4" indent="-285750">
              <a:spcBef>
                <a:spcPct val="20000"/>
              </a:spcBef>
              <a:buClr>
                <a:srgbClr val="FF7C80"/>
              </a:buClr>
              <a:buFont typeface="Arial" panose="020B0604020202020204" pitchFamily="34" charset="0"/>
              <a:buChar char="•"/>
            </a:pPr>
            <a:r>
              <a:rPr lang="en-CA" dirty="0">
                <a:latin typeface="Arial Narrow" panose="020B0606020202030204" pitchFamily="34" charset="0"/>
                <a:cs typeface="Arial"/>
              </a:rPr>
              <a:t>Accessibility barriers result in a higher percentage of people with disabilities not accessing services and benefits. </a:t>
            </a:r>
            <a:r>
              <a:rPr lang="en-US" dirty="0">
                <a:latin typeface="Arial Narrow" panose="020B0606020202030204" pitchFamily="34" charset="0"/>
                <a:cs typeface="Arial"/>
              </a:rPr>
              <a:t>Research and feedback from clients tells us that our services are not as easily accessed by people with disabilities as they are by </a:t>
            </a:r>
            <a:r>
              <a:rPr lang="en-US" dirty="0" smtClean="0">
                <a:latin typeface="Arial Narrow" panose="020B0606020202030204" pitchFamily="34" charset="0"/>
                <a:cs typeface="Arial"/>
              </a:rPr>
              <a:t>others. </a:t>
            </a:r>
          </a:p>
          <a:p>
            <a:pPr marL="285750" lvl="4" indent="-285750">
              <a:spcBef>
                <a:spcPct val="20000"/>
              </a:spcBef>
              <a:buClr>
                <a:srgbClr val="FF7C80"/>
              </a:buClr>
              <a:buFont typeface="Arial" panose="020B0604020202020204" pitchFamily="34" charset="0"/>
              <a:buChar char="•"/>
            </a:pPr>
            <a:r>
              <a:rPr lang="en-US" dirty="0" smtClean="0">
                <a:latin typeface="Arial Narrow" panose="020B0606020202030204" pitchFamily="34" charset="0"/>
                <a:cs typeface="Arial"/>
              </a:rPr>
              <a:t>14</a:t>
            </a:r>
            <a:r>
              <a:rPr lang="en-US" dirty="0">
                <a:latin typeface="Arial Narrow" panose="020B0606020202030204" pitchFamily="34" charset="0"/>
                <a:cs typeface="Arial"/>
              </a:rPr>
              <a:t>% of adults aged 15+ are living with physical, mental and cognitive disabilities. Nearly 2.1 million women and 1.7 million men have one or more disabilities. </a:t>
            </a:r>
          </a:p>
          <a:p>
            <a:pPr marL="285750" lvl="4" indent="-285750">
              <a:spcBef>
                <a:spcPct val="20000"/>
              </a:spcBef>
              <a:buClr>
                <a:srgbClr val="FF7C80"/>
              </a:buClr>
              <a:buFont typeface="Arial" panose="020B0604020202020204" pitchFamily="34" charset="0"/>
              <a:buChar char="•"/>
            </a:pPr>
            <a:r>
              <a:rPr lang="en-US" dirty="0" smtClean="0">
                <a:latin typeface="Arial Narrow" panose="020B0606020202030204" pitchFamily="34" charset="0"/>
                <a:cs typeface="Arial"/>
              </a:rPr>
              <a:t>The </a:t>
            </a:r>
            <a:r>
              <a:rPr lang="en-US" dirty="0">
                <a:latin typeface="Arial Narrow" panose="020B0606020202030204" pitchFamily="34" charset="0"/>
                <a:cs typeface="Arial"/>
              </a:rPr>
              <a:t>EI client satisfaction survey indicated that people with disabilities were almost twice as likely to indicate that they were not able to move smoothly through our business processes.  Another survey is currently being undertaken examining six of our major programs (e.g. EI, CPP, OAS, GIS, CPP-D and SIN</a:t>
            </a:r>
            <a:r>
              <a:rPr lang="en-US" dirty="0" smtClean="0">
                <a:latin typeface="Arial Narrow" panose="020B0606020202030204" pitchFamily="34" charset="0"/>
                <a:cs typeface="Arial"/>
              </a:rPr>
              <a:t>). </a:t>
            </a:r>
          </a:p>
          <a:p>
            <a:pPr marL="285750" lvl="4" indent="-285750">
              <a:spcBef>
                <a:spcPct val="20000"/>
              </a:spcBef>
              <a:buClr>
                <a:srgbClr val="FF7C80"/>
              </a:buClr>
              <a:buFont typeface="Arial" panose="020B0604020202020204" pitchFamily="34" charset="0"/>
              <a:buChar char="•"/>
            </a:pPr>
            <a:r>
              <a:rPr lang="en-US" dirty="0">
                <a:latin typeface="Arial Narrow" panose="020B0606020202030204" pitchFamily="34" charset="0"/>
                <a:cs typeface="Arial"/>
              </a:rPr>
              <a:t>With a 63% level of overall satisfaction, people with disabilities were 15 percentage points lower than those without disabilities (78%).  </a:t>
            </a:r>
          </a:p>
          <a:p>
            <a:pPr marL="285750" lvl="4" indent="-285750">
              <a:spcBef>
                <a:spcPct val="20000"/>
              </a:spcBef>
              <a:buClr>
                <a:srgbClr val="FF7C80"/>
              </a:buClr>
              <a:buFont typeface="Arial" panose="020B0604020202020204" pitchFamily="34" charset="0"/>
              <a:buChar char="•"/>
            </a:pPr>
            <a:endParaRPr lang="en-US" sz="800" dirty="0" smtClean="0">
              <a:latin typeface="Arial Narrow" panose="020B0606020202030204" pitchFamily="34" charset="0"/>
              <a:cs typeface="Arial"/>
            </a:endParaRPr>
          </a:p>
          <a:p>
            <a:pPr marL="285750" lvl="4" indent="-285750">
              <a:spcBef>
                <a:spcPct val="20000"/>
              </a:spcBef>
              <a:buClr>
                <a:srgbClr val="FF7C80"/>
              </a:buClr>
              <a:buFont typeface="Arial" panose="020B0604020202020204" pitchFamily="34" charset="0"/>
              <a:buChar char="•"/>
            </a:pPr>
            <a:r>
              <a:rPr lang="en-US" dirty="0" smtClean="0">
                <a:latin typeface="Arial Narrow" panose="020B0606020202030204" pitchFamily="34" charset="0"/>
                <a:cs typeface="Arial"/>
              </a:rPr>
              <a:t>Clients </a:t>
            </a:r>
            <a:r>
              <a:rPr lang="en-US" dirty="0">
                <a:latin typeface="Arial Narrow" panose="020B0606020202030204" pitchFamily="34" charset="0"/>
                <a:cs typeface="Arial"/>
              </a:rPr>
              <a:t>with disabilities were</a:t>
            </a:r>
            <a:r>
              <a:rPr lang="en-US" dirty="0" smtClean="0">
                <a:latin typeface="Arial Narrow" panose="020B0606020202030204" pitchFamily="34" charset="0"/>
                <a:cs typeface="Arial"/>
              </a:rPr>
              <a:t>:</a:t>
            </a:r>
          </a:p>
          <a:p>
            <a:pPr marL="285750" lvl="4" indent="-285750">
              <a:spcBef>
                <a:spcPct val="20000"/>
              </a:spcBef>
              <a:buClr>
                <a:srgbClr val="FF7C80"/>
              </a:buClr>
              <a:buFont typeface="Arial" panose="020B0604020202020204" pitchFamily="34" charset="0"/>
              <a:buChar char="•"/>
            </a:pPr>
            <a:endParaRPr lang="en-US" sz="800" dirty="0">
              <a:latin typeface="Arial Narrow" panose="020B0606020202030204" pitchFamily="34" charset="0"/>
              <a:cs typeface="Arial"/>
            </a:endParaRP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MORE likely to find it difficult to determine if they are eligible for EI.</a:t>
            </a: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MORE likely to find it difficult to put together the information needed for the EI application.</a:t>
            </a: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MORE likely to disagree that it was quick and easy to find </a:t>
            </a:r>
            <a:r>
              <a:rPr lang="en-US" sz="1500" dirty="0" smtClean="0">
                <a:latin typeface="Arial Narrow" panose="020B0606020202030204" pitchFamily="34" charset="0"/>
                <a:cs typeface="Arial"/>
              </a:rPr>
              <a:t>what </a:t>
            </a:r>
            <a:r>
              <a:rPr lang="en-US" sz="1500" dirty="0">
                <a:latin typeface="Arial Narrow" panose="020B0606020202030204" pitchFamily="34" charset="0"/>
                <a:cs typeface="Arial"/>
              </a:rPr>
              <a:t>they were looking for online. </a:t>
            </a: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MORE likely to have had difficulty understanding the next steps.</a:t>
            </a: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LESS likely to have found it easy to check their application status.</a:t>
            </a:r>
          </a:p>
          <a:p>
            <a:pPr marL="742950" lvl="5" indent="-285750">
              <a:spcBef>
                <a:spcPct val="20000"/>
              </a:spcBef>
              <a:buClr>
                <a:srgbClr val="FF7C80"/>
              </a:buClr>
              <a:buFont typeface="Wingdings" panose="05000000000000000000" pitchFamily="2" charset="2"/>
              <a:buChar char="q"/>
            </a:pPr>
            <a:r>
              <a:rPr lang="en-US" sz="1500" dirty="0">
                <a:latin typeface="Arial Narrow" panose="020B0606020202030204" pitchFamily="34" charset="0"/>
                <a:cs typeface="Arial"/>
              </a:rPr>
              <a:t>LESS likely to say their questions were fully answered on the phone.</a:t>
            </a:r>
          </a:p>
          <a:p>
            <a:pPr marL="114300" lvl="4" indent="0">
              <a:buNone/>
            </a:pPr>
            <a:endParaRPr lang="en-US" sz="1400" dirty="0">
              <a:latin typeface="Arial Narrow" panose="020B0606020202030204" pitchFamily="34" charset="0"/>
              <a:cs typeface="Arial" panose="020B0604020202020204" pitchFamily="34" charset="0"/>
            </a:endParaRPr>
          </a:p>
        </p:txBody>
      </p:sp>
      <p:cxnSp>
        <p:nvCxnSpPr>
          <p:cNvPr id="4" name="Straight Connector 3" descr="&quot;*&quot;"/>
          <p:cNvCxnSpPr/>
          <p:nvPr/>
        </p:nvCxnSpPr>
        <p:spPr>
          <a:xfrm>
            <a:off x="405869" y="608873"/>
            <a:ext cx="8200878"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cxnSp>
        <p:nvCxnSpPr>
          <p:cNvPr id="6" name="Straight Connector 5" descr="&quot;*&quot;"/>
          <p:cNvCxnSpPr/>
          <p:nvPr/>
        </p:nvCxnSpPr>
        <p:spPr>
          <a:xfrm>
            <a:off x="424091" y="4029986"/>
            <a:ext cx="8200878"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10" name="Title 9"/>
          <p:cNvSpPr>
            <a:spLocks noGrp="1"/>
          </p:cNvSpPr>
          <p:nvPr>
            <p:ph type="title" idx="4294967295"/>
          </p:nvPr>
        </p:nvSpPr>
        <p:spPr>
          <a:xfrm>
            <a:off x="-558800" y="201742"/>
            <a:ext cx="7763934" cy="398664"/>
          </a:xfrm>
        </p:spPr>
        <p:txBody>
          <a:bodyPr>
            <a:noAutofit/>
          </a:bodyPr>
          <a:lstStyle/>
          <a:p>
            <a:r>
              <a:rPr lang="en-CA" sz="2000" b="1" dirty="0" smtClean="0">
                <a:latin typeface="Arial Narrow" panose="020B0606020202030204" pitchFamily="34" charset="0"/>
              </a:rPr>
              <a:t>CURRENT STATE -  ACCESSIBLE SERVICE DOES</a:t>
            </a:r>
            <a:r>
              <a:rPr lang="en-CA" sz="2000" b="1" baseline="0" dirty="0" smtClean="0">
                <a:latin typeface="Arial Narrow" panose="020B0606020202030204" pitchFamily="34" charset="0"/>
              </a:rPr>
              <a:t> MATTER</a:t>
            </a:r>
            <a:endParaRPr lang="en-CA" sz="2000" b="1" dirty="0">
              <a:latin typeface="Arial Narrow" panose="020B0606020202030204" pitchFamily="34" charset="0"/>
            </a:endParaRPr>
          </a:p>
        </p:txBody>
      </p:sp>
    </p:spTree>
    <p:extLst>
      <p:ext uri="{BB962C8B-B14F-4D97-AF65-F5344CB8AC3E}">
        <p14:creationId xmlns:p14="http://schemas.microsoft.com/office/powerpoint/2010/main" val="220451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5</a:t>
            </a:fld>
            <a:endParaRPr lang="en-US" dirty="0"/>
          </a:p>
        </p:txBody>
      </p:sp>
      <p:cxnSp>
        <p:nvCxnSpPr>
          <p:cNvPr id="4" name="Straight Connector 3" descr="&quot;*&quot;"/>
          <p:cNvCxnSpPr/>
          <p:nvPr/>
        </p:nvCxnSpPr>
        <p:spPr>
          <a:xfrm>
            <a:off x="407094" y="643057"/>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25674" y="930196"/>
            <a:ext cx="8345206" cy="5447645"/>
          </a:xfrm>
          <a:prstGeom prst="rect">
            <a:avLst/>
          </a:prstGeom>
        </p:spPr>
        <p:txBody>
          <a:bodyPr wrap="square">
            <a:spAutoFit/>
          </a:bodyPr>
          <a:lstStyle/>
          <a:p>
            <a:pPr marL="285750" lvl="4" indent="-285750">
              <a:spcBef>
                <a:spcPct val="20000"/>
              </a:spcBef>
              <a:spcAft>
                <a:spcPts val="600"/>
              </a:spcAft>
              <a:buClr>
                <a:srgbClr val="FF7C80"/>
              </a:buClr>
              <a:buFont typeface="Arial"/>
              <a:buChar char="•"/>
            </a:pPr>
            <a:r>
              <a:rPr lang="en-US" dirty="0">
                <a:latin typeface="Arial Narrow" panose="020B0606020202030204" pitchFamily="34" charset="0"/>
                <a:cs typeface="Arial"/>
              </a:rPr>
              <a:t>In Fall 2017, a draft </a:t>
            </a:r>
            <a:r>
              <a:rPr lang="en-US" dirty="0" smtClean="0">
                <a:latin typeface="Arial Narrow" panose="020B0606020202030204" pitchFamily="34" charset="0"/>
                <a:cs typeface="Arial"/>
              </a:rPr>
              <a:t>MYAP-CS </a:t>
            </a:r>
            <a:r>
              <a:rPr lang="en-US" dirty="0">
                <a:latin typeface="Arial Narrow" panose="020B0606020202030204" pitchFamily="34" charset="0"/>
                <a:cs typeface="Arial"/>
              </a:rPr>
              <a:t>was developed that identified potential accessibility measures. </a:t>
            </a:r>
            <a:endParaRPr lang="en-US" dirty="0" smtClean="0">
              <a:latin typeface="Arial Narrow" panose="020B0606020202030204" pitchFamily="34" charset="0"/>
              <a:cs typeface="Arial"/>
            </a:endParaRPr>
          </a:p>
          <a:p>
            <a:pPr marL="285750" lvl="4" indent="-285750">
              <a:buClr>
                <a:srgbClr val="FF7C80"/>
              </a:buClr>
              <a:buFont typeface="Arial" panose="020B0604020202020204" pitchFamily="34" charset="0"/>
              <a:buChar char="•"/>
            </a:pPr>
            <a:r>
              <a:rPr lang="en-US" dirty="0" smtClean="0">
                <a:latin typeface="Arial Narrow" panose="020B0606020202030204" pitchFamily="34" charset="0"/>
                <a:cs typeface="Arial"/>
              </a:rPr>
              <a:t>Development of the draft MYAP-CS included the following actions. </a:t>
            </a:r>
          </a:p>
          <a:p>
            <a:pPr marL="285750" lvl="4" indent="-285750">
              <a:buClr>
                <a:srgbClr val="FF7C80"/>
              </a:buClr>
              <a:buFont typeface="Arial" panose="020B0604020202020204" pitchFamily="34" charset="0"/>
              <a:buChar char="•"/>
            </a:pPr>
            <a:endParaRPr lang="en-US" dirty="0" smtClean="0">
              <a:latin typeface="Arial Narrow" panose="020B0606020202030204" pitchFamily="34" charset="0"/>
              <a:cs typeface="Arial"/>
            </a:endParaRPr>
          </a:p>
          <a:p>
            <a:pPr marL="285750" lvl="4" indent="-285750">
              <a:buClr>
                <a:srgbClr val="FF7C80"/>
              </a:buClr>
              <a:buFont typeface="Arial" panose="020B0604020202020204" pitchFamily="34" charset="0"/>
              <a:buChar char="•"/>
            </a:pPr>
            <a:endParaRPr lang="en-US" sz="800" dirty="0" smtClean="0">
              <a:latin typeface="Arial Narrow" panose="020B0606020202030204" pitchFamily="34" charset="0"/>
              <a:cs typeface="Arial"/>
            </a:endParaRPr>
          </a:p>
          <a:p>
            <a:pPr marL="800100" lvl="5" indent="-342900">
              <a:buClr>
                <a:srgbClr val="FF7C80"/>
              </a:buClr>
              <a:buFont typeface="Wingdings" panose="05000000000000000000" pitchFamily="2" charset="2"/>
              <a:buChar char="q"/>
            </a:pPr>
            <a:r>
              <a:rPr lang="en-US" dirty="0" smtClean="0">
                <a:latin typeface="Arial Narrow" panose="020B0606020202030204" pitchFamily="34" charset="0"/>
                <a:cs typeface="Arial"/>
              </a:rPr>
              <a:t>Reviewed </a:t>
            </a:r>
            <a:r>
              <a:rPr lang="en-US" dirty="0">
                <a:latin typeface="Arial Narrow" panose="020B0606020202030204" pitchFamily="34" charset="0"/>
                <a:cs typeface="Arial"/>
              </a:rPr>
              <a:t>client feedback, outcomes of public consultations, and practices in jurisdictions with existing accessibility legislation (e.g. Ontario, Quebec, Manitoba, Australia</a:t>
            </a:r>
            <a:r>
              <a:rPr lang="en-US" dirty="0" smtClean="0">
                <a:latin typeface="Arial Narrow" panose="020B0606020202030204" pitchFamily="34" charset="0"/>
                <a:cs typeface="Arial"/>
              </a:rPr>
              <a:t>).</a:t>
            </a:r>
          </a:p>
          <a:p>
            <a:pPr marL="800100" lvl="5" indent="-342900">
              <a:buClr>
                <a:srgbClr val="FF7C80"/>
              </a:buClr>
              <a:buFont typeface="Wingdings" panose="05000000000000000000" pitchFamily="2" charset="2"/>
              <a:buChar char="q"/>
            </a:pPr>
            <a:r>
              <a:rPr lang="en-US" dirty="0" smtClean="0">
                <a:latin typeface="Arial Narrow" panose="020B0606020202030204" pitchFamily="34" charset="0"/>
                <a:cs typeface="Arial"/>
              </a:rPr>
              <a:t>Scanned to identify existing training on accessibility and learning approaches on various types of disabilities (visible and non-visible).</a:t>
            </a:r>
          </a:p>
          <a:p>
            <a:pPr marL="800100" lvl="5" indent="-342900">
              <a:buClr>
                <a:srgbClr val="FF7C80"/>
              </a:buClr>
              <a:buFont typeface="Wingdings" panose="05000000000000000000" pitchFamily="2" charset="2"/>
              <a:buChar char="q"/>
            </a:pPr>
            <a:endParaRPr lang="en-US" sz="800" dirty="0" smtClean="0">
              <a:latin typeface="Arial Narrow" panose="020B0606020202030204" pitchFamily="34" charset="0"/>
              <a:cs typeface="Arial"/>
            </a:endParaRPr>
          </a:p>
          <a:p>
            <a:pPr marL="800100" lvl="5" indent="-342900">
              <a:buClr>
                <a:srgbClr val="FF7C80"/>
              </a:buClr>
              <a:buFont typeface="Wingdings" panose="05000000000000000000" pitchFamily="2" charset="2"/>
              <a:buChar char="q"/>
            </a:pPr>
            <a:r>
              <a:rPr lang="en-CA" dirty="0" smtClean="0">
                <a:latin typeface="Arial Narrow" panose="020B0606020202030204" pitchFamily="34" charset="0"/>
                <a:cs typeface="Arial"/>
              </a:rPr>
              <a:t>Assessed </a:t>
            </a:r>
            <a:r>
              <a:rPr lang="en-CA" dirty="0">
                <a:latin typeface="Arial Narrow" panose="020B0606020202030204" pitchFamily="34" charset="0"/>
                <a:cs typeface="Arial"/>
              </a:rPr>
              <a:t>the current state of accessibility in our client </a:t>
            </a:r>
            <a:r>
              <a:rPr lang="en-CA" dirty="0" smtClean="0">
                <a:latin typeface="Arial Narrow" panose="020B0606020202030204" pitchFamily="34" charset="0"/>
                <a:cs typeface="Arial"/>
              </a:rPr>
              <a:t>services to identify gaps and opportunities.</a:t>
            </a:r>
          </a:p>
          <a:p>
            <a:pPr marL="800100" lvl="5" indent="-342900">
              <a:buClr>
                <a:srgbClr val="FF7C80"/>
              </a:buClr>
              <a:buFont typeface="Wingdings" panose="05000000000000000000" pitchFamily="2" charset="2"/>
              <a:buChar char="q"/>
            </a:pPr>
            <a:endParaRPr lang="en-CA" sz="800" dirty="0" smtClean="0">
              <a:latin typeface="Arial Narrow" panose="020B0606020202030204" pitchFamily="34" charset="0"/>
              <a:cs typeface="Arial"/>
            </a:endParaRPr>
          </a:p>
          <a:p>
            <a:pPr marL="800100" lvl="5" indent="-342900">
              <a:buClr>
                <a:srgbClr val="FF7C80"/>
              </a:buClr>
              <a:buFont typeface="Wingdings" panose="05000000000000000000" pitchFamily="2" charset="2"/>
              <a:buChar char="q"/>
            </a:pPr>
            <a:r>
              <a:rPr lang="en-US" dirty="0" smtClean="0">
                <a:latin typeface="Arial Narrow" panose="020B0606020202030204" pitchFamily="34" charset="0"/>
                <a:cs typeface="Arial"/>
              </a:rPr>
              <a:t>Identified </a:t>
            </a:r>
            <a:r>
              <a:rPr lang="en-CA" dirty="0">
                <a:latin typeface="Arial Narrow" panose="020B0606020202030204" pitchFamily="34" charset="0"/>
                <a:cs typeface="Arial"/>
              </a:rPr>
              <a:t>accessibility measures to be developed and tested across </a:t>
            </a:r>
            <a:r>
              <a:rPr lang="en-CA" dirty="0" smtClean="0">
                <a:latin typeface="Arial Narrow" panose="020B0606020202030204" pitchFamily="34" charset="0"/>
                <a:cs typeface="Arial"/>
              </a:rPr>
              <a:t>channels, which included: </a:t>
            </a:r>
          </a:p>
          <a:p>
            <a:pPr marL="1257300" lvl="6" indent="-342900">
              <a:buClr>
                <a:srgbClr val="FF7C80"/>
              </a:buClr>
              <a:buFont typeface="Wingdings" panose="05000000000000000000" pitchFamily="2" charset="2"/>
              <a:buChar char="Ø"/>
            </a:pPr>
            <a:r>
              <a:rPr lang="en-CA" dirty="0" smtClean="0">
                <a:latin typeface="Arial Narrow" panose="020B0606020202030204" pitchFamily="34" charset="0"/>
                <a:cs typeface="Arial"/>
              </a:rPr>
              <a:t>proposing </a:t>
            </a:r>
            <a:r>
              <a:rPr lang="en-CA" dirty="0">
                <a:latin typeface="Arial Narrow" panose="020B0606020202030204" pitchFamily="34" charset="0"/>
                <a:cs typeface="Arial"/>
              </a:rPr>
              <a:t>lead branches, approximate timelines and </a:t>
            </a:r>
            <a:r>
              <a:rPr lang="en-CA" dirty="0" smtClean="0">
                <a:latin typeface="Arial Narrow" panose="020B0606020202030204" pitchFamily="34" charset="0"/>
                <a:cs typeface="Arial"/>
              </a:rPr>
              <a:t>scope; and</a:t>
            </a:r>
          </a:p>
          <a:p>
            <a:pPr marL="1257300" lvl="6" indent="-342900">
              <a:buClr>
                <a:srgbClr val="FF7C80"/>
              </a:buClr>
              <a:buFont typeface="Wingdings" panose="05000000000000000000" pitchFamily="2" charset="2"/>
              <a:buChar char="Ø"/>
            </a:pPr>
            <a:r>
              <a:rPr lang="en-CA" dirty="0" smtClean="0">
                <a:latin typeface="Arial Narrow" panose="020B0606020202030204" pitchFamily="34" charset="0"/>
                <a:cs typeface="Arial"/>
              </a:rPr>
              <a:t>grouping them into </a:t>
            </a:r>
            <a:r>
              <a:rPr lang="en-CA" dirty="0">
                <a:latin typeface="Arial Narrow" panose="020B0606020202030204" pitchFamily="34" charset="0"/>
                <a:cs typeface="Arial"/>
              </a:rPr>
              <a:t>five levers: </a:t>
            </a:r>
            <a:r>
              <a:rPr lang="en-US" b="1" dirty="0">
                <a:solidFill>
                  <a:prstClr val="black"/>
                </a:solidFill>
                <a:latin typeface="Arial Narrow" panose="020B0606020202030204" pitchFamily="34" charset="0"/>
                <a:cs typeface="Arial"/>
              </a:rPr>
              <a:t>people</a:t>
            </a:r>
            <a:r>
              <a:rPr lang="en-US" dirty="0">
                <a:solidFill>
                  <a:prstClr val="black"/>
                </a:solidFill>
                <a:latin typeface="Arial Narrow" panose="020B0606020202030204" pitchFamily="34" charset="0"/>
                <a:cs typeface="Arial"/>
              </a:rPr>
              <a:t>; </a:t>
            </a:r>
            <a:r>
              <a:rPr lang="en-US" b="1" dirty="0">
                <a:solidFill>
                  <a:prstClr val="black"/>
                </a:solidFill>
                <a:latin typeface="Arial Narrow" panose="020B0606020202030204" pitchFamily="34" charset="0"/>
                <a:cs typeface="Arial"/>
              </a:rPr>
              <a:t>policies, processes and practices</a:t>
            </a:r>
            <a:r>
              <a:rPr lang="en-US" dirty="0">
                <a:solidFill>
                  <a:prstClr val="black"/>
                </a:solidFill>
                <a:latin typeface="Arial Narrow" panose="020B0606020202030204" pitchFamily="34" charset="0"/>
                <a:cs typeface="Arial"/>
              </a:rPr>
              <a:t>; </a:t>
            </a:r>
            <a:r>
              <a:rPr lang="en-US" b="1" dirty="0">
                <a:solidFill>
                  <a:prstClr val="black"/>
                </a:solidFill>
                <a:latin typeface="Arial Narrow" panose="020B0606020202030204" pitchFamily="34" charset="0"/>
                <a:cs typeface="Arial"/>
              </a:rPr>
              <a:t>communications and awareness; technology; and </a:t>
            </a:r>
            <a:r>
              <a:rPr lang="en-US" b="1" dirty="0" smtClean="0">
                <a:solidFill>
                  <a:prstClr val="black"/>
                </a:solidFill>
                <a:latin typeface="Arial Narrow" panose="020B0606020202030204" pitchFamily="34" charset="0"/>
                <a:cs typeface="Arial"/>
              </a:rPr>
              <a:t>infrastructure</a:t>
            </a:r>
            <a:r>
              <a:rPr lang="en-US" dirty="0">
                <a:solidFill>
                  <a:prstClr val="black"/>
                </a:solidFill>
                <a:latin typeface="Arial Narrow" panose="020B0606020202030204" pitchFamily="34" charset="0"/>
                <a:cs typeface="Arial"/>
              </a:rPr>
              <a:t>.</a:t>
            </a:r>
            <a:endParaRPr lang="en-US" dirty="0" smtClean="0">
              <a:solidFill>
                <a:prstClr val="black"/>
              </a:solidFill>
              <a:latin typeface="Arial Narrow" panose="020B0606020202030204" pitchFamily="34" charset="0"/>
              <a:cs typeface="Arial"/>
            </a:endParaRPr>
          </a:p>
          <a:p>
            <a:pPr marL="285750" lvl="4" indent="-285750">
              <a:spcBef>
                <a:spcPct val="20000"/>
              </a:spcBef>
              <a:spcAft>
                <a:spcPts val="600"/>
              </a:spcAft>
              <a:buClr>
                <a:srgbClr val="FF7C80"/>
              </a:buClr>
              <a:buFont typeface="Arial"/>
              <a:buChar char="•"/>
            </a:pPr>
            <a:endParaRPr lang="en-US" sz="2000" dirty="0">
              <a:solidFill>
                <a:prstClr val="black"/>
              </a:solidFill>
              <a:latin typeface="Arial Narrow" panose="020B0606020202030204" pitchFamily="34" charset="0"/>
              <a:cs typeface="Arial"/>
            </a:endParaRPr>
          </a:p>
          <a:p>
            <a:endParaRPr lang="en-CA" sz="2000" dirty="0"/>
          </a:p>
        </p:txBody>
      </p:sp>
      <p:cxnSp>
        <p:nvCxnSpPr>
          <p:cNvPr id="6" name="Straight Connector 5" descr="&quot;*&quot;"/>
          <p:cNvCxnSpPr/>
          <p:nvPr/>
        </p:nvCxnSpPr>
        <p:spPr>
          <a:xfrm>
            <a:off x="425674" y="5998076"/>
            <a:ext cx="83637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7" name="Title 6"/>
          <p:cNvSpPr>
            <a:spLocks noGrp="1"/>
          </p:cNvSpPr>
          <p:nvPr>
            <p:ph type="title" idx="4294967295"/>
          </p:nvPr>
        </p:nvSpPr>
        <p:spPr>
          <a:xfrm>
            <a:off x="330200" y="274638"/>
            <a:ext cx="7679267" cy="368419"/>
          </a:xfrm>
        </p:spPr>
        <p:txBody>
          <a:bodyPr>
            <a:noAutofit/>
          </a:bodyPr>
          <a:lstStyle/>
          <a:p>
            <a:r>
              <a:rPr lang="en-CA" sz="2000" b="1" dirty="0" smtClean="0">
                <a:latin typeface="Arial Narrow" panose="020B0606020202030204" pitchFamily="34" charset="0"/>
              </a:rPr>
              <a:t>APPROACH AND PROGRESS TO DATE – DEVELOPMENT OF DRAFT PLAN</a:t>
            </a:r>
            <a:endParaRPr lang="en-CA" sz="2000" b="1" dirty="0">
              <a:latin typeface="Arial Narrow" panose="020B0606020202030204" pitchFamily="34" charset="0"/>
            </a:endParaRPr>
          </a:p>
        </p:txBody>
      </p:sp>
    </p:spTree>
    <p:extLst>
      <p:ext uri="{BB962C8B-B14F-4D97-AF65-F5344CB8AC3E}">
        <p14:creationId xmlns:p14="http://schemas.microsoft.com/office/powerpoint/2010/main" val="254466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6</a:t>
            </a:fld>
            <a:endParaRPr lang="en-US" dirty="0"/>
          </a:p>
        </p:txBody>
      </p:sp>
      <p:cxnSp>
        <p:nvCxnSpPr>
          <p:cNvPr id="4" name="Straight Connector 3" descr="&quot;*&quot;"/>
          <p:cNvCxnSpPr/>
          <p:nvPr/>
        </p:nvCxnSpPr>
        <p:spPr>
          <a:xfrm>
            <a:off x="409893" y="621283"/>
            <a:ext cx="8290568"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333524" y="770036"/>
            <a:ext cx="8363786" cy="1477328"/>
          </a:xfrm>
          <a:prstGeom prst="rect">
            <a:avLst/>
          </a:prstGeom>
        </p:spPr>
        <p:txBody>
          <a:bodyPr wrap="square">
            <a:spAutoFit/>
          </a:bodyPr>
          <a:lstStyle/>
          <a:p>
            <a:pPr marL="285750" lvl="4" indent="-285750">
              <a:buClr>
                <a:srgbClr val="FF7C80"/>
              </a:buClr>
              <a:buFont typeface="Arial"/>
              <a:buChar char="•"/>
            </a:pPr>
            <a:r>
              <a:rPr lang="en-CA" dirty="0" smtClean="0">
                <a:latin typeface="Arial Narrow" panose="020B0606020202030204" pitchFamily="34" charset="0"/>
                <a:cs typeface="Arial"/>
              </a:rPr>
              <a:t>Part </a:t>
            </a:r>
            <a:r>
              <a:rPr lang="en-CA" dirty="0">
                <a:latin typeface="Arial Narrow" panose="020B0606020202030204" pitchFamily="34" charset="0"/>
                <a:cs typeface="Arial"/>
              </a:rPr>
              <a:t>of the process for </a:t>
            </a:r>
            <a:r>
              <a:rPr lang="en-CA" dirty="0" smtClean="0">
                <a:latin typeface="Arial Narrow" panose="020B0606020202030204" pitchFamily="34" charset="0"/>
                <a:cs typeface="Arial"/>
              </a:rPr>
              <a:t>the further </a:t>
            </a:r>
            <a:r>
              <a:rPr lang="en-CA" dirty="0">
                <a:latin typeface="Arial Narrow" panose="020B0606020202030204" pitchFamily="34" charset="0"/>
                <a:cs typeface="Arial"/>
              </a:rPr>
              <a:t>development of our </a:t>
            </a:r>
            <a:r>
              <a:rPr lang="en-CA" dirty="0" smtClean="0">
                <a:latin typeface="Arial Narrow" panose="020B0606020202030204" pitchFamily="34" charset="0"/>
                <a:cs typeface="Arial"/>
              </a:rPr>
              <a:t>MYAP-CS is </a:t>
            </a:r>
            <a:r>
              <a:rPr lang="en-CA" dirty="0">
                <a:latin typeface="Arial Narrow" panose="020B0606020202030204" pitchFamily="34" charset="0"/>
                <a:cs typeface="Arial"/>
              </a:rPr>
              <a:t>to adopt </a:t>
            </a:r>
            <a:r>
              <a:rPr lang="en-CA" dirty="0" smtClean="0">
                <a:latin typeface="Arial Narrow" panose="020B0606020202030204" pitchFamily="34" charset="0"/>
                <a:cs typeface="Arial"/>
              </a:rPr>
              <a:t>a “design thinking” </a:t>
            </a:r>
            <a:r>
              <a:rPr lang="en-CA" dirty="0">
                <a:latin typeface="Arial Narrow" panose="020B0606020202030204" pitchFamily="34" charset="0"/>
                <a:cs typeface="Arial"/>
              </a:rPr>
              <a:t>approach that emphasizes </a:t>
            </a:r>
            <a:r>
              <a:rPr lang="en-CA" dirty="0" smtClean="0">
                <a:latin typeface="Arial Narrow" panose="020B0606020202030204" pitchFamily="34" charset="0"/>
                <a:cs typeface="Arial"/>
              </a:rPr>
              <a:t>co-designing measures </a:t>
            </a:r>
            <a:r>
              <a:rPr lang="en-CA" dirty="0">
                <a:latin typeface="Arial Narrow" panose="020B0606020202030204" pitchFamily="34" charset="0"/>
                <a:cs typeface="Arial"/>
              </a:rPr>
              <a:t>with stakeholders</a:t>
            </a:r>
            <a:r>
              <a:rPr lang="en-CA" dirty="0" smtClean="0">
                <a:latin typeface="Arial Narrow" panose="020B0606020202030204" pitchFamily="34" charset="0"/>
                <a:cs typeface="Arial"/>
              </a:rPr>
              <a:t>.</a:t>
            </a:r>
          </a:p>
          <a:p>
            <a:pPr marL="285750" lvl="4" indent="-285750">
              <a:buClr>
                <a:srgbClr val="FF7C80"/>
              </a:buClr>
              <a:buFont typeface="Arial"/>
              <a:buChar char="•"/>
            </a:pPr>
            <a:r>
              <a:rPr lang="en-CA" dirty="0" smtClean="0">
                <a:latin typeface="Arial Narrow" panose="020B0606020202030204" pitchFamily="34" charset="0"/>
                <a:cs typeface="Arial"/>
              </a:rPr>
              <a:t>Building </a:t>
            </a:r>
            <a:r>
              <a:rPr lang="en-CA" dirty="0">
                <a:latin typeface="Arial Narrow" panose="020B0606020202030204" pitchFamily="34" charset="0"/>
                <a:cs typeface="Arial"/>
              </a:rPr>
              <a:t>on recent consultations regarding the proposed federal accessibility legislation as well as the development of accessibility features for a Flagship Service Canada Centre, further consultations will help </a:t>
            </a:r>
            <a:r>
              <a:rPr lang="en-CA" dirty="0" smtClean="0">
                <a:latin typeface="Arial Narrow" panose="020B0606020202030204" pitchFamily="34" charset="0"/>
                <a:cs typeface="Arial"/>
              </a:rPr>
              <a:t>us validate and develop </a:t>
            </a:r>
            <a:r>
              <a:rPr lang="en-CA" dirty="0">
                <a:latin typeface="Arial Narrow" panose="020B0606020202030204" pitchFamily="34" charset="0"/>
                <a:cs typeface="Arial"/>
              </a:rPr>
              <a:t>the </a:t>
            </a:r>
            <a:r>
              <a:rPr lang="en-CA" dirty="0" smtClean="0">
                <a:latin typeface="Arial Narrow" panose="020B0606020202030204" pitchFamily="34" charset="0"/>
                <a:cs typeface="Arial"/>
              </a:rPr>
              <a:t>measures.</a:t>
            </a:r>
            <a:endParaRPr lang="en-CA" dirty="0">
              <a:latin typeface="Arial Narrow" panose="020B0606020202030204" pitchFamily="34" charset="0"/>
              <a:cs typeface="Arial"/>
            </a:endParaRPr>
          </a:p>
        </p:txBody>
      </p:sp>
      <p:cxnSp>
        <p:nvCxnSpPr>
          <p:cNvPr id="6" name="Straight Connector 5" descr="&quot;*&quot;"/>
          <p:cNvCxnSpPr/>
          <p:nvPr/>
        </p:nvCxnSpPr>
        <p:spPr>
          <a:xfrm>
            <a:off x="409893" y="2385948"/>
            <a:ext cx="835327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7" name="Rectangle 6"/>
          <p:cNvSpPr/>
          <p:nvPr/>
        </p:nvSpPr>
        <p:spPr>
          <a:xfrm>
            <a:off x="399383" y="2652382"/>
            <a:ext cx="8363786" cy="2308324"/>
          </a:xfrm>
          <a:prstGeom prst="rect">
            <a:avLst/>
          </a:prstGeom>
        </p:spPr>
        <p:txBody>
          <a:bodyPr wrap="square">
            <a:spAutoFit/>
          </a:bodyPr>
          <a:lstStyle/>
          <a:p>
            <a:pPr marL="0" lvl="4">
              <a:buClr>
                <a:srgbClr val="FF7C80"/>
              </a:buClr>
            </a:pPr>
            <a:r>
              <a:rPr lang="en-CA" b="1" dirty="0" smtClean="0">
                <a:latin typeface="Arial Narrow" panose="020B0606020202030204" pitchFamily="34" charset="0"/>
                <a:cs typeface="Arial"/>
              </a:rPr>
              <a:t>Initial Consultations:</a:t>
            </a:r>
          </a:p>
          <a:p>
            <a:pPr marL="0" lvl="4">
              <a:buClr>
                <a:srgbClr val="FF7C80"/>
              </a:buClr>
            </a:pPr>
            <a:endParaRPr lang="en-CA" b="1" dirty="0" smtClean="0">
              <a:latin typeface="Arial Narrow" panose="020B0606020202030204" pitchFamily="34" charset="0"/>
              <a:cs typeface="Arial"/>
            </a:endParaRPr>
          </a:p>
          <a:p>
            <a:pPr marL="285750" lvl="4" indent="-285750">
              <a:buClr>
                <a:srgbClr val="FF7C80"/>
              </a:buClr>
              <a:buFont typeface="Arial"/>
              <a:buChar char="•"/>
            </a:pPr>
            <a:r>
              <a:rPr lang="en-CA" dirty="0">
                <a:latin typeface="Arial Narrow" panose="020B0606020202030204" pitchFamily="34" charset="0"/>
                <a:cs typeface="Arial"/>
              </a:rPr>
              <a:t>Consult with stakeholders to validate and to receive their insights on the MYAP-CS </a:t>
            </a:r>
            <a:r>
              <a:rPr lang="en-CA" dirty="0" smtClean="0">
                <a:latin typeface="Arial Narrow" panose="020B0606020202030204" pitchFamily="34" charset="0"/>
                <a:cs typeface="Arial"/>
              </a:rPr>
              <a:t>measures.</a:t>
            </a:r>
          </a:p>
          <a:p>
            <a:pPr marL="0" lvl="4">
              <a:buClr>
                <a:srgbClr val="FF7C80"/>
              </a:buClr>
            </a:pPr>
            <a:endParaRPr lang="en-CA" dirty="0">
              <a:latin typeface="Arial Narrow" panose="020B0606020202030204" pitchFamily="34" charset="0"/>
              <a:cs typeface="Arial"/>
            </a:endParaRPr>
          </a:p>
          <a:p>
            <a:pPr marL="0" lvl="4">
              <a:buClr>
                <a:srgbClr val="FF7C80"/>
              </a:buClr>
            </a:pPr>
            <a:r>
              <a:rPr lang="en-CA" b="1" dirty="0" smtClean="0">
                <a:latin typeface="Arial Narrow" panose="020B0606020202030204" pitchFamily="34" charset="0"/>
                <a:cs typeface="Arial"/>
              </a:rPr>
              <a:t>Ongoing Consultations:</a:t>
            </a:r>
          </a:p>
          <a:p>
            <a:pPr marL="0" lvl="4">
              <a:buClr>
                <a:srgbClr val="FF7C80"/>
              </a:buClr>
            </a:pPr>
            <a:endParaRPr lang="en-CA" b="1" dirty="0" smtClean="0">
              <a:latin typeface="Arial Narrow" panose="020B0606020202030204" pitchFamily="34" charset="0"/>
              <a:cs typeface="Arial"/>
            </a:endParaRPr>
          </a:p>
          <a:p>
            <a:pPr marL="285750" lvl="4" indent="-285750">
              <a:buClr>
                <a:srgbClr val="FF7C80"/>
              </a:buClr>
              <a:buFont typeface="Arial"/>
              <a:buChar char="•"/>
            </a:pPr>
            <a:r>
              <a:rPr lang="en-CA" dirty="0" smtClean="0">
                <a:latin typeface="Arial Narrow" panose="020B0606020202030204" pitchFamily="34" charset="0"/>
                <a:cs typeface="Arial"/>
              </a:rPr>
              <a:t>Co-design details of deliverables with external stakeholders, potentially leveraging available external networks/contacts.</a:t>
            </a:r>
            <a:endParaRPr lang="en-CA" dirty="0">
              <a:latin typeface="Arial Narrow" panose="020B0606020202030204" pitchFamily="34" charset="0"/>
              <a:cs typeface="Arial"/>
            </a:endParaRPr>
          </a:p>
        </p:txBody>
      </p:sp>
      <p:sp>
        <p:nvSpPr>
          <p:cNvPr id="9" name="Title 8"/>
          <p:cNvSpPr>
            <a:spLocks noGrp="1"/>
          </p:cNvSpPr>
          <p:nvPr>
            <p:ph type="title" idx="4294967295"/>
          </p:nvPr>
        </p:nvSpPr>
        <p:spPr>
          <a:xfrm>
            <a:off x="440377" y="207034"/>
            <a:ext cx="8229600" cy="364466"/>
          </a:xfrm>
        </p:spPr>
        <p:txBody>
          <a:bodyPr>
            <a:normAutofit fontScale="90000"/>
          </a:bodyPr>
          <a:lstStyle/>
          <a:p>
            <a:r>
              <a:rPr lang="en-CA" sz="2000" b="1" dirty="0">
                <a:latin typeface="Arial Narrow" panose="020B0606020202030204" pitchFamily="34" charset="0"/>
              </a:rPr>
              <a:t>APPROACH AND PROGRESS TO DATE – WORKING WITH STAKEHOLDERS</a:t>
            </a:r>
          </a:p>
        </p:txBody>
      </p:sp>
    </p:spTree>
    <p:extLst>
      <p:ext uri="{BB962C8B-B14F-4D97-AF65-F5344CB8AC3E}">
        <p14:creationId xmlns:p14="http://schemas.microsoft.com/office/powerpoint/2010/main" val="209972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7</a:t>
            </a:fld>
            <a:endParaRPr lang="en-US" dirty="0"/>
          </a:p>
        </p:txBody>
      </p:sp>
      <p:cxnSp>
        <p:nvCxnSpPr>
          <p:cNvPr id="4" name="Straight Connector 3" descr="&quot;*&quot;"/>
          <p:cNvCxnSpPr/>
          <p:nvPr/>
        </p:nvCxnSpPr>
        <p:spPr>
          <a:xfrm>
            <a:off x="188147" y="599430"/>
            <a:ext cx="86679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534387" y="789625"/>
            <a:ext cx="8152413" cy="4745915"/>
          </a:xfrm>
          <a:prstGeom prst="rect">
            <a:avLst/>
          </a:prstGeom>
          <a:noFill/>
        </p:spPr>
        <p:txBody>
          <a:bodyPr wrap="square" rtlCol="0">
            <a:spAutoFit/>
          </a:bodyPr>
          <a:lstStyle/>
          <a:p>
            <a:pPr>
              <a:spcBef>
                <a:spcPct val="20000"/>
              </a:spcBef>
              <a:buClr>
                <a:srgbClr val="FF7C80"/>
              </a:buClr>
            </a:pPr>
            <a:r>
              <a:rPr lang="en-CA" b="1" dirty="0" smtClean="0">
                <a:latin typeface="Arial Narrow" panose="020B0606020202030204" pitchFamily="34" charset="0"/>
              </a:rPr>
              <a:t>PROGRESS TO DATE:</a:t>
            </a:r>
          </a:p>
          <a:p>
            <a:pPr>
              <a:spcBef>
                <a:spcPct val="20000"/>
              </a:spcBef>
              <a:buClr>
                <a:srgbClr val="FF7C80"/>
              </a:buClr>
            </a:pPr>
            <a:endParaRPr lang="en-CA" b="1" dirty="0" smtClean="0">
              <a:latin typeface="Arial Narrow" panose="020B0606020202030204" pitchFamily="34" charset="0"/>
            </a:endParaRPr>
          </a:p>
          <a:p>
            <a:pPr marL="285750" indent="-285750">
              <a:buClr>
                <a:srgbClr val="FF7C80"/>
              </a:buClr>
              <a:buFont typeface="Arial" panose="020B0604020202020204" pitchFamily="34" charset="0"/>
              <a:buChar char="•"/>
            </a:pPr>
            <a:r>
              <a:rPr lang="en-CA" dirty="0" smtClean="0">
                <a:latin typeface="Arial Narrow" panose="020B0606020202030204" pitchFamily="34" charset="0"/>
              </a:rPr>
              <a:t>Consulted with </a:t>
            </a:r>
            <a:r>
              <a:rPr lang="en-CA" b="1" dirty="0" smtClean="0">
                <a:latin typeface="Arial Narrow" panose="020B0606020202030204" pitchFamily="34" charset="0"/>
              </a:rPr>
              <a:t>ESDC Employees with Disabilities Network (</a:t>
            </a:r>
            <a:r>
              <a:rPr lang="en-CA" b="1" dirty="0" err="1" smtClean="0">
                <a:latin typeface="Arial Narrow" panose="020B0606020202030204" pitchFamily="34" charset="0"/>
              </a:rPr>
              <a:t>EwDN</a:t>
            </a:r>
            <a:r>
              <a:rPr lang="en-CA" b="1" dirty="0" smtClean="0">
                <a:latin typeface="Arial Narrow" panose="020B0606020202030204" pitchFamily="34" charset="0"/>
              </a:rPr>
              <a:t>) </a:t>
            </a:r>
            <a:r>
              <a:rPr lang="en-CA" dirty="0" smtClean="0">
                <a:latin typeface="Arial Narrow" panose="020B0606020202030204" pitchFamily="34" charset="0"/>
              </a:rPr>
              <a:t>to validate and receive insights on MYAP-CS measures.</a:t>
            </a:r>
          </a:p>
          <a:p>
            <a:pPr marL="285750" indent="-285750">
              <a:buClr>
                <a:srgbClr val="FF7C80"/>
              </a:buClr>
              <a:buFont typeface="Arial" panose="020B0604020202020204" pitchFamily="34" charset="0"/>
              <a:buChar char="•"/>
            </a:pPr>
            <a:endParaRPr lang="en-CA" dirty="0" smtClean="0">
              <a:latin typeface="Arial Narrow" panose="020B0606020202030204" pitchFamily="34" charset="0"/>
            </a:endParaRPr>
          </a:p>
          <a:p>
            <a:pPr marL="285750" indent="-285750">
              <a:buClr>
                <a:srgbClr val="FF7C80"/>
              </a:buClr>
              <a:buFont typeface="Arial" panose="020B0604020202020204" pitchFamily="34" charset="0"/>
              <a:buChar char="•"/>
            </a:pPr>
            <a:r>
              <a:rPr lang="en-CA" dirty="0" smtClean="0">
                <a:latin typeface="Arial Narrow" panose="020B0606020202030204" pitchFamily="34" charset="0"/>
              </a:rPr>
              <a:t>Received advice and insights on the MYAP-CS approach from external expertise.</a:t>
            </a:r>
          </a:p>
          <a:p>
            <a:pPr marL="285750" indent="-285750">
              <a:buClr>
                <a:srgbClr val="FF7C80"/>
              </a:buClr>
              <a:buFont typeface="Arial" panose="020B0604020202020204" pitchFamily="34" charset="0"/>
              <a:buChar char="•"/>
            </a:pPr>
            <a:endParaRPr lang="en-CA" dirty="0" smtClean="0">
              <a:latin typeface="Arial Narrow" panose="020B0606020202030204" pitchFamily="34" charset="0"/>
            </a:endParaRPr>
          </a:p>
          <a:p>
            <a:pPr marL="285750" indent="-285750">
              <a:buClr>
                <a:srgbClr val="FF7C80"/>
              </a:buClr>
              <a:buFont typeface="Arial" panose="020B0604020202020204" pitchFamily="34" charset="0"/>
              <a:buChar char="•"/>
            </a:pPr>
            <a:r>
              <a:rPr lang="en-CA" dirty="0" smtClean="0">
                <a:latin typeface="Arial Narrow" panose="020B0606020202030204" pitchFamily="34" charset="0"/>
              </a:rPr>
              <a:t>Looked at other departmental priorities to ensure alignment with </a:t>
            </a:r>
            <a:r>
              <a:rPr lang="en-CA" b="1" dirty="0" smtClean="0">
                <a:latin typeface="Arial Narrow" panose="020B0606020202030204" pitchFamily="34" charset="0"/>
              </a:rPr>
              <a:t>ESDC Service Strategy.</a:t>
            </a:r>
            <a:endParaRPr lang="en-CA" dirty="0">
              <a:latin typeface="Arial Narrow" panose="020B0606020202030204" pitchFamily="34" charset="0"/>
            </a:endParaRPr>
          </a:p>
          <a:p>
            <a:pPr marL="285750" indent="-285750">
              <a:spcBef>
                <a:spcPct val="20000"/>
              </a:spcBef>
              <a:buClr>
                <a:srgbClr val="FF7C80"/>
              </a:buClr>
              <a:buFont typeface="Arial" panose="020B0604020202020204" pitchFamily="34" charset="0"/>
              <a:buChar char="•"/>
            </a:pPr>
            <a:endParaRPr lang="en-CA" dirty="0" smtClean="0">
              <a:latin typeface="Arial Narrow" panose="020B0606020202030204" pitchFamily="34" charset="0"/>
            </a:endParaRPr>
          </a:p>
          <a:p>
            <a:pPr>
              <a:spcBef>
                <a:spcPct val="20000"/>
              </a:spcBef>
              <a:buClr>
                <a:srgbClr val="FF7C80"/>
              </a:buClr>
            </a:pPr>
            <a:r>
              <a:rPr lang="en-CA" b="1" dirty="0" smtClean="0">
                <a:latin typeface="Arial Narrow" panose="020B0606020202030204" pitchFamily="34" charset="0"/>
              </a:rPr>
              <a:t>PLANNED ACTIVITIES:</a:t>
            </a:r>
          </a:p>
          <a:p>
            <a:pPr>
              <a:spcBef>
                <a:spcPct val="20000"/>
              </a:spcBef>
              <a:buClr>
                <a:srgbClr val="FF7C80"/>
              </a:buClr>
            </a:pPr>
            <a:endParaRPr lang="en-CA" b="1" dirty="0" smtClean="0">
              <a:latin typeface="Arial Narrow" panose="020B0606020202030204" pitchFamily="34" charset="0"/>
            </a:endParaRPr>
          </a:p>
          <a:p>
            <a:pPr marL="285750" indent="-285750">
              <a:buClr>
                <a:srgbClr val="FF7C80"/>
              </a:buClr>
              <a:buFont typeface="Arial" panose="020B0604020202020204" pitchFamily="34" charset="0"/>
              <a:buChar char="•"/>
            </a:pPr>
            <a:r>
              <a:rPr lang="en-CA" b="1" dirty="0" smtClean="0">
                <a:latin typeface="Arial Narrow" panose="020B0606020202030204" pitchFamily="34" charset="0"/>
              </a:rPr>
              <a:t>Test MYAP-CS measures with external stakeholders </a:t>
            </a:r>
            <a:r>
              <a:rPr lang="en-CA" dirty="0" smtClean="0">
                <a:latin typeface="Arial Narrow" panose="020B0606020202030204" pitchFamily="34" charset="0"/>
              </a:rPr>
              <a:t>– explore leveraging the department’s available and existing external stakeholder networks.</a:t>
            </a:r>
          </a:p>
          <a:p>
            <a:pPr marL="285750" indent="-285750">
              <a:buClr>
                <a:srgbClr val="FF7C80"/>
              </a:buClr>
              <a:buFont typeface="Arial" panose="020B0604020202020204" pitchFamily="34" charset="0"/>
              <a:buChar char="•"/>
            </a:pPr>
            <a:endParaRPr lang="en-CA" dirty="0">
              <a:latin typeface="Arial Narrow" panose="020B0606020202030204" pitchFamily="34" charset="0"/>
            </a:endParaRPr>
          </a:p>
          <a:p>
            <a:pPr marL="285750" indent="-285750">
              <a:buClr>
                <a:srgbClr val="FF7C80"/>
              </a:buClr>
              <a:buFont typeface="Arial" panose="020B0604020202020204" pitchFamily="34" charset="0"/>
              <a:buChar char="•"/>
            </a:pPr>
            <a:r>
              <a:rPr lang="en-CA" dirty="0" smtClean="0">
                <a:latin typeface="Arial Narrow" panose="020B0606020202030204" pitchFamily="34" charset="0"/>
              </a:rPr>
              <a:t>Provide </a:t>
            </a:r>
            <a:r>
              <a:rPr lang="en-CA" b="1" dirty="0" smtClean="0">
                <a:latin typeface="Arial Narrow" panose="020B0606020202030204" pitchFamily="34" charset="0"/>
              </a:rPr>
              <a:t>“accessibility lens” and related tools for other departmental initiatives.</a:t>
            </a:r>
            <a:endParaRPr lang="en-CA" dirty="0">
              <a:latin typeface="Arial Narrow" panose="020B0606020202030204" pitchFamily="34" charset="0"/>
            </a:endParaRPr>
          </a:p>
          <a:p>
            <a:pPr>
              <a:buClr>
                <a:srgbClr val="FF7C80"/>
              </a:buClr>
            </a:pPr>
            <a:endParaRPr lang="en-US" dirty="0">
              <a:latin typeface="Arial Narrow" panose="020B0606020202030204" pitchFamily="34" charset="0"/>
            </a:endParaRPr>
          </a:p>
        </p:txBody>
      </p:sp>
      <p:cxnSp>
        <p:nvCxnSpPr>
          <p:cNvPr id="8" name="Straight Connector 7" descr="&quot;*&quot;"/>
          <p:cNvCxnSpPr/>
          <p:nvPr/>
        </p:nvCxnSpPr>
        <p:spPr>
          <a:xfrm>
            <a:off x="200298" y="5978738"/>
            <a:ext cx="8667986" cy="0"/>
          </a:xfrm>
          <a:prstGeom prst="line">
            <a:avLst/>
          </a:prstGeom>
          <a:ln>
            <a:solidFill>
              <a:schemeClr val="accent4">
                <a:lumMod val="60000"/>
                <a:lumOff val="40000"/>
              </a:schemeClr>
            </a:solidFill>
          </a:ln>
        </p:spPr>
        <p:style>
          <a:lnRef idx="3">
            <a:schemeClr val="accent5"/>
          </a:lnRef>
          <a:fillRef idx="0">
            <a:schemeClr val="accent5"/>
          </a:fillRef>
          <a:effectRef idx="2">
            <a:schemeClr val="accent5"/>
          </a:effectRef>
          <a:fontRef idx="minor">
            <a:schemeClr val="tx1"/>
          </a:fontRef>
        </p:style>
      </p:cxnSp>
      <p:sp>
        <p:nvSpPr>
          <p:cNvPr id="9" name="Title 8"/>
          <p:cNvSpPr>
            <a:spLocks noGrp="1"/>
          </p:cNvSpPr>
          <p:nvPr>
            <p:ph type="title" idx="4294967295"/>
          </p:nvPr>
        </p:nvSpPr>
        <p:spPr>
          <a:xfrm>
            <a:off x="495793" y="492763"/>
            <a:ext cx="8229600" cy="324792"/>
          </a:xfrm>
        </p:spPr>
        <p:txBody>
          <a:bodyPr>
            <a:normAutofit fontScale="90000"/>
          </a:bodyPr>
          <a:lstStyle/>
          <a:p>
            <a:pPr rtl="0" eaLnBrk="1" latinLnBrk="0" hangingPunct="1"/>
            <a:r>
              <a:rPr lang="en-CA" sz="1900" b="1" kern="1200" dirty="0" smtClean="0">
                <a:solidFill>
                  <a:srgbClr val="000000"/>
                </a:solidFill>
                <a:effectLst/>
                <a:latin typeface="Arial Narrow"/>
                <a:ea typeface="+mn-ea"/>
                <a:cs typeface="+mn-cs"/>
              </a:rPr>
              <a:t>APPROACH AND PROGRESS TO DATE – WORKING WITH </a:t>
            </a:r>
            <a:r>
              <a:rPr lang="en-CA" sz="2200" b="1" kern="1200" dirty="0" smtClean="0">
                <a:solidFill>
                  <a:srgbClr val="000000"/>
                </a:solidFill>
                <a:effectLst/>
                <a:latin typeface="Arial Narrow"/>
                <a:ea typeface="+mn-ea"/>
                <a:cs typeface="+mn-cs"/>
              </a:rPr>
              <a:t>STAKEHOLDERS</a:t>
            </a:r>
            <a:r>
              <a:rPr lang="en-CA" sz="1900" b="1" kern="1200" dirty="0" smtClean="0">
                <a:solidFill>
                  <a:srgbClr val="000000"/>
                </a:solidFill>
                <a:effectLst/>
                <a:latin typeface="Arial Narrow"/>
                <a:ea typeface="+mn-ea"/>
                <a:cs typeface="+mn-cs"/>
              </a:rPr>
              <a:t> (CONTINUED)</a:t>
            </a:r>
            <a:endParaRPr lang="en-CA" dirty="0" smtClean="0">
              <a:effectLst/>
            </a:endParaRPr>
          </a:p>
          <a:p>
            <a:endParaRPr lang="en-CA" dirty="0"/>
          </a:p>
        </p:txBody>
      </p:sp>
    </p:spTree>
    <p:extLst>
      <p:ext uri="{BB962C8B-B14F-4D97-AF65-F5344CB8AC3E}">
        <p14:creationId xmlns:p14="http://schemas.microsoft.com/office/powerpoint/2010/main" val="428313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pPr/>
              <a:t>8</a:t>
            </a:fld>
            <a:endParaRPr lang="en-US" dirty="0"/>
          </a:p>
        </p:txBody>
      </p:sp>
      <p:cxnSp>
        <p:nvCxnSpPr>
          <p:cNvPr id="4" name="Straight Connector 3" descr="&quot;*&quot;"/>
          <p:cNvCxnSpPr/>
          <p:nvPr/>
        </p:nvCxnSpPr>
        <p:spPr>
          <a:xfrm>
            <a:off x="998484" y="697558"/>
            <a:ext cx="7688316" cy="0"/>
          </a:xfrm>
          <a:prstGeom prst="line">
            <a:avLst/>
          </a:prstGeom>
          <a:ln>
            <a:solidFill>
              <a:srgbClr val="FF6699"/>
            </a:solidFill>
          </a:ln>
        </p:spPr>
        <p:style>
          <a:lnRef idx="3">
            <a:schemeClr val="accent5"/>
          </a:lnRef>
          <a:fillRef idx="0">
            <a:schemeClr val="accent5"/>
          </a:fillRef>
          <a:effectRef idx="2">
            <a:schemeClr val="accent5"/>
          </a:effectRef>
          <a:fontRef idx="minor">
            <a:schemeClr val="tx1"/>
          </a:fontRef>
        </p:style>
      </p:cxnSp>
      <p:grpSp>
        <p:nvGrpSpPr>
          <p:cNvPr id="6" name="Group 5" descr="&quot;*&quot;"/>
          <p:cNvGrpSpPr/>
          <p:nvPr/>
        </p:nvGrpSpPr>
        <p:grpSpPr>
          <a:xfrm>
            <a:off x="218993" y="202374"/>
            <a:ext cx="697797" cy="707537"/>
            <a:chOff x="218993" y="202374"/>
            <a:chExt cx="697797" cy="707537"/>
          </a:xfrm>
        </p:grpSpPr>
        <p:sp>
          <p:nvSpPr>
            <p:cNvPr id="14" name="Oval 13"/>
            <p:cNvSpPr/>
            <p:nvPr/>
          </p:nvSpPr>
          <p:spPr>
            <a:xfrm>
              <a:off x="218993" y="202374"/>
              <a:ext cx="697797" cy="707537"/>
            </a:xfrm>
            <a:prstGeom prst="ellipse">
              <a:avLst/>
            </a:prstGeom>
            <a:solidFill>
              <a:srgbClr val="FF6699"/>
            </a:solidFill>
            <a:ln w="38100" cmpd="sng">
              <a:solidFill>
                <a:schemeClr val="bg1">
                  <a:lumMod val="85000"/>
                </a:schemeClr>
              </a:solidFill>
            </a:ln>
            <a:effectLst>
              <a:outerShdw blurRad="190500" dist="63500" dir="8100000" rotWithShape="0">
                <a:srgbClr val="000000">
                  <a:alpha val="57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329216" y="312806"/>
              <a:ext cx="477349" cy="432000"/>
              <a:chOff x="2949575" y="3778250"/>
              <a:chExt cx="1328738" cy="936626"/>
            </a:xfrm>
            <a:solidFill>
              <a:srgbClr val="FF6699"/>
            </a:solidFill>
          </p:grpSpPr>
          <p:sp>
            <p:nvSpPr>
              <p:cNvPr id="8" name="Oval 5"/>
              <p:cNvSpPr>
                <a:spLocks noChangeArrowheads="1"/>
              </p:cNvSpPr>
              <p:nvPr/>
            </p:nvSpPr>
            <p:spPr bwMode="auto">
              <a:xfrm>
                <a:off x="3749675" y="3948113"/>
                <a:ext cx="325438" cy="428625"/>
              </a:xfrm>
              <a:prstGeom prst="ellipse">
                <a:avLst/>
              </a:prstGeom>
              <a:grpFill/>
              <a:ln w="3175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23"/>
              <p:cNvSpPr>
                <a:spLocks noChangeArrowheads="1"/>
              </p:cNvSpPr>
              <p:nvPr/>
            </p:nvSpPr>
            <p:spPr bwMode="auto">
              <a:xfrm>
                <a:off x="3241675" y="3778250"/>
                <a:ext cx="450850" cy="598488"/>
              </a:xfrm>
              <a:prstGeom prst="ellipse">
                <a:avLst/>
              </a:prstGeom>
              <a:grpFill/>
              <a:ln w="3175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4"/>
              <p:cNvSpPr>
                <a:spLocks/>
              </p:cNvSpPr>
              <p:nvPr/>
            </p:nvSpPr>
            <p:spPr bwMode="auto">
              <a:xfrm>
                <a:off x="3714750" y="4387850"/>
                <a:ext cx="563563" cy="247650"/>
              </a:xfrm>
              <a:custGeom>
                <a:avLst/>
                <a:gdLst/>
                <a:ahLst/>
                <a:cxnLst>
                  <a:cxn ang="0">
                    <a:pos x="19" y="22"/>
                  </a:cxn>
                  <a:cxn ang="0">
                    <a:pos x="50" y="22"/>
                  </a:cxn>
                  <a:cxn ang="0">
                    <a:pos x="29" y="1"/>
                  </a:cxn>
                  <a:cxn ang="0">
                    <a:pos x="17" y="11"/>
                  </a:cxn>
                  <a:cxn ang="0">
                    <a:pos x="6" y="2"/>
                  </a:cxn>
                  <a:cxn ang="0">
                    <a:pos x="0" y="4"/>
                  </a:cxn>
                  <a:cxn ang="0">
                    <a:pos x="19" y="22"/>
                  </a:cxn>
                </a:cxnLst>
                <a:rect l="0" t="0" r="r" b="b"/>
                <a:pathLst>
                  <a:path w="50" h="22">
                    <a:moveTo>
                      <a:pt x="19" y="22"/>
                    </a:moveTo>
                    <a:cubicBezTo>
                      <a:pt x="50" y="22"/>
                      <a:pt x="50" y="22"/>
                      <a:pt x="50" y="22"/>
                    </a:cubicBezTo>
                    <a:cubicBezTo>
                      <a:pt x="45" y="12"/>
                      <a:pt x="37" y="5"/>
                      <a:pt x="29" y="1"/>
                    </a:cubicBezTo>
                    <a:cubicBezTo>
                      <a:pt x="25" y="0"/>
                      <a:pt x="17" y="11"/>
                      <a:pt x="17" y="11"/>
                    </a:cubicBezTo>
                    <a:cubicBezTo>
                      <a:pt x="17" y="11"/>
                      <a:pt x="10" y="0"/>
                      <a:pt x="6" y="2"/>
                    </a:cubicBezTo>
                    <a:cubicBezTo>
                      <a:pt x="4" y="2"/>
                      <a:pt x="2" y="3"/>
                      <a:pt x="0" y="4"/>
                    </a:cubicBezTo>
                    <a:cubicBezTo>
                      <a:pt x="8" y="8"/>
                      <a:pt x="14" y="14"/>
                      <a:pt x="19" y="22"/>
                    </a:cubicBezTo>
                    <a:close/>
                  </a:path>
                </a:pathLst>
              </a:custGeom>
              <a:grpFill/>
              <a:ln w="3175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5"/>
              <p:cNvSpPr>
                <a:spLocks/>
              </p:cNvSpPr>
              <p:nvPr/>
            </p:nvSpPr>
            <p:spPr bwMode="auto">
              <a:xfrm>
                <a:off x="2949575" y="4376738"/>
                <a:ext cx="1036638" cy="338138"/>
              </a:xfrm>
              <a:custGeom>
                <a:avLst/>
                <a:gdLst/>
                <a:ahLst/>
                <a:cxnLst>
                  <a:cxn ang="0">
                    <a:pos x="68" y="5"/>
                  </a:cxn>
                  <a:cxn ang="0">
                    <a:pos x="62" y="2"/>
                  </a:cxn>
                  <a:cxn ang="0">
                    <a:pos x="46" y="15"/>
                  </a:cxn>
                  <a:cxn ang="0">
                    <a:pos x="30" y="2"/>
                  </a:cxn>
                  <a:cxn ang="0">
                    <a:pos x="0" y="30"/>
                  </a:cxn>
                  <a:cxn ang="0">
                    <a:pos x="92" y="30"/>
                  </a:cxn>
                  <a:cxn ang="0">
                    <a:pos x="87" y="23"/>
                  </a:cxn>
                </a:cxnLst>
                <a:rect l="0" t="0" r="r" b="b"/>
                <a:pathLst>
                  <a:path w="92" h="30">
                    <a:moveTo>
                      <a:pt x="68" y="5"/>
                    </a:moveTo>
                    <a:cubicBezTo>
                      <a:pt x="66" y="4"/>
                      <a:pt x="64" y="3"/>
                      <a:pt x="62" y="2"/>
                    </a:cubicBezTo>
                    <a:cubicBezTo>
                      <a:pt x="57" y="0"/>
                      <a:pt x="46" y="15"/>
                      <a:pt x="46" y="15"/>
                    </a:cubicBezTo>
                    <a:cubicBezTo>
                      <a:pt x="46" y="15"/>
                      <a:pt x="35" y="0"/>
                      <a:pt x="30" y="2"/>
                    </a:cubicBezTo>
                    <a:cubicBezTo>
                      <a:pt x="18" y="7"/>
                      <a:pt x="8" y="17"/>
                      <a:pt x="0" y="30"/>
                    </a:cubicBezTo>
                    <a:cubicBezTo>
                      <a:pt x="92" y="30"/>
                      <a:pt x="92" y="30"/>
                      <a:pt x="92" y="30"/>
                    </a:cubicBezTo>
                    <a:cubicBezTo>
                      <a:pt x="91" y="28"/>
                      <a:pt x="89" y="25"/>
                      <a:pt x="87" y="23"/>
                    </a:cubicBezTo>
                  </a:path>
                </a:pathLst>
              </a:custGeom>
              <a:grpFill/>
              <a:ln w="31750" cap="flat">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9" name="TextBox 18"/>
          <p:cNvSpPr txBox="1"/>
          <p:nvPr/>
        </p:nvSpPr>
        <p:spPr>
          <a:xfrm>
            <a:off x="714827" y="700094"/>
            <a:ext cx="8345082" cy="2000548"/>
          </a:xfrm>
          <a:prstGeom prst="rect">
            <a:avLst/>
          </a:prstGeom>
          <a:noFill/>
        </p:spPr>
        <p:txBody>
          <a:bodyPr wrap="square" rtlCol="0">
            <a:spAutoFit/>
          </a:bodyPr>
          <a:lstStyle/>
          <a:p>
            <a:pPr marL="285750" lvl="4" indent="-285750">
              <a:buClr>
                <a:srgbClr val="FF7C80"/>
              </a:buClr>
              <a:buFont typeface="Arial"/>
              <a:buChar char="•"/>
            </a:pPr>
            <a:r>
              <a:rPr lang="en-CA" dirty="0">
                <a:solidFill>
                  <a:prstClr val="black"/>
                </a:solidFill>
                <a:latin typeface="Arial Narrow" panose="020B0606020202030204" pitchFamily="34" charset="0"/>
                <a:cs typeface="Arial"/>
              </a:rPr>
              <a:t>As part of the improvements to the service delivery channels, </a:t>
            </a:r>
            <a:r>
              <a:rPr lang="en-CA" b="1" dirty="0">
                <a:solidFill>
                  <a:prstClr val="black"/>
                </a:solidFill>
                <a:latin typeface="Arial Narrow" panose="020B0606020202030204" pitchFamily="34" charset="0"/>
                <a:cs typeface="Arial"/>
              </a:rPr>
              <a:t>development of employee training and awareness on </a:t>
            </a:r>
            <a:r>
              <a:rPr lang="en-CA" b="1" dirty="0" smtClean="0">
                <a:solidFill>
                  <a:prstClr val="black"/>
                </a:solidFill>
                <a:latin typeface="Arial Narrow" panose="020B0606020202030204" pitchFamily="34" charset="0"/>
                <a:cs typeface="Arial"/>
              </a:rPr>
              <a:t>human </a:t>
            </a:r>
            <a:r>
              <a:rPr lang="en-CA" b="1" dirty="0">
                <a:solidFill>
                  <a:prstClr val="black"/>
                </a:solidFill>
                <a:latin typeface="Arial Narrow" panose="020B0606020202030204" pitchFamily="34" charset="0"/>
                <a:cs typeface="Arial"/>
              </a:rPr>
              <a:t>interaction </a:t>
            </a:r>
            <a:r>
              <a:rPr lang="en-CA" dirty="0">
                <a:solidFill>
                  <a:prstClr val="black"/>
                </a:solidFill>
                <a:latin typeface="Arial Narrow" panose="020B0606020202030204" pitchFamily="34" charset="0"/>
                <a:cs typeface="Arial"/>
              </a:rPr>
              <a:t>is a </a:t>
            </a:r>
            <a:r>
              <a:rPr lang="en-CA" b="1" dirty="0">
                <a:solidFill>
                  <a:prstClr val="black"/>
                </a:solidFill>
                <a:latin typeface="Arial Narrow" panose="020B0606020202030204" pitchFamily="34" charset="0"/>
                <a:cs typeface="Arial"/>
              </a:rPr>
              <a:t>key element </a:t>
            </a:r>
            <a:r>
              <a:rPr lang="en-CA" dirty="0">
                <a:solidFill>
                  <a:prstClr val="black"/>
                </a:solidFill>
                <a:latin typeface="Arial Narrow" panose="020B0606020202030204" pitchFamily="34" charset="0"/>
                <a:cs typeface="Arial"/>
              </a:rPr>
              <a:t>of the plan. </a:t>
            </a:r>
            <a:endParaRPr lang="en-CA" dirty="0" smtClean="0">
              <a:solidFill>
                <a:prstClr val="black"/>
              </a:solidFill>
              <a:latin typeface="Arial Narrow" panose="020B0606020202030204" pitchFamily="34" charset="0"/>
              <a:cs typeface="Arial"/>
            </a:endParaRPr>
          </a:p>
          <a:p>
            <a:pPr marL="285750" lvl="4" indent="-285750">
              <a:buClr>
                <a:srgbClr val="FF7C80"/>
              </a:buClr>
              <a:buFont typeface="Arial"/>
              <a:buChar char="•"/>
            </a:pPr>
            <a:endParaRPr lang="en-CA" sz="800" dirty="0" smtClean="0">
              <a:solidFill>
                <a:prstClr val="black"/>
              </a:solidFill>
              <a:latin typeface="Arial Narrow" panose="020B0606020202030204" pitchFamily="34" charset="0"/>
              <a:cs typeface="Arial"/>
            </a:endParaRPr>
          </a:p>
          <a:p>
            <a:pPr marL="285750" lvl="4" indent="-285750">
              <a:buClr>
                <a:srgbClr val="FF7C80"/>
              </a:buClr>
              <a:buFont typeface="Arial"/>
              <a:buChar char="•"/>
            </a:pPr>
            <a:r>
              <a:rPr lang="en-CA" dirty="0" smtClean="0">
                <a:solidFill>
                  <a:prstClr val="black"/>
                </a:solidFill>
                <a:latin typeface="Arial Narrow" panose="020B0606020202030204" pitchFamily="34" charset="0"/>
                <a:cs typeface="Arial"/>
              </a:rPr>
              <a:t>It </a:t>
            </a:r>
            <a:r>
              <a:rPr lang="en-CA" dirty="0">
                <a:solidFill>
                  <a:prstClr val="black"/>
                </a:solidFill>
                <a:latin typeface="Arial Narrow" panose="020B0606020202030204" pitchFamily="34" charset="0"/>
                <a:cs typeface="Arial"/>
              </a:rPr>
              <a:t>involves learning more about the client-service and human-interaction needs of people with different types of disability, including </a:t>
            </a:r>
            <a:r>
              <a:rPr lang="en-CA" dirty="0" smtClean="0">
                <a:solidFill>
                  <a:prstClr val="black"/>
                </a:solidFill>
                <a:latin typeface="Arial Narrow" panose="020B0606020202030204" pitchFamily="34" charset="0"/>
                <a:cs typeface="Arial"/>
              </a:rPr>
              <a:t>intellectual and emotional. </a:t>
            </a:r>
            <a:r>
              <a:rPr lang="en-CA" dirty="0">
                <a:solidFill>
                  <a:prstClr val="black"/>
                </a:solidFill>
                <a:latin typeface="Arial Narrow" panose="020B0606020202030204" pitchFamily="34" charset="0"/>
                <a:cs typeface="Arial"/>
              </a:rPr>
              <a:t>In the coming years, what we learn will help us incrementally strengthen this </a:t>
            </a:r>
            <a:r>
              <a:rPr lang="en-CA" dirty="0" smtClean="0">
                <a:solidFill>
                  <a:prstClr val="black"/>
                </a:solidFill>
                <a:latin typeface="Arial Narrow" panose="020B0606020202030204" pitchFamily="34" charset="0"/>
                <a:cs typeface="Arial"/>
              </a:rPr>
              <a:t>plan.</a:t>
            </a:r>
          </a:p>
          <a:p>
            <a:pPr marL="285750" lvl="4" indent="-285750">
              <a:buClr>
                <a:srgbClr val="FF7C80"/>
              </a:buClr>
              <a:buFont typeface="Arial"/>
              <a:buChar char="•"/>
            </a:pPr>
            <a:endParaRPr lang="en-CA" sz="800" dirty="0" smtClean="0">
              <a:latin typeface="Arial Narrow" panose="020B0606020202030204" pitchFamily="34" charset="0"/>
            </a:endParaRPr>
          </a:p>
          <a:p>
            <a:pPr marL="285750" lvl="4" indent="-285750">
              <a:buClr>
                <a:srgbClr val="FF7C80"/>
              </a:buClr>
              <a:buFont typeface="Arial"/>
              <a:buChar char="•"/>
            </a:pPr>
            <a:r>
              <a:rPr lang="en-CA" dirty="0" smtClean="0">
                <a:latin typeface="Arial Narrow" panose="020B0606020202030204" pitchFamily="34" charset="0"/>
              </a:rPr>
              <a:t>The training plan for the MYAP-CS will consist of the following </a:t>
            </a:r>
            <a:r>
              <a:rPr lang="en-CA" b="1" dirty="0" smtClean="0">
                <a:latin typeface="Arial Narrow" panose="020B0606020202030204" pitchFamily="34" charset="0"/>
              </a:rPr>
              <a:t>three components</a:t>
            </a:r>
            <a:r>
              <a:rPr lang="en-CA" dirty="0" smtClean="0">
                <a:latin typeface="Arial Narrow" panose="020B0606020202030204" pitchFamily="34" charset="0"/>
              </a:rPr>
              <a:t>: </a:t>
            </a:r>
            <a:endParaRPr lang="en-CA" dirty="0">
              <a:latin typeface="Arial Narrow" panose="020B0606020202030204" pitchFamily="34" charset="0"/>
            </a:endParaRPr>
          </a:p>
        </p:txBody>
      </p:sp>
      <p:sp>
        <p:nvSpPr>
          <p:cNvPr id="12" name="TextBox 11"/>
          <p:cNvSpPr txBox="1"/>
          <p:nvPr/>
        </p:nvSpPr>
        <p:spPr>
          <a:xfrm>
            <a:off x="843221" y="5559989"/>
            <a:ext cx="7829036" cy="646331"/>
          </a:xfrm>
          <a:prstGeom prst="rect">
            <a:avLst/>
          </a:prstGeom>
          <a:noFill/>
        </p:spPr>
        <p:txBody>
          <a:bodyPr wrap="square" rtlCol="0">
            <a:spAutoFit/>
          </a:bodyPr>
          <a:lstStyle/>
          <a:p>
            <a:pPr marL="285750" lvl="4" indent="-285750">
              <a:buClr>
                <a:srgbClr val="FF7C80"/>
              </a:buClr>
              <a:buFont typeface="Arial"/>
              <a:buChar char="•"/>
            </a:pPr>
            <a:r>
              <a:rPr lang="en-CA" dirty="0">
                <a:latin typeface="Arial Narrow" panose="020B0606020202030204" pitchFamily="34" charset="0"/>
              </a:rPr>
              <a:t>As the training plan is </a:t>
            </a:r>
            <a:r>
              <a:rPr lang="en-CA" dirty="0" smtClean="0">
                <a:latin typeface="Arial Narrow" panose="020B0606020202030204" pitchFamily="34" charset="0"/>
              </a:rPr>
              <a:t>being developed</a:t>
            </a:r>
            <a:r>
              <a:rPr lang="en-CA" dirty="0">
                <a:latin typeface="Arial Narrow" panose="020B0606020202030204" pitchFamily="34" charset="0"/>
              </a:rPr>
              <a:t>, </a:t>
            </a:r>
            <a:r>
              <a:rPr lang="en-CA" b="1" dirty="0">
                <a:latin typeface="Arial Narrow" panose="020B0606020202030204" pitchFamily="34" charset="0"/>
              </a:rPr>
              <a:t>program and service design training elements </a:t>
            </a:r>
            <a:r>
              <a:rPr lang="en-CA" dirty="0">
                <a:latin typeface="Arial Narrow" panose="020B0606020202030204" pitchFamily="34" charset="0"/>
              </a:rPr>
              <a:t>will be weaved </a:t>
            </a:r>
            <a:r>
              <a:rPr lang="en-CA" dirty="0" smtClean="0">
                <a:latin typeface="Arial Narrow" panose="020B0606020202030204" pitchFamily="34" charset="0"/>
              </a:rPr>
              <a:t>through these </a:t>
            </a:r>
            <a:r>
              <a:rPr lang="en-CA" dirty="0">
                <a:latin typeface="Arial Narrow" panose="020B0606020202030204" pitchFamily="34" charset="0"/>
              </a:rPr>
              <a:t>three </a:t>
            </a:r>
            <a:r>
              <a:rPr lang="en-CA" dirty="0" smtClean="0">
                <a:latin typeface="Arial Narrow" panose="020B0606020202030204" pitchFamily="34" charset="0"/>
              </a:rPr>
              <a:t>components.</a:t>
            </a:r>
            <a:endParaRPr lang="en-CA" dirty="0">
              <a:latin typeface="Arial Narrow" panose="020B0606020202030204" pitchFamily="34" charset="0"/>
            </a:endParaRPr>
          </a:p>
        </p:txBody>
      </p:sp>
      <p:sp>
        <p:nvSpPr>
          <p:cNvPr id="17" name="Title 16"/>
          <p:cNvSpPr>
            <a:spLocks noGrp="1"/>
          </p:cNvSpPr>
          <p:nvPr>
            <p:ph type="title" idx="4294967295"/>
          </p:nvPr>
        </p:nvSpPr>
        <p:spPr>
          <a:xfrm>
            <a:off x="733566" y="254732"/>
            <a:ext cx="7425267" cy="392188"/>
          </a:xfrm>
        </p:spPr>
        <p:txBody>
          <a:bodyPr>
            <a:noAutofit/>
          </a:bodyPr>
          <a:lstStyle/>
          <a:p>
            <a:r>
              <a:rPr lang="en-CA" sz="2000" b="1" dirty="0" smtClean="0">
                <a:latin typeface="Arial Narrow" panose="020B0606020202030204" pitchFamily="34" charset="0"/>
              </a:rPr>
              <a:t>AWARENESS ON HUMAN INTERACTION AND EMPLOYEE</a:t>
            </a:r>
            <a:r>
              <a:rPr lang="en-CA" sz="2000" b="1" baseline="0" dirty="0" smtClean="0">
                <a:latin typeface="Arial Narrow" panose="020B0606020202030204" pitchFamily="34" charset="0"/>
              </a:rPr>
              <a:t> TRAINING</a:t>
            </a:r>
            <a:endParaRPr lang="en-CA" sz="2000" b="1" dirty="0">
              <a:latin typeface="Arial Narrow" panose="020B0606020202030204" pitchFamily="34" charset="0"/>
            </a:endParaRPr>
          </a:p>
        </p:txBody>
      </p:sp>
      <p:grpSp>
        <p:nvGrpSpPr>
          <p:cNvPr id="5" name="Group 4" descr="The table describes the three 3 components for the training plan; awareness; client services; and leading inclusion in the workplace." title="Table"/>
          <p:cNvGrpSpPr/>
          <p:nvPr/>
        </p:nvGrpSpPr>
        <p:grpSpPr>
          <a:xfrm>
            <a:off x="434153" y="2881165"/>
            <a:ext cx="8384642" cy="2369880"/>
            <a:chOff x="434153" y="2881165"/>
            <a:chExt cx="8384642" cy="2369880"/>
          </a:xfrm>
        </p:grpSpPr>
        <p:sp>
          <p:nvSpPr>
            <p:cNvPr id="45" name="TextBox 44"/>
            <p:cNvSpPr txBox="1"/>
            <p:nvPr/>
          </p:nvSpPr>
          <p:spPr>
            <a:xfrm>
              <a:off x="5997020" y="2881166"/>
              <a:ext cx="2821775" cy="2369879"/>
            </a:xfrm>
            <a:prstGeom prst="rect">
              <a:avLst/>
            </a:prstGeom>
            <a:noFill/>
            <a:ln>
              <a:solidFill>
                <a:schemeClr val="tx1"/>
              </a:solidFill>
            </a:ln>
          </p:spPr>
          <p:txBody>
            <a:bodyPr wrap="square" rtlCol="0">
              <a:normAutofit fontScale="47500" lnSpcReduction="20000"/>
            </a:bodyPr>
            <a:lstStyle/>
            <a:p>
              <a:pPr lvl="0" algn="ctr"/>
              <a:r>
                <a:rPr lang="en-CA" sz="3500" b="1" dirty="0">
                  <a:latin typeface="Arial Narrow" panose="020B0606020202030204" pitchFamily="34" charset="0"/>
                </a:rPr>
                <a:t>LEADING INCLUSION </a:t>
              </a:r>
            </a:p>
            <a:p>
              <a:pPr lvl="0" algn="ctr"/>
              <a:r>
                <a:rPr lang="en-CA" sz="3500" b="1" dirty="0">
                  <a:latin typeface="Arial Narrow" panose="020B0606020202030204" pitchFamily="34" charset="0"/>
                </a:rPr>
                <a:t>IN THE WORKPLACE</a:t>
              </a:r>
            </a:p>
            <a:p>
              <a:pPr lvl="0" algn="ctr"/>
              <a:endParaRPr lang="en-CA" sz="3500" b="1" dirty="0" smtClean="0">
                <a:latin typeface="Arial Narrow" panose="020B0606020202030204" pitchFamily="34" charset="0"/>
              </a:endParaRPr>
            </a:p>
            <a:p>
              <a:pPr lvl="0" algn="ctr"/>
              <a:endParaRPr lang="en-CA" sz="2900" dirty="0">
                <a:solidFill>
                  <a:prstClr val="black"/>
                </a:solidFill>
                <a:latin typeface="Arial Narrow" panose="020B0606020202030204" pitchFamily="34" charset="0"/>
                <a:cs typeface="Arial"/>
              </a:endParaRPr>
            </a:p>
            <a:p>
              <a:pPr marL="285750" lvl="4" indent="-106363">
                <a:lnSpc>
                  <a:spcPct val="90000"/>
                </a:lnSpc>
                <a:buClr>
                  <a:srgbClr val="FF7C80"/>
                </a:buClr>
                <a:buFont typeface="Arial"/>
                <a:buChar char="•"/>
              </a:pPr>
              <a:r>
                <a:rPr lang="en-CA" sz="3200" dirty="0">
                  <a:solidFill>
                    <a:prstClr val="black"/>
                  </a:solidFill>
                  <a:latin typeface="Arial Narrow" panose="020B0606020202030204" pitchFamily="34" charset="0"/>
                  <a:cs typeface="Arial"/>
                </a:rPr>
                <a:t>Will work with Canada School of Public Service to include accessibility into the development programs</a:t>
              </a:r>
            </a:p>
            <a:p>
              <a:pPr marL="285750" lvl="4" indent="-106363">
                <a:lnSpc>
                  <a:spcPct val="90000"/>
                </a:lnSpc>
                <a:buClr>
                  <a:srgbClr val="FF7C80"/>
                </a:buClr>
                <a:buFont typeface="Arial"/>
                <a:buChar char="•"/>
              </a:pPr>
              <a:endParaRPr lang="en-CA" sz="2900" dirty="0">
                <a:solidFill>
                  <a:prstClr val="black"/>
                </a:solidFill>
                <a:latin typeface="Arial Narrow" panose="020B0606020202030204" pitchFamily="34" charset="0"/>
                <a:cs typeface="Arial"/>
              </a:endParaRPr>
            </a:p>
            <a:p>
              <a:pPr lvl="0"/>
              <a:endParaRPr lang="en-CA" sz="2200" b="1" i="1" dirty="0">
                <a:solidFill>
                  <a:prstClr val="black"/>
                </a:solidFill>
                <a:latin typeface="Arial Narrow" panose="020B0606020202030204" pitchFamily="34" charset="0"/>
                <a:cs typeface="Arial"/>
              </a:endParaRPr>
            </a:p>
            <a:p>
              <a:pPr indent="179388"/>
              <a:endParaRPr lang="fr-CA" sz="3500" b="1" i="1" dirty="0" smtClean="0">
                <a:solidFill>
                  <a:prstClr val="black"/>
                </a:solidFill>
                <a:latin typeface="Arial Narrow" panose="020B0606020202030204" pitchFamily="34" charset="0"/>
                <a:cs typeface="Arial"/>
              </a:endParaRPr>
            </a:p>
            <a:p>
              <a:pPr indent="179388"/>
              <a:r>
                <a:rPr lang="fr-CA" sz="2900" b="1" dirty="0">
                  <a:latin typeface="Arial Narrow" panose="020B0606020202030204" pitchFamily="34" charset="0"/>
                </a:rPr>
                <a:t>AUDIENCE: </a:t>
              </a:r>
              <a:r>
                <a:rPr lang="fr-CA" sz="2900" b="1" dirty="0" smtClean="0">
                  <a:latin typeface="Arial Narrow" panose="020B0606020202030204" pitchFamily="34" charset="0"/>
                </a:rPr>
                <a:t>MANAGEMENT</a:t>
              </a:r>
              <a:endParaRPr lang="fr-CA" sz="2900" b="1" dirty="0">
                <a:latin typeface="Arial Narrow" panose="020B0606020202030204" pitchFamily="34" charset="0"/>
              </a:endParaRPr>
            </a:p>
            <a:p>
              <a:pPr algn="ctr"/>
              <a:endParaRPr lang="en-US" sz="2900" dirty="0">
                <a:solidFill>
                  <a:schemeClr val="tx1">
                    <a:lumMod val="85000"/>
                    <a:lumOff val="15000"/>
                  </a:schemeClr>
                </a:solidFill>
              </a:endParaRPr>
            </a:p>
          </p:txBody>
        </p:sp>
        <p:sp>
          <p:nvSpPr>
            <p:cNvPr id="46" name="TextBox 45"/>
            <p:cNvSpPr txBox="1"/>
            <p:nvPr/>
          </p:nvSpPr>
          <p:spPr>
            <a:xfrm>
              <a:off x="3105920" y="2881166"/>
              <a:ext cx="2891100" cy="2369879"/>
            </a:xfrm>
            <a:prstGeom prst="rect">
              <a:avLst/>
            </a:prstGeom>
            <a:noFill/>
            <a:ln>
              <a:solidFill>
                <a:schemeClr val="tx1"/>
              </a:solidFill>
            </a:ln>
          </p:spPr>
          <p:txBody>
            <a:bodyPr wrap="square" rtlCol="0">
              <a:normAutofit/>
            </a:bodyPr>
            <a:lstStyle/>
            <a:p>
              <a:pPr algn="ctr"/>
              <a:r>
                <a:rPr lang="en-CA" sz="1500" b="1" dirty="0">
                  <a:latin typeface="Arial Narrow" panose="020B0606020202030204" pitchFamily="34" charset="0"/>
                </a:rPr>
                <a:t>CLIENT </a:t>
              </a:r>
              <a:r>
                <a:rPr lang="en-CA" sz="1500" b="1" dirty="0" smtClean="0">
                  <a:latin typeface="Arial Narrow" panose="020B0606020202030204" pitchFamily="34" charset="0"/>
                </a:rPr>
                <a:t>SERVICES</a:t>
              </a:r>
            </a:p>
            <a:p>
              <a:pPr algn="ctr"/>
              <a:endParaRPr lang="en-CA" sz="1500" b="1" dirty="0">
                <a:latin typeface="Arial Narrow" panose="020B0606020202030204" pitchFamily="34" charset="0"/>
              </a:endParaRPr>
            </a:p>
            <a:p>
              <a:pPr algn="ctr"/>
              <a:endParaRPr lang="en-CA" sz="600" b="1" dirty="0">
                <a:latin typeface="Arial Narrow" panose="020B0606020202030204" pitchFamily="34" charset="0"/>
              </a:endParaRPr>
            </a:p>
            <a:p>
              <a:pPr marL="285750" lvl="4" indent="-106363">
                <a:lnSpc>
                  <a:spcPct val="70000"/>
                </a:lnSpc>
                <a:buClr>
                  <a:srgbClr val="FF7C80"/>
                </a:buClr>
                <a:buFont typeface="Arial"/>
                <a:buChar char="•"/>
              </a:pPr>
              <a:r>
                <a:rPr lang="fr-CA" sz="1600" b="1" i="1" dirty="0">
                  <a:solidFill>
                    <a:prstClr val="black"/>
                  </a:solidFill>
                  <a:latin typeface="Arial Narrow" panose="020B0606020202030204" pitchFamily="34" charset="0"/>
                  <a:cs typeface="Arial"/>
                </a:rPr>
                <a:t>One new course:</a:t>
              </a:r>
              <a:r>
                <a:rPr lang="fr-CA" sz="1400" i="1" dirty="0">
                  <a:solidFill>
                    <a:prstClr val="black"/>
                  </a:solidFill>
                  <a:latin typeface="Arial Narrow" panose="020B0606020202030204" pitchFamily="34" charset="0"/>
                  <a:cs typeface="Arial"/>
                </a:rPr>
                <a:t> </a:t>
              </a:r>
              <a:r>
                <a:rPr lang="fr-CA" sz="1500" dirty="0">
                  <a:solidFill>
                    <a:prstClr val="black"/>
                  </a:solidFill>
                  <a:latin typeface="Arial Narrow" panose="020B0606020202030204" pitchFamily="34" charset="0"/>
                  <a:cs typeface="Arial"/>
                </a:rPr>
                <a:t>one common lesson and 3 lessons (one per business line)</a:t>
              </a:r>
            </a:p>
            <a:p>
              <a:pPr marL="285750" lvl="4" indent="-106363">
                <a:buClr>
                  <a:srgbClr val="FF7C80"/>
                </a:buClr>
                <a:buFont typeface="Arial"/>
                <a:buChar char="•"/>
              </a:pPr>
              <a:endParaRPr lang="fr-CA" sz="1500" dirty="0" smtClean="0">
                <a:solidFill>
                  <a:prstClr val="black"/>
                </a:solidFill>
                <a:latin typeface="Arial Narrow" panose="020B0606020202030204" pitchFamily="34" charset="0"/>
                <a:cs typeface="Arial"/>
              </a:endParaRPr>
            </a:p>
            <a:p>
              <a:pPr lvl="0"/>
              <a:endParaRPr lang="fr-CA" sz="1100" b="1" dirty="0" smtClean="0">
                <a:latin typeface="Arial Narrow" panose="020B0606020202030204" pitchFamily="34" charset="0"/>
              </a:endParaRPr>
            </a:p>
            <a:p>
              <a:pPr lvl="0"/>
              <a:endParaRPr lang="fr-CA" sz="1100" b="1" dirty="0">
                <a:latin typeface="Arial Narrow" panose="020B0606020202030204" pitchFamily="34" charset="0"/>
              </a:endParaRPr>
            </a:p>
            <a:p>
              <a:pPr lvl="0"/>
              <a:endParaRPr lang="fr-CA" sz="1100" b="1" dirty="0" smtClean="0">
                <a:latin typeface="Arial Narrow" panose="020B0606020202030204" pitchFamily="34" charset="0"/>
              </a:endParaRPr>
            </a:p>
            <a:p>
              <a:pPr lvl="0"/>
              <a:endParaRPr lang="fr-CA" sz="1100" b="1" dirty="0">
                <a:latin typeface="Arial Narrow" panose="020B0606020202030204" pitchFamily="34" charset="0"/>
              </a:endParaRPr>
            </a:p>
            <a:p>
              <a:pPr lvl="0" indent="179388"/>
              <a:r>
                <a:rPr lang="fr-CA" sz="1400" b="1" dirty="0" smtClean="0">
                  <a:latin typeface="Arial Narrow" panose="020B0606020202030204" pitchFamily="34" charset="0"/>
                </a:rPr>
                <a:t>AUDIENCE</a:t>
              </a:r>
              <a:r>
                <a:rPr lang="fr-CA" sz="1400" b="1" dirty="0">
                  <a:latin typeface="Arial Narrow" panose="020B0606020202030204" pitchFamily="34" charset="0"/>
                </a:rPr>
                <a:t>: </a:t>
              </a:r>
              <a:r>
                <a:rPr lang="en-CA" sz="1400" b="1" dirty="0" smtClean="0">
                  <a:latin typeface="Arial Narrow" panose="020B0606020202030204" pitchFamily="34" charset="0"/>
                </a:rPr>
                <a:t>CLIENT FACING STAFF</a:t>
              </a:r>
              <a:endParaRPr lang="en-CA" sz="1400" b="1" dirty="0">
                <a:latin typeface="Arial Narrow" panose="020B0606020202030204" pitchFamily="34" charset="0"/>
              </a:endParaRPr>
            </a:p>
            <a:p>
              <a:pPr algn="ctr"/>
              <a:endParaRPr lang="en-US" sz="1400" b="1" i="1" dirty="0">
                <a:solidFill>
                  <a:prstClr val="black"/>
                </a:solidFill>
                <a:latin typeface="Arial Narrow" panose="020B0606020202030204" pitchFamily="34" charset="0"/>
                <a:cs typeface="Arial"/>
              </a:endParaRPr>
            </a:p>
          </p:txBody>
        </p:sp>
        <p:sp>
          <p:nvSpPr>
            <p:cNvPr id="47" name="Rectangle 46"/>
            <p:cNvSpPr/>
            <p:nvPr/>
          </p:nvSpPr>
          <p:spPr>
            <a:xfrm>
              <a:off x="434153" y="2881165"/>
              <a:ext cx="2671767" cy="2369880"/>
            </a:xfrm>
            <a:prstGeom prst="rect">
              <a:avLst/>
            </a:prstGeom>
            <a:ln>
              <a:solidFill>
                <a:schemeClr val="tx1"/>
              </a:solidFill>
            </a:ln>
          </p:spPr>
          <p:txBody>
            <a:bodyPr wrap="square" anchor="ctr">
              <a:spAutoFit/>
            </a:bodyPr>
            <a:lstStyle/>
            <a:p>
              <a:pPr algn="ctr"/>
              <a:r>
                <a:rPr lang="en-CA" sz="1500" b="1" dirty="0" smtClean="0">
                  <a:latin typeface="Arial Narrow" panose="020B0606020202030204" pitchFamily="34" charset="0"/>
                </a:rPr>
                <a:t>AWARENESS</a:t>
              </a:r>
            </a:p>
            <a:p>
              <a:pPr algn="ctr"/>
              <a:endParaRPr lang="en-CA" sz="1400" b="1" dirty="0" smtClean="0">
                <a:latin typeface="Arial Narrow" panose="020B0606020202030204" pitchFamily="34" charset="0"/>
              </a:endParaRPr>
            </a:p>
            <a:p>
              <a:pPr algn="ctr"/>
              <a:endParaRPr lang="en-CA" sz="600" b="1" dirty="0">
                <a:latin typeface="Arial Narrow" panose="020B0606020202030204" pitchFamily="34" charset="0"/>
              </a:endParaRPr>
            </a:p>
            <a:p>
              <a:pPr marL="285750" lvl="4" indent="-106363">
                <a:buClr>
                  <a:srgbClr val="FF7C80"/>
                </a:buClr>
                <a:buFont typeface="Arial"/>
                <a:buChar char="•"/>
              </a:pPr>
              <a:r>
                <a:rPr lang="fr-CA" sz="1500" b="1" i="1" dirty="0">
                  <a:solidFill>
                    <a:prstClr val="black"/>
                  </a:solidFill>
                  <a:latin typeface="Arial Narrow" panose="020B0606020202030204" pitchFamily="34" charset="0"/>
                  <a:cs typeface="Arial"/>
                </a:rPr>
                <a:t>Richness of Our Differences   </a:t>
              </a:r>
              <a:r>
                <a:rPr lang="fr-CA" sz="1150" dirty="0" smtClean="0">
                  <a:solidFill>
                    <a:prstClr val="black"/>
                  </a:solidFill>
                  <a:latin typeface="Arial Narrow" panose="020B0606020202030204" pitchFamily="34" charset="0"/>
                  <a:cs typeface="Arial"/>
                </a:rPr>
                <a:t> </a:t>
              </a:r>
              <a:r>
                <a:rPr lang="fr-CA" sz="1200" dirty="0" smtClean="0">
                  <a:solidFill>
                    <a:prstClr val="black"/>
                  </a:solidFill>
                  <a:latin typeface="Arial Narrow" panose="020B0606020202030204" pitchFamily="34" charset="0"/>
                  <a:cs typeface="Arial"/>
                </a:rPr>
                <a:t>           </a:t>
              </a:r>
              <a:r>
                <a:rPr lang="fr-CA" sz="1300" dirty="0" smtClean="0">
                  <a:solidFill>
                    <a:prstClr val="black"/>
                  </a:solidFill>
                  <a:latin typeface="Arial Narrow" panose="020B0606020202030204" pitchFamily="34" charset="0"/>
                  <a:cs typeface="Arial"/>
                </a:rPr>
                <a:t>(course update</a:t>
              </a:r>
              <a:r>
                <a:rPr lang="fr-CA" sz="1200" dirty="0" smtClean="0">
                  <a:solidFill>
                    <a:prstClr val="black"/>
                  </a:solidFill>
                  <a:latin typeface="Arial Narrow" panose="020B0606020202030204" pitchFamily="34" charset="0"/>
                  <a:cs typeface="Arial"/>
                </a:rPr>
                <a:t>)</a:t>
              </a:r>
              <a:endParaRPr lang="en-CA" sz="1200" dirty="0" smtClean="0">
                <a:solidFill>
                  <a:prstClr val="black"/>
                </a:solidFill>
                <a:latin typeface="Arial Narrow" panose="020B0606020202030204" pitchFamily="34" charset="0"/>
                <a:cs typeface="Arial"/>
              </a:endParaRPr>
            </a:p>
            <a:p>
              <a:pPr marL="285750" lvl="4" indent="-106363">
                <a:buClr>
                  <a:srgbClr val="FF7C80"/>
                </a:buClr>
                <a:buFont typeface="Arial"/>
                <a:buChar char="•"/>
              </a:pPr>
              <a:r>
                <a:rPr lang="fr-CA" sz="1500" b="1" i="1" dirty="0">
                  <a:solidFill>
                    <a:prstClr val="black"/>
                  </a:solidFill>
                  <a:latin typeface="Arial Narrow" panose="020B0606020202030204" pitchFamily="34" charset="0"/>
                  <a:cs typeface="Arial"/>
                </a:rPr>
                <a:t>Decoding Disability</a:t>
              </a:r>
              <a:r>
                <a:rPr lang="fr-CA" sz="1200" dirty="0" smtClean="0">
                  <a:solidFill>
                    <a:prstClr val="black"/>
                  </a:solidFill>
                  <a:latin typeface="Arial Narrow" panose="020B0606020202030204" pitchFamily="34" charset="0"/>
                  <a:cs typeface="Arial"/>
                </a:rPr>
                <a:t>  </a:t>
              </a:r>
              <a:r>
                <a:rPr lang="fr-CA" sz="1300" dirty="0" smtClean="0">
                  <a:solidFill>
                    <a:prstClr val="black"/>
                  </a:solidFill>
                  <a:latin typeface="Arial Narrow" panose="020B0606020202030204" pitchFamily="34" charset="0"/>
                  <a:cs typeface="Arial"/>
                </a:rPr>
                <a:t>and</a:t>
              </a:r>
              <a:r>
                <a:rPr lang="fr-CA" sz="1200" dirty="0" smtClean="0">
                  <a:solidFill>
                    <a:prstClr val="black"/>
                  </a:solidFill>
                  <a:latin typeface="Arial Narrow" panose="020B0606020202030204" pitchFamily="34" charset="0"/>
                  <a:cs typeface="Arial"/>
                </a:rPr>
                <a:t>    </a:t>
              </a:r>
              <a:r>
                <a:rPr lang="fr-CA" sz="1500" b="1" i="1" dirty="0">
                  <a:solidFill>
                    <a:prstClr val="black"/>
                  </a:solidFill>
                  <a:latin typeface="Arial Narrow" panose="020B0606020202030204" pitchFamily="34" charset="0"/>
                  <a:cs typeface="Arial"/>
                </a:rPr>
                <a:t>Service </a:t>
              </a:r>
              <a:r>
                <a:rPr lang="fr-CA" sz="1500" b="1" i="1" dirty="0" smtClean="0">
                  <a:solidFill>
                    <a:prstClr val="black"/>
                  </a:solidFill>
                  <a:latin typeface="Arial Narrow" panose="020B0606020202030204" pitchFamily="34" charset="0"/>
                  <a:cs typeface="Arial"/>
                </a:rPr>
                <a:t>Excellence           </a:t>
              </a:r>
              <a:r>
                <a:rPr lang="fr-CA" sz="1300" b="1" i="1" dirty="0" smtClean="0">
                  <a:solidFill>
                    <a:prstClr val="black"/>
                  </a:solidFill>
                  <a:latin typeface="Arial Narrow" panose="020B0606020202030204" pitchFamily="34" charset="0"/>
                  <a:cs typeface="Arial"/>
                </a:rPr>
                <a:t>(</a:t>
              </a:r>
              <a:r>
                <a:rPr lang="fr-CA" sz="1300" dirty="0" err="1" smtClean="0">
                  <a:solidFill>
                    <a:prstClr val="black"/>
                  </a:solidFill>
                  <a:latin typeface="Arial Narrow" panose="020B0606020202030204" pitchFamily="34" charset="0"/>
                  <a:cs typeface="Arial"/>
                </a:rPr>
                <a:t>review</a:t>
              </a:r>
              <a:r>
                <a:rPr lang="fr-CA" sz="1300" dirty="0" smtClean="0">
                  <a:solidFill>
                    <a:prstClr val="black"/>
                  </a:solidFill>
                  <a:latin typeface="Arial Narrow" panose="020B0606020202030204" pitchFamily="34" charset="0"/>
                  <a:cs typeface="Arial"/>
                </a:rPr>
                <a:t> of courses)</a:t>
              </a:r>
            </a:p>
            <a:p>
              <a:pPr marL="285750" lvl="4" indent="-106363">
                <a:buClr>
                  <a:srgbClr val="FF7C80"/>
                </a:buClr>
                <a:buFont typeface="Arial"/>
                <a:buChar char="•"/>
              </a:pPr>
              <a:endParaRPr lang="fr-CA" sz="1200" dirty="0" smtClean="0">
                <a:solidFill>
                  <a:prstClr val="black"/>
                </a:solidFill>
                <a:latin typeface="Arial Narrow" panose="020B0606020202030204" pitchFamily="34" charset="0"/>
                <a:cs typeface="Arial"/>
              </a:endParaRPr>
            </a:p>
            <a:p>
              <a:pPr marL="171450" lvl="0" indent="-171450">
                <a:buFont typeface="Arial" panose="020B0604020202020204" pitchFamily="34" charset="0"/>
                <a:buChar char="•"/>
              </a:pPr>
              <a:endParaRPr lang="fr-CA" sz="600" dirty="0" smtClean="0">
                <a:latin typeface="Arial Narrow" panose="020B0606020202030204" pitchFamily="34" charset="0"/>
              </a:endParaRPr>
            </a:p>
            <a:p>
              <a:pPr indent="179388"/>
              <a:r>
                <a:rPr lang="fr-CA" sz="1400" b="1" dirty="0">
                  <a:latin typeface="Arial Narrow" panose="020B0606020202030204" pitchFamily="34" charset="0"/>
                </a:rPr>
                <a:t>AUDIENCE: ALL EMPLOYEES</a:t>
              </a:r>
              <a:endParaRPr lang="en-CA" sz="1400" dirty="0">
                <a:latin typeface="Arial Narrow" panose="020B0606020202030204" pitchFamily="34" charset="0"/>
              </a:endParaRPr>
            </a:p>
            <a:p>
              <a:pPr lvl="0"/>
              <a:r>
                <a:rPr lang="fr-CA" sz="1100" dirty="0" smtClean="0">
                  <a:latin typeface="Arial Narrow" panose="020B0606020202030204" pitchFamily="34" charset="0"/>
                </a:rPr>
                <a:t> </a:t>
              </a:r>
              <a:endParaRPr lang="fr-CA" sz="1100" dirty="0">
                <a:latin typeface="Arial Narrow" panose="020B0606020202030204" pitchFamily="34" charset="0"/>
              </a:endParaRPr>
            </a:p>
          </p:txBody>
        </p:sp>
      </p:grpSp>
    </p:spTree>
    <p:extLst>
      <p:ext uri="{BB962C8B-B14F-4D97-AF65-F5344CB8AC3E}">
        <p14:creationId xmlns:p14="http://schemas.microsoft.com/office/powerpoint/2010/main" val="99894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BCE2B6B-7FFE-FA46-BED3-31567387080B}" type="slidenum">
              <a:rPr lang="en-US" smtClean="0"/>
              <a:t>9</a:t>
            </a:fld>
            <a:endParaRPr lang="en-US" dirty="0"/>
          </a:p>
        </p:txBody>
      </p:sp>
      <p:cxnSp>
        <p:nvCxnSpPr>
          <p:cNvPr id="4" name="Straight Connector 3" descr="&quot;*&quot;"/>
          <p:cNvCxnSpPr/>
          <p:nvPr/>
        </p:nvCxnSpPr>
        <p:spPr>
          <a:xfrm>
            <a:off x="1078533" y="980164"/>
            <a:ext cx="7401093" cy="0"/>
          </a:xfrm>
          <a:prstGeom prst="line">
            <a:avLst/>
          </a:prstGeom>
          <a:ln>
            <a:solidFill>
              <a:srgbClr val="FF9966"/>
            </a:solidFill>
          </a:ln>
        </p:spPr>
        <p:style>
          <a:lnRef idx="3">
            <a:schemeClr val="accent5"/>
          </a:lnRef>
          <a:fillRef idx="0">
            <a:schemeClr val="accent5"/>
          </a:fillRef>
          <a:effectRef idx="2">
            <a:schemeClr val="accent5"/>
          </a:effectRef>
          <a:fontRef idx="minor">
            <a:schemeClr val="tx1"/>
          </a:fontRef>
        </p:style>
      </p:cxnSp>
      <p:grpSp>
        <p:nvGrpSpPr>
          <p:cNvPr id="10" name="Group 9" descr="&quot;*&quot;"/>
          <p:cNvGrpSpPr/>
          <p:nvPr/>
        </p:nvGrpSpPr>
        <p:grpSpPr>
          <a:xfrm>
            <a:off x="313282" y="318967"/>
            <a:ext cx="697797" cy="707537"/>
            <a:chOff x="313282" y="318967"/>
            <a:chExt cx="697797" cy="707537"/>
          </a:xfrm>
        </p:grpSpPr>
        <p:sp>
          <p:nvSpPr>
            <p:cNvPr id="12" name="Oval 11"/>
            <p:cNvSpPr/>
            <p:nvPr/>
          </p:nvSpPr>
          <p:spPr>
            <a:xfrm>
              <a:off x="313282" y="318967"/>
              <a:ext cx="697797" cy="707537"/>
            </a:xfrm>
            <a:prstGeom prst="ellipse">
              <a:avLst/>
            </a:prstGeom>
            <a:solidFill>
              <a:srgbClr val="FF9966"/>
            </a:solidFill>
            <a:ln w="38100" cmpd="sng">
              <a:solidFill>
                <a:schemeClr val="bg1">
                  <a:lumMod val="85000"/>
                </a:schemeClr>
              </a:solidFill>
            </a:ln>
            <a:effectLst>
              <a:outerShdw blurRad="190500" dist="63500" dir="8100000" rotWithShape="0">
                <a:srgbClr val="000000">
                  <a:alpha val="57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498847" y="505808"/>
              <a:ext cx="324000" cy="324000"/>
              <a:chOff x="6561530" y="746843"/>
              <a:chExt cx="946151" cy="631825"/>
            </a:xfrm>
            <a:noFill/>
          </p:grpSpPr>
          <p:sp>
            <p:nvSpPr>
              <p:cNvPr id="8" name="Freeform 11"/>
              <p:cNvSpPr>
                <a:spLocks/>
              </p:cNvSpPr>
              <p:nvPr/>
            </p:nvSpPr>
            <p:spPr bwMode="auto">
              <a:xfrm>
                <a:off x="6594868" y="780181"/>
                <a:ext cx="912813" cy="563563"/>
              </a:xfrm>
              <a:custGeom>
                <a:avLst/>
                <a:gdLst/>
                <a:ahLst/>
                <a:cxnLst>
                  <a:cxn ang="0">
                    <a:pos x="0" y="355"/>
                  </a:cxn>
                  <a:cxn ang="0">
                    <a:pos x="93" y="235"/>
                  </a:cxn>
                  <a:cxn ang="0">
                    <a:pos x="149" y="298"/>
                  </a:cxn>
                  <a:cxn ang="0">
                    <a:pos x="263" y="178"/>
                  </a:cxn>
                  <a:cxn ang="0">
                    <a:pos x="377" y="284"/>
                  </a:cxn>
                  <a:cxn ang="0">
                    <a:pos x="575" y="0"/>
                  </a:cxn>
                </a:cxnLst>
                <a:rect l="0" t="0" r="r" b="b"/>
                <a:pathLst>
                  <a:path w="575" h="355">
                    <a:moveTo>
                      <a:pt x="0" y="355"/>
                    </a:moveTo>
                    <a:lnTo>
                      <a:pt x="93" y="235"/>
                    </a:lnTo>
                    <a:lnTo>
                      <a:pt x="149" y="298"/>
                    </a:lnTo>
                    <a:lnTo>
                      <a:pt x="263" y="178"/>
                    </a:lnTo>
                    <a:lnTo>
                      <a:pt x="377" y="284"/>
                    </a:lnTo>
                    <a:lnTo>
                      <a:pt x="575" y="0"/>
                    </a:lnTo>
                  </a:path>
                </a:pathLst>
              </a:custGeom>
              <a:grpFill/>
              <a:ln w="317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2"/>
              <p:cNvSpPr>
                <a:spLocks/>
              </p:cNvSpPr>
              <p:nvPr/>
            </p:nvSpPr>
            <p:spPr bwMode="auto">
              <a:xfrm>
                <a:off x="6561530" y="746843"/>
                <a:ext cx="946150" cy="631825"/>
              </a:xfrm>
              <a:custGeom>
                <a:avLst/>
                <a:gdLst/>
                <a:ahLst/>
                <a:cxnLst>
                  <a:cxn ang="0">
                    <a:pos x="0" y="0"/>
                  </a:cxn>
                  <a:cxn ang="0">
                    <a:pos x="0" y="398"/>
                  </a:cxn>
                  <a:cxn ang="0">
                    <a:pos x="596" y="398"/>
                  </a:cxn>
                </a:cxnLst>
                <a:rect l="0" t="0" r="r" b="b"/>
                <a:pathLst>
                  <a:path w="596" h="398">
                    <a:moveTo>
                      <a:pt x="0" y="0"/>
                    </a:moveTo>
                    <a:lnTo>
                      <a:pt x="0" y="398"/>
                    </a:lnTo>
                    <a:lnTo>
                      <a:pt x="596" y="398"/>
                    </a:lnTo>
                  </a:path>
                </a:pathLst>
              </a:custGeom>
              <a:grpFill/>
              <a:ln w="3175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6" name="Rectangle 5"/>
          <p:cNvSpPr/>
          <p:nvPr/>
        </p:nvSpPr>
        <p:spPr>
          <a:xfrm>
            <a:off x="961685" y="1519597"/>
            <a:ext cx="7517941" cy="2308324"/>
          </a:xfrm>
          <a:prstGeom prst="rect">
            <a:avLst/>
          </a:prstGeom>
        </p:spPr>
        <p:txBody>
          <a:bodyPr wrap="square">
            <a:spAutoFit/>
          </a:bodyPr>
          <a:lstStyle/>
          <a:p>
            <a:pPr marL="285750" lvl="4" indent="-285750">
              <a:buClr>
                <a:srgbClr val="FF7C80"/>
              </a:buClr>
              <a:buFont typeface="Arial"/>
              <a:buChar char="•"/>
            </a:pPr>
            <a:r>
              <a:rPr lang="en-US" dirty="0" smtClean="0">
                <a:latin typeface="Arial Narrow" panose="020B0606020202030204" pitchFamily="34" charset="0"/>
                <a:cs typeface="Arial"/>
              </a:rPr>
              <a:t>The </a:t>
            </a:r>
            <a:r>
              <a:rPr lang="en-US" dirty="0">
                <a:latin typeface="Arial Narrow" panose="020B0606020202030204" pitchFamily="34" charset="0"/>
                <a:cs typeface="Arial"/>
              </a:rPr>
              <a:t>Performance Measurement Framework (PMF) is intended to provide ongoing </a:t>
            </a:r>
            <a:r>
              <a:rPr lang="en-US" dirty="0" smtClean="0">
                <a:latin typeface="Arial Narrow" panose="020B0606020202030204" pitchFamily="34" charset="0"/>
                <a:cs typeface="Arial"/>
              </a:rPr>
              <a:t>monitoring and support the reporting requirements on the progress toward the achievement of the MYAP-CS (see Annex A).</a:t>
            </a:r>
          </a:p>
          <a:p>
            <a:pPr marL="285750" lvl="4" indent="-285750">
              <a:buClr>
                <a:srgbClr val="FF7C80"/>
              </a:buClr>
              <a:buFont typeface="Arial"/>
              <a:buChar char="•"/>
            </a:pPr>
            <a:endParaRPr lang="en-US" dirty="0">
              <a:latin typeface="Arial Narrow" panose="020B0606020202030204" pitchFamily="34" charset="0"/>
              <a:cs typeface="Arial"/>
            </a:endParaRPr>
          </a:p>
          <a:p>
            <a:pPr marL="285750" lvl="4" indent="-285750">
              <a:buClr>
                <a:srgbClr val="FF7C80"/>
              </a:buClr>
              <a:buFont typeface="Arial"/>
              <a:buChar char="•"/>
            </a:pPr>
            <a:r>
              <a:rPr lang="en-US" dirty="0">
                <a:latin typeface="Arial Narrow" panose="020B0606020202030204" pitchFamily="34" charset="0"/>
                <a:cs typeface="Arial"/>
              </a:rPr>
              <a:t>It will ensure measurement and evaluation of performance, using the resulting information to manage and improve various components of the strategy, where it is needed</a:t>
            </a:r>
            <a:r>
              <a:rPr lang="en-US" dirty="0" smtClean="0">
                <a:latin typeface="Arial Narrow" panose="020B0606020202030204" pitchFamily="34" charset="0"/>
                <a:cs typeface="Arial"/>
              </a:rPr>
              <a:t>.</a:t>
            </a:r>
          </a:p>
          <a:p>
            <a:pPr marL="285750" lvl="4" indent="-285750">
              <a:buClr>
                <a:srgbClr val="FF7C80"/>
              </a:buClr>
              <a:buFont typeface="Arial"/>
              <a:buChar char="•"/>
            </a:pPr>
            <a:endParaRPr lang="en-US" dirty="0">
              <a:latin typeface="Arial Narrow" panose="020B0606020202030204" pitchFamily="34" charset="0"/>
              <a:cs typeface="Arial"/>
            </a:endParaRPr>
          </a:p>
        </p:txBody>
      </p:sp>
      <p:cxnSp>
        <p:nvCxnSpPr>
          <p:cNvPr id="11" name="Straight Connector 10" descr="&quot;*&quot;"/>
          <p:cNvCxnSpPr/>
          <p:nvPr/>
        </p:nvCxnSpPr>
        <p:spPr>
          <a:xfrm>
            <a:off x="961685" y="4599330"/>
            <a:ext cx="7484365" cy="0"/>
          </a:xfrm>
          <a:prstGeom prst="line">
            <a:avLst/>
          </a:prstGeom>
          <a:ln>
            <a:solidFill>
              <a:srgbClr val="FF9966"/>
            </a:solidFill>
          </a:ln>
        </p:spPr>
        <p:style>
          <a:lnRef idx="3">
            <a:schemeClr val="accent5"/>
          </a:lnRef>
          <a:fillRef idx="0">
            <a:schemeClr val="accent5"/>
          </a:fillRef>
          <a:effectRef idx="2">
            <a:schemeClr val="accent5"/>
          </a:effectRef>
          <a:fontRef idx="minor">
            <a:schemeClr val="tx1"/>
          </a:fontRef>
        </p:style>
      </p:cxnSp>
      <p:sp>
        <p:nvSpPr>
          <p:cNvPr id="13" name="Title 12"/>
          <p:cNvSpPr>
            <a:spLocks noGrp="1"/>
          </p:cNvSpPr>
          <p:nvPr>
            <p:ph type="title" idx="4294967295"/>
          </p:nvPr>
        </p:nvSpPr>
        <p:spPr>
          <a:xfrm>
            <a:off x="914399" y="667401"/>
            <a:ext cx="6798733" cy="284163"/>
          </a:xfrm>
        </p:spPr>
        <p:txBody>
          <a:bodyPr>
            <a:noAutofit/>
          </a:bodyPr>
          <a:lstStyle/>
          <a:p>
            <a:r>
              <a:rPr lang="en-CA" sz="2000" b="1" dirty="0" smtClean="0">
                <a:latin typeface="Arial Narrow" panose="020B0606020202030204" pitchFamily="34" charset="0"/>
              </a:rPr>
              <a:t>PERFORMANCE</a:t>
            </a:r>
            <a:r>
              <a:rPr lang="en-CA" sz="2000" b="1" baseline="0" dirty="0" smtClean="0">
                <a:latin typeface="Arial Narrow" panose="020B0606020202030204" pitchFamily="34" charset="0"/>
              </a:rPr>
              <a:t> MEASUREMENT AND REPORTING APPROACH</a:t>
            </a:r>
            <a:endParaRPr lang="en-CA" sz="2000" b="1" dirty="0">
              <a:latin typeface="Arial Narrow" panose="020B0606020202030204" pitchFamily="34" charset="0"/>
            </a:endParaRPr>
          </a:p>
        </p:txBody>
      </p:sp>
    </p:spTree>
    <p:extLst>
      <p:ext uri="{BB962C8B-B14F-4D97-AF65-F5344CB8AC3E}">
        <p14:creationId xmlns:p14="http://schemas.microsoft.com/office/powerpoint/2010/main" val="4254595591"/>
      </p:ext>
    </p:extLst>
  </p:cSld>
  <p:clrMapOvr>
    <a:masterClrMapping/>
  </p:clrMapOvr>
</p:sld>
</file>

<file path=ppt/theme/theme1.xml><?xml version="1.0" encoding="utf-8"?>
<a:theme xmlns:a="http://schemas.openxmlformats.org/drawingml/2006/main" name="Colour Palette 1 - ESDC-Service Canada">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9966"/>
        </a:solidFill>
        <a:ln>
          <a:solidFill>
            <a:srgbClr val="FF9966"/>
          </a:solidFill>
        </a:ln>
      </a:spPr>
      <a:bodyPr rtlCol="0" anchor="ctr"/>
      <a:lstStyle>
        <a:defPPr algn="ctr">
          <a:defRPr sz="900" b="1" dirty="0" smtClean="0">
            <a:solidFill>
              <a:schemeClr val="bg1"/>
            </a:solidFill>
            <a:latin typeface="Arial Narrow" panose="020B0606020202030204" pitchFamily="34" charset="0"/>
            <a:cs typeface="Arial" panose="020B0604020202020204" pitchFamily="34" charset="0"/>
          </a:defRPr>
        </a:defPPr>
      </a:lstStyle>
      <a:style>
        <a:lnRef idx="2">
          <a:schemeClr val="accent5">
            <a:shade val="50000"/>
          </a:schemeClr>
        </a:lnRef>
        <a:fillRef idx="1">
          <a:schemeClr val="accent5"/>
        </a:fillRef>
        <a:effectRef idx="0">
          <a:schemeClr val="accent5"/>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11102</TotalTime>
  <Words>1272</Words>
  <Application>Microsoft Office PowerPoint</Application>
  <PresentationFormat>On-screen Show (4:3)</PresentationFormat>
  <Paragraphs>151</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Colour Palette 1 - ESDC-Service Canada</vt:lpstr>
      <vt:lpstr>Multi-Year Accessibility Plan  for Client Service (MYAP-CS)  2018 Blueprint 2020 Innovation Fair May 16, 2018 </vt:lpstr>
      <vt:lpstr>PURPOSE </vt:lpstr>
      <vt:lpstr>CONTEXT</vt:lpstr>
      <vt:lpstr>CURRENT STATE -  ACCESSIBLE SERVICE DOES MATTER</vt:lpstr>
      <vt:lpstr>APPROACH AND PROGRESS TO DATE – DEVELOPMENT OF DRAFT PLAN</vt:lpstr>
      <vt:lpstr>APPROACH AND PROGRESS TO DATE – WORKING WITH STAKEHOLDERS</vt:lpstr>
      <vt:lpstr>APPROACH AND PROGRESS TO DATE – WORKING WITH STAKEHOLDERS (CONTINUED) </vt:lpstr>
      <vt:lpstr>AWARENESS ON HUMAN INTERACTION AND EMPLOYEE TRAINING</vt:lpstr>
      <vt:lpstr>PERFORMANCE MEASUREMENT AND REPORTING APPROACH</vt:lpstr>
      <vt:lpstr>COSTING AND TIMELINES</vt:lpstr>
      <vt:lpstr>NEXT STEPS</vt:lpstr>
      <vt:lpstr>ANNEX A: MYAP-CS PERFORMANCE MEASUREMENT FRAMEWORK (DRAFT) </vt:lpstr>
      <vt:lpstr>ANNEX B: ACCESSIBILITY LENS CHEAT SHEET (DRAFT)</vt:lpstr>
      <vt:lpstr>ANNEX C:  ACCESSIBILITY LENS CHECKLIST (DRAFT)</vt:lpstr>
    </vt:vector>
  </TitlesOfParts>
  <Company>GoC / GdC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SubTitle</dc:title>
  <dc:creator>Dounev, Dean D [NC]</dc:creator>
  <cp:lastModifiedBy>alex.parenteau</cp:lastModifiedBy>
  <cp:revision>409</cp:revision>
  <cp:lastPrinted>2018-05-14T12:32:30Z</cp:lastPrinted>
  <dcterms:created xsi:type="dcterms:W3CDTF">2018-02-12T11:28:33Z</dcterms:created>
  <dcterms:modified xsi:type="dcterms:W3CDTF">2018-05-14T15:03:47Z</dcterms:modified>
</cp:coreProperties>
</file>