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1" r:id="rId1"/>
  </p:sldMasterIdLst>
  <p:sldIdLst>
    <p:sldId id="256" r:id="rId2"/>
    <p:sldId id="257" r:id="rId3"/>
    <p:sldId id="286" r:id="rId4"/>
    <p:sldId id="301" r:id="rId5"/>
    <p:sldId id="283" r:id="rId6"/>
    <p:sldId id="277" r:id="rId7"/>
    <p:sldId id="303" r:id="rId8"/>
    <p:sldId id="262" r:id="rId9"/>
    <p:sldId id="306" r:id="rId10"/>
    <p:sldId id="296" r:id="rId11"/>
    <p:sldId id="299" r:id="rId12"/>
    <p:sldId id="300" r:id="rId13"/>
    <p:sldId id="297" r:id="rId14"/>
    <p:sldId id="307" r:id="rId15"/>
    <p:sldId id="260" r:id="rId16"/>
    <p:sldId id="265" r:id="rId17"/>
    <p:sldId id="284" r:id="rId18"/>
    <p:sldId id="285" r:id="rId19"/>
    <p:sldId id="261" r:id="rId20"/>
    <p:sldId id="278" r:id="rId21"/>
    <p:sldId id="279" r:id="rId22"/>
    <p:sldId id="280" r:id="rId23"/>
    <p:sldId id="281" r:id="rId24"/>
    <p:sldId id="282" r:id="rId25"/>
    <p:sldId id="272" r:id="rId26"/>
    <p:sldId id="271" r:id="rId27"/>
    <p:sldId id="288" r:id="rId28"/>
    <p:sldId id="274" r:id="rId29"/>
    <p:sldId id="273" r:id="rId30"/>
    <p:sldId id="276" r:id="rId31"/>
    <p:sldId id="289" r:id="rId32"/>
    <p:sldId id="290" r:id="rId33"/>
    <p:sldId id="291" r:id="rId34"/>
    <p:sldId id="292" r:id="rId35"/>
    <p:sldId id="266" r:id="rId36"/>
    <p:sldId id="302" r:id="rId37"/>
  </p:sldIdLst>
  <p:sldSz cx="12192000" cy="6858000"/>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n Rowsell" initials="JR" lastIdx="16" clrIdx="0">
    <p:extLst>
      <p:ext uri="{19B8F6BF-5375-455C-9EA6-DF929625EA0E}">
        <p15:presenceInfo xmlns:p15="http://schemas.microsoft.com/office/powerpoint/2012/main" userId="Juli-Ann Rows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B05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37" autoAdjust="0"/>
  </p:normalViewPr>
  <p:slideViewPr>
    <p:cSldViewPr snapToGrid="0">
      <p:cViewPr varScale="1">
        <p:scale>
          <a:sx n="69" d="100"/>
          <a:sy n="69" d="100"/>
        </p:scale>
        <p:origin x="2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 y="1320515"/>
            <a:ext cx="5804198" cy="5537485"/>
          </a:xfrm>
          <a:prstGeom prst="rect">
            <a:avLst/>
          </a:prstGeom>
        </p:spPr>
      </p:pic>
      <p:sp>
        <p:nvSpPr>
          <p:cNvPr id="2" name="Title 1"/>
          <p:cNvSpPr>
            <a:spLocks noGrp="1"/>
          </p:cNvSpPr>
          <p:nvPr>
            <p:ph type="ctrTitle"/>
          </p:nvPr>
        </p:nvSpPr>
        <p:spPr>
          <a:xfrm>
            <a:off x="5111485" y="2471852"/>
            <a:ext cx="6734175" cy="733426"/>
          </a:xfrm>
        </p:spPr>
        <p:txBody>
          <a:bodyPr anchor="t">
            <a:normAutofit/>
          </a:bodyPr>
          <a:lstStyle>
            <a:lvl1pPr algn="r">
              <a:defRPr sz="3000" b="1">
                <a:solidFill>
                  <a:schemeClr val="accent1"/>
                </a:solidFill>
                <a:latin typeface="Calibri" panose="020F0502020204030204" pitchFamily="34" charset="0"/>
              </a:defRPr>
            </a:lvl1pPr>
          </a:lstStyle>
          <a:p>
            <a:r>
              <a:rPr lang="en-US" smtClean="0"/>
              <a:t>Click to edit Master title style</a:t>
            </a:r>
            <a:endParaRPr lang="en-CA" dirty="0"/>
          </a:p>
        </p:txBody>
      </p:sp>
      <p:sp>
        <p:nvSpPr>
          <p:cNvPr id="3" name="Subtitle 2"/>
          <p:cNvSpPr>
            <a:spLocks noGrp="1"/>
          </p:cNvSpPr>
          <p:nvPr>
            <p:ph type="subTitle" idx="1"/>
          </p:nvPr>
        </p:nvSpPr>
        <p:spPr>
          <a:xfrm>
            <a:off x="5111485" y="3214803"/>
            <a:ext cx="6734175" cy="675025"/>
          </a:xfrm>
        </p:spPr>
        <p:txBody>
          <a:bodyPr anchor="t">
            <a:normAutofit/>
          </a:bodyPr>
          <a:lstStyle>
            <a:lvl1pPr marL="0" indent="0" algn="r">
              <a:buNone/>
              <a:defRPr sz="2500">
                <a:solidFill>
                  <a:schemeClr val="tx2"/>
                </a:solidFill>
                <a:latin typeface="Calibri Light" panose="020F030202020403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CA"/>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27" y="431487"/>
            <a:ext cx="11335333" cy="361969"/>
          </a:xfrm>
          <a:prstGeom prst="rect">
            <a:avLst/>
          </a:prstGeom>
        </p:spPr>
      </p:pic>
      <p:sp>
        <p:nvSpPr>
          <p:cNvPr id="10" name="Rectangle 9"/>
          <p:cNvSpPr/>
          <p:nvPr/>
        </p:nvSpPr>
        <p:spPr>
          <a:xfrm>
            <a:off x="5749660" y="5794864"/>
            <a:ext cx="6096000" cy="830997"/>
          </a:xfrm>
          <a:prstGeom prst="rect">
            <a:avLst/>
          </a:prstGeom>
        </p:spPr>
        <p:txBody>
          <a:bodyPr>
            <a:spAutoFit/>
          </a:bodyPr>
          <a:lstStyle/>
          <a:p>
            <a:pPr algn="r"/>
            <a:r>
              <a:rPr lang="en-CA" sz="2400" dirty="0" smtClean="0">
                <a:solidFill>
                  <a:schemeClr val="tx2"/>
                </a:solidFill>
                <a:latin typeface="Calibri Light" panose="020F0302020204030204" pitchFamily="34" charset="0"/>
              </a:rPr>
              <a:t>Powering Technology </a:t>
            </a:r>
            <a:r>
              <a:rPr lang="en-CA" sz="2000" dirty="0" smtClean="0">
                <a:solidFill>
                  <a:schemeClr val="tx2"/>
                </a:solidFill>
                <a:latin typeface="Calibri Light" panose="020F0302020204030204" pitchFamily="34" charset="0"/>
              </a:rPr>
              <a:t>for the</a:t>
            </a:r>
          </a:p>
          <a:p>
            <a:pPr algn="r"/>
            <a:r>
              <a:rPr lang="en-CA" sz="2400" dirty="0" smtClean="0">
                <a:solidFill>
                  <a:schemeClr val="tx2"/>
                </a:solidFill>
                <a:latin typeface="Calibri Light" panose="020F0302020204030204" pitchFamily="34" charset="0"/>
              </a:rPr>
              <a:t>Government of Canada</a:t>
            </a:r>
            <a:endParaRPr lang="en-CA" sz="2400" dirty="0">
              <a:solidFill>
                <a:schemeClr val="tx2"/>
              </a:solidFill>
              <a:latin typeface="Calibri Light" panose="020F0302020204030204" pitchFamily="34" charset="0"/>
            </a:endParaRPr>
          </a:p>
        </p:txBody>
      </p:sp>
    </p:spTree>
    <p:extLst>
      <p:ext uri="{BB962C8B-B14F-4D97-AF65-F5344CB8AC3E}">
        <p14:creationId xmlns:p14="http://schemas.microsoft.com/office/powerpoint/2010/main" val="169165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Option 2">
    <p:spTree>
      <p:nvGrpSpPr>
        <p:cNvPr id="1" name=""/>
        <p:cNvGrpSpPr/>
        <p:nvPr/>
      </p:nvGrpSpPr>
      <p:grpSpPr>
        <a:xfrm>
          <a:off x="0" y="0"/>
          <a:ext cx="0" cy="0"/>
          <a:chOff x="0" y="0"/>
          <a:chExt cx="0" cy="0"/>
        </a:xfrm>
      </p:grpSpPr>
      <p:sp>
        <p:nvSpPr>
          <p:cNvPr id="10" name="Rectangle 9"/>
          <p:cNvSpPr/>
          <p:nvPr/>
        </p:nvSpPr>
        <p:spPr>
          <a:xfrm>
            <a:off x="7915276" y="4505325"/>
            <a:ext cx="4276725" cy="952500"/>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 rIns="432000" bIns="36000" numCol="1" spcCol="0" rtlCol="0" fromWordArt="0" anchor="ctr" anchorCtr="0" forceAA="0" compatLnSpc="1">
            <a:prstTxWarp prst="textNoShape">
              <a:avLst/>
            </a:prstTxWarp>
            <a:noAutofit/>
          </a:bodyPr>
          <a:lstStyle/>
          <a:p>
            <a:pPr algn="r"/>
            <a:r>
              <a:rPr lang="en-CA" sz="2400" dirty="0" smtClean="0">
                <a:solidFill>
                  <a:schemeClr val="bg1"/>
                </a:solidFill>
                <a:latin typeface="Calibri Light" panose="020F0302020204030204" pitchFamily="34" charset="0"/>
              </a:rPr>
              <a:t>Powering Technology </a:t>
            </a:r>
            <a:r>
              <a:rPr lang="en-CA" sz="2000" dirty="0" smtClean="0">
                <a:solidFill>
                  <a:schemeClr val="bg1"/>
                </a:solidFill>
                <a:latin typeface="Calibri Light" panose="020F0302020204030204" pitchFamily="34" charset="0"/>
              </a:rPr>
              <a:t>for the</a:t>
            </a:r>
          </a:p>
          <a:p>
            <a:pPr algn="r"/>
            <a:r>
              <a:rPr lang="en-CA" sz="2400" dirty="0" smtClean="0">
                <a:solidFill>
                  <a:schemeClr val="bg1"/>
                </a:solidFill>
                <a:latin typeface="Calibri Light" panose="020F0302020204030204" pitchFamily="34" charset="0"/>
              </a:rPr>
              <a:t>Government of Canada</a:t>
            </a:r>
            <a:endParaRPr lang="en-CA" sz="2400" dirty="0">
              <a:solidFill>
                <a:schemeClr val="bg1"/>
              </a:solidFill>
              <a:latin typeface="Calibri Light" panose="020F030202020403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41" y="-406564"/>
            <a:ext cx="6502734" cy="6375728"/>
          </a:xfrm>
          <a:prstGeom prst="rect">
            <a:avLst/>
          </a:prstGeom>
        </p:spPr>
      </p:pic>
      <p:sp>
        <p:nvSpPr>
          <p:cNvPr id="2" name="Title 1"/>
          <p:cNvSpPr>
            <a:spLocks noGrp="1"/>
          </p:cNvSpPr>
          <p:nvPr>
            <p:ph type="ctrTitle"/>
          </p:nvPr>
        </p:nvSpPr>
        <p:spPr>
          <a:xfrm>
            <a:off x="1314451" y="1246191"/>
            <a:ext cx="3162300" cy="2801937"/>
          </a:xfrm>
        </p:spPr>
        <p:txBody>
          <a:bodyPr anchor="ctr">
            <a:noAutofit/>
          </a:bodyPr>
          <a:lstStyle>
            <a:lvl1pPr algn="ctr">
              <a:defRPr sz="3000">
                <a:solidFill>
                  <a:schemeClr val="bg1"/>
                </a:solidFill>
                <a:latin typeface="Calibri" panose="020F0502020204030204" pitchFamily="34" charset="0"/>
              </a:defRPr>
            </a:lvl1pPr>
          </a:lstStyle>
          <a:p>
            <a:r>
              <a:rPr lang="en-US" smtClean="0"/>
              <a:t>Click to edit Master title style</a:t>
            </a:r>
            <a:endParaRPr lang="en-CA"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27" y="6136215"/>
            <a:ext cx="11335333" cy="361969"/>
          </a:xfrm>
          <a:prstGeom prst="rect">
            <a:avLst/>
          </a:prstGeom>
        </p:spPr>
      </p:pic>
    </p:spTree>
    <p:extLst>
      <p:ext uri="{BB962C8B-B14F-4D97-AF65-F5344CB8AC3E}">
        <p14:creationId xmlns:p14="http://schemas.microsoft.com/office/powerpoint/2010/main" val="208134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283031" y="143342"/>
            <a:ext cx="10515600" cy="459066"/>
          </a:xfrm>
        </p:spPr>
        <p:txBody>
          <a:bodyPr anchor="t">
            <a:noAutofit/>
          </a:bodyPr>
          <a:lstStyle>
            <a:lvl1pPr>
              <a:defRPr sz="2800" b="1">
                <a:solidFill>
                  <a:schemeClr val="accent1"/>
                </a:solidFill>
                <a:latin typeface="Calibri" panose="020F0502020204030204" pitchFamily="34" charset="0"/>
              </a:defRPr>
            </a:lvl1pPr>
          </a:lstStyle>
          <a:p>
            <a:r>
              <a:rPr lang="en-US" smtClean="0"/>
              <a:t>Click to edit Master title style</a:t>
            </a:r>
            <a:endParaRPr lang="en-CA" dirty="0"/>
          </a:p>
        </p:txBody>
      </p:sp>
      <p:sp>
        <p:nvSpPr>
          <p:cNvPr id="3" name="Content Placeholder 2"/>
          <p:cNvSpPr>
            <a:spLocks noGrp="1"/>
          </p:cNvSpPr>
          <p:nvPr>
            <p:ph idx="1"/>
          </p:nvPr>
        </p:nvSpPr>
        <p:spPr>
          <a:xfrm>
            <a:off x="283031" y="799200"/>
            <a:ext cx="5355769" cy="5600295"/>
          </a:xfrm>
        </p:spPr>
        <p:txBody>
          <a:bodyPr>
            <a:norm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8" name="Slide Number Placeholder 5"/>
          <p:cNvSpPr txBox="1">
            <a:spLocks/>
          </p:cNvSpPr>
          <p:nvPr/>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cxnSp>
        <p:nvCxnSpPr>
          <p:cNvPr id="9" name="Straight Connector 8"/>
          <p:cNvCxnSpPr/>
          <p:nvPr/>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122003">
            <a:off x="-6896" y="6152454"/>
            <a:ext cx="971600" cy="717587"/>
          </a:xfrm>
          <a:prstGeom prst="rect">
            <a:avLst/>
          </a:prstGeom>
        </p:spPr>
      </p:pic>
    </p:spTree>
    <p:extLst>
      <p:ext uri="{BB962C8B-B14F-4D97-AF65-F5344CB8AC3E}">
        <p14:creationId xmlns:p14="http://schemas.microsoft.com/office/powerpoint/2010/main" val="3106092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yout 2">
    <p:spTree>
      <p:nvGrpSpPr>
        <p:cNvPr id="1" name=""/>
        <p:cNvGrpSpPr/>
        <p:nvPr/>
      </p:nvGrpSpPr>
      <p:grpSpPr>
        <a:xfrm>
          <a:off x="0" y="0"/>
          <a:ext cx="0" cy="0"/>
          <a:chOff x="0" y="0"/>
          <a:chExt cx="0" cy="0"/>
        </a:xfrm>
      </p:grpSpPr>
      <p:sp>
        <p:nvSpPr>
          <p:cNvPr id="2"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smtClean="0"/>
              <a:t>Click to edit Master title style</a:t>
            </a:r>
            <a:endParaRPr lang="en-CA" dirty="0"/>
          </a:p>
        </p:txBody>
      </p:sp>
      <p:sp>
        <p:nvSpPr>
          <p:cNvPr id="3" name="Content Placeholder 2"/>
          <p:cNvSpPr>
            <a:spLocks noGrp="1"/>
          </p:cNvSpPr>
          <p:nvPr>
            <p:ph idx="1"/>
          </p:nvPr>
        </p:nvSpPr>
        <p:spPr>
          <a:xfrm>
            <a:off x="283031" y="799200"/>
            <a:ext cx="5336719" cy="2582175"/>
          </a:xfrm>
        </p:spPr>
        <p:txBody>
          <a:bodyPr vert="horz" lIns="91440" tIns="45720" rIns="91440" bIns="45720" rtlCol="0">
            <a:normAutofit/>
          </a:bodyPr>
          <a:lstStyle>
            <a:lvl1pPr>
              <a:defRPr lang="en-US" sz="1800" dirty="0" smtClean="0"/>
            </a:lvl1pPr>
            <a:lvl2pPr>
              <a:defRPr lang="en-US" sz="1800" dirty="0" smtClean="0"/>
            </a:lvl2pPr>
            <a:lvl3pPr>
              <a:defRPr lang="en-US" sz="1800" dirty="0" smtClean="0"/>
            </a:lvl3pPr>
            <a:lvl4pPr>
              <a:defRPr lang="en-US" sz="1800" dirty="0" smtClean="0"/>
            </a:lvl4pPr>
            <a:lvl5pPr>
              <a:defRPr lang="en-CA" sz="1800"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3351"/>
          <a:stretch/>
        </p:blipFill>
        <p:spPr>
          <a:xfrm rot="5400000">
            <a:off x="-65514" y="4555873"/>
            <a:ext cx="2366189" cy="2235161"/>
          </a:xfrm>
          <a:prstGeom prst="rect">
            <a:avLst/>
          </a:prstGeom>
        </p:spPr>
      </p:pic>
      <p:cxnSp>
        <p:nvCxnSpPr>
          <p:cNvPr id="11" name="Straight Connector 10"/>
          <p:cNvCxnSpPr/>
          <p:nvPr/>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2" name="Slide Number Placeholder 5"/>
          <p:cNvSpPr txBox="1">
            <a:spLocks/>
          </p:cNvSpPr>
          <p:nvPr/>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293803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Layout 3">
    <p:spTree>
      <p:nvGrpSpPr>
        <p:cNvPr id="1" name=""/>
        <p:cNvGrpSpPr/>
        <p:nvPr/>
      </p:nvGrpSpPr>
      <p:grpSpPr>
        <a:xfrm>
          <a:off x="0" y="0"/>
          <a:ext cx="0" cy="0"/>
          <a:chOff x="0" y="0"/>
          <a:chExt cx="0" cy="0"/>
        </a:xfrm>
      </p:grpSpPr>
      <p:sp>
        <p:nvSpPr>
          <p:cNvPr id="2"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smtClean="0"/>
              <a:t>Click to edit Master title style</a:t>
            </a:r>
            <a:endParaRPr lang="en-CA" dirty="0"/>
          </a:p>
        </p:txBody>
      </p:sp>
      <p:sp>
        <p:nvSpPr>
          <p:cNvPr id="3" name="Content Placeholder 2"/>
          <p:cNvSpPr>
            <a:spLocks noGrp="1"/>
          </p:cNvSpPr>
          <p:nvPr>
            <p:ph idx="1"/>
          </p:nvPr>
        </p:nvSpPr>
        <p:spPr>
          <a:xfrm>
            <a:off x="283031" y="799200"/>
            <a:ext cx="5355769" cy="4074365"/>
          </a:xfrm>
        </p:spPr>
        <p:txBody>
          <a:bodyPr vert="horz" lIns="91440" tIns="45720" rIns="91440" bIns="45720" rtlCol="0">
            <a:normAutofit/>
          </a:bodyPr>
          <a:lstStyle>
            <a:lvl1pPr>
              <a:defRPr lang="en-US" sz="1800" dirty="0" smtClean="0"/>
            </a:lvl1pPr>
            <a:lvl2pPr>
              <a:defRPr lang="en-US" sz="1800" dirty="0" smtClean="0"/>
            </a:lvl2pPr>
            <a:lvl3pPr>
              <a:defRPr lang="en-US" sz="1800" dirty="0" smtClean="0"/>
            </a:lvl3pPr>
            <a:lvl4pPr>
              <a:defRPr lang="en-US" sz="1800" dirty="0" smtClean="0"/>
            </a:lvl4pPr>
            <a:lvl5pPr>
              <a:defRPr lang="en-CA" sz="1800"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82" y="5130711"/>
            <a:ext cx="10452637" cy="1727289"/>
          </a:xfrm>
          <a:prstGeom prst="rect">
            <a:avLst/>
          </a:prstGeom>
        </p:spPr>
      </p:pic>
      <p:sp>
        <p:nvSpPr>
          <p:cNvPr id="6" name="Picture Placeholder 5"/>
          <p:cNvSpPr>
            <a:spLocks noGrp="1"/>
          </p:cNvSpPr>
          <p:nvPr>
            <p:ph type="pic" sz="quarter" idx="10"/>
          </p:nvPr>
        </p:nvSpPr>
        <p:spPr>
          <a:xfrm>
            <a:off x="6381750" y="798513"/>
            <a:ext cx="5457825" cy="4075052"/>
          </a:xfrm>
        </p:spPr>
        <p:txBody>
          <a:bodyPr/>
          <a:lstStyle/>
          <a:p>
            <a:r>
              <a:rPr lang="en-US" smtClean="0"/>
              <a:t>Click icon to add picture</a:t>
            </a:r>
            <a:endParaRPr lang="en-CA"/>
          </a:p>
        </p:txBody>
      </p:sp>
      <p:cxnSp>
        <p:nvCxnSpPr>
          <p:cNvPr id="10" name="Straight Connector 9"/>
          <p:cNvCxnSpPr/>
          <p:nvPr/>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1" name="Slide Number Placeholder 5"/>
          <p:cNvSpPr txBox="1">
            <a:spLocks/>
          </p:cNvSpPr>
          <p:nvPr/>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186821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3031" y="799200"/>
            <a:ext cx="5181600" cy="4351338"/>
          </a:xfrm>
        </p:spPr>
        <p:txBody>
          <a:bodyPr vert="horz" lIns="91440" tIns="45720" rIns="91440" bIns="45720" rtlCol="0">
            <a:normAutofit/>
          </a:bodyPr>
          <a:lstStyle>
            <a:lvl1pPr>
              <a:defRPr lang="en-US" sz="1800" smtClean="0"/>
            </a:lvl1pPr>
            <a:lvl2pPr>
              <a:defRPr lang="en-US" sz="1800" smtClean="0"/>
            </a:lvl2pPr>
            <a:lvl3pPr>
              <a:defRPr lang="en-US" sz="1800" smtClean="0"/>
            </a:lvl3pPr>
            <a:lvl4pPr>
              <a:defRPr lang="en-US" sz="1800" smtClean="0"/>
            </a:lvl4pPr>
            <a:lvl5pPr>
              <a:defRPr lang="en-CA"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617031" y="799200"/>
            <a:ext cx="5181600" cy="4351338"/>
          </a:xfrm>
        </p:spPr>
        <p:txBody>
          <a:bodyPr vert="horz" lIns="91440" tIns="45720" rIns="91440" bIns="45720" rtlCol="0">
            <a:normAutofit/>
          </a:bodyPr>
          <a:lstStyle>
            <a:lvl1pPr>
              <a:defRPr lang="en-US" sz="1800" smtClean="0"/>
            </a:lvl1pPr>
            <a:lvl2pPr>
              <a:defRPr lang="en-US" sz="1800" smtClean="0"/>
            </a:lvl2pPr>
            <a:lvl3pPr>
              <a:defRPr lang="en-US" sz="1800" smtClean="0"/>
            </a:lvl3pPr>
            <a:lvl4pPr>
              <a:defRPr lang="en-US" sz="1800" smtClean="0"/>
            </a:lvl4pPr>
            <a:lvl5pPr>
              <a:defRPr lang="en-CA"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11"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smtClean="0"/>
              <a:t>Click to edit Master title style</a:t>
            </a:r>
            <a:endParaRPr lang="en-CA" dirty="0"/>
          </a:p>
        </p:txBody>
      </p:sp>
      <p:cxnSp>
        <p:nvCxnSpPr>
          <p:cNvPr id="10" name="Straight Connector 9"/>
          <p:cNvCxnSpPr/>
          <p:nvPr/>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2" name="Slide Number Placeholder 5"/>
          <p:cNvSpPr txBox="1">
            <a:spLocks/>
          </p:cNvSpPr>
          <p:nvPr/>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350956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3030" y="799200"/>
            <a:ext cx="5157787" cy="823912"/>
          </a:xfrm>
        </p:spPr>
        <p:txBody>
          <a:bodyPr vert="horz" lIns="91440" tIns="45720" rIns="91440" bIns="45720" rtlCol="0">
            <a:normAutofit/>
          </a:bodyPr>
          <a:lstStyle>
            <a:lvl1pPr>
              <a:defRPr lang="en-US" sz="1800" dirty="0" smtClean="0"/>
            </a:lvl1pPr>
          </a:lstStyle>
          <a:p>
            <a:pPr lvl="0"/>
            <a:r>
              <a:rPr lang="en-US" smtClean="0"/>
              <a:t>Edit Master text styles</a:t>
            </a:r>
          </a:p>
        </p:txBody>
      </p:sp>
      <p:sp>
        <p:nvSpPr>
          <p:cNvPr id="4" name="Content Placeholder 3"/>
          <p:cNvSpPr>
            <a:spLocks noGrp="1"/>
          </p:cNvSpPr>
          <p:nvPr>
            <p:ph sz="half" idx="2"/>
          </p:nvPr>
        </p:nvSpPr>
        <p:spPr>
          <a:xfrm>
            <a:off x="283030" y="1623112"/>
            <a:ext cx="5157787" cy="3684588"/>
          </a:xfrm>
        </p:spPr>
        <p:txBody>
          <a:bodyPr vert="horz" lIns="91440" tIns="45720" rIns="91440" bIns="45720" rtlCol="0">
            <a:normAutofit/>
          </a:bodyPr>
          <a:lstStyle>
            <a:lvl1pPr>
              <a:defRPr lang="en-US" sz="1800" dirty="0" smtClean="0"/>
            </a:lvl1pPr>
            <a:lvl2pPr>
              <a:defRPr lang="en-US" sz="1800" dirty="0" smtClean="0"/>
            </a:lvl2pPr>
            <a:lvl3pPr>
              <a:defRPr lang="en-US" sz="1800" dirty="0" smtClean="0"/>
            </a:lvl3pPr>
            <a:lvl4pPr>
              <a:defRPr lang="en-US" sz="1800" dirty="0" smtClean="0"/>
            </a:lvl4pPr>
            <a:lvl5pPr>
              <a:defRPr lang="en-CA" sz="1800"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5" name="Text Placeholder 4"/>
          <p:cNvSpPr>
            <a:spLocks noGrp="1"/>
          </p:cNvSpPr>
          <p:nvPr>
            <p:ph type="body" sz="quarter" idx="3"/>
          </p:nvPr>
        </p:nvSpPr>
        <p:spPr>
          <a:xfrm>
            <a:off x="5615443" y="799200"/>
            <a:ext cx="5183188" cy="823912"/>
          </a:xfrm>
        </p:spPr>
        <p:txBody>
          <a:bodyPr vert="horz" lIns="91440" tIns="45720" rIns="91440" bIns="45720" rtlCol="0">
            <a:normAutofit/>
          </a:bodyPr>
          <a:lstStyle>
            <a:lvl1pPr>
              <a:defRPr lang="en-US" sz="1800" smtClean="0"/>
            </a:lvl1pPr>
          </a:lstStyle>
          <a:p>
            <a:pPr lvl="0"/>
            <a:r>
              <a:rPr lang="en-US" smtClean="0"/>
              <a:t>Edit Master text styles</a:t>
            </a:r>
          </a:p>
        </p:txBody>
      </p:sp>
      <p:sp>
        <p:nvSpPr>
          <p:cNvPr id="6" name="Content Placeholder 5"/>
          <p:cNvSpPr>
            <a:spLocks noGrp="1"/>
          </p:cNvSpPr>
          <p:nvPr>
            <p:ph sz="quarter" idx="4"/>
          </p:nvPr>
        </p:nvSpPr>
        <p:spPr>
          <a:xfrm>
            <a:off x="5615443" y="1623112"/>
            <a:ext cx="5183188" cy="3684588"/>
          </a:xfrm>
        </p:spPr>
        <p:txBody>
          <a:bodyPr vert="horz" lIns="91440" tIns="45720" rIns="91440" bIns="45720" rtlCol="0">
            <a:normAutofit/>
          </a:bodyPr>
          <a:lstStyle>
            <a:lvl1pPr>
              <a:defRPr lang="en-US" sz="1800" smtClean="0"/>
            </a:lvl1pPr>
            <a:lvl2pPr>
              <a:defRPr lang="en-US" sz="1800" smtClean="0"/>
            </a:lvl2pPr>
            <a:lvl3pPr>
              <a:defRPr lang="en-US" sz="1800" smtClean="0"/>
            </a:lvl3pPr>
            <a:lvl4pPr>
              <a:defRPr lang="en-US" sz="1800" smtClean="0"/>
            </a:lvl4pPr>
            <a:lvl5pPr>
              <a:defRPr lang="en-CA"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12"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smtClean="0"/>
              <a:t>Click to edit Master title style</a:t>
            </a:r>
            <a:endParaRPr lang="en-CA" dirty="0"/>
          </a:p>
        </p:txBody>
      </p:sp>
      <p:cxnSp>
        <p:nvCxnSpPr>
          <p:cNvPr id="13" name="Straight Connector 12"/>
          <p:cNvCxnSpPr/>
          <p:nvPr/>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4" name="Slide Number Placeholder 5"/>
          <p:cNvSpPr txBox="1">
            <a:spLocks/>
          </p:cNvSpPr>
          <p:nvPr/>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49059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283031" y="143342"/>
            <a:ext cx="10515600" cy="459066"/>
          </a:xfrm>
        </p:spPr>
        <p:txBody>
          <a:bodyPr vert="horz" lIns="91440" tIns="45720" rIns="91440" bIns="45720" rtlCol="0" anchor="t">
            <a:noAutofit/>
          </a:bodyPr>
          <a:lstStyle>
            <a:lvl1pPr>
              <a:defRPr lang="en-CA" sz="2800" b="1" dirty="0"/>
            </a:lvl1pPr>
          </a:lstStyle>
          <a:p>
            <a:pPr lvl="0"/>
            <a:r>
              <a:rPr lang="en-US" smtClean="0"/>
              <a:t>Click to edit Master title style</a:t>
            </a:r>
            <a:endParaRPr lang="en-CA" dirty="0"/>
          </a:p>
        </p:txBody>
      </p:sp>
      <p:cxnSp>
        <p:nvCxnSpPr>
          <p:cNvPr id="9" name="Straight Connector 8"/>
          <p:cNvCxnSpPr/>
          <p:nvPr/>
        </p:nvCxnSpPr>
        <p:spPr>
          <a:xfrm>
            <a:off x="283031" y="602408"/>
            <a:ext cx="11492202" cy="0"/>
          </a:xfrm>
          <a:prstGeom prst="line">
            <a:avLst/>
          </a:prstGeom>
          <a:ln cap="rnd">
            <a:headEnd type="none"/>
            <a:tailEnd type="ova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840" r="19592"/>
          <a:stretch/>
        </p:blipFill>
        <p:spPr>
          <a:xfrm>
            <a:off x="11519262" y="6132612"/>
            <a:ext cx="669471" cy="723937"/>
          </a:xfrm>
          <a:prstGeom prst="rect">
            <a:avLst/>
          </a:prstGeom>
        </p:spPr>
      </p:pic>
      <p:sp>
        <p:nvSpPr>
          <p:cNvPr id="10" name="Slide Number Placeholder 5"/>
          <p:cNvSpPr txBox="1">
            <a:spLocks/>
          </p:cNvSpPr>
          <p:nvPr/>
        </p:nvSpPr>
        <p:spPr>
          <a:xfrm>
            <a:off x="11535067" y="6397742"/>
            <a:ext cx="4803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mtClean="0">
                <a:latin typeface="+mj-lt"/>
              </a:rPr>
              <a:pPr/>
              <a:t>‹#›</a:t>
            </a:fld>
            <a:endParaRPr lang="en-CA" dirty="0">
              <a:latin typeface="+mj-lt"/>
            </a:endParaRPr>
          </a:p>
        </p:txBody>
      </p:sp>
    </p:spTree>
    <p:extLst>
      <p:ext uri="{BB962C8B-B14F-4D97-AF65-F5344CB8AC3E}">
        <p14:creationId xmlns:p14="http://schemas.microsoft.com/office/powerpoint/2010/main" val="125703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908854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t">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2"/>
                </a:solidFill>
                <a:latin typeface="Corbel" panose="020B0503020204020204" pitchFamily="34" charset="0"/>
              </a:defRPr>
            </a:lvl1pPr>
          </a:lstStyle>
          <a:p>
            <a:fld id="{F6D03D80-C177-4CF4-9F38-2C6D71994707}" type="datetimeFigureOut">
              <a:rPr lang="en-CA" smtClean="0"/>
              <a:t>2018-05-15</a:t>
            </a:fld>
            <a:endParaRPr lang="en-CA"/>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2"/>
                </a:solidFill>
                <a:latin typeface="Corbel" panose="020B0503020204020204" pitchFamily="34" charset="0"/>
              </a:defRPr>
            </a:lvl1pPr>
          </a:lstStyle>
          <a:p>
            <a:endParaRPr lang="en-CA"/>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2"/>
                </a:solidFill>
                <a:latin typeface="Corbel" panose="020B0503020204020204" pitchFamily="34" charset="0"/>
              </a:defRPr>
            </a:lvl1pPr>
          </a:lstStyle>
          <a:p>
            <a:fld id="{E18318DC-06C9-4CB6-8802-686032CDF21B}" type="slidenum">
              <a:rPr lang="en-CA" smtClean="0"/>
              <a:t>‹#›</a:t>
            </a:fld>
            <a:endParaRPr lang="en-CA"/>
          </a:p>
        </p:txBody>
      </p:sp>
    </p:spTree>
    <p:extLst>
      <p:ext uri="{BB962C8B-B14F-4D97-AF65-F5344CB8AC3E}">
        <p14:creationId xmlns:p14="http://schemas.microsoft.com/office/powerpoint/2010/main" val="3322369189"/>
      </p:ext>
    </p:extLst>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65" r:id="rId4"/>
    <p:sldLayoutId id="2147484366" r:id="rId5"/>
    <p:sldLayoutId id="2147484367" r:id="rId6"/>
    <p:sldLayoutId id="2147484368" r:id="rId7"/>
    <p:sldLayoutId id="2147484369" r:id="rId8"/>
    <p:sldLayoutId id="2147484370" r:id="rId9"/>
  </p:sldLayoutIdLst>
  <p:txStyles>
    <p:titleStyle>
      <a:lvl1pPr algn="l" defTabSz="914377" rtl="0" eaLnBrk="1" latinLnBrk="0" hangingPunct="1">
        <a:lnSpc>
          <a:spcPct val="90000"/>
        </a:lnSpc>
        <a:spcBef>
          <a:spcPct val="0"/>
        </a:spcBef>
        <a:buNone/>
        <a:defRPr sz="3000" kern="1200">
          <a:solidFill>
            <a:schemeClr val="accent1"/>
          </a:solidFill>
          <a:latin typeface="Calibri" panose="020F0502020204030204"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boia.org/blog/how-headings-help-people-with-disabilities-navigate-a-website"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twitter.com/hashtag/adaptive?src=hash"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statcan.gc.ca/daily-quotidien/170309/dq170309i-eng.htm"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AAACT%20Program%20Contact%20Information:"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smtClean="0"/>
              <a:t>User Experience &amp; Accessibility</a:t>
            </a:r>
            <a:endParaRPr lang="en-CA" b="1" dirty="0"/>
          </a:p>
        </p:txBody>
      </p:sp>
      <p:sp>
        <p:nvSpPr>
          <p:cNvPr id="3" name="Subtitle 2"/>
          <p:cNvSpPr>
            <a:spLocks noGrp="1"/>
          </p:cNvSpPr>
          <p:nvPr>
            <p:ph type="subTitle" idx="1"/>
          </p:nvPr>
        </p:nvSpPr>
        <p:spPr/>
        <p:txBody>
          <a:bodyPr>
            <a:normAutofit fontScale="92500" lnSpcReduction="10000"/>
          </a:bodyPr>
          <a:lstStyle/>
          <a:p>
            <a:r>
              <a:rPr lang="en-CA" b="1" dirty="0">
                <a:solidFill>
                  <a:schemeClr val="tx1">
                    <a:lumMod val="95000"/>
                  </a:schemeClr>
                </a:solidFill>
              </a:rPr>
              <a:t>Ensuring a User Experience that meets the needs of people with </a:t>
            </a:r>
            <a:r>
              <a:rPr lang="en-CA" b="1" dirty="0" smtClean="0">
                <a:solidFill>
                  <a:schemeClr val="tx1">
                    <a:lumMod val="95000"/>
                  </a:schemeClr>
                </a:solidFill>
              </a:rPr>
              <a:t>Cognitive </a:t>
            </a:r>
            <a:r>
              <a:rPr lang="en-CA" b="1" dirty="0">
                <a:solidFill>
                  <a:schemeClr val="tx1">
                    <a:lumMod val="95000"/>
                  </a:schemeClr>
                </a:solidFill>
              </a:rPr>
              <a:t>and Learning Disabilities</a:t>
            </a:r>
          </a:p>
        </p:txBody>
      </p:sp>
    </p:spTree>
    <p:extLst>
      <p:ext uri="{BB962C8B-B14F-4D97-AF65-F5344CB8AC3E}">
        <p14:creationId xmlns:p14="http://schemas.microsoft.com/office/powerpoint/2010/main" val="2813439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Dyslexia</a:t>
            </a:r>
            <a:endParaRPr lang="en-CA" dirty="0"/>
          </a:p>
        </p:txBody>
      </p:sp>
      <p:sp>
        <p:nvSpPr>
          <p:cNvPr id="3" name="Content Placeholder 2"/>
          <p:cNvSpPr>
            <a:spLocks noGrp="1"/>
          </p:cNvSpPr>
          <p:nvPr>
            <p:ph idx="1"/>
          </p:nvPr>
        </p:nvSpPr>
        <p:spPr>
          <a:xfrm>
            <a:off x="283031" y="799200"/>
            <a:ext cx="11479478" cy="5600295"/>
          </a:xfrm>
        </p:spPr>
        <p:txBody>
          <a:bodyPr>
            <a:normAutofit/>
          </a:bodyPr>
          <a:lstStyle/>
          <a:p>
            <a:pPr marL="0" indent="0">
              <a:buNone/>
            </a:pPr>
            <a:endParaRPr lang="en-CA" dirty="0" smtClean="0"/>
          </a:p>
          <a:p>
            <a:pPr marL="0" indent="0">
              <a:buNone/>
            </a:pPr>
            <a:r>
              <a:rPr lang="en-CA" dirty="0" smtClean="0"/>
              <a:t>For </a:t>
            </a:r>
            <a:r>
              <a:rPr lang="en-CA" dirty="0"/>
              <a:t>people with dyslexia, the ability to read and understand text can be affected by the way in which text has been written and </a:t>
            </a:r>
            <a:r>
              <a:rPr lang="en-CA" dirty="0" smtClean="0"/>
              <a:t>produced.</a:t>
            </a:r>
          </a:p>
          <a:p>
            <a:pPr marL="0" indent="0">
              <a:buNone/>
            </a:pPr>
            <a:r>
              <a:rPr lang="en-CA" dirty="0" smtClean="0"/>
              <a:t>If you are producing information to be read by others, it is important to remember that up to 10% of your readers may have dyslexia.</a:t>
            </a:r>
          </a:p>
          <a:p>
            <a:pPr marL="0" indent="0">
              <a:buNone/>
            </a:pPr>
            <a:r>
              <a:rPr lang="en-CA" dirty="0" smtClean="0"/>
              <a:t>Dyslexia </a:t>
            </a:r>
            <a:r>
              <a:rPr lang="en-CA" dirty="0"/>
              <a:t>friendly text will have improved readability and better visual impact for all readers, but especially those </a:t>
            </a:r>
            <a:r>
              <a:rPr lang="en-CA" dirty="0" smtClean="0"/>
              <a:t>with </a:t>
            </a:r>
            <a:r>
              <a:rPr lang="en-CA" dirty="0"/>
              <a:t>dyslexia</a:t>
            </a:r>
            <a:r>
              <a:rPr lang="en-CA" dirty="0" smtClean="0"/>
              <a:t>.</a:t>
            </a:r>
          </a:p>
          <a:p>
            <a:endParaRPr lang="en-CA" dirty="0"/>
          </a:p>
          <a:p>
            <a:endParaRPr lang="en-CA" dirty="0"/>
          </a:p>
        </p:txBody>
      </p:sp>
    </p:spTree>
    <p:extLst>
      <p:ext uri="{BB962C8B-B14F-4D97-AF65-F5344CB8AC3E}">
        <p14:creationId xmlns:p14="http://schemas.microsoft.com/office/powerpoint/2010/main" val="482257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Dyslexic Users</a:t>
            </a:r>
            <a:endParaRPr lang="en-CA" dirty="0"/>
          </a:p>
        </p:txBody>
      </p:sp>
      <p:sp>
        <p:nvSpPr>
          <p:cNvPr id="3" name="Content Placeholder 2"/>
          <p:cNvSpPr>
            <a:spLocks noGrp="1"/>
          </p:cNvSpPr>
          <p:nvPr>
            <p:ph sz="half" idx="1"/>
          </p:nvPr>
        </p:nvSpPr>
        <p:spPr>
          <a:xfrm>
            <a:off x="283030" y="799200"/>
            <a:ext cx="5466606" cy="4351338"/>
          </a:xfrm>
        </p:spPr>
        <p:txBody>
          <a:bodyPr>
            <a:normAutofit lnSpcReduction="10000"/>
          </a:bodyPr>
          <a:lstStyle/>
          <a:p>
            <a:pPr marL="0" indent="0">
              <a:buNone/>
            </a:pPr>
            <a:r>
              <a:rPr lang="en-CA" b="1" dirty="0" smtClean="0"/>
              <a:t>Do’s</a:t>
            </a:r>
          </a:p>
          <a:p>
            <a:pPr>
              <a:buFont typeface="Arial" panose="020B0604020202020204" pitchFamily="34" charset="0"/>
              <a:buChar char="•"/>
            </a:pPr>
            <a:r>
              <a:rPr lang="en-US" dirty="0" smtClean="0"/>
              <a:t> Use</a:t>
            </a:r>
            <a:r>
              <a:rPr lang="en-US" b="1" dirty="0" smtClean="0"/>
              <a:t> </a:t>
            </a:r>
            <a:r>
              <a:rPr lang="en-US" dirty="0" smtClean="0"/>
              <a:t>images and diagrams to support text</a:t>
            </a:r>
            <a:endParaRPr lang="en-CA" dirty="0" smtClean="0"/>
          </a:p>
          <a:p>
            <a:pPr>
              <a:buFont typeface="Arial" panose="020B0604020202020204" pitchFamily="34" charset="0"/>
              <a:buChar char="•"/>
            </a:pPr>
            <a:r>
              <a:rPr lang="en-CA" dirty="0" smtClean="0"/>
              <a:t> Use </a:t>
            </a:r>
            <a:r>
              <a:rPr lang="en-CA" dirty="0"/>
              <a:t>a san serif </a:t>
            </a:r>
            <a:r>
              <a:rPr lang="en-CA" dirty="0" smtClean="0"/>
              <a:t>font and minimum 12pt </a:t>
            </a:r>
            <a:endParaRPr lang="en-CA" dirty="0"/>
          </a:p>
          <a:p>
            <a:pPr>
              <a:buFont typeface="Arial" panose="020B0604020202020204" pitchFamily="34" charset="0"/>
              <a:buChar char="•"/>
            </a:pPr>
            <a:r>
              <a:rPr lang="en-CA" dirty="0" smtClean="0"/>
              <a:t> Align text to the left and keep a consistent layout</a:t>
            </a:r>
          </a:p>
          <a:p>
            <a:pPr>
              <a:buFont typeface="Arial" panose="020B0604020202020204" pitchFamily="34" charset="0"/>
              <a:buChar char="•"/>
            </a:pPr>
            <a:r>
              <a:rPr lang="en-CA" dirty="0" smtClean="0"/>
              <a:t> Use a coloured paper. </a:t>
            </a:r>
            <a:r>
              <a:rPr lang="en-CA" dirty="0" err="1" smtClean="0"/>
              <a:t>e.g</a:t>
            </a:r>
            <a:r>
              <a:rPr lang="en-CA" dirty="0" smtClean="0"/>
              <a:t> yellow or blue</a:t>
            </a:r>
          </a:p>
          <a:p>
            <a:pPr>
              <a:buFont typeface="Arial" panose="020B0604020202020204" pitchFamily="34" charset="0"/>
              <a:buChar char="•"/>
            </a:pPr>
            <a:r>
              <a:rPr lang="en-US" dirty="0" smtClean="0"/>
              <a:t> Use plain language and keep sentences and </a:t>
            </a:r>
            <a:r>
              <a:rPr lang="en-US" dirty="0" smtClean="0"/>
              <a:t/>
            </a:r>
            <a:br>
              <a:rPr lang="en-US" dirty="0" smtClean="0"/>
            </a:br>
            <a:r>
              <a:rPr lang="en-US" dirty="0" smtClean="0"/>
              <a:t> paragraphs </a:t>
            </a:r>
            <a:r>
              <a:rPr lang="en-US" dirty="0" smtClean="0"/>
              <a:t>short</a:t>
            </a:r>
          </a:p>
          <a:p>
            <a:pPr>
              <a:buFont typeface="Arial" panose="020B0604020202020204" pitchFamily="34" charset="0"/>
              <a:buChar char="•"/>
            </a:pPr>
            <a:r>
              <a:rPr lang="en-US" dirty="0" smtClean="0"/>
              <a:t> Use wide margins and headings</a:t>
            </a:r>
          </a:p>
          <a:p>
            <a:pPr>
              <a:buFont typeface="Arial" panose="020B0604020202020204" pitchFamily="34" charset="0"/>
              <a:buChar char="•"/>
            </a:pPr>
            <a:r>
              <a:rPr lang="en-US" dirty="0" smtClean="0"/>
              <a:t> Highlight important text, use </a:t>
            </a:r>
            <a:r>
              <a:rPr lang="en-US" dirty="0" err="1" smtClean="0"/>
              <a:t>colour</a:t>
            </a:r>
            <a:r>
              <a:rPr lang="en-US" dirty="0" smtClean="0"/>
              <a:t> when needed</a:t>
            </a:r>
          </a:p>
          <a:p>
            <a:pPr>
              <a:buFont typeface="Arial" panose="020B0604020202020204" pitchFamily="34" charset="0"/>
              <a:buChar char="•"/>
            </a:pPr>
            <a:r>
              <a:rPr lang="en-US" dirty="0" smtClean="0"/>
              <a:t> Let users control the contrast between background </a:t>
            </a:r>
            <a:r>
              <a:rPr lang="en-US" dirty="0" smtClean="0"/>
              <a:t/>
            </a:r>
            <a:br>
              <a:rPr lang="en-US" dirty="0" smtClean="0"/>
            </a:br>
            <a:r>
              <a:rPr lang="en-US" dirty="0" smtClean="0"/>
              <a:t> and </a:t>
            </a:r>
            <a:r>
              <a:rPr lang="en-US" dirty="0" smtClean="0"/>
              <a:t>text</a:t>
            </a:r>
            <a:endParaRPr lang="en-US" dirty="0"/>
          </a:p>
          <a:p>
            <a:pPr>
              <a:buFont typeface="Arial" panose="020B0604020202020204" pitchFamily="34" charset="0"/>
              <a:buChar char="•"/>
            </a:pPr>
            <a:r>
              <a:rPr lang="en-US" dirty="0" smtClean="0"/>
              <a:t> Consider using multi-modal materials </a:t>
            </a:r>
            <a:r>
              <a:rPr lang="en-US" dirty="0" err="1" smtClean="0"/>
              <a:t>e.g</a:t>
            </a:r>
            <a:r>
              <a:rPr lang="en-US" dirty="0" smtClean="0"/>
              <a:t> audio or </a:t>
            </a:r>
            <a:r>
              <a:rPr lang="en-US" dirty="0" smtClean="0"/>
              <a:t/>
            </a:r>
            <a:br>
              <a:rPr lang="en-US" dirty="0" smtClean="0"/>
            </a:br>
            <a:r>
              <a:rPr lang="en-US" dirty="0" smtClean="0"/>
              <a:t> video</a:t>
            </a:r>
            <a:endParaRPr lang="en-CA" dirty="0"/>
          </a:p>
          <a:p>
            <a:endParaRPr lang="en-CA" dirty="0"/>
          </a:p>
        </p:txBody>
      </p:sp>
      <p:sp>
        <p:nvSpPr>
          <p:cNvPr id="7" name="Content Placeholder 2"/>
          <p:cNvSpPr txBox="1">
            <a:spLocks/>
          </p:cNvSpPr>
          <p:nvPr/>
        </p:nvSpPr>
        <p:spPr>
          <a:xfrm>
            <a:off x="6331527" y="799200"/>
            <a:ext cx="5472545" cy="49227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smtClean="0"/>
              <a:t>Don’ts</a:t>
            </a:r>
            <a:endParaRPr lang="en-CA" sz="1800" b="1" dirty="0" smtClean="0"/>
          </a:p>
          <a:p>
            <a:pPr>
              <a:buFont typeface="Arial" panose="020B0604020202020204" pitchFamily="34" charset="0"/>
              <a:buChar char="•"/>
            </a:pPr>
            <a:r>
              <a:rPr lang="en-CA" sz="1800" dirty="0" smtClean="0"/>
              <a:t> Use serif fonts</a:t>
            </a:r>
          </a:p>
          <a:p>
            <a:pPr>
              <a:buFont typeface="Arial" panose="020B0604020202020204" pitchFamily="34" charset="0"/>
              <a:buChar char="•"/>
            </a:pPr>
            <a:r>
              <a:rPr lang="en-US" sz="1800" dirty="0" smtClean="0"/>
              <a:t> Avoid light text on a dark background. </a:t>
            </a:r>
            <a:endParaRPr lang="en-US" sz="1800" dirty="0"/>
          </a:p>
          <a:p>
            <a:pPr>
              <a:buFont typeface="Arial" panose="020B0604020202020204" pitchFamily="34" charset="0"/>
              <a:buChar char="•"/>
            </a:pPr>
            <a:r>
              <a:rPr lang="en-US" sz="1800" dirty="0" smtClean="0"/>
              <a:t> Don’t use flimsy paper which may allow the text from the </a:t>
            </a:r>
            <a:r>
              <a:rPr lang="en-US" sz="1800" dirty="0" smtClean="0"/>
              <a:t/>
            </a:r>
            <a:br>
              <a:rPr lang="en-US" sz="1800" dirty="0" smtClean="0"/>
            </a:br>
            <a:r>
              <a:rPr lang="en-US" sz="1800" dirty="0" smtClean="0"/>
              <a:t> other side </a:t>
            </a:r>
            <a:r>
              <a:rPr lang="en-US" sz="1800" dirty="0" smtClean="0"/>
              <a:t>to show through.</a:t>
            </a:r>
            <a:endParaRPr lang="en-CA" sz="1800" dirty="0" smtClean="0"/>
          </a:p>
          <a:p>
            <a:pPr>
              <a:buFont typeface="Arial" panose="020B0604020202020204" pitchFamily="34" charset="0"/>
              <a:buChar char="•"/>
            </a:pPr>
            <a:r>
              <a:rPr lang="en-CA" sz="1800" dirty="0" smtClean="0"/>
              <a:t> Use </a:t>
            </a:r>
            <a:r>
              <a:rPr lang="en-CA" sz="1800" dirty="0"/>
              <a:t>italics, underline, unnecessary capitals or hyphenation. </a:t>
            </a:r>
            <a:r>
              <a:rPr lang="en-CA" sz="1800" dirty="0" smtClean="0"/>
              <a:t/>
            </a:r>
            <a:br>
              <a:rPr lang="en-CA" sz="1800" dirty="0" smtClean="0"/>
            </a:br>
            <a:r>
              <a:rPr lang="en-CA" sz="1800" dirty="0" smtClean="0"/>
              <a:t> Justify </a:t>
            </a:r>
            <a:r>
              <a:rPr lang="en-CA" sz="1800" dirty="0" smtClean="0"/>
              <a:t>t</a:t>
            </a:r>
            <a:r>
              <a:rPr lang="en-CA" sz="1800" dirty="0" smtClean="0"/>
              <a:t>ext.</a:t>
            </a:r>
            <a:endParaRPr lang="en-CA" sz="1800" dirty="0" smtClean="0"/>
          </a:p>
          <a:p>
            <a:pPr>
              <a:buFont typeface="Arial" panose="020B0604020202020204" pitchFamily="34" charset="0"/>
              <a:buChar char="•"/>
            </a:pPr>
            <a:r>
              <a:rPr lang="en-US" sz="1800" dirty="0"/>
              <a:t> </a:t>
            </a:r>
            <a:r>
              <a:rPr lang="en-US" sz="1800" dirty="0" smtClean="0"/>
              <a:t>Long blocks of unbroken text paragraphs</a:t>
            </a:r>
            <a:r>
              <a:rPr lang="en-CA" sz="1800" dirty="0" smtClean="0"/>
              <a:t>, or create rivers </a:t>
            </a:r>
            <a:r>
              <a:rPr lang="en-CA" sz="1800" dirty="0" smtClean="0"/>
              <a:t> </a:t>
            </a:r>
            <a:br>
              <a:rPr lang="en-CA" sz="1800" dirty="0" smtClean="0"/>
            </a:br>
            <a:r>
              <a:rPr lang="en-CA" sz="1800" dirty="0" smtClean="0"/>
              <a:t> of </a:t>
            </a:r>
            <a:r>
              <a:rPr lang="en-CA" sz="1800" dirty="0" smtClean="0"/>
              <a:t>text.</a:t>
            </a:r>
          </a:p>
          <a:p>
            <a:pPr>
              <a:buFont typeface="Arial" panose="020B0604020202020204" pitchFamily="34" charset="0"/>
              <a:buChar char="•"/>
            </a:pPr>
            <a:r>
              <a:rPr lang="en-US" sz="1800" dirty="0" smtClean="0"/>
              <a:t> Force users to remember things, instead give reminders </a:t>
            </a:r>
            <a:r>
              <a:rPr lang="en-US" sz="1800" dirty="0" smtClean="0"/>
              <a:t/>
            </a:r>
            <a:br>
              <a:rPr lang="en-US" sz="1800" dirty="0" smtClean="0"/>
            </a:br>
            <a:r>
              <a:rPr lang="en-US" sz="1800" dirty="0" smtClean="0"/>
              <a:t> and </a:t>
            </a:r>
            <a:r>
              <a:rPr lang="en-US" sz="1800" dirty="0" smtClean="0"/>
              <a:t>walk </a:t>
            </a:r>
            <a:r>
              <a:rPr lang="en-US" sz="1800" dirty="0" smtClean="0"/>
              <a:t>them </a:t>
            </a:r>
            <a:r>
              <a:rPr lang="en-US" sz="1800" dirty="0" smtClean="0"/>
              <a:t>through it. </a:t>
            </a:r>
          </a:p>
          <a:p>
            <a:pPr>
              <a:buFont typeface="Arial" panose="020B0604020202020204" pitchFamily="34" charset="0"/>
              <a:buChar char="•"/>
            </a:pPr>
            <a:r>
              <a:rPr lang="en-US" sz="1800" dirty="0" smtClean="0"/>
              <a:t> Put too much heavy information in one place. Break it up. </a:t>
            </a:r>
          </a:p>
          <a:p>
            <a:pPr>
              <a:buFont typeface="Arial" panose="020B0604020202020204" pitchFamily="34" charset="0"/>
              <a:buChar char="•"/>
            </a:pPr>
            <a:r>
              <a:rPr lang="en-US" sz="1800" dirty="0" smtClean="0"/>
              <a:t> Keep it simple. </a:t>
            </a:r>
            <a:endParaRPr lang="en-CA" sz="1800" dirty="0"/>
          </a:p>
        </p:txBody>
      </p:sp>
      <p:pic>
        <p:nvPicPr>
          <p:cNvPr id="5" name="Content Placeholder 4" descr="Example of what someone with dyslexia might seen.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3323" y="5077912"/>
            <a:ext cx="1375634" cy="1346366"/>
          </a:xfrm>
          <a:prstGeom prst="rect">
            <a:avLst/>
          </a:prstGeom>
        </p:spPr>
      </p:pic>
    </p:spTree>
    <p:extLst>
      <p:ext uri="{BB962C8B-B14F-4D97-AF65-F5344CB8AC3E}">
        <p14:creationId xmlns:p14="http://schemas.microsoft.com/office/powerpoint/2010/main" val="1241202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Autism</a:t>
            </a:r>
            <a:endParaRPr lang="en-CA" dirty="0"/>
          </a:p>
        </p:txBody>
      </p:sp>
      <p:sp>
        <p:nvSpPr>
          <p:cNvPr id="3" name="Content Placeholder 2"/>
          <p:cNvSpPr>
            <a:spLocks noGrp="1"/>
          </p:cNvSpPr>
          <p:nvPr>
            <p:ph idx="1"/>
          </p:nvPr>
        </p:nvSpPr>
        <p:spPr>
          <a:xfrm>
            <a:off x="283031" y="799200"/>
            <a:ext cx="11479478" cy="5600295"/>
          </a:xfrm>
        </p:spPr>
        <p:txBody>
          <a:bodyPr/>
          <a:lstStyle/>
          <a:p>
            <a:pPr marL="0" indent="0">
              <a:buNone/>
            </a:pPr>
            <a:endParaRPr lang="en-CA" dirty="0" smtClean="0"/>
          </a:p>
          <a:p>
            <a:pPr marL="0" indent="0">
              <a:buNone/>
            </a:pPr>
            <a:r>
              <a:rPr lang="en-CA" dirty="0" smtClean="0"/>
              <a:t>P</a:t>
            </a:r>
            <a:r>
              <a:rPr lang="en-CA" dirty="0" smtClean="0"/>
              <a:t>eople </a:t>
            </a:r>
            <a:r>
              <a:rPr lang="en-CA" dirty="0"/>
              <a:t>with Autism often have behaviors, communication patterns, and desires that are different from people who are not on the </a:t>
            </a:r>
            <a:r>
              <a:rPr lang="en-CA" dirty="0" smtClean="0"/>
              <a:t>autistic spectrum</a:t>
            </a:r>
            <a:r>
              <a:rPr lang="en-CA" dirty="0"/>
              <a:t>. </a:t>
            </a:r>
            <a:endParaRPr lang="en-CA" dirty="0" smtClean="0"/>
          </a:p>
          <a:p>
            <a:pPr marL="0" indent="0">
              <a:buNone/>
            </a:pPr>
            <a:r>
              <a:rPr lang="en-CA" dirty="0" smtClean="0"/>
              <a:t>For </a:t>
            </a:r>
            <a:r>
              <a:rPr lang="en-CA" dirty="0"/>
              <a:t>example, many people with autism have heightened sensory awareness and can be distracted by web pages that are too cluttered with elements. People with autism also tend to prefer consistency and dependability, including web pages with a predictable layout and </a:t>
            </a:r>
            <a:r>
              <a:rPr lang="en-CA" dirty="0">
                <a:hlinkClick r:id="rId2"/>
              </a:rPr>
              <a:t>navigation</a:t>
            </a:r>
            <a:r>
              <a:rPr lang="en-CA" dirty="0"/>
              <a:t>.</a:t>
            </a:r>
          </a:p>
        </p:txBody>
      </p:sp>
    </p:spTree>
    <p:extLst>
      <p:ext uri="{BB962C8B-B14F-4D97-AF65-F5344CB8AC3E}">
        <p14:creationId xmlns:p14="http://schemas.microsoft.com/office/powerpoint/2010/main" val="1649681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Autistic Users</a:t>
            </a:r>
            <a:endParaRPr lang="en-CA" dirty="0"/>
          </a:p>
        </p:txBody>
      </p:sp>
      <p:sp>
        <p:nvSpPr>
          <p:cNvPr id="9" name="Content Placeholder 2"/>
          <p:cNvSpPr txBox="1">
            <a:spLocks/>
          </p:cNvSpPr>
          <p:nvPr/>
        </p:nvSpPr>
        <p:spPr>
          <a:xfrm>
            <a:off x="407474" y="879197"/>
            <a:ext cx="4937760" cy="4023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A" b="1" dirty="0" smtClean="0"/>
              <a:t>Do’s</a:t>
            </a:r>
          </a:p>
          <a:p>
            <a:pPr>
              <a:buFont typeface="Arial" panose="020B0604020202020204" pitchFamily="34" charset="0"/>
              <a:buChar char="•"/>
            </a:pPr>
            <a:r>
              <a:rPr lang="en-US" dirty="0" smtClean="0"/>
              <a:t> Use simple </a:t>
            </a:r>
            <a:r>
              <a:rPr lang="en-US" dirty="0" err="1" smtClean="0"/>
              <a:t>colours</a:t>
            </a:r>
            <a:endParaRPr lang="en-US" dirty="0" smtClean="0"/>
          </a:p>
          <a:p>
            <a:pPr>
              <a:buFont typeface="Arial" panose="020B0604020202020204" pitchFamily="34" charset="0"/>
              <a:buChar char="•"/>
            </a:pPr>
            <a:r>
              <a:rPr lang="en-US" dirty="0" smtClean="0"/>
              <a:t> Write in plain language</a:t>
            </a:r>
          </a:p>
          <a:p>
            <a:pPr>
              <a:buFont typeface="Arial" panose="020B0604020202020204" pitchFamily="34" charset="0"/>
              <a:buChar char="•"/>
            </a:pPr>
            <a:r>
              <a:rPr lang="en-US" dirty="0" smtClean="0"/>
              <a:t> Use simple sentences and bullets</a:t>
            </a:r>
          </a:p>
          <a:p>
            <a:pPr>
              <a:buFont typeface="Arial" panose="020B0604020202020204" pitchFamily="34" charset="0"/>
              <a:buChar char="•"/>
            </a:pPr>
            <a:r>
              <a:rPr lang="en-US" dirty="0" smtClean="0"/>
              <a:t> Make buttons descriptive</a:t>
            </a:r>
          </a:p>
          <a:p>
            <a:pPr>
              <a:buFont typeface="Arial" panose="020B0604020202020204" pitchFamily="34" charset="0"/>
              <a:buChar char="•"/>
            </a:pPr>
            <a:r>
              <a:rPr lang="en-US" dirty="0" smtClean="0"/>
              <a:t> Build simple and consistent layouts</a:t>
            </a:r>
          </a:p>
          <a:p>
            <a:pPr>
              <a:buFont typeface="Arial" panose="020B0604020202020204" pitchFamily="34" charset="0"/>
              <a:buChar char="•"/>
            </a:pPr>
            <a:r>
              <a:rPr lang="en-CA" dirty="0" smtClean="0"/>
              <a:t> Provide </a:t>
            </a:r>
            <a:r>
              <a:rPr lang="en-CA" dirty="0"/>
              <a:t>clear instructions and error messages </a:t>
            </a:r>
            <a:r>
              <a:rPr lang="en-CA" dirty="0" smtClean="0"/>
              <a:t/>
            </a:r>
            <a:br>
              <a:rPr lang="en-CA" dirty="0" smtClean="0"/>
            </a:br>
            <a:r>
              <a:rPr lang="en-CA" dirty="0" smtClean="0"/>
              <a:t> when </a:t>
            </a:r>
            <a:r>
              <a:rPr lang="en-CA" dirty="0"/>
              <a:t>filling out </a:t>
            </a:r>
            <a:r>
              <a:rPr lang="en-CA" dirty="0" smtClean="0"/>
              <a:t>forms</a:t>
            </a:r>
            <a:endParaRPr lang="en-CA" b="1" dirty="0" smtClean="0"/>
          </a:p>
          <a:p>
            <a:endParaRPr lang="en-CA" dirty="0"/>
          </a:p>
        </p:txBody>
      </p:sp>
      <p:sp>
        <p:nvSpPr>
          <p:cNvPr id="10" name="Content Placeholder 2"/>
          <p:cNvSpPr txBox="1">
            <a:spLocks/>
          </p:cNvSpPr>
          <p:nvPr/>
        </p:nvSpPr>
        <p:spPr>
          <a:xfrm>
            <a:off x="5528114" y="892076"/>
            <a:ext cx="4937760" cy="4023359"/>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smtClean="0"/>
              <a:t>Don’ts</a:t>
            </a:r>
          </a:p>
          <a:p>
            <a:pPr>
              <a:buFont typeface="Arial" panose="020B0604020202020204" pitchFamily="34" charset="0"/>
              <a:buChar char="•"/>
            </a:pPr>
            <a:r>
              <a:rPr lang="en-US" dirty="0" smtClean="0"/>
              <a:t> Use bright contrasting </a:t>
            </a:r>
            <a:r>
              <a:rPr lang="en-US" dirty="0" err="1" smtClean="0"/>
              <a:t>colours</a:t>
            </a:r>
            <a:endParaRPr lang="en-US" dirty="0" smtClean="0"/>
          </a:p>
          <a:p>
            <a:pPr>
              <a:buFont typeface="Arial" panose="020B0604020202020204" pitchFamily="34" charset="0"/>
              <a:buChar char="•"/>
            </a:pPr>
            <a:r>
              <a:rPr lang="en-US" dirty="0" smtClean="0"/>
              <a:t> Use figures of speech and idioms</a:t>
            </a:r>
          </a:p>
          <a:p>
            <a:pPr>
              <a:buFont typeface="Arial" panose="020B0604020202020204" pitchFamily="34" charset="0"/>
              <a:buChar char="•"/>
            </a:pPr>
            <a:r>
              <a:rPr lang="en-US" dirty="0" smtClean="0"/>
              <a:t> Create a wall of text</a:t>
            </a:r>
          </a:p>
          <a:p>
            <a:pPr>
              <a:buFont typeface="Arial" panose="020B0604020202020204" pitchFamily="34" charset="0"/>
              <a:buChar char="•"/>
            </a:pPr>
            <a:r>
              <a:rPr lang="en-US" dirty="0" smtClean="0"/>
              <a:t> Make buttons vague and unpredictable</a:t>
            </a:r>
          </a:p>
          <a:p>
            <a:pPr>
              <a:buFont typeface="Arial" panose="020B0604020202020204" pitchFamily="34" charset="0"/>
              <a:buChar char="•"/>
            </a:pPr>
            <a:r>
              <a:rPr lang="en-US" dirty="0" smtClean="0"/>
              <a:t> Build complex and cluttered layouts</a:t>
            </a:r>
          </a:p>
          <a:p>
            <a:pPr>
              <a:buFont typeface="Arial" panose="020B0604020202020204" pitchFamily="34" charset="0"/>
              <a:buChar char="•"/>
            </a:pPr>
            <a:r>
              <a:rPr lang="en-CA" dirty="0" smtClean="0"/>
              <a:t> Avoid </a:t>
            </a:r>
            <a:r>
              <a:rPr lang="en-CA" dirty="0"/>
              <a:t>time limits on content or automatic </a:t>
            </a:r>
            <a:r>
              <a:rPr lang="en-CA" dirty="0" smtClean="0"/>
              <a:t/>
            </a:r>
            <a:br>
              <a:rPr lang="en-CA" dirty="0" smtClean="0"/>
            </a:br>
            <a:r>
              <a:rPr lang="en-CA" dirty="0" smtClean="0"/>
              <a:t> refreshes</a:t>
            </a:r>
          </a:p>
          <a:p>
            <a:pPr>
              <a:buFont typeface="Arial" panose="020B0604020202020204" pitchFamily="34" charset="0"/>
              <a:buChar char="•"/>
            </a:pPr>
            <a:r>
              <a:rPr lang="en-US" dirty="0" smtClean="0"/>
              <a:t> Avoid moment unless there is a control for the </a:t>
            </a:r>
            <a:br>
              <a:rPr lang="en-US" dirty="0" smtClean="0"/>
            </a:br>
            <a:r>
              <a:rPr lang="en-US" dirty="0" smtClean="0"/>
              <a:t> user. </a:t>
            </a:r>
            <a:endParaRPr lang="en-CA" dirty="0"/>
          </a:p>
          <a:p>
            <a:pPr marL="0" indent="0">
              <a:buNone/>
            </a:pPr>
            <a:endParaRPr lang="en-CA" b="1" dirty="0" smtClean="0"/>
          </a:p>
        </p:txBody>
      </p:sp>
    </p:spTree>
    <p:extLst>
      <p:ext uri="{BB962C8B-B14F-4D97-AF65-F5344CB8AC3E}">
        <p14:creationId xmlns:p14="http://schemas.microsoft.com/office/powerpoint/2010/main" val="2090818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with Anxiety</a:t>
            </a:r>
            <a:endParaRPr lang="en-CA" dirty="0"/>
          </a:p>
        </p:txBody>
      </p:sp>
      <p:sp>
        <p:nvSpPr>
          <p:cNvPr id="3" name="Content Placeholder 2"/>
          <p:cNvSpPr>
            <a:spLocks noGrp="1"/>
          </p:cNvSpPr>
          <p:nvPr>
            <p:ph sz="half" idx="1"/>
          </p:nvPr>
        </p:nvSpPr>
        <p:spPr>
          <a:xfrm>
            <a:off x="283031" y="1007025"/>
            <a:ext cx="5181600" cy="4351338"/>
          </a:xfrm>
        </p:spPr>
        <p:txBody>
          <a:bodyPr>
            <a:normAutofit/>
          </a:bodyPr>
          <a:lstStyle/>
          <a:p>
            <a:pPr marL="0" indent="0">
              <a:buNone/>
            </a:pPr>
            <a:r>
              <a:rPr lang="en-CA" b="1" dirty="0" smtClean="0"/>
              <a:t>Do</a:t>
            </a:r>
            <a:r>
              <a:rPr lang="en-CA" b="1" dirty="0" smtClean="0"/>
              <a:t>’s</a:t>
            </a:r>
            <a:endParaRPr lang="en-CA" dirty="0"/>
          </a:p>
          <a:p>
            <a:pPr>
              <a:buFont typeface="Arial" panose="020B0604020202020204" pitchFamily="34" charset="0"/>
              <a:buChar char="•"/>
            </a:pPr>
            <a:r>
              <a:rPr lang="en-CA" dirty="0" smtClean="0"/>
              <a:t> give </a:t>
            </a:r>
            <a:r>
              <a:rPr lang="en-CA" dirty="0"/>
              <a:t>users enough time to complete an action </a:t>
            </a:r>
          </a:p>
          <a:p>
            <a:pPr>
              <a:buFont typeface="Arial" panose="020B0604020202020204" pitchFamily="34" charset="0"/>
              <a:buChar char="•"/>
            </a:pPr>
            <a:r>
              <a:rPr lang="en-CA" dirty="0" smtClean="0"/>
              <a:t> explain </a:t>
            </a:r>
            <a:r>
              <a:rPr lang="en-CA" dirty="0"/>
              <a:t>what will happen after completing a </a:t>
            </a:r>
            <a:r>
              <a:rPr lang="en-CA" dirty="0" smtClean="0"/>
              <a:t/>
            </a:r>
            <a:br>
              <a:rPr lang="en-CA" dirty="0" smtClean="0"/>
            </a:br>
            <a:r>
              <a:rPr lang="en-CA" dirty="0" smtClean="0"/>
              <a:t> service </a:t>
            </a:r>
            <a:endParaRPr lang="en-CA" dirty="0"/>
          </a:p>
          <a:p>
            <a:pPr>
              <a:buFont typeface="Arial" panose="020B0604020202020204" pitchFamily="34" charset="0"/>
              <a:buChar char="•"/>
            </a:pPr>
            <a:r>
              <a:rPr lang="en-CA" dirty="0" smtClean="0"/>
              <a:t> make </a:t>
            </a:r>
            <a:r>
              <a:rPr lang="en-CA" dirty="0"/>
              <a:t>important information clear </a:t>
            </a:r>
          </a:p>
          <a:p>
            <a:pPr>
              <a:buFont typeface="Arial" panose="020B0604020202020204" pitchFamily="34" charset="0"/>
              <a:buChar char="•"/>
            </a:pPr>
            <a:r>
              <a:rPr lang="en-CA" dirty="0" smtClean="0"/>
              <a:t> give </a:t>
            </a:r>
            <a:r>
              <a:rPr lang="en-CA" dirty="0"/>
              <a:t>users the support they need to complete </a:t>
            </a:r>
            <a:r>
              <a:rPr lang="en-CA" dirty="0" smtClean="0"/>
              <a:t/>
            </a:r>
            <a:br>
              <a:rPr lang="en-CA" dirty="0" smtClean="0"/>
            </a:br>
            <a:r>
              <a:rPr lang="en-CA" dirty="0" smtClean="0"/>
              <a:t> a </a:t>
            </a:r>
            <a:r>
              <a:rPr lang="en-CA" dirty="0"/>
              <a:t>service </a:t>
            </a:r>
          </a:p>
          <a:p>
            <a:pPr>
              <a:buFont typeface="Arial" panose="020B0604020202020204" pitchFamily="34" charset="0"/>
              <a:buChar char="•"/>
            </a:pPr>
            <a:r>
              <a:rPr lang="en-CA" dirty="0" smtClean="0"/>
              <a:t> let </a:t>
            </a:r>
            <a:r>
              <a:rPr lang="en-CA" dirty="0"/>
              <a:t>users check their answers before they </a:t>
            </a:r>
            <a:r>
              <a:rPr lang="en-CA" dirty="0" smtClean="0"/>
              <a:t>|</a:t>
            </a:r>
            <a:br>
              <a:rPr lang="en-CA" dirty="0" smtClean="0"/>
            </a:br>
            <a:r>
              <a:rPr lang="en-CA" dirty="0" smtClean="0"/>
              <a:t> submit </a:t>
            </a:r>
            <a:r>
              <a:rPr lang="en-CA" dirty="0"/>
              <a:t>them </a:t>
            </a:r>
          </a:p>
        </p:txBody>
      </p:sp>
      <p:sp>
        <p:nvSpPr>
          <p:cNvPr id="4" name="Content Placeholder 3"/>
          <p:cNvSpPr>
            <a:spLocks noGrp="1"/>
          </p:cNvSpPr>
          <p:nvPr>
            <p:ph sz="half" idx="2"/>
          </p:nvPr>
        </p:nvSpPr>
        <p:spPr>
          <a:xfrm>
            <a:off x="5617031" y="1007025"/>
            <a:ext cx="5181600" cy="4351338"/>
          </a:xfrm>
        </p:spPr>
        <p:txBody>
          <a:bodyPr>
            <a:normAutofit/>
          </a:bodyPr>
          <a:lstStyle/>
          <a:p>
            <a:pPr marL="0" indent="0">
              <a:buNone/>
            </a:pPr>
            <a:r>
              <a:rPr lang="en-CA" b="1" dirty="0" smtClean="0"/>
              <a:t>Don’t</a:t>
            </a:r>
            <a:r>
              <a:rPr lang="en-CA" b="1" dirty="0"/>
              <a:t>s</a:t>
            </a:r>
            <a:endParaRPr lang="en-CA" dirty="0"/>
          </a:p>
          <a:p>
            <a:pPr>
              <a:buFont typeface="Arial" panose="020B0604020202020204" pitchFamily="34" charset="0"/>
              <a:buChar char="•"/>
            </a:pPr>
            <a:r>
              <a:rPr lang="en-CA" dirty="0" smtClean="0"/>
              <a:t> rush </a:t>
            </a:r>
            <a:r>
              <a:rPr lang="en-CA" dirty="0"/>
              <a:t>users or set impractical time limits </a:t>
            </a:r>
          </a:p>
          <a:p>
            <a:pPr>
              <a:buFont typeface="Arial" panose="020B0604020202020204" pitchFamily="34" charset="0"/>
              <a:buChar char="•"/>
            </a:pPr>
            <a:r>
              <a:rPr lang="en-CA" dirty="0" smtClean="0"/>
              <a:t> leave </a:t>
            </a:r>
            <a:r>
              <a:rPr lang="en-CA" dirty="0"/>
              <a:t>users confused about next steps or </a:t>
            </a:r>
            <a:r>
              <a:rPr lang="en-CA" dirty="0" smtClean="0"/>
              <a:t/>
            </a:r>
            <a:br>
              <a:rPr lang="en-CA" dirty="0" smtClean="0"/>
            </a:br>
            <a:r>
              <a:rPr lang="en-CA" dirty="0" smtClean="0"/>
              <a:t> timeframes </a:t>
            </a:r>
            <a:endParaRPr lang="en-CA" dirty="0"/>
          </a:p>
          <a:p>
            <a:pPr>
              <a:buFont typeface="Arial" panose="020B0604020202020204" pitchFamily="34" charset="0"/>
              <a:buChar char="•"/>
            </a:pPr>
            <a:r>
              <a:rPr lang="en-CA" dirty="0" smtClean="0"/>
              <a:t> leave </a:t>
            </a:r>
            <a:r>
              <a:rPr lang="en-CA" dirty="0"/>
              <a:t>users uncertain about the consequences </a:t>
            </a:r>
            <a:r>
              <a:rPr lang="en-CA" dirty="0" smtClean="0"/>
              <a:t/>
            </a:r>
            <a:br>
              <a:rPr lang="en-CA" dirty="0" smtClean="0"/>
            </a:br>
            <a:r>
              <a:rPr lang="en-CA" dirty="0" smtClean="0"/>
              <a:t> of </a:t>
            </a:r>
            <a:r>
              <a:rPr lang="en-CA" dirty="0"/>
              <a:t>their actions </a:t>
            </a:r>
          </a:p>
          <a:p>
            <a:pPr>
              <a:buFont typeface="Arial" panose="020B0604020202020204" pitchFamily="34" charset="0"/>
              <a:buChar char="•"/>
            </a:pPr>
            <a:r>
              <a:rPr lang="en-CA" dirty="0" smtClean="0"/>
              <a:t> make </a:t>
            </a:r>
            <a:r>
              <a:rPr lang="en-CA" dirty="0"/>
              <a:t>support or help hard to access </a:t>
            </a:r>
          </a:p>
          <a:p>
            <a:pPr>
              <a:buFont typeface="Arial" panose="020B0604020202020204" pitchFamily="34" charset="0"/>
              <a:buChar char="•"/>
            </a:pPr>
            <a:r>
              <a:rPr lang="en-CA" dirty="0" smtClean="0"/>
              <a:t> leave </a:t>
            </a:r>
            <a:r>
              <a:rPr lang="en-CA" dirty="0"/>
              <a:t>users questioning what answers they </a:t>
            </a:r>
            <a:r>
              <a:rPr lang="en-CA" dirty="0" smtClean="0"/>
              <a:t/>
            </a:r>
            <a:br>
              <a:rPr lang="en-CA" dirty="0" smtClean="0"/>
            </a:br>
            <a:r>
              <a:rPr lang="en-CA" dirty="0" smtClean="0"/>
              <a:t> gave</a:t>
            </a:r>
            <a:endParaRPr lang="en-CA" dirty="0"/>
          </a:p>
        </p:txBody>
      </p:sp>
    </p:spTree>
    <p:extLst>
      <p:ext uri="{BB962C8B-B14F-4D97-AF65-F5344CB8AC3E}">
        <p14:creationId xmlns:p14="http://schemas.microsoft.com/office/powerpoint/2010/main" val="1096880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102" y="145707"/>
            <a:ext cx="10294620" cy="593031"/>
          </a:xfrm>
        </p:spPr>
        <p:txBody>
          <a:bodyPr/>
          <a:lstStyle/>
          <a:p>
            <a:r>
              <a:rPr lang="en-US" dirty="0" smtClean="0"/>
              <a:t>Learning Disability – Adaptive Technology</a:t>
            </a:r>
            <a:endParaRPr lang="en-CA" dirty="0"/>
          </a:p>
        </p:txBody>
      </p:sp>
      <p:pic>
        <p:nvPicPr>
          <p:cNvPr id="6" name="Assitive Tech Demo for Learning Disabilities" descr="Example of assistive technology for learning disabilities " title="Learning Disabilities and Assistive Technology">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843239" y="1011981"/>
            <a:ext cx="8528246" cy="5329837"/>
          </a:xfrm>
        </p:spPr>
      </p:pic>
    </p:spTree>
    <p:extLst>
      <p:ext uri="{BB962C8B-B14F-4D97-AF65-F5344CB8AC3E}">
        <p14:creationId xmlns:p14="http://schemas.microsoft.com/office/powerpoint/2010/main" val="34599497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Website </a:t>
            </a:r>
            <a:r>
              <a:rPr lang="en-CA" dirty="0"/>
              <a:t>characteristics that degrade cognitive accessibility </a:t>
            </a:r>
          </a:p>
        </p:txBody>
      </p:sp>
      <p:sp>
        <p:nvSpPr>
          <p:cNvPr id="3" name="Content Placeholder 2"/>
          <p:cNvSpPr>
            <a:spLocks noGrp="1"/>
          </p:cNvSpPr>
          <p:nvPr>
            <p:ph sz="half" idx="1"/>
          </p:nvPr>
        </p:nvSpPr>
        <p:spPr>
          <a:xfrm>
            <a:off x="283031" y="965460"/>
            <a:ext cx="5181600" cy="4351338"/>
          </a:xfrm>
        </p:spPr>
        <p:txBody>
          <a:bodyPr>
            <a:normAutofit/>
          </a:bodyPr>
          <a:lstStyle/>
          <a:p>
            <a:pPr marL="0" indent="0">
              <a:buNone/>
            </a:pPr>
            <a:r>
              <a:rPr lang="en-CA" dirty="0" smtClean="0"/>
              <a:t>Language </a:t>
            </a:r>
            <a:r>
              <a:rPr lang="en-CA" dirty="0"/>
              <a:t>disorders (aphasia, dyslexia, autism) </a:t>
            </a:r>
          </a:p>
          <a:p>
            <a:pPr>
              <a:buFont typeface="Arial" panose="020B0604020202020204" pitchFamily="34" charset="0"/>
              <a:buChar char="•"/>
            </a:pPr>
            <a:r>
              <a:rPr lang="en-CA" sz="1800" dirty="0" smtClean="0"/>
              <a:t>Complex </a:t>
            </a:r>
            <a:r>
              <a:rPr lang="en-CA" sz="1800" dirty="0"/>
              <a:t>language </a:t>
            </a:r>
          </a:p>
          <a:p>
            <a:pPr>
              <a:buFont typeface="Arial" panose="020B0604020202020204" pitchFamily="34" charset="0"/>
              <a:buChar char="•"/>
            </a:pPr>
            <a:r>
              <a:rPr lang="en-CA" sz="1800" dirty="0" smtClean="0"/>
              <a:t>Reliance </a:t>
            </a:r>
            <a:r>
              <a:rPr lang="en-CA" sz="1800" dirty="0"/>
              <a:t>on text for information </a:t>
            </a:r>
          </a:p>
          <a:p>
            <a:pPr>
              <a:buFont typeface="Arial" panose="020B0604020202020204" pitchFamily="34" charset="0"/>
              <a:buChar char="•"/>
            </a:pPr>
            <a:r>
              <a:rPr lang="en-CA" sz="1800" dirty="0" smtClean="0"/>
              <a:t>Captcha </a:t>
            </a:r>
            <a:endParaRPr lang="en-CA" sz="1800" dirty="0"/>
          </a:p>
          <a:p>
            <a:pPr marL="0" indent="0">
              <a:buNone/>
            </a:pPr>
            <a:r>
              <a:rPr lang="en-CA" dirty="0" smtClean="0"/>
              <a:t>Attention </a:t>
            </a:r>
            <a:r>
              <a:rPr lang="en-CA" dirty="0"/>
              <a:t>disorders (ADHD, autism) </a:t>
            </a:r>
          </a:p>
          <a:p>
            <a:pPr>
              <a:buFont typeface="Arial" panose="020B0604020202020204" pitchFamily="34" charset="0"/>
              <a:buChar char="•"/>
            </a:pPr>
            <a:r>
              <a:rPr lang="en-CA" sz="1800" dirty="0" smtClean="0"/>
              <a:t>Cluttered </a:t>
            </a:r>
            <a:r>
              <a:rPr lang="en-CA" sz="1800" dirty="0"/>
              <a:t>web pages </a:t>
            </a:r>
          </a:p>
          <a:p>
            <a:pPr>
              <a:buFont typeface="Arial" panose="020B0604020202020204" pitchFamily="34" charset="0"/>
              <a:buChar char="•"/>
            </a:pPr>
            <a:r>
              <a:rPr lang="en-CA" sz="1800" dirty="0" smtClean="0"/>
              <a:t>Animation </a:t>
            </a:r>
            <a:endParaRPr lang="en-CA" sz="1800" dirty="0"/>
          </a:p>
          <a:p>
            <a:pPr>
              <a:buFont typeface="Arial" panose="020B0604020202020204" pitchFamily="34" charset="0"/>
              <a:buChar char="•"/>
            </a:pPr>
            <a:r>
              <a:rPr lang="en-CA" sz="1800" dirty="0" smtClean="0"/>
              <a:t>Interruptions </a:t>
            </a:r>
            <a:endParaRPr lang="en-CA" sz="1800" dirty="0"/>
          </a:p>
          <a:p>
            <a:endParaRPr lang="en-CA" dirty="0"/>
          </a:p>
        </p:txBody>
      </p:sp>
      <p:sp>
        <p:nvSpPr>
          <p:cNvPr id="4" name="Content Placeholder 3"/>
          <p:cNvSpPr>
            <a:spLocks noGrp="1"/>
          </p:cNvSpPr>
          <p:nvPr>
            <p:ph sz="half" idx="2"/>
          </p:nvPr>
        </p:nvSpPr>
        <p:spPr>
          <a:xfrm>
            <a:off x="5617031" y="965460"/>
            <a:ext cx="5181600" cy="4351338"/>
          </a:xfrm>
        </p:spPr>
        <p:txBody>
          <a:bodyPr>
            <a:normAutofit/>
          </a:bodyPr>
          <a:lstStyle/>
          <a:p>
            <a:pPr marL="0" indent="0">
              <a:buNone/>
            </a:pPr>
            <a:r>
              <a:rPr lang="en-CA" dirty="0" smtClean="0"/>
              <a:t>Memory </a:t>
            </a:r>
            <a:r>
              <a:rPr lang="en-CA" dirty="0"/>
              <a:t>and learning disorders </a:t>
            </a:r>
          </a:p>
          <a:p>
            <a:pPr>
              <a:buFont typeface="Arial" panose="020B0604020202020204" pitchFamily="34" charset="0"/>
              <a:buChar char="•"/>
            </a:pPr>
            <a:r>
              <a:rPr lang="en-CA" sz="1800" dirty="0" smtClean="0"/>
              <a:t>Invisible </a:t>
            </a:r>
            <a:r>
              <a:rPr lang="en-CA" sz="1800" dirty="0"/>
              <a:t>UI elements, special gestures </a:t>
            </a:r>
          </a:p>
          <a:p>
            <a:pPr>
              <a:buFont typeface="Arial" panose="020B0604020202020204" pitchFamily="34" charset="0"/>
              <a:buChar char="•"/>
            </a:pPr>
            <a:r>
              <a:rPr lang="en-CA" sz="1800" dirty="0" smtClean="0"/>
              <a:t>Flat </a:t>
            </a:r>
            <a:r>
              <a:rPr lang="en-CA" sz="1800" dirty="0"/>
              <a:t>design </a:t>
            </a:r>
          </a:p>
          <a:p>
            <a:pPr>
              <a:buFont typeface="Arial" panose="020B0604020202020204" pitchFamily="34" charset="0"/>
              <a:buChar char="•"/>
            </a:pPr>
            <a:r>
              <a:rPr lang="en-CA" sz="1800" dirty="0" smtClean="0"/>
              <a:t>Memory </a:t>
            </a:r>
            <a:r>
              <a:rPr lang="en-CA" sz="1800" dirty="0"/>
              <a:t>demands (deep menus) </a:t>
            </a:r>
          </a:p>
          <a:p>
            <a:pPr>
              <a:buFont typeface="Arial" panose="020B0604020202020204" pitchFamily="34" charset="0"/>
              <a:buChar char="•"/>
            </a:pPr>
            <a:r>
              <a:rPr lang="fr-FR" sz="1800" dirty="0" err="1" smtClean="0"/>
              <a:t>Inconsistencies</a:t>
            </a:r>
            <a:r>
              <a:rPr lang="fr-FR" sz="1800" dirty="0" smtClean="0"/>
              <a:t> </a:t>
            </a:r>
            <a:r>
              <a:rPr lang="fr-FR" sz="1800" dirty="0"/>
              <a:t>in </a:t>
            </a:r>
            <a:r>
              <a:rPr lang="fr-FR" sz="1800" dirty="0" err="1"/>
              <a:t>icons</a:t>
            </a:r>
            <a:r>
              <a:rPr lang="fr-FR" sz="1800" dirty="0"/>
              <a:t>, menus, etc. </a:t>
            </a:r>
          </a:p>
          <a:p>
            <a:pPr>
              <a:buFont typeface="Arial" panose="020B0604020202020204" pitchFamily="34" charset="0"/>
              <a:buChar char="•"/>
            </a:pPr>
            <a:r>
              <a:rPr lang="en-CA" sz="1800" dirty="0" smtClean="0"/>
              <a:t>Unclear </a:t>
            </a:r>
            <a:r>
              <a:rPr lang="en-CA" sz="1800" dirty="0"/>
              <a:t>or misleading link labels </a:t>
            </a:r>
          </a:p>
          <a:p>
            <a:pPr>
              <a:buFont typeface="Arial" panose="020B0604020202020204" pitchFamily="34" charset="0"/>
              <a:buChar char="•"/>
            </a:pPr>
            <a:r>
              <a:rPr lang="en-CA" sz="1800" dirty="0" smtClean="0"/>
              <a:t>Time </a:t>
            </a:r>
            <a:r>
              <a:rPr lang="en-CA" sz="1800" dirty="0"/>
              <a:t>limits (many disorders) </a:t>
            </a:r>
          </a:p>
          <a:p>
            <a:pPr>
              <a:buFont typeface="Arial" panose="020B0604020202020204" pitchFamily="34" charset="0"/>
              <a:buChar char="•"/>
            </a:pPr>
            <a:endParaRPr lang="en-CA" sz="1400" dirty="0"/>
          </a:p>
        </p:txBody>
      </p:sp>
    </p:spTree>
    <p:extLst>
      <p:ext uri="{BB962C8B-B14F-4D97-AF65-F5344CB8AC3E}">
        <p14:creationId xmlns:p14="http://schemas.microsoft.com/office/powerpoint/2010/main" val="3414596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When Users </a:t>
            </a:r>
            <a:r>
              <a:rPr lang="en-CA" dirty="0" smtClean="0"/>
              <a:t>Encounter</a:t>
            </a:r>
            <a:endParaRPr lang="en-CA" dirty="0"/>
          </a:p>
        </p:txBody>
      </p:sp>
      <p:sp>
        <p:nvSpPr>
          <p:cNvPr id="3" name="Content Placeholder 2"/>
          <p:cNvSpPr>
            <a:spLocks noGrp="1"/>
          </p:cNvSpPr>
          <p:nvPr>
            <p:ph idx="1"/>
          </p:nvPr>
        </p:nvSpPr>
        <p:spPr/>
        <p:txBody>
          <a:bodyPr>
            <a:normAutofit/>
          </a:bodyPr>
          <a:lstStyle/>
          <a:p>
            <a:pPr marL="0" indent="0">
              <a:buNone/>
            </a:pPr>
            <a:endParaRPr lang="en-CA" dirty="0" smtClean="0"/>
          </a:p>
          <a:p>
            <a:pPr marL="0" indent="0">
              <a:buNone/>
            </a:pPr>
            <a:r>
              <a:rPr lang="en-CA" dirty="0" smtClean="0"/>
              <a:t>Obstacles</a:t>
            </a:r>
            <a:r>
              <a:rPr lang="en-CA" dirty="0" smtClean="0"/>
              <a:t>:</a:t>
            </a:r>
            <a:endParaRPr lang="en-CA" dirty="0"/>
          </a:p>
          <a:p>
            <a:pPr>
              <a:buFont typeface="Arial" panose="020B0604020202020204" pitchFamily="34" charset="0"/>
              <a:buChar char="•"/>
            </a:pPr>
            <a:r>
              <a:rPr lang="en-CA" dirty="0" smtClean="0"/>
              <a:t> Lack </a:t>
            </a:r>
            <a:r>
              <a:rPr lang="en-CA" dirty="0"/>
              <a:t>of confirmation that </a:t>
            </a:r>
            <a:r>
              <a:rPr lang="en-CA" dirty="0" smtClean="0"/>
              <a:t>their action </a:t>
            </a:r>
            <a:r>
              <a:rPr lang="en-CA" dirty="0"/>
              <a:t>was correct</a:t>
            </a:r>
          </a:p>
          <a:p>
            <a:pPr>
              <a:buFont typeface="Arial" panose="020B0604020202020204" pitchFamily="34" charset="0"/>
              <a:buChar char="•"/>
            </a:pPr>
            <a:r>
              <a:rPr lang="en-CA" dirty="0" smtClean="0"/>
              <a:t> Cannot </a:t>
            </a:r>
            <a:r>
              <a:rPr lang="en-CA" dirty="0"/>
              <a:t>find and review features</a:t>
            </a:r>
          </a:p>
          <a:p>
            <a:pPr>
              <a:buFont typeface="Arial" panose="020B0604020202020204" pitchFamily="34" charset="0"/>
              <a:buChar char="•"/>
            </a:pPr>
            <a:r>
              <a:rPr lang="en-CA" dirty="0" smtClean="0"/>
              <a:t> Cannot </a:t>
            </a:r>
            <a:r>
              <a:rPr lang="en-CA" dirty="0"/>
              <a:t>recover from errors</a:t>
            </a:r>
          </a:p>
          <a:p>
            <a:pPr>
              <a:buFont typeface="Arial" panose="020B0604020202020204" pitchFamily="34" charset="0"/>
              <a:buChar char="•"/>
            </a:pPr>
            <a:r>
              <a:rPr lang="en-CA" dirty="0" smtClean="0"/>
              <a:t> Cannot </a:t>
            </a:r>
            <a:r>
              <a:rPr lang="en-CA" dirty="0"/>
              <a:t>find landmarks</a:t>
            </a:r>
          </a:p>
          <a:p>
            <a:pPr>
              <a:buFont typeface="Arial" panose="020B0604020202020204" pitchFamily="34" charset="0"/>
              <a:buChar char="•"/>
            </a:pPr>
            <a:r>
              <a:rPr lang="en-CA" dirty="0" smtClean="0"/>
              <a:t> Do </a:t>
            </a:r>
            <a:r>
              <a:rPr lang="en-CA" dirty="0"/>
              <a:t>not have enough time </a:t>
            </a:r>
            <a:r>
              <a:rPr lang="en-CA" dirty="0" smtClean="0"/>
              <a:t>to complete </a:t>
            </a:r>
            <a:r>
              <a:rPr lang="en-CA" dirty="0"/>
              <a:t>tasks</a:t>
            </a:r>
          </a:p>
          <a:p>
            <a:pPr>
              <a:buFont typeface="Arial" panose="020B0604020202020204" pitchFamily="34" charset="0"/>
              <a:buChar char="•"/>
            </a:pPr>
            <a:r>
              <a:rPr lang="en-CA" dirty="0" smtClean="0"/>
              <a:t> Cannot </a:t>
            </a:r>
            <a:r>
              <a:rPr lang="en-CA" dirty="0"/>
              <a:t>save their work at </a:t>
            </a:r>
            <a:r>
              <a:rPr lang="en-CA" dirty="0" smtClean="0"/>
              <a:t>any time</a:t>
            </a:r>
            <a:r>
              <a:rPr lang="en-CA" dirty="0"/>
              <a:t>…</a:t>
            </a:r>
          </a:p>
        </p:txBody>
      </p:sp>
    </p:spTree>
    <p:extLst>
      <p:ext uri="{BB962C8B-B14F-4D97-AF65-F5344CB8AC3E}">
        <p14:creationId xmlns:p14="http://schemas.microsoft.com/office/powerpoint/2010/main" val="422018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tips across various learning disabilities</a:t>
            </a:r>
            <a:endParaRPr lang="en-CA" dirty="0"/>
          </a:p>
        </p:txBody>
      </p:sp>
      <p:sp>
        <p:nvSpPr>
          <p:cNvPr id="3" name="Content Placeholder 2"/>
          <p:cNvSpPr>
            <a:spLocks noGrp="1"/>
          </p:cNvSpPr>
          <p:nvPr>
            <p:ph sz="half" idx="1"/>
          </p:nvPr>
        </p:nvSpPr>
        <p:spPr>
          <a:xfrm>
            <a:off x="283031" y="1159418"/>
            <a:ext cx="5181600" cy="4351338"/>
          </a:xfrm>
        </p:spPr>
        <p:txBody>
          <a:bodyPr>
            <a:normAutofit/>
          </a:bodyPr>
          <a:lstStyle/>
          <a:p>
            <a:pPr marL="0" indent="0">
              <a:buNone/>
            </a:pPr>
            <a:r>
              <a:rPr lang="en-CA" b="1" dirty="0" smtClean="0"/>
              <a:t>Consistent </a:t>
            </a:r>
            <a:r>
              <a:rPr lang="en-CA" b="1" dirty="0"/>
              <a:t>navigation and design</a:t>
            </a:r>
          </a:p>
          <a:p>
            <a:pPr>
              <a:buFont typeface="Arial" panose="020B0604020202020204" pitchFamily="34" charset="0"/>
              <a:buChar char="•"/>
            </a:pPr>
            <a:r>
              <a:rPr lang="en-CA" dirty="0" smtClean="0"/>
              <a:t> Flat </a:t>
            </a:r>
            <a:r>
              <a:rPr lang="en-CA" dirty="0"/>
              <a:t>architecture</a:t>
            </a:r>
          </a:p>
          <a:p>
            <a:pPr>
              <a:buFont typeface="Arial" panose="020B0604020202020204" pitchFamily="34" charset="0"/>
              <a:buChar char="•"/>
            </a:pPr>
            <a:r>
              <a:rPr lang="en-CA" dirty="0" smtClean="0"/>
              <a:t> Functioning </a:t>
            </a:r>
            <a:r>
              <a:rPr lang="en-CA" dirty="0"/>
              <a:t>Back button</a:t>
            </a:r>
          </a:p>
          <a:p>
            <a:pPr>
              <a:buFont typeface="Arial" panose="020B0604020202020204" pitchFamily="34" charset="0"/>
              <a:buChar char="•"/>
            </a:pPr>
            <a:r>
              <a:rPr lang="en-CA" dirty="0" smtClean="0"/>
              <a:t> Limited </a:t>
            </a:r>
            <a:r>
              <a:rPr lang="en-CA" dirty="0"/>
              <a:t>the number of links per page</a:t>
            </a:r>
          </a:p>
          <a:p>
            <a:pPr>
              <a:buFont typeface="Arial" panose="020B0604020202020204" pitchFamily="34" charset="0"/>
              <a:buChar char="•"/>
            </a:pPr>
            <a:r>
              <a:rPr lang="en-CA" dirty="0" smtClean="0"/>
              <a:t> Standard </a:t>
            </a:r>
            <a:r>
              <a:rPr lang="en-CA" dirty="0"/>
              <a:t>behavior for </a:t>
            </a:r>
            <a:r>
              <a:rPr lang="en-CA" dirty="0" smtClean="0"/>
              <a:t>links</a:t>
            </a:r>
          </a:p>
          <a:p>
            <a:pPr>
              <a:buFont typeface="Arial" panose="020B0604020202020204" pitchFamily="34" charset="0"/>
              <a:buChar char="•"/>
            </a:pPr>
            <a:r>
              <a:rPr lang="en-CA" dirty="0" smtClean="0"/>
              <a:t> Direct </a:t>
            </a:r>
            <a:r>
              <a:rPr lang="en-CA" dirty="0"/>
              <a:t>access to content</a:t>
            </a:r>
          </a:p>
          <a:p>
            <a:pPr>
              <a:buFont typeface="Arial" panose="020B0604020202020204" pitchFamily="34" charset="0"/>
              <a:buChar char="•"/>
            </a:pPr>
            <a:r>
              <a:rPr lang="en-CA" dirty="0" smtClean="0"/>
              <a:t> Limited </a:t>
            </a:r>
            <a:r>
              <a:rPr lang="en-CA" dirty="0"/>
              <a:t>content to process</a:t>
            </a:r>
          </a:p>
          <a:p>
            <a:pPr>
              <a:buFont typeface="Arial" panose="020B0604020202020204" pitchFamily="34" charset="0"/>
              <a:buChar char="•"/>
            </a:pPr>
            <a:r>
              <a:rPr lang="en-CA" dirty="0" smtClean="0"/>
              <a:t> Availability </a:t>
            </a:r>
            <a:r>
              <a:rPr lang="en-CA" dirty="0"/>
              <a:t>on any screen size</a:t>
            </a:r>
          </a:p>
        </p:txBody>
      </p:sp>
      <p:sp>
        <p:nvSpPr>
          <p:cNvPr id="4" name="Content Placeholder 3"/>
          <p:cNvSpPr>
            <a:spLocks noGrp="1"/>
          </p:cNvSpPr>
          <p:nvPr>
            <p:ph sz="half" idx="2"/>
          </p:nvPr>
        </p:nvSpPr>
        <p:spPr>
          <a:xfrm>
            <a:off x="5617031" y="1159418"/>
            <a:ext cx="5181600" cy="4351338"/>
          </a:xfrm>
        </p:spPr>
        <p:txBody>
          <a:bodyPr>
            <a:normAutofit/>
          </a:bodyPr>
          <a:lstStyle/>
          <a:p>
            <a:r>
              <a:rPr lang="en-CA" b="1" dirty="0"/>
              <a:t>Language &amp; Literacy</a:t>
            </a:r>
          </a:p>
          <a:p>
            <a:pPr>
              <a:buFont typeface="Arial" panose="020B0604020202020204" pitchFamily="34" charset="0"/>
              <a:buChar char="•"/>
            </a:pPr>
            <a:r>
              <a:rPr lang="en-CA" dirty="0" smtClean="0"/>
              <a:t> Clear </a:t>
            </a:r>
            <a:r>
              <a:rPr lang="en-CA" dirty="0"/>
              <a:t>and simple text</a:t>
            </a:r>
          </a:p>
          <a:p>
            <a:pPr>
              <a:buFont typeface="Arial" panose="020B0604020202020204" pitchFamily="34" charset="0"/>
              <a:buChar char="•"/>
            </a:pPr>
            <a:r>
              <a:rPr lang="en-CA" dirty="0" smtClean="0"/>
              <a:t> 6-8 </a:t>
            </a:r>
            <a:r>
              <a:rPr lang="en-CA" dirty="0"/>
              <a:t>reading level</a:t>
            </a:r>
          </a:p>
          <a:p>
            <a:pPr>
              <a:buFont typeface="Arial" panose="020B0604020202020204" pitchFamily="34" charset="0"/>
              <a:buChar char="•"/>
            </a:pPr>
            <a:r>
              <a:rPr lang="en-CA" dirty="0" smtClean="0"/>
              <a:t> Short </a:t>
            </a:r>
            <a:r>
              <a:rPr lang="en-CA" dirty="0"/>
              <a:t>pages, paragraphs </a:t>
            </a:r>
            <a:r>
              <a:rPr lang="en-CA" dirty="0" smtClean="0"/>
              <a:t>and sentences</a:t>
            </a:r>
            <a:endParaRPr lang="en-CA" dirty="0"/>
          </a:p>
          <a:p>
            <a:pPr>
              <a:buFont typeface="Arial" panose="020B0604020202020204" pitchFamily="34" charset="0"/>
              <a:buChar char="•"/>
            </a:pPr>
            <a:r>
              <a:rPr lang="en-CA" dirty="0" smtClean="0"/>
              <a:t> Single </a:t>
            </a:r>
            <a:r>
              <a:rPr lang="en-CA" dirty="0"/>
              <a:t>column of content</a:t>
            </a:r>
          </a:p>
          <a:p>
            <a:pPr>
              <a:buFont typeface="Arial" panose="020B0604020202020204" pitchFamily="34" charset="0"/>
              <a:buChar char="•"/>
            </a:pPr>
            <a:r>
              <a:rPr lang="en-CA" dirty="0" smtClean="0"/>
              <a:t> Shorter </a:t>
            </a:r>
            <a:r>
              <a:rPr lang="en-CA" dirty="0"/>
              <a:t>words are not </a:t>
            </a:r>
            <a:r>
              <a:rPr lang="en-CA" dirty="0" smtClean="0"/>
              <a:t>always better </a:t>
            </a:r>
            <a:r>
              <a:rPr lang="en-CA" dirty="0"/>
              <a:t>comprehended</a:t>
            </a:r>
          </a:p>
        </p:txBody>
      </p:sp>
    </p:spTree>
    <p:extLst>
      <p:ext uri="{BB962C8B-B14F-4D97-AF65-F5344CB8AC3E}">
        <p14:creationId xmlns:p14="http://schemas.microsoft.com/office/powerpoint/2010/main" val="258358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Design	</a:t>
            </a:r>
            <a:endParaRPr lang="en-CA" dirty="0"/>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r>
              <a:rPr lang="en-US" dirty="0" smtClean="0"/>
              <a:t> </a:t>
            </a:r>
            <a:r>
              <a:rPr lang="en-US" dirty="0" smtClean="0"/>
              <a:t>Accessibility</a:t>
            </a:r>
          </a:p>
          <a:p>
            <a:pPr>
              <a:buFont typeface="Arial" panose="020B0604020202020204" pitchFamily="34" charset="0"/>
              <a:buChar char="•"/>
            </a:pPr>
            <a:r>
              <a:rPr lang="en-US" dirty="0" smtClean="0"/>
              <a:t> Usability</a:t>
            </a:r>
          </a:p>
          <a:p>
            <a:pPr>
              <a:buFont typeface="Arial" panose="020B0604020202020204" pitchFamily="34" charset="0"/>
              <a:buChar char="•"/>
            </a:pPr>
            <a:r>
              <a:rPr lang="en-US" dirty="0" smtClean="0"/>
              <a:t> User Experience</a:t>
            </a:r>
          </a:p>
          <a:p>
            <a:pPr>
              <a:buFont typeface="Arial" panose="020B0604020202020204" pitchFamily="34" charset="0"/>
              <a:buChar char="•"/>
            </a:pPr>
            <a:r>
              <a:rPr lang="en-US" dirty="0" smtClean="0"/>
              <a:t> User Testing</a:t>
            </a:r>
          </a:p>
          <a:p>
            <a:pPr>
              <a:buFont typeface="Arial" panose="020B0604020202020204" pitchFamily="34" charset="0"/>
              <a:buChar char="•"/>
            </a:pPr>
            <a:r>
              <a:rPr lang="en-US" dirty="0" smtClean="0"/>
              <a:t> Research </a:t>
            </a:r>
            <a:endParaRPr lang="en-CA" dirty="0"/>
          </a:p>
        </p:txBody>
      </p:sp>
    </p:spTree>
    <p:extLst>
      <p:ext uri="{BB962C8B-B14F-4D97-AF65-F5344CB8AC3E}">
        <p14:creationId xmlns:p14="http://schemas.microsoft.com/office/powerpoint/2010/main" val="158881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Disabilities in Canada - People		</a:t>
            </a:r>
            <a:endParaRPr lang="en-CA"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20</a:t>
            </a:r>
            <a:r>
              <a:rPr lang="en-US" dirty="0" smtClean="0"/>
              <a:t>% of Canadian’s have a disability</a:t>
            </a:r>
          </a:p>
          <a:p>
            <a:pPr>
              <a:buFont typeface="Arial" panose="020B0604020202020204" pitchFamily="34" charset="0"/>
              <a:buChar char="•"/>
            </a:pPr>
            <a:r>
              <a:rPr lang="en-US" dirty="0" smtClean="0"/>
              <a:t> 2.1 million woman (14.9%) and 1.7 million men (12.5%)</a:t>
            </a:r>
          </a:p>
          <a:p>
            <a:pPr>
              <a:buFont typeface="Arial" panose="020B0604020202020204" pitchFamily="34" charset="0"/>
              <a:buChar char="•"/>
            </a:pPr>
            <a:r>
              <a:rPr lang="en-US" dirty="0" smtClean="0"/>
              <a:t> 4% Dexterity</a:t>
            </a:r>
          </a:p>
          <a:p>
            <a:pPr>
              <a:buFont typeface="Arial" panose="020B0604020202020204" pitchFamily="34" charset="0"/>
              <a:buChar char="•"/>
            </a:pPr>
            <a:r>
              <a:rPr lang="en-US" dirty="0" smtClean="0"/>
              <a:t> 8.2% Mobility</a:t>
            </a:r>
          </a:p>
          <a:p>
            <a:pPr>
              <a:buFont typeface="Arial" panose="020B0604020202020204" pitchFamily="34" charset="0"/>
              <a:buChar char="•"/>
            </a:pPr>
            <a:r>
              <a:rPr lang="en-US" dirty="0" smtClean="0"/>
              <a:t> 8.5% Flexibility</a:t>
            </a:r>
          </a:p>
          <a:p>
            <a:pPr>
              <a:buFont typeface="Arial" panose="020B0604020202020204" pitchFamily="34" charset="0"/>
              <a:buChar char="•"/>
            </a:pPr>
            <a:r>
              <a:rPr lang="en-US" dirty="0" smtClean="0"/>
              <a:t> 10</a:t>
            </a:r>
            <a:r>
              <a:rPr lang="en-US" dirty="0"/>
              <a:t>% Cognitive/Learning Related </a:t>
            </a:r>
            <a:endParaRPr lang="en-US" dirty="0" smtClean="0"/>
          </a:p>
          <a:p>
            <a:pPr>
              <a:buFont typeface="Arial" panose="020B0604020202020204" pitchFamily="34" charset="0"/>
              <a:buChar char="•"/>
            </a:pPr>
            <a:r>
              <a:rPr lang="en-US" dirty="0" smtClean="0"/>
              <a:t> 11.2% Pain Related</a:t>
            </a:r>
          </a:p>
          <a:p>
            <a:pPr>
              <a:buFont typeface="Arial" panose="020B0604020202020204" pitchFamily="34" charset="0"/>
              <a:buChar char="•"/>
            </a:pPr>
            <a:r>
              <a:rPr lang="en-US" dirty="0" smtClean="0"/>
              <a:t> 4 in 5 Persons with a disability reported using Assistive Devices</a:t>
            </a:r>
          </a:p>
          <a:p>
            <a:endParaRPr lang="en-US" dirty="0"/>
          </a:p>
          <a:p>
            <a:pPr marL="0" indent="0">
              <a:buNone/>
            </a:pPr>
            <a:r>
              <a:rPr lang="en-US" dirty="0" smtClean="0"/>
              <a:t>Data</a:t>
            </a:r>
            <a:r>
              <a:rPr lang="en-US" dirty="0" smtClean="0"/>
              <a:t>: Statistics Canada – Canadian Disability Survey</a:t>
            </a:r>
          </a:p>
        </p:txBody>
      </p:sp>
    </p:spTree>
    <p:extLst>
      <p:ext uri="{BB962C8B-B14F-4D97-AF65-F5344CB8AC3E}">
        <p14:creationId xmlns:p14="http://schemas.microsoft.com/office/powerpoint/2010/main" val="4143670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Design and its impact on the User Experience </a:t>
            </a:r>
            <a:endParaRPr lang="en-CA" dirty="0"/>
          </a:p>
        </p:txBody>
      </p:sp>
      <p:sp>
        <p:nvSpPr>
          <p:cNvPr id="3" name="Content Placeholder 2"/>
          <p:cNvSpPr>
            <a:spLocks noGrp="1"/>
          </p:cNvSpPr>
          <p:nvPr>
            <p:ph idx="1"/>
          </p:nvPr>
        </p:nvSpPr>
        <p:spPr>
          <a:xfrm>
            <a:off x="283031" y="818147"/>
            <a:ext cx="11291348" cy="5581348"/>
          </a:xfrm>
        </p:spPr>
        <p:txBody>
          <a:bodyPr>
            <a:normAutofit/>
          </a:bodyPr>
          <a:lstStyle/>
          <a:p>
            <a:pPr marL="0" indent="0">
              <a:buNone/>
            </a:pPr>
            <a:endParaRPr lang="en-CA" b="1" dirty="0" smtClean="0"/>
          </a:p>
          <a:p>
            <a:pPr marL="0" indent="0">
              <a:buNone/>
            </a:pPr>
            <a:r>
              <a:rPr lang="en-CA" b="1" dirty="0" smtClean="0"/>
              <a:t>Inclusive </a:t>
            </a:r>
            <a:r>
              <a:rPr lang="en-CA" b="1" dirty="0" smtClean="0"/>
              <a:t>design: A design methodology that enables and draws on the full range of human diversity. </a:t>
            </a:r>
            <a:endParaRPr lang="en-CA" dirty="0" smtClean="0"/>
          </a:p>
          <a:p>
            <a:pPr marL="0" indent="0">
              <a:buNone/>
            </a:pPr>
            <a:r>
              <a:rPr lang="en-CA" dirty="0" smtClean="0"/>
              <a:t>Designing </a:t>
            </a:r>
            <a:r>
              <a:rPr lang="en-CA" dirty="0"/>
              <a:t>inclusively doesn’t mean you’re making one thing for all people. You’re designing a diversity of ways for everyone to participate in an experience with a sense of </a:t>
            </a:r>
            <a:r>
              <a:rPr lang="en-CA" dirty="0" smtClean="0"/>
              <a:t>belonging.</a:t>
            </a:r>
          </a:p>
          <a:p>
            <a:pPr marL="0" indent="0">
              <a:buNone/>
            </a:pPr>
            <a:r>
              <a:rPr lang="en-CA" dirty="0" smtClean="0"/>
              <a:t>Many </a:t>
            </a:r>
            <a:r>
              <a:rPr lang="en-CA" dirty="0"/>
              <a:t>people are unable to participate in aspects of society, both physical and digital. Understanding why and how people are excluded gives us actionable steps to take towards inclusive design.</a:t>
            </a:r>
          </a:p>
          <a:p>
            <a:pPr marL="0" indent="0">
              <a:buNone/>
            </a:pPr>
            <a:r>
              <a:rPr lang="en-CA" dirty="0" smtClean="0"/>
              <a:t>We </a:t>
            </a:r>
            <a:r>
              <a:rPr lang="en-CA" dirty="0"/>
              <a:t>get many questions about the difference between accessibility and inclusive design. An important distinction is that accessibility is an attribute, while inclusive design is a method. And while practicing inclusive design should make your products more accessible, it’s not a process for meeting all accessibility standards. Ideally, accessibility and inclusive design work together to make experiences that are not only compliant with standards, but truly usable and open to all.</a:t>
            </a:r>
          </a:p>
        </p:txBody>
      </p:sp>
    </p:spTree>
    <p:extLst>
      <p:ext uri="{BB962C8B-B14F-4D97-AF65-F5344CB8AC3E}">
        <p14:creationId xmlns:p14="http://schemas.microsoft.com/office/powerpoint/2010/main" val="266472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Recognize </a:t>
            </a:r>
            <a:r>
              <a:rPr lang="en-CA" dirty="0" smtClean="0"/>
              <a:t>exclusion</a:t>
            </a:r>
            <a:endParaRPr lang="en-CA" dirty="0"/>
          </a:p>
        </p:txBody>
      </p:sp>
      <p:sp>
        <p:nvSpPr>
          <p:cNvPr id="3" name="Content Placeholder 2"/>
          <p:cNvSpPr>
            <a:spLocks noGrp="1"/>
          </p:cNvSpPr>
          <p:nvPr>
            <p:ph idx="1"/>
          </p:nvPr>
        </p:nvSpPr>
        <p:spPr>
          <a:xfrm>
            <a:off x="283031" y="799200"/>
            <a:ext cx="11423695" cy="5600295"/>
          </a:xfrm>
        </p:spPr>
        <p:txBody>
          <a:bodyPr>
            <a:normAutofit/>
          </a:bodyPr>
          <a:lstStyle/>
          <a:p>
            <a:pPr marL="0" indent="0">
              <a:buNone/>
            </a:pPr>
            <a:endParaRPr lang="en-CA" dirty="0" smtClean="0"/>
          </a:p>
          <a:p>
            <a:pPr marL="0" indent="0">
              <a:buNone/>
            </a:pPr>
            <a:r>
              <a:rPr lang="en-CA" dirty="0" smtClean="0"/>
              <a:t>Exclusion </a:t>
            </a:r>
            <a:r>
              <a:rPr lang="en-CA" dirty="0"/>
              <a:t>happens when we solve problems using our own </a:t>
            </a:r>
            <a:r>
              <a:rPr lang="en-CA" dirty="0" smtClean="0"/>
              <a:t>biases. If you are not actively and intentionally including all people, you will end up unintentionally excluding some.</a:t>
            </a:r>
            <a:endParaRPr lang="en-CA" dirty="0"/>
          </a:p>
          <a:p>
            <a:pPr marL="0" indent="0">
              <a:buNone/>
            </a:pPr>
            <a:r>
              <a:rPr lang="en-CA" dirty="0"/>
              <a:t>Almost from the moment the World </a:t>
            </a:r>
            <a:r>
              <a:rPr lang="en-CA" dirty="0" smtClean="0"/>
              <a:t>Health </a:t>
            </a:r>
            <a:r>
              <a:rPr lang="en-CA" dirty="0"/>
              <a:t>Organization first published its formal definitions of disabilities in 1980, we’ve evolved our understanding of disability and limitations. A new definition issued in 2001 speaks to interactions between people and society. </a:t>
            </a:r>
            <a:endParaRPr lang="en-CA" dirty="0"/>
          </a:p>
          <a:p>
            <a:pPr marL="0" indent="0">
              <a:buNone/>
            </a:pPr>
            <a:r>
              <a:rPr lang="en-CA" dirty="0" smtClean="0"/>
              <a:t>Today </a:t>
            </a:r>
            <a:r>
              <a:rPr lang="en-CA" dirty="0"/>
              <a:t>when we talk about disabilities and related limitations, we include situational impairments, activity limitations, and restrictions on participation. We encompass mismatches between individuals and their environments, situations, and society as a whole.</a:t>
            </a:r>
          </a:p>
        </p:txBody>
      </p:sp>
    </p:spTree>
    <p:extLst>
      <p:ext uri="{BB962C8B-B14F-4D97-AF65-F5344CB8AC3E}">
        <p14:creationId xmlns:p14="http://schemas.microsoft.com/office/powerpoint/2010/main" val="973214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Disability and mismatched interactions</a:t>
            </a:r>
            <a:endParaRPr lang="en-CA" dirty="0"/>
          </a:p>
        </p:txBody>
      </p:sp>
      <p:sp>
        <p:nvSpPr>
          <p:cNvPr id="3" name="Content Placeholder 2"/>
          <p:cNvSpPr>
            <a:spLocks noGrp="1"/>
          </p:cNvSpPr>
          <p:nvPr>
            <p:ph idx="1"/>
          </p:nvPr>
        </p:nvSpPr>
        <p:spPr>
          <a:xfrm>
            <a:off x="283031" y="799200"/>
            <a:ext cx="11387601" cy="5600295"/>
          </a:xfrm>
        </p:spPr>
        <p:txBody>
          <a:bodyPr>
            <a:noAutofit/>
          </a:bodyPr>
          <a:lstStyle/>
          <a:p>
            <a:pPr marL="0" indent="0">
              <a:lnSpc>
                <a:spcPct val="100000"/>
              </a:lnSpc>
              <a:buNone/>
            </a:pPr>
            <a:endParaRPr lang="en-CA" dirty="0" smtClean="0"/>
          </a:p>
          <a:p>
            <a:pPr marL="0" indent="0">
              <a:lnSpc>
                <a:spcPct val="100000"/>
              </a:lnSpc>
              <a:buNone/>
            </a:pPr>
            <a:r>
              <a:rPr lang="en-CA" dirty="0" smtClean="0"/>
              <a:t>Disability </a:t>
            </a:r>
            <a:r>
              <a:rPr lang="en-CA" dirty="0"/>
              <a:t>happens at the points of interaction between a person and society. Physical, cognitive, and social exclusion is the result of mismatched interactions.</a:t>
            </a:r>
          </a:p>
          <a:p>
            <a:pPr marL="0" indent="0">
              <a:lnSpc>
                <a:spcPct val="100000"/>
              </a:lnSpc>
              <a:buNone/>
            </a:pPr>
            <a:r>
              <a:rPr lang="en-CA" dirty="0"/>
              <a:t>As designers, it’s our responsibility to know how our designs affect these interactions and create mismatches.</a:t>
            </a:r>
          </a:p>
          <a:p>
            <a:pPr marL="0" indent="0">
              <a:lnSpc>
                <a:spcPct val="100000"/>
              </a:lnSpc>
              <a:buNone/>
            </a:pPr>
            <a:r>
              <a:rPr lang="en-CA" dirty="0"/>
              <a:t>Points of exclusion help us generate new ideas and inclusive designs. They highlight opportunities to create solutions with utility and elegance for many people</a:t>
            </a:r>
            <a:r>
              <a:rPr lang="en-CA" dirty="0" smtClean="0"/>
              <a:t>. –Microsoft Inclusive Design </a:t>
            </a:r>
            <a:r>
              <a:rPr lang="en-CA" dirty="0" smtClean="0"/>
              <a:t>Toolkit</a:t>
            </a:r>
          </a:p>
          <a:p>
            <a:pPr marL="0" indent="0">
              <a:lnSpc>
                <a:spcPct val="100000"/>
              </a:lnSpc>
              <a:buNone/>
            </a:pPr>
            <a:endParaRPr lang="en-CA" dirty="0"/>
          </a:p>
          <a:p>
            <a:pPr marL="0" indent="0">
              <a:lnSpc>
                <a:spcPct val="100000"/>
              </a:lnSpc>
              <a:buNone/>
            </a:pPr>
            <a:r>
              <a:rPr lang="en-CA" b="1" dirty="0"/>
              <a:t>Disability as personal </a:t>
            </a:r>
            <a:r>
              <a:rPr lang="en-CA" b="1" dirty="0" smtClean="0"/>
              <a:t>attribute</a:t>
            </a:r>
            <a:endParaRPr lang="en-CA" dirty="0" smtClean="0"/>
          </a:p>
          <a:p>
            <a:pPr marL="0" indent="0">
              <a:lnSpc>
                <a:spcPct val="100000"/>
              </a:lnSpc>
              <a:buNone/>
            </a:pPr>
            <a:r>
              <a:rPr lang="en-CA" dirty="0"/>
              <a:t>“In the context of health experience, a disability is any restriction or lack of ability (resulting from an impairment) to perform an activity in the manner or within the range considered normal for a human being.” </a:t>
            </a:r>
            <a:r>
              <a:rPr lang="en-CA" dirty="0" smtClean="0"/>
              <a:t> –</a:t>
            </a:r>
            <a:r>
              <a:rPr lang="en-CA" dirty="0"/>
              <a:t>World Health Organization</a:t>
            </a:r>
          </a:p>
          <a:p>
            <a:pPr marL="0" indent="0">
              <a:lnSpc>
                <a:spcPct val="100000"/>
              </a:lnSpc>
              <a:buNone/>
            </a:pPr>
            <a:r>
              <a:rPr lang="en-CA" b="1" dirty="0" smtClean="0"/>
              <a:t>Disability </a:t>
            </a:r>
            <a:r>
              <a:rPr lang="en-CA" b="1" dirty="0"/>
              <a:t>as context </a:t>
            </a:r>
            <a:r>
              <a:rPr lang="en-CA" b="1" dirty="0" smtClean="0"/>
              <a:t>dependent</a:t>
            </a:r>
            <a:endParaRPr lang="en-CA" dirty="0"/>
          </a:p>
          <a:p>
            <a:pPr marL="0" indent="0">
              <a:lnSpc>
                <a:spcPct val="100000"/>
              </a:lnSpc>
              <a:buNone/>
            </a:pPr>
            <a:r>
              <a:rPr lang="en-CA" dirty="0" smtClean="0"/>
              <a:t>“Disability </a:t>
            </a:r>
            <a:r>
              <a:rPr lang="en-CA" dirty="0"/>
              <a:t>is not just a health problem. It is a complex phenomenon, reflecting the interaction between features of a person’s body and features of the society in which he or she lives.” </a:t>
            </a:r>
            <a:r>
              <a:rPr lang="en-CA" dirty="0" smtClean="0"/>
              <a:t>–</a:t>
            </a:r>
            <a:r>
              <a:rPr lang="en-CA" dirty="0"/>
              <a:t>World Health </a:t>
            </a:r>
            <a:r>
              <a:rPr lang="en-CA" dirty="0" smtClean="0"/>
              <a:t>Organization</a:t>
            </a:r>
            <a:endParaRPr lang="en-CA" dirty="0"/>
          </a:p>
        </p:txBody>
      </p:sp>
    </p:spTree>
    <p:extLst>
      <p:ext uri="{BB962C8B-B14F-4D97-AF65-F5344CB8AC3E}">
        <p14:creationId xmlns:p14="http://schemas.microsoft.com/office/powerpoint/2010/main" val="192807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a:t>
            </a:r>
            <a:r>
              <a:rPr lang="en-CA" dirty="0"/>
              <a:t>from </a:t>
            </a:r>
            <a:r>
              <a:rPr lang="en-CA" dirty="0" smtClean="0"/>
              <a:t>inclusive user groups</a:t>
            </a:r>
            <a:endParaRPr lang="en-CA" dirty="0"/>
          </a:p>
        </p:txBody>
      </p:sp>
      <p:sp>
        <p:nvSpPr>
          <p:cNvPr id="3" name="Content Placeholder 2"/>
          <p:cNvSpPr>
            <a:spLocks noGrp="1"/>
          </p:cNvSpPr>
          <p:nvPr>
            <p:ph idx="1"/>
          </p:nvPr>
        </p:nvSpPr>
        <p:spPr>
          <a:xfrm>
            <a:off x="296886" y="799200"/>
            <a:ext cx="11447758" cy="5600295"/>
          </a:xfrm>
        </p:spPr>
        <p:txBody>
          <a:bodyPr>
            <a:normAutofit/>
          </a:bodyPr>
          <a:lstStyle/>
          <a:p>
            <a:pPr marL="0" indent="0">
              <a:buNone/>
            </a:pPr>
            <a:endParaRPr lang="en-CA" dirty="0" smtClean="0"/>
          </a:p>
          <a:p>
            <a:pPr marL="0" indent="0">
              <a:buNone/>
            </a:pPr>
            <a:r>
              <a:rPr lang="en-CA" dirty="0" smtClean="0"/>
              <a:t>Human </a:t>
            </a:r>
            <a:r>
              <a:rPr lang="en-CA" dirty="0"/>
              <a:t>beings are the real experts in adapting to diversity</a:t>
            </a:r>
            <a:r>
              <a:rPr lang="en-CA" dirty="0" smtClean="0"/>
              <a:t>.</a:t>
            </a:r>
            <a:endParaRPr lang="en-CA" dirty="0"/>
          </a:p>
          <a:p>
            <a:pPr marL="0" indent="0">
              <a:buNone/>
            </a:pPr>
            <a:r>
              <a:rPr lang="en-CA" dirty="0" smtClean="0"/>
              <a:t>Solve </a:t>
            </a:r>
            <a:r>
              <a:rPr lang="en-CA" dirty="0"/>
              <a:t>for one, extend to </a:t>
            </a:r>
            <a:r>
              <a:rPr lang="en-CA" dirty="0" smtClean="0"/>
              <a:t>many by </a:t>
            </a:r>
            <a:r>
              <a:rPr lang="en-CA" dirty="0"/>
              <a:t>focusing on what’s universally important to </a:t>
            </a:r>
            <a:r>
              <a:rPr lang="en-CA" dirty="0" smtClean="0"/>
              <a:t>all humans</a:t>
            </a:r>
          </a:p>
          <a:p>
            <a:pPr marL="0" indent="0">
              <a:buNone/>
            </a:pPr>
            <a:r>
              <a:rPr lang="en-CA" b="1" dirty="0"/>
              <a:t>The beauty of constraints </a:t>
            </a:r>
            <a:endParaRPr lang="en-CA" dirty="0"/>
          </a:p>
          <a:p>
            <a:pPr marL="0" indent="0">
              <a:buNone/>
            </a:pPr>
            <a:r>
              <a:rPr lang="en-CA" dirty="0"/>
              <a:t>Designing for people with permanent disabilities can seem like a significant constraint, but the resulting designs can actually benefit a much larger number of people. For example, closed captioning was created for the hard of hearing community. But, there are many benefits of captioning such as reading in a crowded airport, or, teaching children how to read.</a:t>
            </a:r>
          </a:p>
          <a:p>
            <a:pPr marL="0" indent="0">
              <a:buNone/>
            </a:pPr>
            <a:r>
              <a:rPr lang="en-CA" dirty="0"/>
              <a:t>Similarly, high-contrast screen settings were initially made to benefit people with vision impairments. But today, many people benefit from high-contrast settings when they use a device in bright sunlight. The same is true for remote controls, automatic door openers, audiobooks, email, and much more. Designing with constraints in mind is simply designing well</a:t>
            </a:r>
            <a:r>
              <a:rPr lang="en-CA" dirty="0" smtClean="0"/>
              <a:t>.</a:t>
            </a:r>
            <a:r>
              <a:rPr lang="en-CA" dirty="0"/>
              <a:t> </a:t>
            </a:r>
            <a:endParaRPr lang="en-CA" dirty="0" smtClean="0"/>
          </a:p>
          <a:p>
            <a:pPr marL="0" indent="0">
              <a:buNone/>
            </a:pPr>
            <a:r>
              <a:rPr lang="en-CA" dirty="0" smtClean="0"/>
              <a:t>- Microsoft Inclusive Design Toolkit</a:t>
            </a:r>
          </a:p>
          <a:p>
            <a:endParaRPr lang="en-CA" dirty="0"/>
          </a:p>
        </p:txBody>
      </p:sp>
    </p:spTree>
    <p:extLst>
      <p:ext uri="{BB962C8B-B14F-4D97-AF65-F5344CB8AC3E}">
        <p14:creationId xmlns:p14="http://schemas.microsoft.com/office/powerpoint/2010/main" val="1713674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Benefits of inclusive </a:t>
            </a:r>
            <a:r>
              <a:rPr lang="en-CA" dirty="0" smtClean="0"/>
              <a:t>design</a:t>
            </a:r>
            <a:endParaRPr lang="en-CA" dirty="0"/>
          </a:p>
        </p:txBody>
      </p:sp>
      <p:sp>
        <p:nvSpPr>
          <p:cNvPr id="3" name="Content Placeholder 2"/>
          <p:cNvSpPr>
            <a:spLocks noGrp="1"/>
          </p:cNvSpPr>
          <p:nvPr>
            <p:ph idx="1"/>
          </p:nvPr>
        </p:nvSpPr>
        <p:spPr>
          <a:xfrm>
            <a:off x="283031" y="799200"/>
            <a:ext cx="11435727" cy="5600295"/>
          </a:xfrm>
        </p:spPr>
        <p:txBody>
          <a:bodyPr>
            <a:normAutofit/>
          </a:bodyPr>
          <a:lstStyle/>
          <a:p>
            <a:pPr marL="0" indent="0">
              <a:buNone/>
            </a:pPr>
            <a:endParaRPr lang="en-CA" dirty="0" smtClean="0"/>
          </a:p>
          <a:p>
            <a:pPr marL="0" indent="0">
              <a:buNone/>
            </a:pPr>
            <a:r>
              <a:rPr lang="en-CA" dirty="0" smtClean="0"/>
              <a:t>Technology </a:t>
            </a:r>
            <a:r>
              <a:rPr lang="en-CA" dirty="0"/>
              <a:t>that’s designed through inclusive practices pays off in many ways including:</a:t>
            </a:r>
          </a:p>
          <a:p>
            <a:pPr>
              <a:buFont typeface="Arial" panose="020B0604020202020204" pitchFamily="34" charset="0"/>
              <a:buChar char="•"/>
            </a:pPr>
            <a:r>
              <a:rPr lang="en-CA" dirty="0" smtClean="0"/>
              <a:t> Increased </a:t>
            </a:r>
            <a:r>
              <a:rPr lang="en-CA" dirty="0"/>
              <a:t>access</a:t>
            </a:r>
          </a:p>
          <a:p>
            <a:pPr>
              <a:buFont typeface="Arial" panose="020B0604020202020204" pitchFamily="34" charset="0"/>
              <a:buChar char="•"/>
            </a:pPr>
            <a:r>
              <a:rPr lang="en-CA" dirty="0" smtClean="0"/>
              <a:t> Reduced </a:t>
            </a:r>
            <a:r>
              <a:rPr lang="en-CA" dirty="0"/>
              <a:t>friction</a:t>
            </a:r>
          </a:p>
          <a:p>
            <a:pPr>
              <a:buFont typeface="Arial" panose="020B0604020202020204" pitchFamily="34" charset="0"/>
              <a:buChar char="•"/>
            </a:pPr>
            <a:r>
              <a:rPr lang="en-CA" dirty="0" smtClean="0"/>
              <a:t> More </a:t>
            </a:r>
            <a:r>
              <a:rPr lang="en-CA" dirty="0"/>
              <a:t>emotional </a:t>
            </a:r>
            <a:r>
              <a:rPr lang="en-CA" dirty="0" smtClean="0"/>
              <a:t>context</a:t>
            </a:r>
          </a:p>
          <a:p>
            <a:pPr>
              <a:buFont typeface="Arial" panose="020B0604020202020204" pitchFamily="34" charset="0"/>
              <a:buChar char="•"/>
            </a:pPr>
            <a:r>
              <a:rPr lang="en-US" dirty="0"/>
              <a:t> </a:t>
            </a:r>
            <a:r>
              <a:rPr lang="en-US" dirty="0" smtClean="0"/>
              <a:t>Improves the overall User Experience</a:t>
            </a:r>
          </a:p>
          <a:p>
            <a:pPr>
              <a:buFont typeface="Arial" panose="020B0604020202020204" pitchFamily="34" charset="0"/>
              <a:buChar char="•"/>
            </a:pPr>
            <a:r>
              <a:rPr lang="en-US" dirty="0"/>
              <a:t> </a:t>
            </a:r>
            <a:r>
              <a:rPr lang="en-US" dirty="0" smtClean="0"/>
              <a:t>Provides people with more independence</a:t>
            </a:r>
            <a:endParaRPr lang="en-CA" dirty="0"/>
          </a:p>
          <a:p>
            <a:r>
              <a:rPr lang="en-CA" dirty="0"/>
              <a:t>The impact of inclusive design is more than just the products that people use. It’s also a shift in our mindset, methods, and behaviors. What we design is a </a:t>
            </a:r>
            <a:r>
              <a:rPr lang="en-CA" dirty="0" smtClean="0"/>
              <a:t>by product </a:t>
            </a:r>
            <a:r>
              <a:rPr lang="en-CA" dirty="0"/>
              <a:t>of how we design. Measuring the benefits includes measuring the shift in our culture and ourselves.</a:t>
            </a:r>
          </a:p>
        </p:txBody>
      </p:sp>
    </p:spTree>
    <p:extLst>
      <p:ext uri="{BB962C8B-B14F-4D97-AF65-F5344CB8AC3E}">
        <p14:creationId xmlns:p14="http://schemas.microsoft.com/office/powerpoint/2010/main" val="1570569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31" y="154345"/>
            <a:ext cx="10058400" cy="531455"/>
          </a:xfrm>
        </p:spPr>
        <p:txBody>
          <a:bodyPr>
            <a:normAutofit/>
          </a:bodyPr>
          <a:lstStyle/>
          <a:p>
            <a:r>
              <a:rPr lang="en-CA" dirty="0"/>
              <a:t>Craft </a:t>
            </a:r>
            <a:r>
              <a:rPr lang="en-CA" dirty="0" smtClean="0"/>
              <a:t>an easy, engaging,</a:t>
            </a:r>
            <a:r>
              <a:rPr lang="en-CA" dirty="0"/>
              <a:t> </a:t>
            </a:r>
            <a:r>
              <a:rPr lang="en-CA" dirty="0" smtClean="0"/>
              <a:t>and accessible </a:t>
            </a:r>
            <a:r>
              <a:rPr lang="en-CA" dirty="0"/>
              <a:t>user </a:t>
            </a:r>
            <a:r>
              <a:rPr lang="en-CA" dirty="0" smtClean="0"/>
              <a:t>experience</a:t>
            </a:r>
            <a:endParaRPr lang="en-CA" dirty="0"/>
          </a:p>
        </p:txBody>
      </p:sp>
      <p:sp>
        <p:nvSpPr>
          <p:cNvPr id="3" name="Content Placeholder 2"/>
          <p:cNvSpPr>
            <a:spLocks noGrp="1"/>
          </p:cNvSpPr>
          <p:nvPr>
            <p:ph idx="1"/>
          </p:nvPr>
        </p:nvSpPr>
        <p:spPr>
          <a:xfrm>
            <a:off x="283031" y="799200"/>
            <a:ext cx="11534896" cy="5600295"/>
          </a:xfrm>
        </p:spPr>
        <p:txBody>
          <a:bodyPr>
            <a:noAutofit/>
          </a:bodyPr>
          <a:lstStyle/>
          <a:p>
            <a:pPr marL="0" indent="0">
              <a:buNone/>
            </a:pPr>
            <a:endParaRPr lang="en-CA" dirty="0" smtClean="0">
              <a:latin typeface="+mn-lt"/>
            </a:endParaRPr>
          </a:p>
          <a:p>
            <a:pPr marL="0" indent="0">
              <a:buNone/>
            </a:pPr>
            <a:r>
              <a:rPr lang="en-CA" dirty="0" smtClean="0">
                <a:latin typeface="+mn-lt"/>
              </a:rPr>
              <a:t>Accessibility </a:t>
            </a:r>
            <a:r>
              <a:rPr lang="en-CA" dirty="0">
                <a:latin typeface="+mn-lt"/>
              </a:rPr>
              <a:t>is for everyone – it </a:t>
            </a:r>
            <a:r>
              <a:rPr lang="en-CA" dirty="0" smtClean="0">
                <a:latin typeface="+mn-lt"/>
              </a:rPr>
              <a:t>means making </a:t>
            </a:r>
            <a:r>
              <a:rPr lang="en-CA" dirty="0">
                <a:latin typeface="+mn-lt"/>
              </a:rPr>
              <a:t>our products flexible enough </a:t>
            </a:r>
            <a:r>
              <a:rPr lang="en-CA" dirty="0" smtClean="0">
                <a:latin typeface="+mn-lt"/>
              </a:rPr>
              <a:t>to meet </a:t>
            </a:r>
            <a:r>
              <a:rPr lang="en-CA" dirty="0">
                <a:latin typeface="+mn-lt"/>
              </a:rPr>
              <a:t>a broad range of </a:t>
            </a:r>
            <a:r>
              <a:rPr lang="en-CA" dirty="0" smtClean="0">
                <a:latin typeface="+mn-lt"/>
              </a:rPr>
              <a:t>preferences, needs </a:t>
            </a:r>
            <a:r>
              <a:rPr lang="en-CA" dirty="0">
                <a:latin typeface="+mn-lt"/>
              </a:rPr>
              <a:t>and situations</a:t>
            </a:r>
            <a:r>
              <a:rPr lang="en-CA" dirty="0" smtClean="0">
                <a:latin typeface="+mn-lt"/>
              </a:rPr>
              <a:t>.</a:t>
            </a:r>
            <a:endParaRPr lang="en-CA" dirty="0">
              <a:latin typeface="+mn-lt"/>
              <a:cs typeface="Arial" panose="020B0604020202020204" pitchFamily="34" charset="0"/>
            </a:endParaRPr>
          </a:p>
          <a:p>
            <a:pPr>
              <a:buFont typeface="Arial" panose="020B0604020202020204" pitchFamily="34" charset="0"/>
              <a:buChar char="•"/>
            </a:pPr>
            <a:r>
              <a:rPr lang="en-CA" dirty="0" smtClean="0">
                <a:latin typeface="+mn-lt"/>
                <a:cs typeface="Arial" panose="020B0604020202020204" pitchFamily="34" charset="0"/>
              </a:rPr>
              <a:t> Consider </a:t>
            </a:r>
            <a:r>
              <a:rPr lang="en-CA" dirty="0">
                <a:latin typeface="+mn-lt"/>
                <a:cs typeface="Arial" panose="020B0604020202020204" pitchFamily="34" charset="0"/>
              </a:rPr>
              <a:t>accessibility at the beginning of your project</a:t>
            </a:r>
            <a:r>
              <a:rPr lang="en-CA" dirty="0" smtClean="0">
                <a:latin typeface="+mn-lt"/>
                <a:cs typeface="Arial" panose="020B0604020202020204" pitchFamily="34" charset="0"/>
              </a:rPr>
              <a:t>.</a:t>
            </a:r>
          </a:p>
          <a:p>
            <a:pPr>
              <a:buFont typeface="Arial" panose="020B0604020202020204" pitchFamily="34" charset="0"/>
              <a:buChar char="•"/>
            </a:pPr>
            <a:r>
              <a:rPr lang="en-CA" dirty="0">
                <a:latin typeface="+mn-lt"/>
                <a:cs typeface="Arial" panose="020B0604020202020204" pitchFamily="34" charset="0"/>
              </a:rPr>
              <a:t> </a:t>
            </a:r>
            <a:r>
              <a:rPr lang="en-CA" dirty="0" smtClean="0">
                <a:latin typeface="+mn-lt"/>
                <a:cs typeface="Arial" panose="020B0604020202020204" pitchFamily="34" charset="0"/>
              </a:rPr>
              <a:t>Design </a:t>
            </a:r>
            <a:r>
              <a:rPr lang="en-CA" dirty="0">
                <a:latin typeface="+mn-lt"/>
                <a:cs typeface="Arial" panose="020B0604020202020204" pitchFamily="34" charset="0"/>
              </a:rPr>
              <a:t>for accessibility</a:t>
            </a:r>
          </a:p>
          <a:p>
            <a:pPr>
              <a:buFont typeface="Arial" panose="020B0604020202020204" pitchFamily="34" charset="0"/>
              <a:buChar char="•"/>
            </a:pPr>
            <a:r>
              <a:rPr lang="en-CA" dirty="0" smtClean="0">
                <a:latin typeface="+mn-lt"/>
                <a:cs typeface="Arial" panose="020B0604020202020204" pitchFamily="34" charset="0"/>
              </a:rPr>
              <a:t> Include people with</a:t>
            </a:r>
            <a:r>
              <a:rPr lang="en-CA" dirty="0">
                <a:latin typeface="+mn-lt"/>
                <a:cs typeface="Arial" panose="020B0604020202020204" pitchFamily="34" charset="0"/>
              </a:rPr>
              <a:t> </a:t>
            </a:r>
            <a:r>
              <a:rPr lang="en-CA" dirty="0" smtClean="0">
                <a:latin typeface="+mn-lt"/>
                <a:cs typeface="Arial" panose="020B0604020202020204" pitchFamily="34" charset="0"/>
              </a:rPr>
              <a:t>disabilities in user </a:t>
            </a:r>
            <a:r>
              <a:rPr lang="en-CA" dirty="0">
                <a:latin typeface="+mn-lt"/>
                <a:cs typeface="Arial" panose="020B0604020202020204" pitchFamily="34" charset="0"/>
              </a:rPr>
              <a:t>research.</a:t>
            </a:r>
          </a:p>
          <a:p>
            <a:pPr>
              <a:buFont typeface="Arial" panose="020B0604020202020204" pitchFamily="34" charset="0"/>
              <a:buChar char="•"/>
            </a:pPr>
            <a:r>
              <a:rPr lang="en-CA" dirty="0" smtClean="0">
                <a:latin typeface="+mn-lt"/>
                <a:cs typeface="Arial" panose="020B0604020202020204" pitchFamily="34" charset="0"/>
              </a:rPr>
              <a:t> Write </a:t>
            </a:r>
            <a:r>
              <a:rPr lang="en-CA" dirty="0">
                <a:latin typeface="+mn-lt"/>
                <a:cs typeface="Arial" panose="020B0604020202020204" pitchFamily="34" charset="0"/>
              </a:rPr>
              <a:t>content </a:t>
            </a:r>
            <a:r>
              <a:rPr lang="en-CA" dirty="0" smtClean="0">
                <a:latin typeface="+mn-lt"/>
                <a:cs typeface="Arial" panose="020B0604020202020204" pitchFamily="34" charset="0"/>
              </a:rPr>
              <a:t>in plain language. (</a:t>
            </a:r>
            <a:r>
              <a:rPr lang="en-CA" dirty="0" err="1" smtClean="0">
                <a:latin typeface="+mn-lt"/>
                <a:cs typeface="Arial" panose="020B0604020202020204" pitchFamily="34" charset="0"/>
              </a:rPr>
              <a:t>e.g</a:t>
            </a:r>
            <a:r>
              <a:rPr lang="en-CA" dirty="0" smtClean="0">
                <a:latin typeface="+mn-lt"/>
                <a:cs typeface="Arial" panose="020B0604020202020204" pitchFamily="34" charset="0"/>
              </a:rPr>
              <a:t> </a:t>
            </a:r>
            <a:r>
              <a:rPr lang="en-CA" dirty="0" err="1" smtClean="0">
                <a:latin typeface="+mn-lt"/>
                <a:cs typeface="Arial" panose="020B0604020202020204" pitchFamily="34" charset="0"/>
              </a:rPr>
              <a:t>Flesch</a:t>
            </a:r>
            <a:r>
              <a:rPr lang="en-CA" dirty="0" smtClean="0">
                <a:latin typeface="+mn-lt"/>
                <a:cs typeface="Arial" panose="020B0604020202020204" pitchFamily="34" charset="0"/>
              </a:rPr>
              <a:t> – Kincaid Grade Reading Level)</a:t>
            </a:r>
          </a:p>
          <a:p>
            <a:pPr>
              <a:buFont typeface="Arial" panose="020B0604020202020204" pitchFamily="34" charset="0"/>
              <a:buChar char="•"/>
            </a:pPr>
            <a:r>
              <a:rPr lang="en-CA" dirty="0" smtClean="0">
                <a:latin typeface="+mn-lt"/>
                <a:cs typeface="Arial" panose="020B0604020202020204" pitchFamily="34" charset="0"/>
              </a:rPr>
              <a:t> Use good development</a:t>
            </a:r>
            <a:r>
              <a:rPr lang="en-CA" dirty="0">
                <a:latin typeface="+mn-lt"/>
                <a:cs typeface="Arial" panose="020B0604020202020204" pitchFamily="34" charset="0"/>
              </a:rPr>
              <a:t> </a:t>
            </a:r>
            <a:r>
              <a:rPr lang="en-CA" dirty="0" smtClean="0">
                <a:latin typeface="+mn-lt"/>
                <a:cs typeface="Arial" panose="020B0604020202020204" pitchFamily="34" charset="0"/>
              </a:rPr>
              <a:t>practices</a:t>
            </a:r>
            <a:r>
              <a:rPr lang="en-CA" dirty="0">
                <a:latin typeface="+mn-lt"/>
                <a:cs typeface="Arial" panose="020B0604020202020204" pitchFamily="34" charset="0"/>
              </a:rPr>
              <a:t>.</a:t>
            </a:r>
          </a:p>
          <a:p>
            <a:pPr>
              <a:buFont typeface="Arial" panose="020B0604020202020204" pitchFamily="34" charset="0"/>
              <a:buChar char="•"/>
            </a:pPr>
            <a:r>
              <a:rPr lang="en-CA" dirty="0" smtClean="0">
                <a:latin typeface="+mn-lt"/>
                <a:cs typeface="Arial" panose="020B0604020202020204" pitchFamily="34" charset="0"/>
              </a:rPr>
              <a:t> Choose accessible platforms</a:t>
            </a:r>
            <a:r>
              <a:rPr lang="en-CA" dirty="0">
                <a:latin typeface="+mn-lt"/>
                <a:cs typeface="Arial" panose="020B0604020202020204" pitchFamily="34" charset="0"/>
              </a:rPr>
              <a:t>, </a:t>
            </a:r>
            <a:r>
              <a:rPr lang="en-CA" dirty="0" smtClean="0">
                <a:latin typeface="+mn-lt"/>
                <a:cs typeface="Arial" panose="020B0604020202020204" pitchFamily="34" charset="0"/>
              </a:rPr>
              <a:t>frameworks, and </a:t>
            </a:r>
            <a:r>
              <a:rPr lang="en-CA" dirty="0">
                <a:latin typeface="+mn-lt"/>
                <a:cs typeface="Arial" panose="020B0604020202020204" pitchFamily="34" charset="0"/>
              </a:rPr>
              <a:t>technologies</a:t>
            </a:r>
            <a:r>
              <a:rPr lang="en-CA" dirty="0" smtClean="0">
                <a:latin typeface="+mn-lt"/>
                <a:cs typeface="Arial" panose="020B0604020202020204" pitchFamily="34" charset="0"/>
              </a:rPr>
              <a:t>.</a:t>
            </a:r>
            <a:endParaRPr lang="en-CA" dirty="0">
              <a:latin typeface="+mn-lt"/>
              <a:cs typeface="Arial" panose="020B0604020202020204" pitchFamily="34" charset="0"/>
            </a:endParaRPr>
          </a:p>
        </p:txBody>
      </p:sp>
    </p:spTree>
    <p:extLst>
      <p:ext uri="{BB962C8B-B14F-4D97-AF65-F5344CB8AC3E}">
        <p14:creationId xmlns:p14="http://schemas.microsoft.com/office/powerpoint/2010/main" val="2014326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questions to ask yourself</a:t>
            </a:r>
            <a:endParaRPr lang="en-CA" dirty="0"/>
          </a:p>
        </p:txBody>
      </p:sp>
      <p:sp>
        <p:nvSpPr>
          <p:cNvPr id="3" name="Content Placeholder 2"/>
          <p:cNvSpPr>
            <a:spLocks noGrp="1"/>
          </p:cNvSpPr>
          <p:nvPr>
            <p:ph idx="1"/>
          </p:nvPr>
        </p:nvSpPr>
        <p:spPr>
          <a:xfrm>
            <a:off x="283031" y="838159"/>
            <a:ext cx="10058400" cy="4023360"/>
          </a:xfrm>
        </p:spPr>
        <p:txBody>
          <a:bodyPr>
            <a:normAutofit/>
          </a:bodyPr>
          <a:lstStyle/>
          <a:p>
            <a:pPr marL="0" indent="0">
              <a:buNone/>
            </a:pPr>
            <a:endParaRPr lang="en-CA" b="1" dirty="0" smtClean="0"/>
          </a:p>
          <a:p>
            <a:pPr marL="0" indent="0">
              <a:buNone/>
            </a:pPr>
            <a:r>
              <a:rPr lang="en-CA" b="1" dirty="0" smtClean="0"/>
              <a:t>Poll</a:t>
            </a:r>
            <a:r>
              <a:rPr lang="en-CA" b="1" dirty="0"/>
              <a:t>: How many people here </a:t>
            </a:r>
            <a:r>
              <a:rPr lang="en-CA" b="1" dirty="0" smtClean="0"/>
              <a:t>use adaptive </a:t>
            </a:r>
            <a:r>
              <a:rPr lang="en-CA" b="1" dirty="0" smtClean="0"/>
              <a:t>technologies?</a:t>
            </a:r>
            <a:endParaRPr lang="en-US" dirty="0" smtClean="0"/>
          </a:p>
          <a:p>
            <a:pPr marL="0" indent="0">
              <a:buNone/>
            </a:pPr>
            <a:r>
              <a:rPr lang="en-CA" b="1" dirty="0" smtClean="0"/>
              <a:t>Poll: If you use a screen reader, like JAWS or NVDA, to test for accessibility, will that tell you </a:t>
            </a:r>
            <a:r>
              <a:rPr lang="en-CA" b="1" dirty="0"/>
              <a:t>if your digital project is accessible </a:t>
            </a:r>
            <a:r>
              <a:rPr lang="en-CA" b="1" dirty="0" smtClean="0"/>
              <a:t>to all </a:t>
            </a:r>
            <a:r>
              <a:rPr lang="en-CA" b="1" dirty="0"/>
              <a:t>users</a:t>
            </a:r>
            <a:r>
              <a:rPr lang="en-CA" b="1" dirty="0" smtClean="0"/>
              <a:t>?</a:t>
            </a:r>
            <a:endParaRPr lang="en-US" b="1" dirty="0"/>
          </a:p>
          <a:p>
            <a:pPr marL="0" indent="0">
              <a:buNone/>
            </a:pPr>
            <a:r>
              <a:rPr lang="en-CA" dirty="0" smtClean="0"/>
              <a:t>User </a:t>
            </a:r>
            <a:r>
              <a:rPr lang="en-CA" dirty="0"/>
              <a:t>testing is essential, </a:t>
            </a:r>
            <a:r>
              <a:rPr lang="en-CA" dirty="0" smtClean="0"/>
              <a:t>use </a:t>
            </a:r>
            <a:r>
              <a:rPr lang="en-CA" dirty="0"/>
              <a:t>actual users. </a:t>
            </a:r>
            <a:r>
              <a:rPr lang="en-CA" dirty="0" smtClean="0"/>
              <a:t>Developers</a:t>
            </a:r>
            <a:r>
              <a:rPr lang="en-CA" strike="sngStrike" dirty="0" smtClean="0"/>
              <a:t> </a:t>
            </a:r>
            <a:r>
              <a:rPr lang="en-CA" dirty="0" smtClean="0"/>
              <a:t>testing with </a:t>
            </a:r>
            <a:r>
              <a:rPr lang="en-CA" b="1" dirty="0" smtClean="0">
                <a:hlinkClick r:id="rId2"/>
              </a:rPr>
              <a:t>adaptive</a:t>
            </a:r>
            <a:r>
              <a:rPr lang="en-CA" dirty="0" smtClean="0"/>
              <a:t> technology is not user based testing. It </a:t>
            </a:r>
            <a:r>
              <a:rPr lang="en-CA" dirty="0"/>
              <a:t>also does not yield good results as they are not experts in </a:t>
            </a:r>
            <a:r>
              <a:rPr lang="en-CA" dirty="0" smtClean="0"/>
              <a:t>adaptive technology. </a:t>
            </a:r>
            <a:r>
              <a:rPr lang="en-CA" dirty="0"/>
              <a:t>If you test with tools without understanding the </a:t>
            </a:r>
            <a:r>
              <a:rPr lang="en-CA" dirty="0" smtClean="0"/>
              <a:t>how’s </a:t>
            </a:r>
            <a:r>
              <a:rPr lang="en-CA" dirty="0"/>
              <a:t>and </a:t>
            </a:r>
            <a:r>
              <a:rPr lang="en-CA" dirty="0" smtClean="0"/>
              <a:t>why’s </a:t>
            </a:r>
            <a:r>
              <a:rPr lang="en-CA" dirty="0"/>
              <a:t>its not a worthwhile approach.</a:t>
            </a:r>
            <a:endParaRPr lang="en-US" b="1" dirty="0" smtClean="0"/>
          </a:p>
          <a:p>
            <a:pPr marL="0" indent="0">
              <a:buNone/>
            </a:pPr>
            <a:r>
              <a:rPr lang="en-CA" dirty="0" smtClean="0"/>
              <a:t>Adaptive </a:t>
            </a:r>
            <a:r>
              <a:rPr lang="en-CA" dirty="0"/>
              <a:t>technologies are not </a:t>
            </a:r>
            <a:r>
              <a:rPr lang="en-CA" dirty="0" smtClean="0"/>
              <a:t>the starting </a:t>
            </a:r>
            <a:r>
              <a:rPr lang="en-CA" dirty="0"/>
              <a:t>point for ensuring </a:t>
            </a:r>
            <a:r>
              <a:rPr lang="en-CA" dirty="0" smtClean="0"/>
              <a:t>accessibility. The starting point needs to be when the project is being planned. The basis of accessibility has to be built into the design and user experience phases by default and follows international standards.</a:t>
            </a:r>
            <a:endParaRPr lang="en-CA" b="1" dirty="0"/>
          </a:p>
        </p:txBody>
      </p:sp>
    </p:spTree>
    <p:extLst>
      <p:ext uri="{BB962C8B-B14F-4D97-AF65-F5344CB8AC3E}">
        <p14:creationId xmlns:p14="http://schemas.microsoft.com/office/powerpoint/2010/main" val="1376533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Using </a:t>
            </a:r>
            <a:r>
              <a:rPr lang="en-CA" dirty="0"/>
              <a:t>cognitive walkthroughs to better review designs for accessibility</a:t>
            </a:r>
          </a:p>
        </p:txBody>
      </p:sp>
      <p:sp>
        <p:nvSpPr>
          <p:cNvPr id="3" name="Content Placeholder 2"/>
          <p:cNvSpPr>
            <a:spLocks noGrp="1"/>
          </p:cNvSpPr>
          <p:nvPr>
            <p:ph idx="1"/>
          </p:nvPr>
        </p:nvSpPr>
        <p:spPr>
          <a:xfrm>
            <a:off x="283031" y="799200"/>
            <a:ext cx="11424060" cy="5600295"/>
          </a:xfrm>
        </p:spPr>
        <p:txBody>
          <a:bodyPr>
            <a:normAutofit/>
          </a:bodyPr>
          <a:lstStyle/>
          <a:p>
            <a:pPr marL="0" indent="0">
              <a:buNone/>
            </a:pPr>
            <a:endParaRPr lang="en-CA" b="1" dirty="0" smtClean="0"/>
          </a:p>
          <a:p>
            <a:pPr marL="0" indent="0">
              <a:buNone/>
            </a:pPr>
            <a:r>
              <a:rPr lang="en-CA" b="1" dirty="0" smtClean="0"/>
              <a:t>What </a:t>
            </a:r>
            <a:r>
              <a:rPr lang="en-CA" b="1" dirty="0"/>
              <a:t>is a cognitive walkthrough?</a:t>
            </a:r>
            <a:endParaRPr lang="en-CA" dirty="0"/>
          </a:p>
          <a:p>
            <a:pPr marL="0" indent="0">
              <a:buNone/>
            </a:pPr>
            <a:r>
              <a:rPr lang="en-CA" dirty="0"/>
              <a:t>An evaluator examines the usability of a product by walking through a series of tasks and asking a set of questions from a user’s point of view</a:t>
            </a:r>
            <a:r>
              <a:rPr lang="en-CA" dirty="0" smtClean="0"/>
              <a:t>.</a:t>
            </a:r>
          </a:p>
          <a:p>
            <a:pPr marL="0" indent="0">
              <a:buNone/>
            </a:pPr>
            <a:r>
              <a:rPr lang="en-CA" b="1" dirty="0" smtClean="0"/>
              <a:t>Step </a:t>
            </a:r>
            <a:r>
              <a:rPr lang="en-CA" b="1" dirty="0"/>
              <a:t>1</a:t>
            </a:r>
            <a:endParaRPr lang="en-CA" dirty="0"/>
          </a:p>
          <a:p>
            <a:pPr marL="0" indent="0">
              <a:buNone/>
            </a:pPr>
            <a:r>
              <a:rPr lang="en-CA" dirty="0"/>
              <a:t>Choose a user or </a:t>
            </a:r>
            <a:r>
              <a:rPr lang="en-CA" dirty="0" smtClean="0"/>
              <a:t>persona</a:t>
            </a:r>
          </a:p>
          <a:p>
            <a:pPr marL="0" indent="0">
              <a:buNone/>
            </a:pPr>
            <a:r>
              <a:rPr lang="en-CA" b="1" dirty="0" smtClean="0"/>
              <a:t>Option </a:t>
            </a:r>
            <a:r>
              <a:rPr lang="en-CA" b="1" dirty="0"/>
              <a:t>1: </a:t>
            </a:r>
            <a:r>
              <a:rPr lang="en-CA" dirty="0"/>
              <a:t>Enhance existing personas</a:t>
            </a:r>
          </a:p>
          <a:p>
            <a:pPr marL="0" indent="0">
              <a:buNone/>
            </a:pPr>
            <a:r>
              <a:rPr lang="en-CA" dirty="0"/>
              <a:t>Give your existing personas access requirements</a:t>
            </a:r>
          </a:p>
          <a:p>
            <a:pPr marL="0" indent="0">
              <a:buNone/>
            </a:pPr>
            <a:r>
              <a:rPr lang="en-CA" b="1" dirty="0"/>
              <a:t>Option 2: </a:t>
            </a:r>
            <a:r>
              <a:rPr lang="en-CA" dirty="0"/>
              <a:t>Accessibility-specific personas</a:t>
            </a:r>
          </a:p>
          <a:p>
            <a:pPr marL="0" indent="0">
              <a:buNone/>
            </a:pPr>
            <a:r>
              <a:rPr lang="en-CA" dirty="0"/>
              <a:t>Build off existing personas or create new personas</a:t>
            </a:r>
          </a:p>
        </p:txBody>
      </p:sp>
    </p:spTree>
    <p:extLst>
      <p:ext uri="{BB962C8B-B14F-4D97-AF65-F5344CB8AC3E}">
        <p14:creationId xmlns:p14="http://schemas.microsoft.com/office/powerpoint/2010/main" val="1867380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 and inclusive personas</a:t>
            </a:r>
            <a:endParaRPr lang="en-CA" dirty="0"/>
          </a:p>
        </p:txBody>
      </p:sp>
      <p:sp>
        <p:nvSpPr>
          <p:cNvPr id="5" name="Content Placeholder 4"/>
          <p:cNvSpPr>
            <a:spLocks noGrp="1"/>
          </p:cNvSpPr>
          <p:nvPr>
            <p:ph idx="1"/>
          </p:nvPr>
        </p:nvSpPr>
        <p:spPr>
          <a:xfrm>
            <a:off x="283031" y="799200"/>
            <a:ext cx="11424060" cy="5600295"/>
          </a:xfrm>
        </p:spPr>
        <p:txBody>
          <a:bodyPr>
            <a:normAutofit/>
          </a:bodyPr>
          <a:lstStyle/>
          <a:p>
            <a:pPr marL="0" indent="0">
              <a:buNone/>
            </a:pPr>
            <a:endParaRPr lang="en-CA" dirty="0" smtClean="0"/>
          </a:p>
          <a:p>
            <a:pPr marL="0" indent="0">
              <a:buNone/>
            </a:pPr>
            <a:r>
              <a:rPr lang="en-CA" dirty="0" smtClean="0"/>
              <a:t>A </a:t>
            </a:r>
            <a:r>
              <a:rPr lang="en-CA" dirty="0"/>
              <a:t>good persona should include information </a:t>
            </a:r>
            <a:r>
              <a:rPr lang="en-CA" dirty="0" smtClean="0"/>
              <a:t>about: their </a:t>
            </a:r>
            <a:r>
              <a:rPr lang="en-CA" dirty="0"/>
              <a:t>ability and any assistive technology they use(ability</a:t>
            </a:r>
            <a:r>
              <a:rPr lang="en-CA" dirty="0" smtClean="0"/>
              <a:t>). the </a:t>
            </a:r>
            <a:r>
              <a:rPr lang="en-CA" dirty="0"/>
              <a:t>affect their ability has on their digital experience (</a:t>
            </a:r>
            <a:r>
              <a:rPr lang="en-CA" dirty="0" smtClean="0"/>
              <a:t>aptitude) their </a:t>
            </a:r>
            <a:r>
              <a:rPr lang="en-CA" dirty="0"/>
              <a:t>motivation, emotion, risk tolerance, and persistence (attitude</a:t>
            </a:r>
            <a:r>
              <a:rPr lang="en-CA" dirty="0" smtClean="0"/>
              <a:t>). </a:t>
            </a:r>
            <a:r>
              <a:rPr lang="en-CA" dirty="0"/>
              <a:t>Remember that people are diverse. Be careful not to assume that all users, including users with disabilities, use the product the same way. People use different interaction techniques, different adaptive strategies, and different assistive technology configurations. People have different experiences, different expectations, and different preferences. </a:t>
            </a:r>
          </a:p>
          <a:p>
            <a:pPr marL="0" indent="0">
              <a:buNone/>
            </a:pPr>
            <a:r>
              <a:rPr lang="en-CA" b="1" dirty="0"/>
              <a:t>Example persona</a:t>
            </a:r>
            <a:r>
              <a:rPr lang="en-CA" b="1" dirty="0" smtClean="0"/>
              <a:t>: Joe</a:t>
            </a:r>
            <a:endParaRPr lang="en-CA" b="1" dirty="0"/>
          </a:p>
          <a:p>
            <a:pPr marL="0" indent="0">
              <a:buNone/>
            </a:pPr>
            <a:r>
              <a:rPr lang="en-CA" dirty="0"/>
              <a:t>Joe has hand tremors from Parkinson’s.</a:t>
            </a:r>
          </a:p>
          <a:p>
            <a:pPr marL="0" indent="0">
              <a:buNone/>
            </a:pPr>
            <a:r>
              <a:rPr lang="en-CA" dirty="0"/>
              <a:t>Touching small areas of the screen is difficult for Joe.</a:t>
            </a:r>
          </a:p>
          <a:p>
            <a:pPr marL="0" indent="0">
              <a:buNone/>
            </a:pPr>
            <a:r>
              <a:rPr lang="en-CA" dirty="0"/>
              <a:t>He has trouble accurately performing complex gestures.</a:t>
            </a:r>
          </a:p>
          <a:p>
            <a:pPr marL="0" indent="0">
              <a:buNone/>
            </a:pPr>
            <a:r>
              <a:rPr lang="en-CA" dirty="0"/>
              <a:t>He often accidentally activates a control when controls are close together.</a:t>
            </a:r>
          </a:p>
          <a:p>
            <a:pPr marL="0" indent="0">
              <a:buNone/>
            </a:pPr>
            <a:r>
              <a:rPr lang="en-CA" dirty="0"/>
              <a:t>Joe finds using a mouse very difficult and therefore usually use a keyboard with his laptop</a:t>
            </a:r>
            <a:r>
              <a:rPr lang="en-CA" dirty="0" smtClean="0"/>
              <a:t>.</a:t>
            </a:r>
            <a:endParaRPr lang="en-CA" dirty="0"/>
          </a:p>
        </p:txBody>
      </p:sp>
    </p:spTree>
    <p:extLst>
      <p:ext uri="{BB962C8B-B14F-4D97-AF65-F5344CB8AC3E}">
        <p14:creationId xmlns:p14="http://schemas.microsoft.com/office/powerpoint/2010/main" val="998211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Personas</a:t>
            </a:r>
            <a:endParaRPr lang="en-CA" dirty="0"/>
          </a:p>
        </p:txBody>
      </p:sp>
      <p:pic>
        <p:nvPicPr>
          <p:cNvPr id="6" name="Content Placeholder 3" descr="Example of how to build an inclusive persona. Such as abilities, aptitude, attitude, assistive technolog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739" y="840035"/>
            <a:ext cx="8015578" cy="6017965"/>
          </a:xfrm>
        </p:spPr>
      </p:pic>
    </p:spTree>
    <p:extLst>
      <p:ext uri="{BB962C8B-B14F-4D97-AF65-F5344CB8AC3E}">
        <p14:creationId xmlns:p14="http://schemas.microsoft.com/office/powerpoint/2010/main" val="381270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Global </a:t>
            </a:r>
            <a:r>
              <a:rPr lang="en-CA" dirty="0"/>
              <a:t>statistics on cognitive disabilities</a:t>
            </a:r>
          </a:p>
        </p:txBody>
      </p:sp>
      <p:sp>
        <p:nvSpPr>
          <p:cNvPr id="3" name="Content Placeholder 2"/>
          <p:cNvSpPr>
            <a:spLocks noGrp="1"/>
          </p:cNvSpPr>
          <p:nvPr>
            <p:ph idx="1"/>
          </p:nvPr>
        </p:nvSpPr>
        <p:spPr/>
        <p:txBody>
          <a:bodyPr>
            <a:normAutofit/>
          </a:bodyPr>
          <a:lstStyle/>
          <a:p>
            <a:pPr marL="0" indent="0">
              <a:buNone/>
            </a:pPr>
            <a:r>
              <a:rPr lang="en-CA" dirty="0" smtClean="0"/>
              <a:t> </a:t>
            </a:r>
            <a:endParaRPr lang="en-CA" dirty="0" smtClean="0"/>
          </a:p>
          <a:p>
            <a:pPr>
              <a:buFont typeface="Arial" panose="020B0604020202020204" pitchFamily="34" charset="0"/>
              <a:buChar char="•"/>
            </a:pPr>
            <a:r>
              <a:rPr lang="en-CA" dirty="0" smtClean="0"/>
              <a:t>10</a:t>
            </a:r>
            <a:r>
              <a:rPr lang="en-CA" dirty="0" smtClean="0"/>
              <a:t>% of </a:t>
            </a:r>
            <a:r>
              <a:rPr lang="en-CA" dirty="0"/>
              <a:t>the </a:t>
            </a:r>
            <a:r>
              <a:rPr lang="en-CA" dirty="0" smtClean="0"/>
              <a:t>worldwide population</a:t>
            </a:r>
            <a:endParaRPr lang="en-CA" dirty="0"/>
          </a:p>
          <a:p>
            <a:pPr>
              <a:buFont typeface="Arial" panose="020B0604020202020204" pitchFamily="34" charset="0"/>
              <a:buChar char="•"/>
            </a:pPr>
            <a:r>
              <a:rPr lang="en-US" dirty="0" smtClean="0"/>
              <a:t> 1 in 88 births is diagnosed with Autism</a:t>
            </a:r>
          </a:p>
          <a:p>
            <a:pPr>
              <a:buFont typeface="Arial" panose="020B0604020202020204" pitchFamily="34" charset="0"/>
              <a:buChar char="•"/>
            </a:pPr>
            <a:r>
              <a:rPr lang="en-CA" dirty="0" smtClean="0"/>
              <a:t> </a:t>
            </a:r>
            <a:r>
              <a:rPr lang="en-CA" dirty="0"/>
              <a:t>Should read : Population aging with a higher proportion that is over 65 years old</a:t>
            </a:r>
            <a:r>
              <a:rPr lang="en-CA" dirty="0" smtClean="0"/>
              <a:t>.</a:t>
            </a:r>
            <a:br>
              <a:rPr lang="en-CA" dirty="0" smtClean="0"/>
            </a:br>
            <a:r>
              <a:rPr lang="en-CA" dirty="0" smtClean="0"/>
              <a:t> </a:t>
            </a:r>
          </a:p>
          <a:p>
            <a:pPr lvl="1">
              <a:buFont typeface="Arial" panose="020B0604020202020204" pitchFamily="34" charset="0"/>
              <a:buChar char="•"/>
            </a:pPr>
            <a:r>
              <a:rPr lang="en-CA" dirty="0" smtClean="0"/>
              <a:t>2030</a:t>
            </a:r>
            <a:r>
              <a:rPr lang="en-CA" dirty="0"/>
              <a:t>: 19% of US population</a:t>
            </a:r>
          </a:p>
          <a:p>
            <a:pPr lvl="1">
              <a:buFont typeface="Arial" panose="020B0604020202020204" pitchFamily="34" charset="0"/>
              <a:buChar char="•"/>
            </a:pPr>
            <a:r>
              <a:rPr lang="en-CA" dirty="0" smtClean="0"/>
              <a:t>2050: 33</a:t>
            </a:r>
            <a:r>
              <a:rPr lang="en-CA" dirty="0"/>
              <a:t>% in Japan, Germany, Italy, Spain</a:t>
            </a:r>
          </a:p>
          <a:p>
            <a:pPr>
              <a:buFont typeface="Arial" panose="020B0604020202020204" pitchFamily="34" charset="0"/>
              <a:buChar char="•"/>
            </a:pPr>
            <a:r>
              <a:rPr lang="en-CA" dirty="0" smtClean="0"/>
              <a:t> 110 </a:t>
            </a:r>
            <a:r>
              <a:rPr lang="en-CA" dirty="0"/>
              <a:t>Million with dementia worldwide</a:t>
            </a:r>
          </a:p>
          <a:p>
            <a:pPr>
              <a:buFont typeface="Arial" panose="020B0604020202020204" pitchFamily="34" charset="0"/>
              <a:buChar char="•"/>
            </a:pPr>
            <a:r>
              <a:rPr lang="en-CA" dirty="0" smtClean="0"/>
              <a:t> </a:t>
            </a:r>
            <a:r>
              <a:rPr lang="en-CA" dirty="0"/>
              <a:t>Common to have mild </a:t>
            </a:r>
            <a:r>
              <a:rPr lang="en-CA" dirty="0" smtClean="0"/>
              <a:t>cognitive impairment</a:t>
            </a:r>
            <a:endParaRPr lang="en-CA" dirty="0"/>
          </a:p>
          <a:p>
            <a:pPr>
              <a:buFont typeface="Arial" panose="020B0604020202020204" pitchFamily="34" charset="0"/>
              <a:buChar char="•"/>
            </a:pPr>
            <a:r>
              <a:rPr lang="en-CA" dirty="0"/>
              <a:t> </a:t>
            </a:r>
            <a:r>
              <a:rPr lang="en-CA" dirty="0" smtClean="0"/>
              <a:t>Many </a:t>
            </a:r>
            <a:r>
              <a:rPr lang="en-CA" dirty="0"/>
              <a:t>suffer anxiety or </a:t>
            </a:r>
            <a:r>
              <a:rPr lang="en-CA" dirty="0" smtClean="0"/>
              <a:t>depression</a:t>
            </a:r>
          </a:p>
          <a:p>
            <a:pPr>
              <a:buFont typeface="Arial" panose="020B0604020202020204" pitchFamily="34" charset="0"/>
              <a:buChar char="•"/>
            </a:pPr>
            <a:endParaRPr lang="en-US" dirty="0"/>
          </a:p>
          <a:p>
            <a:pPr marL="0" indent="0">
              <a:buNone/>
            </a:pPr>
            <a:r>
              <a:rPr lang="en-US" dirty="0" smtClean="0"/>
              <a:t>Data:  World Health Organization</a:t>
            </a:r>
            <a:endParaRPr lang="en-CA" dirty="0" smtClean="0"/>
          </a:p>
        </p:txBody>
      </p:sp>
    </p:spTree>
    <p:extLst>
      <p:ext uri="{BB962C8B-B14F-4D97-AF65-F5344CB8AC3E}">
        <p14:creationId xmlns:p14="http://schemas.microsoft.com/office/powerpoint/2010/main" val="3929755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smtClean="0"/>
              <a:t>Step 2</a:t>
            </a:r>
            <a:r>
              <a:rPr lang="en-CA" dirty="0" smtClean="0"/>
              <a:t>: Create </a:t>
            </a:r>
            <a:r>
              <a:rPr lang="en-CA" dirty="0"/>
              <a:t>a list of tasks a user wants to do</a:t>
            </a:r>
          </a:p>
        </p:txBody>
      </p:sp>
      <p:sp>
        <p:nvSpPr>
          <p:cNvPr id="3" name="Content Placeholder 2"/>
          <p:cNvSpPr>
            <a:spLocks noGrp="1"/>
          </p:cNvSpPr>
          <p:nvPr>
            <p:ph idx="1"/>
          </p:nvPr>
        </p:nvSpPr>
        <p:spPr/>
        <p:txBody>
          <a:bodyPr>
            <a:normAutofit/>
          </a:bodyPr>
          <a:lstStyle/>
          <a:p>
            <a:endParaRPr lang="en-CA" dirty="0"/>
          </a:p>
          <a:p>
            <a:pPr>
              <a:buFont typeface="Arial" panose="020B0604020202020204" pitchFamily="34" charset="0"/>
              <a:buChar char="•"/>
            </a:pPr>
            <a:r>
              <a:rPr lang="en-CA" dirty="0" smtClean="0"/>
              <a:t> Common </a:t>
            </a:r>
            <a:r>
              <a:rPr lang="en-CA" dirty="0"/>
              <a:t>tasks for </a:t>
            </a:r>
            <a:r>
              <a:rPr lang="en-CA" dirty="0" smtClean="0"/>
              <a:t>a government website</a:t>
            </a:r>
            <a:endParaRPr lang="en-CA" dirty="0"/>
          </a:p>
          <a:p>
            <a:pPr>
              <a:buFont typeface="Arial" panose="020B0604020202020204" pitchFamily="34" charset="0"/>
              <a:buChar char="•"/>
            </a:pPr>
            <a:r>
              <a:rPr lang="en-CA" dirty="0" smtClean="0"/>
              <a:t> Search </a:t>
            </a:r>
            <a:r>
              <a:rPr lang="en-CA" dirty="0"/>
              <a:t>for a </a:t>
            </a:r>
            <a:r>
              <a:rPr lang="en-CA" dirty="0" smtClean="0"/>
              <a:t>service, data product </a:t>
            </a:r>
            <a:r>
              <a:rPr lang="en-CA" dirty="0"/>
              <a:t>or </a:t>
            </a:r>
            <a:r>
              <a:rPr lang="en-CA" dirty="0" smtClean="0"/>
              <a:t>publication</a:t>
            </a:r>
          </a:p>
          <a:p>
            <a:pPr>
              <a:buFont typeface="Arial" panose="020B0604020202020204" pitchFamily="34" charset="0"/>
              <a:buChar char="•"/>
            </a:pPr>
            <a:r>
              <a:rPr lang="en-CA" dirty="0" smtClean="0"/>
              <a:t> Browse </a:t>
            </a:r>
            <a:r>
              <a:rPr lang="en-CA" dirty="0"/>
              <a:t>for </a:t>
            </a:r>
            <a:r>
              <a:rPr lang="en-CA" dirty="0" smtClean="0"/>
              <a:t>the service, data product or publication</a:t>
            </a:r>
            <a:endParaRPr lang="en-CA" dirty="0"/>
          </a:p>
          <a:p>
            <a:pPr>
              <a:buFont typeface="Arial" panose="020B0604020202020204" pitchFamily="34" charset="0"/>
              <a:buChar char="•"/>
            </a:pPr>
            <a:r>
              <a:rPr lang="en-CA" dirty="0" smtClean="0"/>
              <a:t> Download data, forms or other digital media</a:t>
            </a:r>
            <a:endParaRPr lang="en-CA" dirty="0"/>
          </a:p>
          <a:p>
            <a:pPr>
              <a:buFont typeface="Arial" panose="020B0604020202020204" pitchFamily="34" charset="0"/>
              <a:buChar char="•"/>
            </a:pPr>
            <a:r>
              <a:rPr lang="en-CA" dirty="0" smtClean="0"/>
              <a:t> Complete form or submit information</a:t>
            </a:r>
            <a:endParaRPr lang="en-CA" dirty="0"/>
          </a:p>
          <a:p>
            <a:pPr>
              <a:buFont typeface="Arial" panose="020B0604020202020204" pitchFamily="34" charset="0"/>
              <a:buChar char="•"/>
            </a:pPr>
            <a:r>
              <a:rPr lang="en-CA" dirty="0" smtClean="0"/>
              <a:t> Find out about the accessibility options</a:t>
            </a:r>
          </a:p>
          <a:p>
            <a:endParaRPr lang="en-CA" dirty="0"/>
          </a:p>
        </p:txBody>
      </p:sp>
    </p:spTree>
    <p:extLst>
      <p:ext uri="{BB962C8B-B14F-4D97-AF65-F5344CB8AC3E}">
        <p14:creationId xmlns:p14="http://schemas.microsoft.com/office/powerpoint/2010/main" val="1776708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smtClean="0"/>
              <a:t>Step 3</a:t>
            </a:r>
            <a:r>
              <a:rPr lang="en-CA" dirty="0" smtClean="0"/>
              <a:t>: </a:t>
            </a:r>
            <a:r>
              <a:rPr lang="en-CA" dirty="0" smtClean="0"/>
              <a:t>Create </a:t>
            </a:r>
            <a:r>
              <a:rPr lang="en-CA" dirty="0"/>
              <a:t>a list of steps needed to complete each task</a:t>
            </a:r>
          </a:p>
        </p:txBody>
      </p:sp>
      <p:sp>
        <p:nvSpPr>
          <p:cNvPr id="3" name="Content Placeholder 2"/>
          <p:cNvSpPr>
            <a:spLocks noGrp="1"/>
          </p:cNvSpPr>
          <p:nvPr>
            <p:ph idx="1"/>
          </p:nvPr>
        </p:nvSpPr>
        <p:spPr/>
        <p:txBody>
          <a:bodyPr>
            <a:normAutofit/>
          </a:bodyPr>
          <a:lstStyle/>
          <a:p>
            <a:endParaRPr lang="en-CA" dirty="0" smtClean="0"/>
          </a:p>
          <a:p>
            <a:r>
              <a:rPr lang="en-CA" dirty="0" smtClean="0"/>
              <a:t>Search </a:t>
            </a:r>
            <a:r>
              <a:rPr lang="en-CA" dirty="0"/>
              <a:t>for a service, </a:t>
            </a:r>
            <a:r>
              <a:rPr lang="en-CA" dirty="0" smtClean="0"/>
              <a:t>data product </a:t>
            </a:r>
            <a:r>
              <a:rPr lang="en-CA" dirty="0"/>
              <a:t>or </a:t>
            </a:r>
            <a:r>
              <a:rPr lang="en-CA" dirty="0" smtClean="0"/>
              <a:t>publication</a:t>
            </a:r>
            <a:endParaRPr lang="en-CA" dirty="0"/>
          </a:p>
          <a:p>
            <a:r>
              <a:rPr lang="en-CA" dirty="0"/>
              <a:t>Open a web browser</a:t>
            </a:r>
          </a:p>
          <a:p>
            <a:r>
              <a:rPr lang="en-CA" dirty="0"/>
              <a:t>Navigate to </a:t>
            </a:r>
            <a:r>
              <a:rPr lang="en-CA" dirty="0" smtClean="0"/>
              <a:t>the departments website</a:t>
            </a:r>
            <a:endParaRPr lang="en-CA" dirty="0"/>
          </a:p>
          <a:p>
            <a:r>
              <a:rPr lang="en-CA" dirty="0"/>
              <a:t>Enter </a:t>
            </a:r>
            <a:r>
              <a:rPr lang="en-CA" dirty="0" smtClean="0"/>
              <a:t>“Open” </a:t>
            </a:r>
            <a:r>
              <a:rPr lang="en-CA" dirty="0"/>
              <a:t>into the search field and search</a:t>
            </a:r>
          </a:p>
          <a:p>
            <a:r>
              <a:rPr lang="en-CA" dirty="0"/>
              <a:t>Find </a:t>
            </a:r>
            <a:r>
              <a:rPr lang="en-CA" dirty="0" smtClean="0"/>
              <a:t>“</a:t>
            </a:r>
            <a:r>
              <a:rPr lang="en-CA" dirty="0">
                <a:hlinkClick r:id="rId2"/>
              </a:rPr>
              <a:t>The Daily — </a:t>
            </a:r>
            <a:r>
              <a:rPr lang="en-CA" dirty="0" err="1">
                <a:hlinkClick r:id="rId2"/>
              </a:rPr>
              <a:t>StatCan</a:t>
            </a:r>
            <a:r>
              <a:rPr lang="en-CA" dirty="0">
                <a:hlinkClick r:id="rId2"/>
              </a:rPr>
              <a:t> Blog: The road to </a:t>
            </a:r>
            <a:r>
              <a:rPr lang="en-CA" b="1" dirty="0">
                <a:hlinkClick r:id="rId2"/>
              </a:rPr>
              <a:t>open</a:t>
            </a:r>
            <a:r>
              <a:rPr lang="en-CA" dirty="0">
                <a:hlinkClick r:id="rId2"/>
              </a:rPr>
              <a:t> data </a:t>
            </a:r>
            <a:r>
              <a:rPr lang="en-CA" dirty="0" smtClean="0"/>
              <a:t>” publication</a:t>
            </a:r>
            <a:endParaRPr lang="en-CA" dirty="0"/>
          </a:p>
          <a:p>
            <a:r>
              <a:rPr lang="en-CA" dirty="0"/>
              <a:t>View </a:t>
            </a:r>
            <a:r>
              <a:rPr lang="en-CA" dirty="0" smtClean="0"/>
              <a:t>publication</a:t>
            </a:r>
            <a:endParaRPr lang="en-CA" dirty="0"/>
          </a:p>
          <a:p>
            <a:r>
              <a:rPr lang="en-US" dirty="0" smtClean="0"/>
              <a:t>Select the blog link in the publication and open it</a:t>
            </a:r>
          </a:p>
          <a:p>
            <a:r>
              <a:rPr lang="en-US" dirty="0" err="1" smtClean="0"/>
              <a:t>Nagivate</a:t>
            </a:r>
            <a:r>
              <a:rPr lang="en-US" dirty="0" smtClean="0"/>
              <a:t> to the comments section</a:t>
            </a:r>
          </a:p>
          <a:p>
            <a:r>
              <a:rPr lang="en-US" dirty="0" smtClean="0"/>
              <a:t>Log-in to your user account</a:t>
            </a:r>
          </a:p>
          <a:p>
            <a:r>
              <a:rPr lang="en-US" dirty="0" smtClean="0"/>
              <a:t>Enter a comment</a:t>
            </a:r>
          </a:p>
          <a:p>
            <a:r>
              <a:rPr lang="en-US" dirty="0" smtClean="0"/>
              <a:t>Post the comment</a:t>
            </a:r>
            <a:endParaRPr lang="en-CA" dirty="0"/>
          </a:p>
          <a:p>
            <a:endParaRPr lang="en-CA" dirty="0"/>
          </a:p>
        </p:txBody>
      </p:sp>
    </p:spTree>
    <p:extLst>
      <p:ext uri="{BB962C8B-B14F-4D97-AF65-F5344CB8AC3E}">
        <p14:creationId xmlns:p14="http://schemas.microsoft.com/office/powerpoint/2010/main" val="2833749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smtClean="0"/>
              <a:t>Step 4</a:t>
            </a:r>
            <a:r>
              <a:rPr lang="en-CA" dirty="0" smtClean="0"/>
              <a:t>: </a:t>
            </a:r>
            <a:r>
              <a:rPr lang="en-CA" dirty="0" smtClean="0"/>
              <a:t>Perform </a:t>
            </a:r>
            <a:r>
              <a:rPr lang="en-CA" dirty="0"/>
              <a:t>the walkthrough for each task </a:t>
            </a:r>
          </a:p>
        </p:txBody>
      </p:sp>
      <p:sp>
        <p:nvSpPr>
          <p:cNvPr id="3" name="Content Placeholder 2"/>
          <p:cNvSpPr>
            <a:spLocks noGrp="1"/>
          </p:cNvSpPr>
          <p:nvPr>
            <p:ph idx="1"/>
          </p:nvPr>
        </p:nvSpPr>
        <p:spPr/>
        <p:txBody>
          <a:bodyPr>
            <a:normAutofit/>
          </a:bodyPr>
          <a:lstStyle/>
          <a:p>
            <a:endParaRPr lang="en-CA" dirty="0" smtClean="0"/>
          </a:p>
          <a:p>
            <a:r>
              <a:rPr lang="en-CA" dirty="0" smtClean="0"/>
              <a:t>Perform </a:t>
            </a:r>
            <a:r>
              <a:rPr lang="en-CA" dirty="0"/>
              <a:t>the walkthrough by:</a:t>
            </a:r>
          </a:p>
          <a:p>
            <a:r>
              <a:rPr lang="en-CA" dirty="0"/>
              <a:t>Adopt </a:t>
            </a:r>
            <a:r>
              <a:rPr lang="en-CA" dirty="0" smtClean="0"/>
              <a:t>a persona</a:t>
            </a:r>
            <a:endParaRPr lang="en-CA" dirty="0"/>
          </a:p>
          <a:p>
            <a:r>
              <a:rPr lang="en-CA" dirty="0" smtClean="0"/>
              <a:t>Choose a task</a:t>
            </a:r>
            <a:endParaRPr lang="en-CA" dirty="0"/>
          </a:p>
          <a:p>
            <a:r>
              <a:rPr lang="en-CA" dirty="0"/>
              <a:t>Walk through the steps for that task as if you were in the shoes of your adopted </a:t>
            </a:r>
            <a:r>
              <a:rPr lang="en-CA" dirty="0" smtClean="0"/>
              <a:t>persona</a:t>
            </a:r>
            <a:endParaRPr lang="en-CA" dirty="0"/>
          </a:p>
          <a:p>
            <a:r>
              <a:rPr lang="en-CA" dirty="0" smtClean="0"/>
              <a:t>Do this for all tasks with different </a:t>
            </a:r>
            <a:r>
              <a:rPr lang="en-CA" dirty="0"/>
              <a:t>personas.</a:t>
            </a:r>
          </a:p>
        </p:txBody>
      </p:sp>
    </p:spTree>
    <p:extLst>
      <p:ext uri="{BB962C8B-B14F-4D97-AF65-F5344CB8AC3E}">
        <p14:creationId xmlns:p14="http://schemas.microsoft.com/office/powerpoint/2010/main" val="2159562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As you complete the task, ask a series of </a:t>
            </a:r>
            <a:r>
              <a:rPr lang="en-CA" dirty="0" smtClean="0"/>
              <a:t>questions</a:t>
            </a:r>
            <a:endParaRPr lang="en-CA" dirty="0"/>
          </a:p>
        </p:txBody>
      </p:sp>
      <p:sp>
        <p:nvSpPr>
          <p:cNvPr id="3" name="Content Placeholder 2"/>
          <p:cNvSpPr>
            <a:spLocks noGrp="1"/>
          </p:cNvSpPr>
          <p:nvPr>
            <p:ph idx="1"/>
          </p:nvPr>
        </p:nvSpPr>
        <p:spPr>
          <a:xfrm>
            <a:off x="283031" y="799200"/>
            <a:ext cx="11479478" cy="5600295"/>
          </a:xfrm>
        </p:spPr>
        <p:txBody>
          <a:bodyPr>
            <a:normAutofit/>
          </a:bodyPr>
          <a:lstStyle/>
          <a:p>
            <a:pPr marL="0" indent="0">
              <a:buNone/>
            </a:pPr>
            <a:endParaRPr lang="en-CA" dirty="0" smtClean="0"/>
          </a:p>
          <a:p>
            <a:pPr marL="0" indent="0">
              <a:buNone/>
            </a:pPr>
            <a:r>
              <a:rPr lang="en-CA" dirty="0" smtClean="0"/>
              <a:t>Will </a:t>
            </a:r>
            <a:r>
              <a:rPr lang="en-CA" dirty="0"/>
              <a:t>the user try and achieve the right outcome? </a:t>
            </a:r>
          </a:p>
          <a:p>
            <a:pPr marL="0" indent="0">
              <a:buNone/>
            </a:pPr>
            <a:r>
              <a:rPr lang="en-CA" dirty="0"/>
              <a:t>Will the user notice and be able to access the correct action? </a:t>
            </a:r>
          </a:p>
          <a:p>
            <a:pPr marL="0" indent="0">
              <a:buNone/>
            </a:pPr>
            <a:r>
              <a:rPr lang="en-CA" dirty="0"/>
              <a:t>Will the user associate the correct action with the effect that the user is trying to achieve?</a:t>
            </a:r>
          </a:p>
          <a:p>
            <a:pPr marL="0" indent="0">
              <a:buNone/>
            </a:pPr>
            <a:r>
              <a:rPr lang="en-CA" dirty="0"/>
              <a:t>If the correct action is performed, will the user see that progress is being made toward the solution of the task?</a:t>
            </a:r>
          </a:p>
          <a:p>
            <a:pPr marL="0" indent="0">
              <a:buNone/>
            </a:pPr>
            <a:r>
              <a:rPr lang="en-CA" dirty="0"/>
              <a:t>Is it easy to achieve the correct action</a:t>
            </a:r>
            <a:r>
              <a:rPr lang="en-CA" dirty="0" smtClean="0"/>
              <a:t>?</a:t>
            </a:r>
            <a:endParaRPr lang="en-CA" dirty="0"/>
          </a:p>
          <a:p>
            <a:pPr marL="0" indent="0">
              <a:buNone/>
            </a:pPr>
            <a:r>
              <a:rPr lang="en-CA" dirty="0"/>
              <a:t>Will the user try and achieve the right outcome?</a:t>
            </a:r>
          </a:p>
          <a:p>
            <a:pPr marL="0" indent="0">
              <a:buNone/>
            </a:pPr>
            <a:r>
              <a:rPr lang="en-CA" dirty="0"/>
              <a:t>Does the interface confuse</a:t>
            </a:r>
            <a:r>
              <a:rPr lang="en-CA" dirty="0" smtClean="0"/>
              <a:t>, mislead</a:t>
            </a:r>
            <a:r>
              <a:rPr lang="en-CA" dirty="0"/>
              <a:t>, or behave differently from a user’s expectations?</a:t>
            </a:r>
          </a:p>
          <a:p>
            <a:pPr marL="0" indent="0">
              <a:buNone/>
            </a:pPr>
            <a:r>
              <a:rPr lang="en-CA" dirty="0"/>
              <a:t>Will the user notice that the correct action is available to them?</a:t>
            </a:r>
          </a:p>
          <a:p>
            <a:pPr marL="0" indent="0">
              <a:buNone/>
            </a:pPr>
            <a:r>
              <a:rPr lang="en-CA" dirty="0"/>
              <a:t>Is the action easily noticeable? </a:t>
            </a:r>
          </a:p>
          <a:p>
            <a:pPr marL="0" indent="0">
              <a:buNone/>
            </a:pPr>
            <a:r>
              <a:rPr lang="en-CA" dirty="0"/>
              <a:t>Does it stand out? </a:t>
            </a:r>
          </a:p>
          <a:p>
            <a:pPr marL="0" indent="0">
              <a:buNone/>
            </a:pPr>
            <a:r>
              <a:rPr lang="en-CA" dirty="0"/>
              <a:t>Is it easy to find?</a:t>
            </a:r>
          </a:p>
          <a:p>
            <a:pPr marL="0" indent="0">
              <a:buNone/>
            </a:pPr>
            <a:endParaRPr lang="en-CA" dirty="0"/>
          </a:p>
        </p:txBody>
      </p:sp>
    </p:spTree>
    <p:extLst>
      <p:ext uri="{BB962C8B-B14F-4D97-AF65-F5344CB8AC3E}">
        <p14:creationId xmlns:p14="http://schemas.microsoft.com/office/powerpoint/2010/main" val="955424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 you complete the task, ask a series of </a:t>
            </a:r>
            <a:r>
              <a:rPr lang="en-CA" dirty="0" smtClean="0"/>
              <a:t>questions (part 2)</a:t>
            </a:r>
            <a:endParaRPr lang="en-CA" dirty="0"/>
          </a:p>
        </p:txBody>
      </p:sp>
      <p:sp>
        <p:nvSpPr>
          <p:cNvPr id="3" name="Content Placeholder 2"/>
          <p:cNvSpPr>
            <a:spLocks noGrp="1"/>
          </p:cNvSpPr>
          <p:nvPr>
            <p:ph idx="1"/>
          </p:nvPr>
        </p:nvSpPr>
        <p:spPr>
          <a:xfrm>
            <a:off x="283031" y="799200"/>
            <a:ext cx="11451769" cy="5600295"/>
          </a:xfrm>
        </p:spPr>
        <p:txBody>
          <a:bodyPr>
            <a:normAutofit/>
          </a:bodyPr>
          <a:lstStyle/>
          <a:p>
            <a:pPr marL="0" indent="0">
              <a:buNone/>
            </a:pPr>
            <a:endParaRPr lang="en-CA" dirty="0" smtClean="0"/>
          </a:p>
          <a:p>
            <a:pPr marL="0" indent="0">
              <a:buNone/>
            </a:pPr>
            <a:r>
              <a:rPr lang="en-CA" dirty="0" smtClean="0"/>
              <a:t>Will </a:t>
            </a:r>
            <a:r>
              <a:rPr lang="en-CA" dirty="0"/>
              <a:t>the user associate the correct action with the effect that the user is trying to achieve?</a:t>
            </a:r>
          </a:p>
          <a:p>
            <a:pPr marL="0" indent="0">
              <a:buNone/>
            </a:pPr>
            <a:r>
              <a:rPr lang="en-CA" dirty="0"/>
              <a:t>Is the language of labels or instructions clear?</a:t>
            </a:r>
          </a:p>
          <a:p>
            <a:pPr marL="0" indent="0">
              <a:buNone/>
            </a:pPr>
            <a:r>
              <a:rPr lang="en-CA" dirty="0"/>
              <a:t>Does the interaction method (</a:t>
            </a:r>
            <a:r>
              <a:rPr lang="en-CA" dirty="0" err="1"/>
              <a:t>keyboard,touch,mouse</a:t>
            </a:r>
            <a:r>
              <a:rPr lang="en-CA" dirty="0"/>
              <a:t>, etc.) work as the user expects?</a:t>
            </a:r>
          </a:p>
          <a:p>
            <a:endParaRPr lang="en-CA" dirty="0"/>
          </a:p>
          <a:p>
            <a:pPr marL="0" indent="0">
              <a:buNone/>
            </a:pPr>
            <a:r>
              <a:rPr lang="en-CA" dirty="0"/>
              <a:t>If the correct action is performed, will the user see that progress is being made toward the solution of the task?</a:t>
            </a:r>
          </a:p>
          <a:p>
            <a:pPr marL="0" indent="0">
              <a:buNone/>
            </a:pPr>
            <a:r>
              <a:rPr lang="en-CA" dirty="0"/>
              <a:t>Is there appropriate feedback?</a:t>
            </a:r>
          </a:p>
          <a:p>
            <a:pPr marL="0" indent="0">
              <a:buNone/>
            </a:pPr>
            <a:r>
              <a:rPr lang="en-CA" dirty="0"/>
              <a:t>Is that feedback perceivable?</a:t>
            </a:r>
          </a:p>
          <a:p>
            <a:pPr marL="0" indent="0">
              <a:buNone/>
            </a:pPr>
            <a:r>
              <a:rPr lang="en-CA" dirty="0" smtClean="0"/>
              <a:t>Is the feedback understandable</a:t>
            </a:r>
            <a:r>
              <a:rPr lang="en-CA" dirty="0"/>
              <a:t>?</a:t>
            </a:r>
          </a:p>
          <a:p>
            <a:endParaRPr lang="en-CA" dirty="0"/>
          </a:p>
        </p:txBody>
      </p:sp>
    </p:spTree>
    <p:extLst>
      <p:ext uri="{BB962C8B-B14F-4D97-AF65-F5344CB8AC3E}">
        <p14:creationId xmlns:p14="http://schemas.microsoft.com/office/powerpoint/2010/main" val="1036824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Cognitive Accessibility Research </a:t>
            </a:r>
            <a:endParaRPr lang="en-CA" dirty="0"/>
          </a:p>
        </p:txBody>
      </p:sp>
      <p:sp>
        <p:nvSpPr>
          <p:cNvPr id="3" name="Content Placeholder 2"/>
          <p:cNvSpPr>
            <a:spLocks noGrp="1"/>
          </p:cNvSpPr>
          <p:nvPr>
            <p:ph idx="1"/>
          </p:nvPr>
        </p:nvSpPr>
        <p:spPr/>
        <p:txBody>
          <a:bodyPr>
            <a:normAutofit/>
          </a:bodyPr>
          <a:lstStyle/>
          <a:p>
            <a:pPr marL="0" indent="0">
              <a:buNone/>
            </a:pPr>
            <a:r>
              <a:rPr lang="en-US" dirty="0" smtClean="0"/>
              <a:t>Highlights</a:t>
            </a:r>
          </a:p>
          <a:p>
            <a:pPr marL="0" indent="0">
              <a:buNone/>
            </a:pPr>
            <a:endParaRPr lang="en-CA" dirty="0"/>
          </a:p>
          <a:p>
            <a:r>
              <a:rPr lang="en-CA" dirty="0"/>
              <a:t>W3C Cognitive Accessibility Task Force </a:t>
            </a:r>
          </a:p>
          <a:p>
            <a:r>
              <a:rPr lang="en-CA" dirty="0" smtClean="0"/>
              <a:t>Task </a:t>
            </a:r>
            <a:r>
              <a:rPr lang="en-CA" dirty="0"/>
              <a:t>force in the Web Accessibility Initiative </a:t>
            </a:r>
          </a:p>
          <a:p>
            <a:r>
              <a:rPr lang="en-CA" dirty="0" smtClean="0"/>
              <a:t>33 </a:t>
            </a:r>
            <a:r>
              <a:rPr lang="en-CA" dirty="0"/>
              <a:t>participants from 11 organizations </a:t>
            </a:r>
          </a:p>
          <a:p>
            <a:r>
              <a:rPr lang="en-CA" dirty="0" smtClean="0"/>
              <a:t>Started </a:t>
            </a:r>
            <a:r>
              <a:rPr lang="en-CA" dirty="0"/>
              <a:t>in 2013 </a:t>
            </a:r>
          </a:p>
          <a:p>
            <a:r>
              <a:rPr lang="en-CA" dirty="0" smtClean="0"/>
              <a:t>Publications </a:t>
            </a:r>
            <a:endParaRPr lang="en-CA" dirty="0"/>
          </a:p>
          <a:p>
            <a:endParaRPr lang="en-CA" dirty="0"/>
          </a:p>
          <a:p>
            <a:pPr marL="0" indent="0">
              <a:buNone/>
            </a:pPr>
            <a:r>
              <a:rPr lang="en-CA" dirty="0" smtClean="0"/>
              <a:t>Cognitive </a:t>
            </a:r>
            <a:r>
              <a:rPr lang="en-CA" dirty="0"/>
              <a:t>Accessibility User Research </a:t>
            </a:r>
            <a:endParaRPr lang="en-CA" dirty="0"/>
          </a:p>
          <a:p>
            <a:pPr marL="0" indent="0">
              <a:buNone/>
            </a:pPr>
            <a:r>
              <a:rPr lang="en-CA" dirty="0" smtClean="0"/>
              <a:t>http</a:t>
            </a:r>
            <a:r>
              <a:rPr lang="en-CA" dirty="0"/>
              <a:t>://www.w3.org/TR/coga-user-research/ </a:t>
            </a:r>
            <a:r>
              <a:rPr lang="en-CA" dirty="0" smtClean="0"/>
              <a:t/>
            </a:r>
            <a:br>
              <a:rPr lang="en-CA" dirty="0" smtClean="0"/>
            </a:br>
            <a:endParaRPr lang="en-CA" dirty="0" smtClean="0"/>
          </a:p>
          <a:p>
            <a:pPr marL="0" indent="0">
              <a:buNone/>
            </a:pPr>
            <a:r>
              <a:rPr lang="en-CA" dirty="0" smtClean="0"/>
              <a:t>Website </a:t>
            </a:r>
            <a:endParaRPr lang="en-CA" dirty="0"/>
          </a:p>
          <a:p>
            <a:pPr marL="0" indent="0">
              <a:buNone/>
            </a:pPr>
            <a:r>
              <a:rPr lang="en-CA" dirty="0" smtClean="0"/>
              <a:t>http</a:t>
            </a:r>
            <a:r>
              <a:rPr lang="en-CA" dirty="0"/>
              <a:t>://www.w3.org/WAI/PF/cognitive-a11y-tf/ </a:t>
            </a:r>
          </a:p>
        </p:txBody>
      </p:sp>
    </p:spTree>
    <p:extLst>
      <p:ext uri="{BB962C8B-B14F-4D97-AF65-F5344CB8AC3E}">
        <p14:creationId xmlns:p14="http://schemas.microsoft.com/office/powerpoint/2010/main" val="3095554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CA" dirty="0"/>
          </a:p>
        </p:txBody>
      </p:sp>
      <p:sp>
        <p:nvSpPr>
          <p:cNvPr id="3" name="Content Placeholder 2"/>
          <p:cNvSpPr>
            <a:spLocks noGrp="1"/>
          </p:cNvSpPr>
          <p:nvPr>
            <p:ph idx="1"/>
          </p:nvPr>
        </p:nvSpPr>
        <p:spPr>
          <a:xfrm>
            <a:off x="283031" y="799200"/>
            <a:ext cx="11534896" cy="5600295"/>
          </a:xfrm>
        </p:spPr>
        <p:txBody>
          <a:bodyPr>
            <a:normAutofit/>
          </a:bodyPr>
          <a:lstStyle/>
          <a:p>
            <a:pPr marL="0" indent="0">
              <a:buNone/>
            </a:pPr>
            <a:endParaRPr lang="en-CA" b="1" dirty="0"/>
          </a:p>
          <a:p>
            <a:pPr marL="0" indent="0">
              <a:buNone/>
            </a:pPr>
            <a:endParaRPr lang="en-CA" sz="3600" b="1" dirty="0" smtClean="0">
              <a:latin typeface="Arial" panose="020B0604020202020204" pitchFamily="34" charset="0"/>
              <a:cs typeface="Arial" panose="020B0604020202020204" pitchFamily="34" charset="0"/>
            </a:endParaRPr>
          </a:p>
          <a:p>
            <a:pPr marL="0" indent="0">
              <a:buNone/>
            </a:pPr>
            <a:r>
              <a:rPr lang="en-CA" sz="3600" dirty="0" smtClean="0">
                <a:latin typeface="Arial" panose="020B0604020202020204" pitchFamily="34" charset="0"/>
                <a:cs typeface="Arial" panose="020B0604020202020204" pitchFamily="34" charset="0"/>
              </a:rPr>
              <a:t>For </a:t>
            </a:r>
            <a:r>
              <a:rPr lang="en-CA" sz="3600" dirty="0" smtClean="0">
                <a:latin typeface="Arial" panose="020B0604020202020204" pitchFamily="34" charset="0"/>
                <a:cs typeface="Arial" panose="020B0604020202020204" pitchFamily="34" charset="0"/>
              </a:rPr>
              <a:t>more information contact us </a:t>
            </a:r>
            <a:r>
              <a:rPr lang="en-CA" b="1" dirty="0" smtClean="0"/>
              <a:t/>
            </a:r>
            <a:br>
              <a:rPr lang="en-CA" b="1" dirty="0" smtClean="0"/>
            </a:br>
            <a:r>
              <a:rPr lang="en-CA" b="1" dirty="0" smtClean="0"/>
              <a:t/>
            </a:r>
            <a:br>
              <a:rPr lang="en-CA" b="1" dirty="0" smtClean="0"/>
            </a:br>
            <a:r>
              <a:rPr lang="en-CA" b="1" dirty="0" smtClean="0"/>
              <a:t>AAACT </a:t>
            </a:r>
            <a:r>
              <a:rPr lang="en-CA" b="1" dirty="0"/>
              <a:t>Program Contact Information:</a:t>
            </a:r>
            <a:endParaRPr lang="en-CA" dirty="0"/>
          </a:p>
          <a:p>
            <a:pPr marL="0" indent="0">
              <a:buNone/>
            </a:pPr>
            <a:r>
              <a:rPr lang="en-CA" dirty="0"/>
              <a:t>Web: </a:t>
            </a:r>
            <a:r>
              <a:rPr lang="en-CA" u="sng" dirty="0"/>
              <a:t>http://service.ssc-spc.gc.ca/en/contact/partclisupport/aaact</a:t>
            </a:r>
            <a:endParaRPr lang="en-CA" dirty="0"/>
          </a:p>
          <a:p>
            <a:pPr marL="0" indent="0">
              <a:buNone/>
            </a:pPr>
            <a:r>
              <a:rPr lang="fr-CA" dirty="0"/>
              <a:t>E-Mail: </a:t>
            </a:r>
            <a:r>
              <a:rPr lang="fr-CA" u="sng" dirty="0"/>
              <a:t>Aaact-aatia@ssc-spc.gc.ca</a:t>
            </a:r>
            <a:endParaRPr lang="en-CA" dirty="0"/>
          </a:p>
          <a:p>
            <a:pPr marL="0" indent="0">
              <a:buNone/>
            </a:pPr>
            <a:r>
              <a:rPr lang="en-CA" dirty="0"/>
              <a:t>Telephone: 819-994-4835</a:t>
            </a:r>
          </a:p>
          <a:p>
            <a:pPr marL="0" indent="0">
              <a:buNone/>
            </a:pPr>
            <a:r>
              <a:rPr lang="en-CA" dirty="0"/>
              <a:t>TTY: 819-994-3692</a:t>
            </a:r>
          </a:p>
          <a:p>
            <a:endParaRPr lang="en-CA" dirty="0"/>
          </a:p>
        </p:txBody>
      </p:sp>
    </p:spTree>
    <p:extLst>
      <p:ext uri="{BB962C8B-B14F-4D97-AF65-F5344CB8AC3E}">
        <p14:creationId xmlns:p14="http://schemas.microsoft.com/office/powerpoint/2010/main" val="303575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31" y="171052"/>
            <a:ext cx="10515600" cy="459066"/>
          </a:xfrm>
        </p:spPr>
        <p:txBody>
          <a:bodyPr/>
          <a:lstStyle/>
          <a:p>
            <a:r>
              <a:rPr lang="en-US" dirty="0"/>
              <a:t>Cognitive &amp; Learning Disabilities	</a:t>
            </a:r>
            <a:endParaRPr lang="en-CA" dirty="0"/>
          </a:p>
        </p:txBody>
      </p:sp>
      <p:sp>
        <p:nvSpPr>
          <p:cNvPr id="3" name="Content Placeholder 2"/>
          <p:cNvSpPr>
            <a:spLocks noGrp="1"/>
          </p:cNvSpPr>
          <p:nvPr>
            <p:ph sz="half" idx="1"/>
          </p:nvPr>
        </p:nvSpPr>
        <p:spPr>
          <a:xfrm>
            <a:off x="283031" y="1007025"/>
            <a:ext cx="5181600" cy="4351338"/>
          </a:xfrm>
        </p:spPr>
        <p:txBody>
          <a:bodyPr>
            <a:normAutofit/>
          </a:bodyPr>
          <a:lstStyle/>
          <a:p>
            <a:pPr marL="0" indent="0">
              <a:buNone/>
            </a:pPr>
            <a:r>
              <a:rPr lang="en-US" dirty="0" smtClean="0"/>
              <a:t>Types of Cognitive and Learning Disabilities </a:t>
            </a:r>
          </a:p>
          <a:p>
            <a:pPr>
              <a:buFont typeface="Arial" panose="020B0604020202020204" pitchFamily="34" charset="0"/>
              <a:buChar char="•"/>
            </a:pPr>
            <a:r>
              <a:rPr lang="en-US" dirty="0" smtClean="0"/>
              <a:t> Dyslexia</a:t>
            </a:r>
            <a:endParaRPr lang="en-US" dirty="0"/>
          </a:p>
          <a:p>
            <a:pPr>
              <a:buFont typeface="Arial" panose="020B0604020202020204" pitchFamily="34" charset="0"/>
              <a:buChar char="•"/>
            </a:pPr>
            <a:r>
              <a:rPr lang="en-US" dirty="0" smtClean="0"/>
              <a:t> Autism</a:t>
            </a:r>
            <a:endParaRPr lang="en-US" dirty="0"/>
          </a:p>
          <a:p>
            <a:pPr>
              <a:buFont typeface="Arial" panose="020B0604020202020204" pitchFamily="34" charset="0"/>
              <a:buChar char="•"/>
            </a:pPr>
            <a:r>
              <a:rPr lang="en-US" dirty="0" smtClean="0"/>
              <a:t> Anxiety </a:t>
            </a:r>
            <a:endParaRPr lang="en-US" dirty="0"/>
          </a:p>
          <a:p>
            <a:pPr>
              <a:buFont typeface="Arial" panose="020B0604020202020204" pitchFamily="34" charset="0"/>
              <a:buChar char="•"/>
            </a:pPr>
            <a:r>
              <a:rPr lang="en-CA" b="1" dirty="0" smtClean="0"/>
              <a:t> </a:t>
            </a:r>
            <a:r>
              <a:rPr lang="en-CA" dirty="0" smtClean="0"/>
              <a:t>Attention </a:t>
            </a:r>
            <a:r>
              <a:rPr lang="en-CA" dirty="0"/>
              <a:t>Deficit Hyperactivity Disorder (ADHD)</a:t>
            </a:r>
          </a:p>
          <a:p>
            <a:pPr>
              <a:buFont typeface="Arial" panose="020B0604020202020204" pitchFamily="34" charset="0"/>
              <a:buChar char="•"/>
            </a:pPr>
            <a:r>
              <a:rPr lang="en-CA" dirty="0" smtClean="0"/>
              <a:t> Brain </a:t>
            </a:r>
            <a:r>
              <a:rPr lang="en-CA" dirty="0"/>
              <a:t>Injury</a:t>
            </a:r>
          </a:p>
          <a:p>
            <a:pPr>
              <a:buFont typeface="Arial" panose="020B0604020202020204" pitchFamily="34" charset="0"/>
              <a:buChar char="•"/>
            </a:pPr>
            <a:r>
              <a:rPr lang="en-CA" dirty="0" smtClean="0"/>
              <a:t> Dementia</a:t>
            </a:r>
          </a:p>
          <a:p>
            <a:pPr>
              <a:buFont typeface="Arial" panose="020B0604020202020204" pitchFamily="34" charset="0"/>
              <a:buChar char="•"/>
            </a:pPr>
            <a:r>
              <a:rPr lang="en-US" dirty="0" smtClean="0"/>
              <a:t> Other cognitive disorders</a:t>
            </a:r>
            <a:endParaRPr lang="en-US" dirty="0"/>
          </a:p>
          <a:p>
            <a:endParaRPr lang="en-CA" dirty="0"/>
          </a:p>
        </p:txBody>
      </p:sp>
      <p:sp>
        <p:nvSpPr>
          <p:cNvPr id="4" name="Content Placeholder 3"/>
          <p:cNvSpPr>
            <a:spLocks noGrp="1"/>
          </p:cNvSpPr>
          <p:nvPr>
            <p:ph sz="half" idx="2"/>
          </p:nvPr>
        </p:nvSpPr>
        <p:spPr>
          <a:xfrm>
            <a:off x="6317682" y="1007025"/>
            <a:ext cx="4937760" cy="4023360"/>
          </a:xfrm>
        </p:spPr>
        <p:txBody>
          <a:bodyPr>
            <a:normAutofit/>
          </a:bodyPr>
          <a:lstStyle/>
          <a:p>
            <a:pPr marL="0" indent="0">
              <a:buNone/>
            </a:pPr>
            <a:r>
              <a:rPr lang="en-US" b="1" dirty="0" smtClean="0"/>
              <a:t>Difficulty With: </a:t>
            </a:r>
            <a:endParaRPr lang="en-US" b="1" dirty="0"/>
          </a:p>
          <a:p>
            <a:pPr>
              <a:buFont typeface="Arial" panose="020B0604020202020204" pitchFamily="34" charset="0"/>
              <a:buChar char="•"/>
            </a:pPr>
            <a:r>
              <a:rPr lang="en-CA" dirty="0"/>
              <a:t> Memory</a:t>
            </a:r>
          </a:p>
          <a:p>
            <a:pPr>
              <a:buFont typeface="Arial" panose="020B0604020202020204" pitchFamily="34" charset="0"/>
              <a:buChar char="•"/>
            </a:pPr>
            <a:r>
              <a:rPr lang="en-CA" dirty="0"/>
              <a:t> Problem-solving</a:t>
            </a:r>
          </a:p>
          <a:p>
            <a:pPr>
              <a:buFont typeface="Arial" panose="020B0604020202020204" pitchFamily="34" charset="0"/>
              <a:buChar char="•"/>
            </a:pPr>
            <a:r>
              <a:rPr lang="en-CA" dirty="0"/>
              <a:t> Attention</a:t>
            </a:r>
          </a:p>
          <a:p>
            <a:pPr>
              <a:buFont typeface="Arial" panose="020B0604020202020204" pitchFamily="34" charset="0"/>
              <a:buChar char="•"/>
            </a:pPr>
            <a:r>
              <a:rPr lang="en-CA" dirty="0"/>
              <a:t> Reading, linguistic, and verbal comprehension</a:t>
            </a:r>
          </a:p>
          <a:p>
            <a:pPr>
              <a:buFont typeface="Arial" panose="020B0604020202020204" pitchFamily="34" charset="0"/>
              <a:buChar char="•"/>
            </a:pPr>
            <a:r>
              <a:rPr lang="en-CA" dirty="0"/>
              <a:t> Math comprehension</a:t>
            </a:r>
          </a:p>
          <a:p>
            <a:pPr>
              <a:buFont typeface="Arial" panose="020B0604020202020204" pitchFamily="34" charset="0"/>
              <a:buChar char="•"/>
            </a:pPr>
            <a:r>
              <a:rPr lang="en-CA" dirty="0"/>
              <a:t> Visual comprehension</a:t>
            </a:r>
          </a:p>
          <a:p>
            <a:endParaRPr lang="en-CA" dirty="0"/>
          </a:p>
        </p:txBody>
      </p:sp>
    </p:spTree>
    <p:extLst>
      <p:ext uri="{BB962C8B-B14F-4D97-AF65-F5344CB8AC3E}">
        <p14:creationId xmlns:p14="http://schemas.microsoft.com/office/powerpoint/2010/main" val="2562767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Cognitive impairments are </a:t>
            </a:r>
            <a:r>
              <a:rPr lang="en-CA" dirty="0" smtClean="0"/>
              <a:t>often</a:t>
            </a:r>
            <a:endParaRPr lang="en-CA"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CA" sz="1400" dirty="0" smtClean="0"/>
          </a:p>
          <a:p>
            <a:pPr>
              <a:buFont typeface="Arial" panose="020B0604020202020204" pitchFamily="34" charset="0"/>
              <a:buChar char="•"/>
            </a:pPr>
            <a:r>
              <a:rPr lang="en-CA" sz="1400" dirty="0" smtClean="0"/>
              <a:t> </a:t>
            </a:r>
            <a:r>
              <a:rPr lang="en-CA" sz="1800" dirty="0" smtClean="0"/>
              <a:t>Invisible</a:t>
            </a:r>
            <a:endParaRPr lang="en-CA" sz="1800" dirty="0"/>
          </a:p>
          <a:p>
            <a:pPr>
              <a:buFont typeface="Arial" panose="020B0604020202020204" pitchFamily="34" charset="0"/>
              <a:buChar char="•"/>
            </a:pPr>
            <a:r>
              <a:rPr lang="en-CA" sz="1800" dirty="0" smtClean="0"/>
              <a:t> Difficult </a:t>
            </a:r>
            <a:r>
              <a:rPr lang="en-CA" sz="1800" dirty="0"/>
              <a:t>to diagnose</a:t>
            </a:r>
          </a:p>
          <a:p>
            <a:pPr>
              <a:buFont typeface="Arial" panose="020B0604020202020204" pitchFamily="34" charset="0"/>
              <a:buChar char="•"/>
            </a:pPr>
            <a:r>
              <a:rPr lang="en-CA" sz="1800" dirty="0" smtClean="0"/>
              <a:t> Not </a:t>
            </a:r>
            <a:r>
              <a:rPr lang="en-CA" sz="1800" dirty="0"/>
              <a:t>universally defined</a:t>
            </a:r>
          </a:p>
          <a:p>
            <a:pPr>
              <a:buFont typeface="Arial" panose="020B0604020202020204" pitchFamily="34" charset="0"/>
              <a:buChar char="•"/>
            </a:pPr>
            <a:r>
              <a:rPr lang="en-CA" sz="1800" dirty="0" smtClean="0"/>
              <a:t> Not </a:t>
            </a:r>
            <a:r>
              <a:rPr lang="en-CA" sz="1800" dirty="0"/>
              <a:t>willingly disclosed </a:t>
            </a:r>
            <a:r>
              <a:rPr lang="en-CA" sz="1800" dirty="0" smtClean="0"/>
              <a:t>and</a:t>
            </a:r>
          </a:p>
          <a:p>
            <a:pPr>
              <a:buFont typeface="Arial" panose="020B0604020202020204" pitchFamily="34" charset="0"/>
              <a:buChar char="•"/>
            </a:pPr>
            <a:r>
              <a:rPr lang="en-CA" sz="1800" dirty="0"/>
              <a:t> </a:t>
            </a:r>
            <a:r>
              <a:rPr lang="en-CA" sz="1800" dirty="0" smtClean="0"/>
              <a:t>Can </a:t>
            </a:r>
            <a:r>
              <a:rPr lang="en-CA" sz="1800" dirty="0"/>
              <a:t>be combined with </a:t>
            </a:r>
            <a:r>
              <a:rPr lang="en-CA" sz="1800" dirty="0" smtClean="0"/>
              <a:t/>
            </a:r>
            <a:br>
              <a:rPr lang="en-CA" sz="1800" dirty="0" smtClean="0"/>
            </a:br>
            <a:r>
              <a:rPr lang="en-CA" sz="1800" dirty="0" smtClean="0"/>
              <a:t> other disabilities</a:t>
            </a:r>
          </a:p>
          <a:p>
            <a:endParaRPr lang="en-US" sz="1400" dirty="0"/>
          </a:p>
          <a:p>
            <a:pPr marL="0" indent="0">
              <a:buNone/>
            </a:pPr>
            <a:endParaRPr lang="en-CA" sz="1400" dirty="0" smtClean="0"/>
          </a:p>
          <a:p>
            <a:pPr marL="0" indent="0">
              <a:buNone/>
            </a:pPr>
            <a:endParaRPr lang="en-CA" sz="1400" dirty="0"/>
          </a:p>
          <a:p>
            <a:pPr marL="0" indent="0" algn="ctr">
              <a:buNone/>
            </a:pPr>
            <a:endParaRPr lang="en-CA" dirty="0" smtClean="0"/>
          </a:p>
          <a:p>
            <a:pPr marL="0" indent="0" algn="ctr">
              <a:buNone/>
            </a:pPr>
            <a:endParaRPr lang="en-CA" dirty="0"/>
          </a:p>
          <a:p>
            <a:pPr marL="0" indent="0" algn="ctr">
              <a:buNone/>
            </a:pPr>
            <a:endParaRPr lang="en-CA" dirty="0" smtClean="0"/>
          </a:p>
          <a:p>
            <a:pPr marL="0" indent="0" algn="ctr">
              <a:buNone/>
            </a:pPr>
            <a:endParaRPr lang="en-CA" dirty="0"/>
          </a:p>
          <a:p>
            <a:pPr marL="0" indent="0" algn="ctr">
              <a:buNone/>
            </a:pPr>
            <a:r>
              <a:rPr lang="en-CA" dirty="0" smtClean="0"/>
              <a:t>Cognitive </a:t>
            </a:r>
            <a:r>
              <a:rPr lang="en-CA" dirty="0"/>
              <a:t>disability is not a binary </a:t>
            </a:r>
            <a:r>
              <a:rPr lang="en-CA" dirty="0" smtClean="0"/>
              <a:t>state.</a:t>
            </a:r>
            <a:endParaRPr lang="en-CA" dirty="0"/>
          </a:p>
        </p:txBody>
      </p:sp>
      <p:pic>
        <p:nvPicPr>
          <p:cNvPr id="4" name="Picture 3" descr="Example of what is in a mindmap. This mind map contains 3 branches on Cogntive Disabiliti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935" y="2063115"/>
            <a:ext cx="8042165" cy="2947035"/>
          </a:xfrm>
          <a:prstGeom prst="rect">
            <a:avLst/>
          </a:prstGeom>
        </p:spPr>
      </p:pic>
    </p:spTree>
    <p:extLst>
      <p:ext uri="{BB962C8B-B14F-4D97-AF65-F5344CB8AC3E}">
        <p14:creationId xmlns:p14="http://schemas.microsoft.com/office/powerpoint/2010/main" val="2514996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Who gets </a:t>
            </a:r>
            <a:r>
              <a:rPr lang="en-CA" dirty="0" smtClean="0"/>
              <a:t>excluded</a:t>
            </a:r>
            <a:endParaRPr lang="en-CA" dirty="0"/>
          </a:p>
        </p:txBody>
      </p:sp>
      <p:sp>
        <p:nvSpPr>
          <p:cNvPr id="3" name="Content Placeholder 2"/>
          <p:cNvSpPr>
            <a:spLocks noGrp="1"/>
          </p:cNvSpPr>
          <p:nvPr>
            <p:ph idx="1"/>
          </p:nvPr>
        </p:nvSpPr>
        <p:spPr>
          <a:xfrm>
            <a:off x="283031" y="871176"/>
            <a:ext cx="11576460" cy="4023360"/>
          </a:xfrm>
        </p:spPr>
        <p:txBody>
          <a:bodyPr>
            <a:normAutofit/>
          </a:bodyPr>
          <a:lstStyle/>
          <a:p>
            <a:pPr marL="0" indent="0">
              <a:buNone/>
            </a:pPr>
            <a:endParaRPr lang="en-CA" dirty="0" smtClean="0"/>
          </a:p>
          <a:p>
            <a:pPr marL="0" indent="0">
              <a:buNone/>
            </a:pPr>
            <a:r>
              <a:rPr lang="en-CA" dirty="0" smtClean="0"/>
              <a:t>When </a:t>
            </a:r>
            <a:r>
              <a:rPr lang="en-CA" dirty="0"/>
              <a:t>it comes to people, there’s no such thing as </a:t>
            </a:r>
            <a:r>
              <a:rPr lang="en-CA" dirty="0" smtClean="0"/>
              <a:t>“</a:t>
            </a:r>
            <a:r>
              <a:rPr lang="en-CA" dirty="0" smtClean="0">
                <a:solidFill>
                  <a:srgbClr val="7B0527"/>
                </a:solidFill>
              </a:rPr>
              <a:t>the average user</a:t>
            </a:r>
            <a:r>
              <a:rPr lang="en-CA" dirty="0" smtClean="0"/>
              <a:t>.” </a:t>
            </a:r>
          </a:p>
          <a:p>
            <a:pPr>
              <a:buFont typeface="Arial" panose="020B0604020202020204" pitchFamily="34" charset="0"/>
              <a:buChar char="•"/>
            </a:pPr>
            <a:r>
              <a:rPr lang="en-CA" dirty="0"/>
              <a:t> </a:t>
            </a:r>
            <a:r>
              <a:rPr lang="en-CA" dirty="0" smtClean="0"/>
              <a:t>The </a:t>
            </a:r>
            <a:r>
              <a:rPr lang="en-CA" dirty="0"/>
              <a:t>interactions we design with technology depend heavily on what we can see, hear, say, and </a:t>
            </a:r>
            <a:r>
              <a:rPr lang="en-CA" dirty="0" smtClean="0"/>
              <a:t>  </a:t>
            </a:r>
            <a:br>
              <a:rPr lang="en-CA" dirty="0" smtClean="0"/>
            </a:br>
            <a:r>
              <a:rPr lang="en-CA" dirty="0" smtClean="0"/>
              <a:t> touch</a:t>
            </a:r>
            <a:r>
              <a:rPr lang="en-CA" dirty="0"/>
              <a:t>. </a:t>
            </a:r>
            <a:endParaRPr lang="en-CA" dirty="0" smtClean="0"/>
          </a:p>
          <a:p>
            <a:pPr>
              <a:buFont typeface="Arial" panose="020B0604020202020204" pitchFamily="34" charset="0"/>
              <a:buChar char="•"/>
            </a:pPr>
            <a:r>
              <a:rPr lang="en-CA" dirty="0" smtClean="0"/>
              <a:t> Designing </a:t>
            </a:r>
            <a:r>
              <a:rPr lang="en-CA" dirty="0"/>
              <a:t>for inclusivity not only opens up our </a:t>
            </a:r>
            <a:r>
              <a:rPr lang="en-CA" dirty="0" smtClean="0"/>
              <a:t>digital content and </a:t>
            </a:r>
            <a:r>
              <a:rPr lang="en-CA" dirty="0"/>
              <a:t>experiences to more people </a:t>
            </a:r>
            <a:r>
              <a:rPr lang="en-CA" dirty="0" smtClean="0"/>
              <a:t> </a:t>
            </a:r>
            <a:br>
              <a:rPr lang="en-CA" dirty="0" smtClean="0"/>
            </a:br>
            <a:r>
              <a:rPr lang="en-CA" dirty="0" smtClean="0"/>
              <a:t> with </a:t>
            </a:r>
            <a:r>
              <a:rPr lang="en-CA" dirty="0"/>
              <a:t>a w</a:t>
            </a:r>
            <a:r>
              <a:rPr lang="en-CA" dirty="0" smtClean="0"/>
              <a:t>ider </a:t>
            </a:r>
            <a:r>
              <a:rPr lang="en-CA" dirty="0"/>
              <a:t>range of </a:t>
            </a:r>
            <a:r>
              <a:rPr lang="en-CA" dirty="0" smtClean="0"/>
              <a:t>abilities. </a:t>
            </a:r>
            <a:r>
              <a:rPr lang="en-CA" dirty="0">
                <a:hlinkClick r:id="rId2" action="ppaction://hlinkfile"/>
              </a:rPr>
              <a:t>It also reflects how people really are</a:t>
            </a:r>
            <a:r>
              <a:rPr lang="en-CA" dirty="0"/>
              <a:t>. </a:t>
            </a:r>
            <a:endParaRPr lang="en-CA" dirty="0" smtClean="0"/>
          </a:p>
          <a:p>
            <a:pPr>
              <a:buFont typeface="Arial" panose="020B0604020202020204" pitchFamily="34" charset="0"/>
              <a:buChar char="•"/>
            </a:pPr>
            <a:r>
              <a:rPr lang="en-CA" dirty="0" smtClean="0"/>
              <a:t> All </a:t>
            </a:r>
            <a:r>
              <a:rPr lang="en-CA" dirty="0"/>
              <a:t>humans are growing, changing, and adapting to the world around them every day. We want </a:t>
            </a:r>
            <a:r>
              <a:rPr lang="en-CA" dirty="0" smtClean="0"/>
              <a:t>  </a:t>
            </a:r>
            <a:br>
              <a:rPr lang="en-CA" dirty="0" smtClean="0"/>
            </a:br>
            <a:r>
              <a:rPr lang="en-CA" dirty="0" smtClean="0"/>
              <a:t> our </a:t>
            </a:r>
            <a:r>
              <a:rPr lang="en-CA" dirty="0"/>
              <a:t>designs to reflect that diversity.</a:t>
            </a:r>
          </a:p>
          <a:p>
            <a:pPr marL="0" indent="0">
              <a:buNone/>
            </a:pPr>
            <a:r>
              <a:rPr lang="en-CA" dirty="0" smtClean="0"/>
              <a:t>Every </a:t>
            </a:r>
            <a:r>
              <a:rPr lang="en-CA" dirty="0"/>
              <a:t>decision we make can raise or lower barriers to participation in society. It’s our collective responsibility to lower these barriers though inclusive products, services, environments, and experiences.</a:t>
            </a:r>
          </a:p>
        </p:txBody>
      </p:sp>
    </p:spTree>
    <p:extLst>
      <p:ext uri="{BB962C8B-B14F-4D97-AF65-F5344CB8AC3E}">
        <p14:creationId xmlns:p14="http://schemas.microsoft.com/office/powerpoint/2010/main" val="3120255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smtClean="0"/>
              <a:t>Value</a:t>
            </a:r>
            <a:endParaRPr lang="en-CA" dirty="0"/>
          </a:p>
        </p:txBody>
      </p:sp>
      <p:sp>
        <p:nvSpPr>
          <p:cNvPr id="3" name="Content Placeholder 2"/>
          <p:cNvSpPr>
            <a:spLocks noGrp="1"/>
          </p:cNvSpPr>
          <p:nvPr>
            <p:ph idx="1"/>
          </p:nvPr>
        </p:nvSpPr>
        <p:spPr>
          <a:xfrm>
            <a:off x="283031" y="799200"/>
            <a:ext cx="11519948" cy="5600295"/>
          </a:xfrm>
        </p:spPr>
        <p:txBody>
          <a:bodyPr>
            <a:normAutofit/>
          </a:bodyPr>
          <a:lstStyle/>
          <a:p>
            <a:pPr marL="0" indent="0">
              <a:buNone/>
            </a:pPr>
            <a:endParaRPr lang="en-CA" dirty="0" smtClean="0"/>
          </a:p>
          <a:p>
            <a:pPr marL="0" indent="0">
              <a:buNone/>
            </a:pPr>
            <a:r>
              <a:rPr lang="en-CA" dirty="0" smtClean="0"/>
              <a:t>Provide </a:t>
            </a:r>
            <a:r>
              <a:rPr lang="en-CA" dirty="0" smtClean="0"/>
              <a:t>different </a:t>
            </a:r>
            <a:r>
              <a:rPr lang="en-CA" dirty="0"/>
              <a:t>ways for people to complete tasks, especially those that are complex or non standard</a:t>
            </a:r>
            <a:r>
              <a:rPr lang="en-CA" dirty="0" smtClean="0"/>
              <a:t>.</a:t>
            </a:r>
            <a:endParaRPr lang="en-CA" dirty="0"/>
          </a:p>
          <a:p>
            <a:pPr marL="0" indent="0">
              <a:buNone/>
            </a:pPr>
            <a:r>
              <a:rPr lang="en-CA" dirty="0"/>
              <a:t>Ensure your interface provides a comparable experience for all so people can accomplish tasks in a way that suits their needs without undermining the quality of the content</a:t>
            </a:r>
            <a:r>
              <a:rPr lang="en-CA" dirty="0" smtClean="0"/>
              <a:t>. </a:t>
            </a:r>
          </a:p>
          <a:p>
            <a:pPr marL="0" indent="0">
              <a:buNone/>
            </a:pPr>
            <a:r>
              <a:rPr lang="en-CA" dirty="0"/>
              <a:t>People use your interface in different situations. Make sure your interface delivers a valuable experience to people regardless of their circumstances</a:t>
            </a:r>
            <a:r>
              <a:rPr lang="en-CA" dirty="0" smtClean="0"/>
              <a:t>.</a:t>
            </a:r>
          </a:p>
          <a:p>
            <a:pPr marL="0" indent="0">
              <a:buNone/>
            </a:pPr>
            <a:r>
              <a:rPr lang="en-CA" dirty="0"/>
              <a:t>Ensure people are in control. People should be able to access and interact with content in their preferred way.</a:t>
            </a:r>
          </a:p>
          <a:p>
            <a:pPr marL="0" indent="0">
              <a:buNone/>
            </a:pPr>
            <a:r>
              <a:rPr lang="en-US" dirty="0"/>
              <a:t>Consider the value of interactions, enhancements and features. How do they </a:t>
            </a:r>
            <a:r>
              <a:rPr lang="en-US" dirty="0" smtClean="0"/>
              <a:t>improve </a:t>
            </a:r>
            <a:r>
              <a:rPr lang="en-US" dirty="0"/>
              <a:t>the experience for different users?</a:t>
            </a:r>
          </a:p>
          <a:p>
            <a:pPr marL="0" indent="0">
              <a:buNone/>
            </a:pPr>
            <a:r>
              <a:rPr lang="en-US" dirty="0"/>
              <a:t>Features </a:t>
            </a:r>
            <a:r>
              <a:rPr lang="en-US" dirty="0" smtClean="0"/>
              <a:t>should </a:t>
            </a:r>
            <a:r>
              <a:rPr lang="en-US" dirty="0"/>
              <a:t>add value to the user experience. </a:t>
            </a:r>
            <a:r>
              <a:rPr lang="en-US" dirty="0" smtClean="0"/>
              <a:t>We should be able to use </a:t>
            </a:r>
            <a:r>
              <a:rPr lang="en-US" dirty="0"/>
              <a:t>multi modal ways to find and interact with the content. This would include voice recognition, keyboard, switches, video, audio, text, among others. </a:t>
            </a:r>
            <a:endParaRPr lang="en-CA" dirty="0" smtClean="0"/>
          </a:p>
          <a:p>
            <a:pPr marL="0" indent="0">
              <a:buNone/>
            </a:pPr>
            <a:r>
              <a:rPr lang="en-CA" dirty="0" smtClean="0"/>
              <a:t>– Inclusive Design Principles – Barclays.</a:t>
            </a:r>
            <a:endParaRPr lang="en-CA" dirty="0"/>
          </a:p>
        </p:txBody>
      </p:sp>
    </p:spTree>
    <p:extLst>
      <p:ext uri="{BB962C8B-B14F-4D97-AF65-F5344CB8AC3E}">
        <p14:creationId xmlns:p14="http://schemas.microsoft.com/office/powerpoint/2010/main" val="1063509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User Experience that is better for everyone	</a:t>
            </a:r>
            <a:endParaRPr lang="en-CA" dirty="0"/>
          </a:p>
        </p:txBody>
      </p:sp>
      <p:sp>
        <p:nvSpPr>
          <p:cNvPr id="3" name="Content Placeholder 2"/>
          <p:cNvSpPr>
            <a:spLocks noGrp="1"/>
          </p:cNvSpPr>
          <p:nvPr>
            <p:ph idx="1"/>
          </p:nvPr>
        </p:nvSpPr>
        <p:spPr>
          <a:xfrm>
            <a:off x="283031" y="799200"/>
            <a:ext cx="11437914" cy="5600295"/>
          </a:xfrm>
        </p:spPr>
        <p:txBody>
          <a:bodyPr>
            <a:normAutofit/>
          </a:bodyPr>
          <a:lstStyle/>
          <a:p>
            <a:pPr>
              <a:buFont typeface="Arial" panose="020B0604020202020204" pitchFamily="34" charset="0"/>
              <a:buChar char="•"/>
            </a:pPr>
            <a:endParaRPr lang="en-US" dirty="0" smtClean="0"/>
          </a:p>
          <a:p>
            <a:pPr>
              <a:buFont typeface="Arial" panose="020B0604020202020204" pitchFamily="34" charset="0"/>
              <a:buChar char="•"/>
            </a:pPr>
            <a:r>
              <a:rPr lang="en-US" dirty="0" smtClean="0"/>
              <a:t> </a:t>
            </a:r>
            <a:r>
              <a:rPr lang="en-US" dirty="0" smtClean="0"/>
              <a:t>Ensure the design is inclusive for all user groups. That includes adaptive technology users.</a:t>
            </a:r>
          </a:p>
          <a:p>
            <a:pPr>
              <a:buFont typeface="Arial" panose="020B0604020202020204" pitchFamily="34" charset="0"/>
              <a:buChar char="•"/>
            </a:pPr>
            <a:r>
              <a:rPr lang="en-US" dirty="0" smtClean="0"/>
              <a:t> User test with actual users</a:t>
            </a:r>
            <a:r>
              <a:rPr lang="en-CA" dirty="0" smtClean="0"/>
              <a:t>.</a:t>
            </a:r>
          </a:p>
          <a:p>
            <a:pPr>
              <a:buFont typeface="Arial" panose="020B0604020202020204" pitchFamily="34" charset="0"/>
              <a:buChar char="•"/>
            </a:pPr>
            <a:r>
              <a:rPr lang="en-US" dirty="0" smtClean="0"/>
              <a:t> Make this inherent as part of the design process. Better accessibility benefits all users and  good   design is accessible and useable. </a:t>
            </a:r>
          </a:p>
          <a:p>
            <a:pPr>
              <a:buFont typeface="Arial" panose="020B0604020202020204" pitchFamily="34" charset="0"/>
              <a:buChar char="•"/>
            </a:pPr>
            <a:r>
              <a:rPr lang="en-US" dirty="0" smtClean="0"/>
              <a:t> Web design should always be available on all devices. </a:t>
            </a:r>
          </a:p>
          <a:p>
            <a:pPr>
              <a:buFont typeface="Arial" panose="020B0604020202020204" pitchFamily="34" charset="0"/>
              <a:buChar char="•"/>
            </a:pPr>
            <a:r>
              <a:rPr lang="en-US" dirty="0" smtClean="0"/>
              <a:t> Create an accessibility statement.</a:t>
            </a:r>
          </a:p>
          <a:p>
            <a:pPr>
              <a:buFont typeface="Arial" panose="020B0604020202020204" pitchFamily="34" charset="0"/>
              <a:buChar char="•"/>
            </a:pPr>
            <a:r>
              <a:rPr lang="en-US" dirty="0" smtClean="0"/>
              <a:t> Follow Accessibility Standards </a:t>
            </a:r>
            <a:r>
              <a:rPr lang="en-US" dirty="0" err="1" smtClean="0"/>
              <a:t>ie</a:t>
            </a:r>
            <a:r>
              <a:rPr lang="en-US" dirty="0" smtClean="0"/>
              <a:t>: WCAG 2.0, 2.1.</a:t>
            </a:r>
          </a:p>
          <a:p>
            <a:pPr>
              <a:buFont typeface="Arial" panose="020B0604020202020204" pitchFamily="34" charset="0"/>
              <a:buChar char="•"/>
            </a:pPr>
            <a:r>
              <a:rPr lang="en-US" dirty="0" smtClean="0"/>
              <a:t> Think about personas with accessibility in mind.</a:t>
            </a:r>
          </a:p>
          <a:p>
            <a:pPr>
              <a:buFont typeface="Arial" panose="020B0604020202020204" pitchFamily="34" charset="0"/>
              <a:buChar char="•"/>
            </a:pPr>
            <a:r>
              <a:rPr lang="en-US" dirty="0" smtClean="0"/>
              <a:t> Build accessible design thinking into the UX process.  </a:t>
            </a:r>
          </a:p>
          <a:p>
            <a:endParaRPr lang="en-US" dirty="0" smtClean="0"/>
          </a:p>
        </p:txBody>
      </p:sp>
    </p:spTree>
    <p:extLst>
      <p:ext uri="{BB962C8B-B14F-4D97-AF65-F5344CB8AC3E}">
        <p14:creationId xmlns:p14="http://schemas.microsoft.com/office/powerpoint/2010/main" val="1242994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Designing for Cognitive disabilities considerations</a:t>
            </a:r>
          </a:p>
        </p:txBody>
      </p:sp>
      <p:sp>
        <p:nvSpPr>
          <p:cNvPr id="3" name="Content Placeholder 2"/>
          <p:cNvSpPr>
            <a:spLocks noGrp="1"/>
          </p:cNvSpPr>
          <p:nvPr>
            <p:ph sz="half" idx="1"/>
          </p:nvPr>
        </p:nvSpPr>
        <p:spPr>
          <a:xfrm>
            <a:off x="283031" y="993170"/>
            <a:ext cx="5181600" cy="4351338"/>
          </a:xfrm>
        </p:spPr>
        <p:txBody>
          <a:bodyPr/>
          <a:lstStyle/>
          <a:p>
            <a:pPr>
              <a:buFont typeface="Arial" panose="020B0604020202020204" pitchFamily="34" charset="0"/>
              <a:buChar char="•"/>
            </a:pPr>
            <a:r>
              <a:rPr lang="en-CA" dirty="0"/>
              <a:t> Reduced attention span</a:t>
            </a:r>
          </a:p>
          <a:p>
            <a:pPr>
              <a:buFont typeface="Arial" panose="020B0604020202020204" pitchFamily="34" charset="0"/>
              <a:buChar char="•"/>
            </a:pPr>
            <a:r>
              <a:rPr lang="en-CA" dirty="0"/>
              <a:t> Reduced short term memory - lose context / focus</a:t>
            </a:r>
          </a:p>
          <a:p>
            <a:pPr>
              <a:buFont typeface="Arial" panose="020B0604020202020204" pitchFamily="34" charset="0"/>
              <a:buChar char="•"/>
            </a:pPr>
            <a:r>
              <a:rPr lang="en-CA" dirty="0"/>
              <a:t> Less generalization - skill transfer between situations –association</a:t>
            </a:r>
          </a:p>
          <a:p>
            <a:pPr>
              <a:buFont typeface="Arial" panose="020B0604020202020204" pitchFamily="34" charset="0"/>
              <a:buChar char="•"/>
            </a:pPr>
            <a:r>
              <a:rPr lang="en-CA" dirty="0"/>
              <a:t> Difficult words take longer to recall</a:t>
            </a:r>
          </a:p>
          <a:p>
            <a:pPr>
              <a:buFont typeface="Arial" panose="020B0604020202020204" pitchFamily="34" charset="0"/>
              <a:buChar char="•"/>
            </a:pPr>
            <a:r>
              <a:rPr lang="en-CA" dirty="0"/>
              <a:t> Difficult to multitask</a:t>
            </a:r>
          </a:p>
          <a:p>
            <a:pPr>
              <a:buFont typeface="Arial" panose="020B0604020202020204" pitchFamily="34" charset="0"/>
              <a:buChar char="•"/>
            </a:pPr>
            <a:r>
              <a:rPr lang="en-CA" dirty="0"/>
              <a:t> More easily overwhelmed - cognitive load</a:t>
            </a:r>
          </a:p>
          <a:p>
            <a:endParaRPr lang="en-CA" dirty="0"/>
          </a:p>
        </p:txBody>
      </p:sp>
      <p:sp>
        <p:nvSpPr>
          <p:cNvPr id="4" name="Content Placeholder 3"/>
          <p:cNvSpPr>
            <a:spLocks noGrp="1"/>
          </p:cNvSpPr>
          <p:nvPr>
            <p:ph sz="half" idx="2"/>
          </p:nvPr>
        </p:nvSpPr>
        <p:spPr>
          <a:xfrm>
            <a:off x="5617031" y="993170"/>
            <a:ext cx="5181600" cy="4351338"/>
          </a:xfrm>
        </p:spPr>
        <p:txBody>
          <a:bodyPr/>
          <a:lstStyle/>
          <a:p>
            <a:pPr>
              <a:buFont typeface="Arial" panose="020B0604020202020204" pitchFamily="34" charset="0"/>
              <a:buChar char="•"/>
            </a:pPr>
            <a:r>
              <a:rPr lang="en-CA" dirty="0" smtClean="0"/>
              <a:t> Very </a:t>
            </a:r>
            <a:r>
              <a:rPr lang="en-CA" dirty="0"/>
              <a:t>simple architecture</a:t>
            </a:r>
          </a:p>
          <a:p>
            <a:pPr>
              <a:buFont typeface="Arial" panose="020B0604020202020204" pitchFamily="34" charset="0"/>
              <a:buChar char="•"/>
            </a:pPr>
            <a:r>
              <a:rPr lang="en-CA" dirty="0"/>
              <a:t> Simple menu structure</a:t>
            </a:r>
          </a:p>
          <a:p>
            <a:pPr>
              <a:buFont typeface="Arial" panose="020B0604020202020204" pitchFamily="34" charset="0"/>
              <a:buChar char="•"/>
            </a:pPr>
            <a:r>
              <a:rPr lang="en-CA" dirty="0"/>
              <a:t> Reduce visual noise and distractions</a:t>
            </a:r>
          </a:p>
          <a:p>
            <a:pPr>
              <a:buFont typeface="Arial" panose="020B0604020202020204" pitchFamily="34" charset="0"/>
              <a:buChar char="•"/>
            </a:pPr>
            <a:r>
              <a:rPr lang="en-CA" dirty="0"/>
              <a:t> Make things quick – consider context of limited connection and slow responses</a:t>
            </a:r>
          </a:p>
          <a:p>
            <a:pPr>
              <a:buFont typeface="Arial" panose="020B0604020202020204" pitchFamily="34" charset="0"/>
              <a:buChar char="•"/>
            </a:pPr>
            <a:r>
              <a:rPr lang="en-CA" dirty="0"/>
              <a:t> Use descriptive labels for confusing icons</a:t>
            </a:r>
          </a:p>
          <a:p>
            <a:endParaRPr lang="en-CA" dirty="0"/>
          </a:p>
        </p:txBody>
      </p:sp>
    </p:spTree>
    <p:extLst>
      <p:ext uri="{BB962C8B-B14F-4D97-AF65-F5344CB8AC3E}">
        <p14:creationId xmlns:p14="http://schemas.microsoft.com/office/powerpoint/2010/main" val="2082153383"/>
      </p:ext>
    </p:extLst>
  </p:cSld>
  <p:clrMapOvr>
    <a:masterClrMapping/>
  </p:clrMapOvr>
</p:sld>
</file>

<file path=ppt/theme/theme1.xml><?xml version="1.0" encoding="utf-8"?>
<a:theme xmlns:a="http://schemas.openxmlformats.org/drawingml/2006/main" name="powerpoint-en">
  <a:themeElements>
    <a:clrScheme name="Corporate Branding Color">
      <a:dk1>
        <a:srgbClr val="3E3E39"/>
      </a:dk1>
      <a:lt1>
        <a:srgbClr val="FFFFFF"/>
      </a:lt1>
      <a:dk2>
        <a:srgbClr val="6C6C6C"/>
      </a:dk2>
      <a:lt2>
        <a:srgbClr val="D8D8D8"/>
      </a:lt2>
      <a:accent1>
        <a:srgbClr val="007393"/>
      </a:accent1>
      <a:accent2>
        <a:srgbClr val="E76026"/>
      </a:accent2>
      <a:accent3>
        <a:srgbClr val="A34F8F"/>
      </a:accent3>
      <a:accent4>
        <a:srgbClr val="5F9B42"/>
      </a:accent4>
      <a:accent5>
        <a:srgbClr val="3D3E39"/>
      </a:accent5>
      <a:accent6>
        <a:srgbClr val="6C6C6C"/>
      </a:accent6>
      <a:hlink>
        <a:srgbClr val="007393"/>
      </a:hlink>
      <a:folHlink>
        <a:srgbClr val="A34E8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86129C4-A7DD-465C-9844-A216177F2203}" vid="{173F8EA6-7F59-44EE-AF81-54062527577A}"/>
    </a:ext>
  </a:extLst>
</a:theme>
</file>

<file path=docProps/app.xml><?xml version="1.0" encoding="utf-8"?>
<Properties xmlns="http://schemas.openxmlformats.org/officeDocument/2006/extended-properties" xmlns:vt="http://schemas.openxmlformats.org/officeDocument/2006/docPropsVTypes">
  <Template>powerpoint-en</Template>
  <TotalTime>9559</TotalTime>
  <Words>2765</Words>
  <Application>Microsoft Office PowerPoint</Application>
  <PresentationFormat>Widescreen</PresentationFormat>
  <Paragraphs>346</Paragraphs>
  <Slides>36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Corbel</vt:lpstr>
      <vt:lpstr>powerpoint-en</vt:lpstr>
      <vt:lpstr>User Experience &amp; Accessibility</vt:lpstr>
      <vt:lpstr>Disabilities in Canada - People  </vt:lpstr>
      <vt:lpstr>Global statistics on cognitive disabilities</vt:lpstr>
      <vt:lpstr>Cognitive &amp; Learning Disabilities </vt:lpstr>
      <vt:lpstr>Cognitive impairments are often</vt:lpstr>
      <vt:lpstr>Who gets excluded</vt:lpstr>
      <vt:lpstr>Adding Value</vt:lpstr>
      <vt:lpstr>Designing a User Experience that is better for everyone </vt:lpstr>
      <vt:lpstr>Designing for Cognitive disabilities considerations</vt:lpstr>
      <vt:lpstr>Dyslexia</vt:lpstr>
      <vt:lpstr>Dyslexic Users</vt:lpstr>
      <vt:lpstr>Autism</vt:lpstr>
      <vt:lpstr>Autistic Users</vt:lpstr>
      <vt:lpstr>Users with Anxiety</vt:lpstr>
      <vt:lpstr>Learning Disability – Adaptive Technology</vt:lpstr>
      <vt:lpstr>Website characteristics that degrade cognitive accessibility </vt:lpstr>
      <vt:lpstr>When Users Encounter</vt:lpstr>
      <vt:lpstr>Simple tips across various learning disabilities</vt:lpstr>
      <vt:lpstr>Inclusive Design </vt:lpstr>
      <vt:lpstr>Inclusive Design and its impact on the User Experience </vt:lpstr>
      <vt:lpstr>Recognize exclusion</vt:lpstr>
      <vt:lpstr>Disability and mismatched interactions</vt:lpstr>
      <vt:lpstr>Learning from inclusive user groups</vt:lpstr>
      <vt:lpstr>Benefits of inclusive design</vt:lpstr>
      <vt:lpstr>Craft an easy, engaging, and accessible user experience</vt:lpstr>
      <vt:lpstr>A few questions to ask yourself</vt:lpstr>
      <vt:lpstr>Using cognitive walkthroughs to better review designs for accessibility</vt:lpstr>
      <vt:lpstr>User Experience and inclusive personas</vt:lpstr>
      <vt:lpstr>Building Personas</vt:lpstr>
      <vt:lpstr>Step 2: Create a list of tasks a user wants to do</vt:lpstr>
      <vt:lpstr>Step 3: Create a list of steps needed to complete each task</vt:lpstr>
      <vt:lpstr>Step 4: Perform the walkthrough for each task </vt:lpstr>
      <vt:lpstr>As you complete the task, ask a series of questions</vt:lpstr>
      <vt:lpstr>As you complete the task, ask a series of questions (part 2)</vt:lpstr>
      <vt:lpstr>More on Cognitive Accessibility Research </vt:lpstr>
      <vt:lpstr>Questions &amp; Answers</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Experience &amp; Accessibility</dc:title>
  <dc:creator>Juli-Ann Rowsell</dc:creator>
  <cp:lastModifiedBy>Juli-Ann Rowsell</cp:lastModifiedBy>
  <cp:revision>51</cp:revision>
  <cp:lastPrinted>2018-05-10T18:48:18Z</cp:lastPrinted>
  <dcterms:created xsi:type="dcterms:W3CDTF">2018-04-29T22:19:10Z</dcterms:created>
  <dcterms:modified xsi:type="dcterms:W3CDTF">2018-05-15T23:46:55Z</dcterms:modified>
</cp:coreProperties>
</file>