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3.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4.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6.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7.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8.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9.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10.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notesSlides/notesSlide11.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notesSlides/notesSlide12.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13.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notesSlides/notesSlide14.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notesSlides/notesSlide15.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notesSlides/notesSlide16.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notesSlides/notesSlide17.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notesSlides/notesSlide18.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notesSlides/notesSlide19.xml" ContentType="application/vnd.openxmlformats-officedocument.presentationml.notesSlide+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notesSlides/notesSlide20.xml" ContentType="application/vnd.openxmlformats-officedocument.presentationml.notesSlide+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notesSlides/notesSlide21.xml" ContentType="application/vnd.openxmlformats-officedocument.presentationml.notesSlide+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notesSlides/notesSlide22.xml" ContentType="application/vnd.openxmlformats-officedocument.presentationml.notesSlide+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notesSlides/notesSlide23.xml" ContentType="application/vnd.openxmlformats-officedocument.presentationml.notesSlide+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notesSlides/notesSlide24.xml" ContentType="application/vnd.openxmlformats-officedocument.presentationml.notesSlide+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notesSlides/notesSlide25.xml" ContentType="application/vnd.openxmlformats-officedocument.presentationml.notesSlide+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notesSlides/notesSlide26.xml" ContentType="application/vnd.openxmlformats-officedocument.presentationml.notesSlide+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notesSlides/notesSlide27.xml" ContentType="application/vnd.openxmlformats-officedocument.presentationml.notesSlide+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notesSlides/notesSlide28.xml" ContentType="application/vnd.openxmlformats-officedocument.presentationml.notesSlide+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54"/>
  </p:notesMasterIdLst>
  <p:sldIdLst>
    <p:sldId id="368" r:id="rId5"/>
    <p:sldId id="463" r:id="rId6"/>
    <p:sldId id="496" r:id="rId7"/>
    <p:sldId id="495" r:id="rId8"/>
    <p:sldId id="518" r:id="rId9"/>
    <p:sldId id="497" r:id="rId10"/>
    <p:sldId id="498" r:id="rId11"/>
    <p:sldId id="467" r:id="rId12"/>
    <p:sldId id="468" r:id="rId13"/>
    <p:sldId id="502" r:id="rId14"/>
    <p:sldId id="503" r:id="rId15"/>
    <p:sldId id="506" r:id="rId16"/>
    <p:sldId id="513" r:id="rId17"/>
    <p:sldId id="504" r:id="rId18"/>
    <p:sldId id="507" r:id="rId19"/>
    <p:sldId id="508" r:id="rId20"/>
    <p:sldId id="509" r:id="rId21"/>
    <p:sldId id="510" r:id="rId22"/>
    <p:sldId id="511" r:id="rId23"/>
    <p:sldId id="512" r:id="rId24"/>
    <p:sldId id="533" r:id="rId25"/>
    <p:sldId id="514" r:id="rId26"/>
    <p:sldId id="515" r:id="rId27"/>
    <p:sldId id="516" r:id="rId28"/>
    <p:sldId id="517" r:id="rId29"/>
    <p:sldId id="521" r:id="rId30"/>
    <p:sldId id="433" r:id="rId31"/>
    <p:sldId id="489" r:id="rId32"/>
    <p:sldId id="464" r:id="rId33"/>
    <p:sldId id="519" r:id="rId34"/>
    <p:sldId id="523" r:id="rId35"/>
    <p:sldId id="520" r:id="rId36"/>
    <p:sldId id="522" r:id="rId37"/>
    <p:sldId id="524" r:id="rId38"/>
    <p:sldId id="525" r:id="rId39"/>
    <p:sldId id="526" r:id="rId40"/>
    <p:sldId id="344" r:id="rId41"/>
    <p:sldId id="528" r:id="rId42"/>
    <p:sldId id="345" r:id="rId43"/>
    <p:sldId id="529" r:id="rId44"/>
    <p:sldId id="373" r:id="rId45"/>
    <p:sldId id="530" r:id="rId46"/>
    <p:sldId id="347" r:id="rId47"/>
    <p:sldId id="531" r:id="rId48"/>
    <p:sldId id="263" r:id="rId49"/>
    <p:sldId id="532" r:id="rId50"/>
    <p:sldId id="527" r:id="rId51"/>
    <p:sldId id="493" r:id="rId52"/>
    <p:sldId id="494" r:id="rId53"/>
  </p:sldIdLst>
  <p:sldSz cx="9144000" cy="6858000" type="screen4x3"/>
  <p:notesSz cx="7023100" cy="9309100"/>
  <p:custDataLst>
    <p:tags r:id="rId55"/>
  </p:custDataLst>
  <p:defaultTextStyle>
    <a:defPPr>
      <a:defRPr lang="fr-ca"/>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éance d'encadrement sur l’accessibilité" id="{52ECAF97-749E-49AE-B715-3B91F75D16F8}">
          <p14:sldIdLst>
            <p14:sldId id="368"/>
            <p14:sldId id="463"/>
            <p14:sldId id="496"/>
            <p14:sldId id="495"/>
          </p14:sldIdLst>
        </p14:section>
        <p14:section name="Tout sur l’accessibilité" id="{6F1BD99D-99DF-4BFC-B629-AC2049DA9E07}">
          <p14:sldIdLst>
            <p14:sldId id="518"/>
            <p14:sldId id="497"/>
            <p14:sldId id="498"/>
            <p14:sldId id="467"/>
            <p14:sldId id="468"/>
            <p14:sldId id="502"/>
            <p14:sldId id="503"/>
            <p14:sldId id="506"/>
            <p14:sldId id="513"/>
            <p14:sldId id="504"/>
            <p14:sldId id="507"/>
            <p14:sldId id="508"/>
            <p14:sldId id="509"/>
            <p14:sldId id="510"/>
            <p14:sldId id="511"/>
            <p14:sldId id="512"/>
            <p14:sldId id="533"/>
            <p14:sldId id="514"/>
            <p14:sldId id="515"/>
            <p14:sldId id="516"/>
          </p14:sldIdLst>
        </p14:section>
        <p14:section name="Contexte des incapacités au Canada" id="{B37145EF-A4C8-45D0-8F9C-5CD46F041061}">
          <p14:sldIdLst>
            <p14:sldId id="517"/>
            <p14:sldId id="521"/>
            <p14:sldId id="433"/>
            <p14:sldId id="489"/>
            <p14:sldId id="464"/>
            <p14:sldId id="519"/>
            <p14:sldId id="523"/>
            <p14:sldId id="520"/>
          </p14:sldIdLst>
        </p14:section>
        <p14:section name="Aperçu des outils d’accessibilité" id="{B5B086B1-BE12-4A65-AA05-23B1A8B8A53D}">
          <p14:sldIdLst>
            <p14:sldId id="522"/>
          </p14:sldIdLst>
        </p14:section>
        <p14:section name="Règles pour l’accessibilité des contenus Web" id="{921C7040-0EDC-4D68-8B28-FC130ACD7FA9}">
          <p14:sldIdLst>
            <p14:sldId id="524"/>
            <p14:sldId id="525"/>
            <p14:sldId id="526"/>
            <p14:sldId id="344"/>
            <p14:sldId id="528"/>
            <p14:sldId id="345"/>
            <p14:sldId id="529"/>
            <p14:sldId id="373"/>
            <p14:sldId id="530"/>
            <p14:sldId id="347"/>
            <p14:sldId id="531"/>
            <p14:sldId id="263"/>
            <p14:sldId id="532"/>
          </p14:sldIdLst>
        </p14:section>
        <p14:section name="Listes de contrôle de l’auto-évaluation" id="{C95B4ED0-CDA3-4382-A433-FB7F62A0BD50}">
          <p14:sldIdLst>
            <p14:sldId id="527"/>
          </p14:sldIdLst>
        </p14:section>
        <p14:section name="Ressources et communication avec l’équipe du BATI" id="{4013F07E-3E75-403A-9A48-5E1C25CF2BEB}">
          <p14:sldIdLst>
            <p14:sldId id="493"/>
            <p14:sldId id="49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ussault, Elizabeth E [NC]" initials="DEE[" lastIdx="2" clrIdx="1"/>
  <p:cmAuthor id="2" name="Leenhouts, Jennifer JA [W-T]" initials="JAL" lastIdx="2" clrIdx="0"/>
  <p:cmAuthor id="3" name="Sanchez, Daria" initials="SD" lastIdx="7" clrIdx="2"/>
  <p:cmAuthor id="4" name="Aristocrat Mazeikis, Lali L [NC]" initials="AMLL[" lastIdx="4" clrIdx="3">
    <p:extLst>
      <p:ext uri="{19B8F6BF-5375-455C-9EA6-DF929625EA0E}">
        <p15:presenceInfo xmlns:p15="http://schemas.microsoft.com/office/powerpoint/2012/main" userId="Aristocrat Mazeikis, Lali L [NC]" providerId="None"/>
      </p:ext>
    </p:extLst>
  </p:cmAuthor>
  <p:cmAuthor id="5" name="Roch Lambert" initials="RL" lastIdx="1" clrIdx="4">
    <p:extLst>
      <p:ext uri="{19B8F6BF-5375-455C-9EA6-DF929625EA0E}">
        <p15:presenceInfo xmlns:p15="http://schemas.microsoft.com/office/powerpoint/2012/main" userId="a67d2d5b75ee8fa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95" autoAdjust="0"/>
    <p:restoredTop sz="82678" autoAdjust="0"/>
  </p:normalViewPr>
  <p:slideViewPr>
    <p:cSldViewPr snapToGrid="0" snapToObjects="1">
      <p:cViewPr varScale="1">
        <p:scale>
          <a:sx n="91" d="100"/>
          <a:sy n="91" d="100"/>
        </p:scale>
        <p:origin x="108" y="12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2442"/>
    </p:cViewPr>
  </p:sorterViewPr>
  <p:notesViewPr>
    <p:cSldViewPr snapToGrid="0" snapToObjects="1">
      <p:cViewPr>
        <p:scale>
          <a:sx n="100" d="100"/>
          <a:sy n="100" d="100"/>
        </p:scale>
        <p:origin x="2538" y="-94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A1010D5C-3B3A-214D-8AA9-7907A42D725C}" type="datetimeFigureOut">
              <a:rPr lang="en-US" smtClean="0"/>
              <a:t>2/14/2020</a:t>
            </a:fld>
            <a:endParaRPr lang="en-US"/>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0DDD8B1A-5049-5C4B-AFE6-32830630CA6A}" type="slidenum">
              <a:rPr lang="en-US" smtClean="0"/>
              <a:t>‹#›</a:t>
            </a:fld>
            <a:endParaRPr lang="en-US"/>
          </a:p>
        </p:txBody>
      </p:sp>
    </p:spTree>
    <p:extLst>
      <p:ext uri="{BB962C8B-B14F-4D97-AF65-F5344CB8AC3E}">
        <p14:creationId xmlns:p14="http://schemas.microsoft.com/office/powerpoint/2010/main" val="402287700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youtube.com/watch?v=JDl7_0wU8xY"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5"/>
          </p:nvPr>
        </p:nvSpPr>
        <p:spPr/>
        <p:txBody>
          <a:bodyPr/>
          <a:lstStyle/>
          <a:p>
            <a:fld id="{0DDD8B1A-5049-5C4B-AFE6-32830630CA6A}" type="slidenum">
              <a:rPr lang="en-US" smtClean="0"/>
              <a:t>1</a:t>
            </a:fld>
            <a:endParaRPr lang="en-US"/>
          </a:p>
        </p:txBody>
      </p:sp>
    </p:spTree>
    <p:extLst>
      <p:ext uri="{BB962C8B-B14F-4D97-AF65-F5344CB8AC3E}">
        <p14:creationId xmlns:p14="http://schemas.microsoft.com/office/powerpoint/2010/main" val="4289198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 Talk about </a:t>
            </a:r>
            <a:r>
              <a:rPr lang="en-CA" dirty="0" err="1" smtClean="0"/>
              <a:t>Angèle</a:t>
            </a:r>
            <a:r>
              <a:rPr lang="en-CA" dirty="0" smtClean="0"/>
              <a:t> her desk placement</a:t>
            </a:r>
            <a:endParaRPr lang="en-CA" dirty="0"/>
          </a:p>
        </p:txBody>
      </p:sp>
      <p:sp>
        <p:nvSpPr>
          <p:cNvPr id="4" name="Slide Number Placeholder 3"/>
          <p:cNvSpPr>
            <a:spLocks noGrp="1"/>
          </p:cNvSpPr>
          <p:nvPr>
            <p:ph type="sldNum" sz="quarter" idx="10"/>
          </p:nvPr>
        </p:nvSpPr>
        <p:spPr/>
        <p:txBody>
          <a:bodyPr/>
          <a:lstStyle/>
          <a:p>
            <a:fld id="{0DDD8B1A-5049-5C4B-AFE6-32830630CA6A}" type="slidenum">
              <a:rPr lang="en-US" smtClean="0"/>
              <a:t>15</a:t>
            </a:fld>
            <a:endParaRPr lang="en-US"/>
          </a:p>
        </p:txBody>
      </p:sp>
    </p:spTree>
    <p:extLst>
      <p:ext uri="{BB962C8B-B14F-4D97-AF65-F5344CB8AC3E}">
        <p14:creationId xmlns:p14="http://schemas.microsoft.com/office/powerpoint/2010/main" val="10293760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Cognitive also include speech disabilities which we don’t focus on as much in an IT world</a:t>
            </a:r>
          </a:p>
        </p:txBody>
      </p:sp>
      <p:sp>
        <p:nvSpPr>
          <p:cNvPr id="4" name="Slide Number Placeholder 3"/>
          <p:cNvSpPr>
            <a:spLocks noGrp="1"/>
          </p:cNvSpPr>
          <p:nvPr>
            <p:ph type="sldNum" sz="quarter" idx="5"/>
          </p:nvPr>
        </p:nvSpPr>
        <p:spPr/>
        <p:txBody>
          <a:bodyPr/>
          <a:lstStyle/>
          <a:p>
            <a:fld id="{0DDD8B1A-5049-5C4B-AFE6-32830630CA6A}" type="slidenum">
              <a:rPr lang="en-US" smtClean="0"/>
              <a:t>17</a:t>
            </a:fld>
            <a:endParaRPr lang="en-US"/>
          </a:p>
        </p:txBody>
      </p:sp>
    </p:spTree>
    <p:extLst>
      <p:ext uri="{BB962C8B-B14F-4D97-AF65-F5344CB8AC3E}">
        <p14:creationId xmlns:p14="http://schemas.microsoft.com/office/powerpoint/2010/main" val="26191264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Short-Term memory loss : </a:t>
            </a:r>
            <a:r>
              <a:rPr lang="en-US" sz="1200" b="0" i="0" kern="1200" dirty="0">
                <a:solidFill>
                  <a:schemeClr val="tx1"/>
                </a:solidFill>
                <a:effectLst/>
                <a:latin typeface="+mn-lt"/>
                <a:ea typeface="+mn-ea"/>
                <a:cs typeface="+mn-cs"/>
              </a:rPr>
              <a:t>Long web processes—such as online purchasing procedures, account sign-up procedures, or setting preferences—can cause users to forget what they were doing, or to lose track of information that they may need to remember from one step to the next.</a:t>
            </a:r>
            <a:endParaRPr lang="en-US" dirty="0"/>
          </a:p>
        </p:txBody>
      </p:sp>
      <p:sp>
        <p:nvSpPr>
          <p:cNvPr id="4" name="Slide Number Placeholder 3"/>
          <p:cNvSpPr>
            <a:spLocks noGrp="1"/>
          </p:cNvSpPr>
          <p:nvPr>
            <p:ph type="sldNum" sz="quarter" idx="5"/>
          </p:nvPr>
        </p:nvSpPr>
        <p:spPr/>
        <p:txBody>
          <a:bodyPr/>
          <a:lstStyle/>
          <a:p>
            <a:fld id="{0DDD8B1A-5049-5C4B-AFE6-32830630CA6A}" type="slidenum">
              <a:rPr lang="en-US" smtClean="0"/>
              <a:t>18</a:t>
            </a:fld>
            <a:endParaRPr lang="en-US"/>
          </a:p>
        </p:txBody>
      </p:sp>
    </p:spTree>
    <p:extLst>
      <p:ext uri="{BB962C8B-B14F-4D97-AF65-F5344CB8AC3E}">
        <p14:creationId xmlns:p14="http://schemas.microsoft.com/office/powerpoint/2010/main" val="11295930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DD8B1A-5049-5C4B-AFE6-32830630CA6A}" type="slidenum">
              <a:rPr lang="en-US" smtClean="0"/>
              <a:t>19</a:t>
            </a:fld>
            <a:endParaRPr lang="en-US"/>
          </a:p>
        </p:txBody>
      </p:sp>
    </p:spTree>
    <p:extLst>
      <p:ext uri="{BB962C8B-B14F-4D97-AF65-F5344CB8AC3E}">
        <p14:creationId xmlns:p14="http://schemas.microsoft.com/office/powerpoint/2010/main" val="30715560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DD8B1A-5049-5C4B-AFE6-32830630CA6A}" type="slidenum">
              <a:rPr lang="en-US" smtClean="0"/>
              <a:t>20</a:t>
            </a:fld>
            <a:endParaRPr lang="en-US"/>
          </a:p>
        </p:txBody>
      </p:sp>
    </p:spTree>
    <p:extLst>
      <p:ext uri="{BB962C8B-B14F-4D97-AF65-F5344CB8AC3E}">
        <p14:creationId xmlns:p14="http://schemas.microsoft.com/office/powerpoint/2010/main" val="20567941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DD8B1A-5049-5C4B-AFE6-32830630CA6A}" type="slidenum">
              <a:rPr lang="en-US" smtClean="0"/>
              <a:t>22</a:t>
            </a:fld>
            <a:endParaRPr lang="en-US"/>
          </a:p>
        </p:txBody>
      </p:sp>
    </p:spTree>
    <p:extLst>
      <p:ext uri="{BB962C8B-B14F-4D97-AF65-F5344CB8AC3E}">
        <p14:creationId xmlns:p14="http://schemas.microsoft.com/office/powerpoint/2010/main" val="5391212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Video : https://www.youtube.com/watch?v=ZMvikz2cA-8</a:t>
            </a:r>
          </a:p>
          <a:p>
            <a:endParaRPr lang="en-US" dirty="0"/>
          </a:p>
        </p:txBody>
      </p:sp>
      <p:sp>
        <p:nvSpPr>
          <p:cNvPr id="4" name="Slide Number Placeholder 3"/>
          <p:cNvSpPr>
            <a:spLocks noGrp="1"/>
          </p:cNvSpPr>
          <p:nvPr>
            <p:ph type="sldNum" sz="quarter" idx="5"/>
          </p:nvPr>
        </p:nvSpPr>
        <p:spPr/>
        <p:txBody>
          <a:bodyPr/>
          <a:lstStyle/>
          <a:p>
            <a:fld id="{0DDD8B1A-5049-5C4B-AFE6-32830630CA6A}" type="slidenum">
              <a:rPr lang="en-US" smtClean="0"/>
              <a:t>23</a:t>
            </a:fld>
            <a:endParaRPr lang="en-US"/>
          </a:p>
        </p:txBody>
      </p:sp>
    </p:spTree>
    <p:extLst>
      <p:ext uri="{BB962C8B-B14F-4D97-AF65-F5344CB8AC3E}">
        <p14:creationId xmlns:p14="http://schemas.microsoft.com/office/powerpoint/2010/main" val="23370777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Video</a:t>
            </a:r>
            <a:r>
              <a:rPr lang="en-US" baseline="0" dirty="0" smtClean="0"/>
              <a:t> : </a:t>
            </a:r>
            <a:r>
              <a:rPr lang="en-CA" sz="1200" u="sng" kern="1200" dirty="0" smtClean="0">
                <a:solidFill>
                  <a:schemeClr val="tx1"/>
                </a:solidFill>
                <a:effectLst/>
                <a:latin typeface="+mn-lt"/>
                <a:ea typeface="+mn-ea"/>
                <a:cs typeface="+mn-cs"/>
                <a:hlinkClick r:id="rId3"/>
              </a:rPr>
              <a:t>https://www.youtube.com/watch?v=JDl7_0wU8xY</a:t>
            </a:r>
            <a:endParaRPr lang="en-CA" sz="1200" u="sng"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0DDD8B1A-5049-5C4B-AFE6-32830630CA6A}" type="slidenum">
              <a:rPr lang="en-US" smtClean="0"/>
              <a:t>24</a:t>
            </a:fld>
            <a:endParaRPr lang="en-US"/>
          </a:p>
        </p:txBody>
      </p:sp>
    </p:spTree>
    <p:extLst>
      <p:ext uri="{BB962C8B-B14F-4D97-AF65-F5344CB8AC3E}">
        <p14:creationId xmlns:p14="http://schemas.microsoft.com/office/powerpoint/2010/main" val="27978710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Important to note that the act is not prescriptive, CASDO will recommend those.</a:t>
            </a:r>
          </a:p>
        </p:txBody>
      </p:sp>
      <p:sp>
        <p:nvSpPr>
          <p:cNvPr id="4" name="Slide Number Placeholder 3"/>
          <p:cNvSpPr>
            <a:spLocks noGrp="1"/>
          </p:cNvSpPr>
          <p:nvPr>
            <p:ph type="sldNum" sz="quarter" idx="5"/>
          </p:nvPr>
        </p:nvSpPr>
        <p:spPr/>
        <p:txBody>
          <a:bodyPr/>
          <a:lstStyle/>
          <a:p>
            <a:fld id="{0DDD8B1A-5049-5C4B-AFE6-32830630CA6A}" type="slidenum">
              <a:rPr lang="en-US" smtClean="0"/>
              <a:t>27</a:t>
            </a:fld>
            <a:endParaRPr lang="en-US"/>
          </a:p>
        </p:txBody>
      </p:sp>
    </p:spTree>
    <p:extLst>
      <p:ext uri="{BB962C8B-B14F-4D97-AF65-F5344CB8AC3E}">
        <p14:creationId xmlns:p14="http://schemas.microsoft.com/office/powerpoint/2010/main" val="22525215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dirty="0" smtClean="0"/>
              <a:t>- Talk about Section</a:t>
            </a:r>
            <a:r>
              <a:rPr lang="en-CA" baseline="0" dirty="0" smtClean="0"/>
              <a:t> 508 for accessibility</a:t>
            </a:r>
            <a:endParaRPr lang="en-CA" dirty="0" smtClean="0"/>
          </a:p>
          <a:p>
            <a:endParaRPr lang="en-CA" dirty="0"/>
          </a:p>
        </p:txBody>
      </p:sp>
      <p:sp>
        <p:nvSpPr>
          <p:cNvPr id="4" name="Slide Number Placeholder 3"/>
          <p:cNvSpPr>
            <a:spLocks noGrp="1"/>
          </p:cNvSpPr>
          <p:nvPr>
            <p:ph type="sldNum" sz="quarter" idx="10"/>
          </p:nvPr>
        </p:nvSpPr>
        <p:spPr/>
        <p:txBody>
          <a:bodyPr/>
          <a:lstStyle/>
          <a:p>
            <a:fld id="{0DDD8B1A-5049-5C4B-AFE6-32830630CA6A}" type="slidenum">
              <a:rPr lang="en-US" smtClean="0"/>
              <a:t>30</a:t>
            </a:fld>
            <a:endParaRPr lang="en-US"/>
          </a:p>
        </p:txBody>
      </p:sp>
    </p:spTree>
    <p:extLst>
      <p:ext uri="{BB962C8B-B14F-4D97-AF65-F5344CB8AC3E}">
        <p14:creationId xmlns:p14="http://schemas.microsoft.com/office/powerpoint/2010/main" val="661557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Shawn will monitor the chat</a:t>
            </a:r>
          </a:p>
          <a:p>
            <a:pPr marL="171450" indent="-171450">
              <a:buFontTx/>
              <a:buChar char="-"/>
            </a:pPr>
            <a:r>
              <a:rPr lang="en-US" dirty="0" smtClean="0"/>
              <a:t>Don’t forget to mute all lines</a:t>
            </a:r>
          </a:p>
          <a:p>
            <a:pPr marL="171450" indent="-171450">
              <a:buFontTx/>
              <a:buChar char="-"/>
            </a:pPr>
            <a:r>
              <a:rPr lang="en-US" dirty="0" smtClean="0"/>
              <a:t>References : https://bati-itao.github.io/coaching_sessions/accessibility-fr.html</a:t>
            </a:r>
            <a:endParaRPr lang="en-US" dirty="0"/>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0DDD8B1A-5049-5C4B-AFE6-32830630CA6A}" type="slidenum">
              <a:rPr lang="en-US" smtClean="0"/>
              <a:t>2</a:t>
            </a:fld>
            <a:endParaRPr lang="en-US"/>
          </a:p>
        </p:txBody>
      </p:sp>
    </p:spTree>
    <p:extLst>
      <p:ext uri="{BB962C8B-B14F-4D97-AF65-F5344CB8AC3E}">
        <p14:creationId xmlns:p14="http://schemas.microsoft.com/office/powerpoint/2010/main" val="37129611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EB8E5B2D-1672-488C-9BA5-04841EB49DC4}"/>
              </a:ext>
            </a:extLst>
          </p:cNvPr>
          <p:cNvSpPr>
            <a:spLocks noGrp="1" noRot="1" noChangeAspect="1" noTextEdit="1"/>
          </p:cNvSpPr>
          <p:nvPr>
            <p:ph type="sldImg"/>
          </p:nvPr>
        </p:nvSpPr>
        <p:spPr>
          <a:ln/>
        </p:spPr>
      </p:sp>
      <p:sp>
        <p:nvSpPr>
          <p:cNvPr id="45059" name="Notes Placeholder 2">
            <a:extLst>
              <a:ext uri="{FF2B5EF4-FFF2-40B4-BE49-F238E27FC236}">
                <a16:creationId xmlns:a16="http://schemas.microsoft.com/office/drawing/2014/main" id="{72C5FEFE-0572-4DE7-ADCC-23A1D2321F16}"/>
              </a:ext>
            </a:extLst>
          </p:cNvPr>
          <p:cNvSpPr>
            <a:spLocks noGrp="1"/>
          </p:cNvSpPr>
          <p:nvPr>
            <p:ph type="body" idx="1"/>
          </p:nvPr>
        </p:nvSpPr>
        <p:spPr>
          <a:noFill/>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EB8E5B2D-1672-488C-9BA5-04841EB49DC4}"/>
              </a:ext>
            </a:extLst>
          </p:cNvPr>
          <p:cNvSpPr>
            <a:spLocks noGrp="1" noRot="1" noChangeAspect="1" noTextEdit="1"/>
          </p:cNvSpPr>
          <p:nvPr>
            <p:ph type="sldImg"/>
          </p:nvPr>
        </p:nvSpPr>
        <p:spPr>
          <a:ln/>
        </p:spPr>
      </p:sp>
      <p:sp>
        <p:nvSpPr>
          <p:cNvPr id="45059" name="Notes Placeholder 2">
            <a:extLst>
              <a:ext uri="{FF2B5EF4-FFF2-40B4-BE49-F238E27FC236}">
                <a16:creationId xmlns:a16="http://schemas.microsoft.com/office/drawing/2014/main" id="{72C5FEFE-0572-4DE7-ADCC-23A1D2321F16}"/>
              </a:ext>
            </a:extLst>
          </p:cNvPr>
          <p:cNvSpPr>
            <a:spLocks noGrp="1"/>
          </p:cNvSpPr>
          <p:nvPr>
            <p:ph type="body" idx="1"/>
          </p:nvPr>
        </p:nvSpPr>
        <p:spPr>
          <a:noFill/>
        </p:spPr>
        <p:txBody>
          <a:bodyPr/>
          <a:lstStyle/>
          <a:p>
            <a:endParaRPr lang="en-US" altLang="en-US"/>
          </a:p>
        </p:txBody>
      </p:sp>
    </p:spTree>
    <p:extLst>
      <p:ext uri="{BB962C8B-B14F-4D97-AF65-F5344CB8AC3E}">
        <p14:creationId xmlns:p14="http://schemas.microsoft.com/office/powerpoint/2010/main" val="34468484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a:extLst>
              <a:ext uri="{FF2B5EF4-FFF2-40B4-BE49-F238E27FC236}">
                <a16:creationId xmlns:a16="http://schemas.microsoft.com/office/drawing/2014/main" id="{52015506-53E9-4FB6-89A6-C12A2FC1A7BA}"/>
              </a:ext>
            </a:extLst>
          </p:cNvPr>
          <p:cNvSpPr>
            <a:spLocks noGrp="1" noRot="1" noChangeAspect="1" noTextEdit="1"/>
          </p:cNvSpPr>
          <p:nvPr>
            <p:ph type="sldImg"/>
          </p:nvPr>
        </p:nvSpPr>
        <p:spPr>
          <a:ln/>
        </p:spPr>
      </p:sp>
      <p:sp>
        <p:nvSpPr>
          <p:cNvPr id="47107" name="Notes Placeholder 2">
            <a:extLst>
              <a:ext uri="{FF2B5EF4-FFF2-40B4-BE49-F238E27FC236}">
                <a16:creationId xmlns:a16="http://schemas.microsoft.com/office/drawing/2014/main" id="{E5CA1FED-81F8-4434-ADBF-63BBA94B8B49}"/>
              </a:ext>
            </a:extLst>
          </p:cNvPr>
          <p:cNvSpPr>
            <a:spLocks noGrp="1"/>
          </p:cNvSpPr>
          <p:nvPr>
            <p:ph type="body" idx="1"/>
          </p:nvPr>
        </p:nvSpPr>
        <p:spPr>
          <a:noFill/>
        </p:spPr>
        <p:txBody>
          <a:bodyPr/>
          <a:lstStyle/>
          <a:p>
            <a:pPr marL="0" indent="0">
              <a:buFont typeface="Wingdings" panose="05000000000000000000" pitchFamily="2" charset="2"/>
              <a:buNone/>
            </a:pPr>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EB8E5B2D-1672-488C-9BA5-04841EB49DC4}"/>
              </a:ext>
            </a:extLst>
          </p:cNvPr>
          <p:cNvSpPr>
            <a:spLocks noGrp="1" noRot="1" noChangeAspect="1" noTextEdit="1"/>
          </p:cNvSpPr>
          <p:nvPr>
            <p:ph type="sldImg"/>
          </p:nvPr>
        </p:nvSpPr>
        <p:spPr>
          <a:ln/>
        </p:spPr>
      </p:sp>
      <p:sp>
        <p:nvSpPr>
          <p:cNvPr id="45059" name="Notes Placeholder 2">
            <a:extLst>
              <a:ext uri="{FF2B5EF4-FFF2-40B4-BE49-F238E27FC236}">
                <a16:creationId xmlns:a16="http://schemas.microsoft.com/office/drawing/2014/main" id="{72C5FEFE-0572-4DE7-ADCC-23A1D2321F16}"/>
              </a:ext>
            </a:extLst>
          </p:cNvPr>
          <p:cNvSpPr>
            <a:spLocks noGrp="1"/>
          </p:cNvSpPr>
          <p:nvPr>
            <p:ph type="body" idx="1"/>
          </p:nvPr>
        </p:nvSpPr>
        <p:spPr>
          <a:noFill/>
        </p:spPr>
        <p:txBody>
          <a:bodyPr/>
          <a:lstStyle/>
          <a:p>
            <a:endParaRPr lang="en-US" altLang="en-US"/>
          </a:p>
        </p:txBody>
      </p:sp>
    </p:spTree>
    <p:extLst>
      <p:ext uri="{BB962C8B-B14F-4D97-AF65-F5344CB8AC3E}">
        <p14:creationId xmlns:p14="http://schemas.microsoft.com/office/powerpoint/2010/main" val="22325472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EB8E5B2D-1672-488C-9BA5-04841EB49DC4}"/>
              </a:ext>
            </a:extLst>
          </p:cNvPr>
          <p:cNvSpPr>
            <a:spLocks noGrp="1" noRot="1" noChangeAspect="1" noTextEdit="1"/>
          </p:cNvSpPr>
          <p:nvPr>
            <p:ph type="sldImg"/>
          </p:nvPr>
        </p:nvSpPr>
        <p:spPr>
          <a:ln/>
        </p:spPr>
      </p:sp>
      <p:sp>
        <p:nvSpPr>
          <p:cNvPr id="45059" name="Notes Placeholder 2">
            <a:extLst>
              <a:ext uri="{FF2B5EF4-FFF2-40B4-BE49-F238E27FC236}">
                <a16:creationId xmlns:a16="http://schemas.microsoft.com/office/drawing/2014/main" id="{72C5FEFE-0572-4DE7-ADCC-23A1D2321F16}"/>
              </a:ext>
            </a:extLst>
          </p:cNvPr>
          <p:cNvSpPr>
            <a:spLocks noGrp="1"/>
          </p:cNvSpPr>
          <p:nvPr>
            <p:ph type="body" idx="1"/>
          </p:nvPr>
        </p:nvSpPr>
        <p:spPr>
          <a:noFill/>
        </p:spPr>
        <p:txBody>
          <a:bodyPr/>
          <a:lstStyle/>
          <a:p>
            <a:endParaRPr lang="en-US" altLang="en-US"/>
          </a:p>
        </p:txBody>
      </p:sp>
    </p:spTree>
    <p:extLst>
      <p:ext uri="{BB962C8B-B14F-4D97-AF65-F5344CB8AC3E}">
        <p14:creationId xmlns:p14="http://schemas.microsoft.com/office/powerpoint/2010/main" val="16023303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8626F849-4B1E-4152-B3F3-A2E134827303}"/>
              </a:ext>
            </a:extLst>
          </p:cNvPr>
          <p:cNvSpPr>
            <a:spLocks noGrp="1" noRot="1" noChangeAspect="1" noTextEdit="1"/>
          </p:cNvSpPr>
          <p:nvPr>
            <p:ph type="sldImg"/>
          </p:nvPr>
        </p:nvSpPr>
        <p:spPr>
          <a:ln/>
        </p:spPr>
      </p:sp>
      <p:sp>
        <p:nvSpPr>
          <p:cNvPr id="50179" name="Notes Placeholder 2">
            <a:extLst>
              <a:ext uri="{FF2B5EF4-FFF2-40B4-BE49-F238E27FC236}">
                <a16:creationId xmlns:a16="http://schemas.microsoft.com/office/drawing/2014/main" id="{A60B7F97-B9F1-4C0D-A462-F0A2F0293AC0}"/>
              </a:ext>
            </a:extLst>
          </p:cNvPr>
          <p:cNvSpPr>
            <a:spLocks noGrp="1"/>
          </p:cNvSpPr>
          <p:nvPr>
            <p:ph type="body" idx="1"/>
          </p:nvPr>
        </p:nvSpPr>
        <p:spPr>
          <a:noFill/>
        </p:spPr>
        <p:txBody>
          <a:bodyPr/>
          <a:lstStyle/>
          <a:p>
            <a:endParaRPr lang="en-US" altLang="en-US"/>
          </a:p>
          <a:p>
            <a:endParaRPr lang="en-CA"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EB8E5B2D-1672-488C-9BA5-04841EB49DC4}"/>
              </a:ext>
            </a:extLst>
          </p:cNvPr>
          <p:cNvSpPr>
            <a:spLocks noGrp="1" noRot="1" noChangeAspect="1" noTextEdit="1"/>
          </p:cNvSpPr>
          <p:nvPr>
            <p:ph type="sldImg"/>
          </p:nvPr>
        </p:nvSpPr>
        <p:spPr>
          <a:ln/>
        </p:spPr>
      </p:sp>
      <p:sp>
        <p:nvSpPr>
          <p:cNvPr id="45059" name="Notes Placeholder 2">
            <a:extLst>
              <a:ext uri="{FF2B5EF4-FFF2-40B4-BE49-F238E27FC236}">
                <a16:creationId xmlns:a16="http://schemas.microsoft.com/office/drawing/2014/main" id="{72C5FEFE-0572-4DE7-ADCC-23A1D2321F16}"/>
              </a:ext>
            </a:extLst>
          </p:cNvPr>
          <p:cNvSpPr>
            <a:spLocks noGrp="1"/>
          </p:cNvSpPr>
          <p:nvPr>
            <p:ph type="body" idx="1"/>
          </p:nvPr>
        </p:nvSpPr>
        <p:spPr>
          <a:noFill/>
        </p:spPr>
        <p:txBody>
          <a:bodyPr/>
          <a:lstStyle/>
          <a:p>
            <a:endParaRPr lang="en-US" altLang="en-US"/>
          </a:p>
        </p:txBody>
      </p:sp>
    </p:spTree>
    <p:extLst>
      <p:ext uri="{BB962C8B-B14F-4D97-AF65-F5344CB8AC3E}">
        <p14:creationId xmlns:p14="http://schemas.microsoft.com/office/powerpoint/2010/main" val="42633584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4">
            <a:extLst>
              <a:ext uri="{FF2B5EF4-FFF2-40B4-BE49-F238E27FC236}">
                <a16:creationId xmlns:a16="http://schemas.microsoft.com/office/drawing/2014/main" id="{CAC8EB00-870A-4B14-8385-A1C23AFAF652}"/>
              </a:ext>
            </a:extLst>
          </p:cNvPr>
          <p:cNvSpPr>
            <a:spLocks noGrp="1" noRot="1" noChangeAspect="1" noChangeArrowheads="1" noTextEdit="1"/>
          </p:cNvSpPr>
          <p:nvPr>
            <p:ph type="sldImg"/>
          </p:nvPr>
        </p:nvSpPr>
        <p:spPr>
          <a:ln/>
        </p:spPr>
      </p:sp>
      <p:sp>
        <p:nvSpPr>
          <p:cNvPr id="52227" name="Rectangle 5">
            <a:extLst>
              <a:ext uri="{FF2B5EF4-FFF2-40B4-BE49-F238E27FC236}">
                <a16:creationId xmlns:a16="http://schemas.microsoft.com/office/drawing/2014/main" id="{2B480F5F-2B7D-47A7-8A39-6CC733BD0251}"/>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4">
            <a:extLst>
              <a:ext uri="{FF2B5EF4-FFF2-40B4-BE49-F238E27FC236}">
                <a16:creationId xmlns:a16="http://schemas.microsoft.com/office/drawing/2014/main" id="{CAC8EB00-870A-4B14-8385-A1C23AFAF652}"/>
              </a:ext>
            </a:extLst>
          </p:cNvPr>
          <p:cNvSpPr>
            <a:spLocks noGrp="1" noRot="1" noChangeAspect="1" noChangeArrowheads="1" noTextEdit="1"/>
          </p:cNvSpPr>
          <p:nvPr>
            <p:ph type="sldImg"/>
          </p:nvPr>
        </p:nvSpPr>
        <p:spPr>
          <a:ln/>
        </p:spPr>
      </p:sp>
      <p:sp>
        <p:nvSpPr>
          <p:cNvPr id="52227" name="Rectangle 5">
            <a:extLst>
              <a:ext uri="{FF2B5EF4-FFF2-40B4-BE49-F238E27FC236}">
                <a16:creationId xmlns:a16="http://schemas.microsoft.com/office/drawing/2014/main" id="{2B480F5F-2B7D-47A7-8A39-6CC733BD0251}"/>
              </a:ext>
            </a:extLst>
          </p:cNvPr>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333414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Start by introducing myself</a:t>
            </a:r>
          </a:p>
          <a:p>
            <a:pPr marL="171450" indent="-171450">
              <a:buFontTx/>
              <a:buChar char="-"/>
            </a:pPr>
            <a:r>
              <a:rPr lang="en-US" dirty="0"/>
              <a:t>Manager in the IT Accessibility Office (Strategy and Awareness)</a:t>
            </a:r>
          </a:p>
          <a:p>
            <a:pPr marL="171450" indent="-171450">
              <a:buFontTx/>
              <a:buChar char="-"/>
            </a:pPr>
            <a:r>
              <a:rPr lang="en-US" dirty="0" smtClean="0"/>
              <a:t>CPWA </a:t>
            </a:r>
            <a:r>
              <a:rPr lang="en-US" dirty="0"/>
              <a:t>certified / 15 years in IITB and 12+ years in accessibility</a:t>
            </a:r>
          </a:p>
          <a:p>
            <a:pPr marL="171450" indent="-171450">
              <a:buFontTx/>
              <a:buChar char="-"/>
            </a:pPr>
            <a:r>
              <a:rPr lang="en-US" dirty="0"/>
              <a:t>Teacher at CSPS for 8+ years for the accessibility courses (T710/T711/T716)</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0DDD8B1A-5049-5C4B-AFE6-32830630CA6A}" type="slidenum">
              <a:rPr lang="en-US" smtClean="0"/>
              <a:t>3</a:t>
            </a:fld>
            <a:endParaRPr lang="en-US"/>
          </a:p>
        </p:txBody>
      </p:sp>
    </p:spTree>
    <p:extLst>
      <p:ext uri="{BB962C8B-B14F-4D97-AF65-F5344CB8AC3E}">
        <p14:creationId xmlns:p14="http://schemas.microsoft.com/office/powerpoint/2010/main" val="53190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DD8B1A-5049-5C4B-AFE6-32830630CA6A}" type="slidenum">
              <a:rPr lang="en-US" smtClean="0"/>
              <a:t>4</a:t>
            </a:fld>
            <a:endParaRPr lang="en-US"/>
          </a:p>
        </p:txBody>
      </p:sp>
    </p:spTree>
    <p:extLst>
      <p:ext uri="{BB962C8B-B14F-4D97-AF65-F5344CB8AC3E}">
        <p14:creationId xmlns:p14="http://schemas.microsoft.com/office/powerpoint/2010/main" val="36930824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 Use the example of someone who has their hands full who needs</a:t>
            </a:r>
            <a:r>
              <a:rPr lang="en-CA" baseline="0" dirty="0" smtClean="0"/>
              <a:t> to open a door. Someone who broke a leg and uses the ramps.</a:t>
            </a:r>
            <a:endParaRPr lang="en-CA" dirty="0"/>
          </a:p>
        </p:txBody>
      </p:sp>
      <p:sp>
        <p:nvSpPr>
          <p:cNvPr id="4" name="Slide Number Placeholder 3"/>
          <p:cNvSpPr>
            <a:spLocks noGrp="1"/>
          </p:cNvSpPr>
          <p:nvPr>
            <p:ph type="sldNum" sz="quarter" idx="10"/>
          </p:nvPr>
        </p:nvSpPr>
        <p:spPr/>
        <p:txBody>
          <a:bodyPr/>
          <a:lstStyle/>
          <a:p>
            <a:fld id="{0DDD8B1A-5049-5C4B-AFE6-32830630CA6A}" type="slidenum">
              <a:rPr lang="en-US" smtClean="0"/>
              <a:t>6</a:t>
            </a:fld>
            <a:endParaRPr lang="en-US"/>
          </a:p>
        </p:txBody>
      </p:sp>
    </p:spTree>
    <p:extLst>
      <p:ext uri="{BB962C8B-B14F-4D97-AF65-F5344CB8AC3E}">
        <p14:creationId xmlns:p14="http://schemas.microsoft.com/office/powerpoint/2010/main" val="18678763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Talk about temporary VS permanent disabilities</a:t>
            </a:r>
          </a:p>
          <a:p>
            <a:pPr marL="171450" indent="-171450">
              <a:buFontTx/>
              <a:buChar char="-"/>
            </a:pPr>
            <a:r>
              <a:rPr lang="en-US" dirty="0"/>
              <a:t>Invisible disabilities</a:t>
            </a:r>
          </a:p>
        </p:txBody>
      </p:sp>
      <p:sp>
        <p:nvSpPr>
          <p:cNvPr id="4" name="Slide Number Placeholder 3"/>
          <p:cNvSpPr>
            <a:spLocks noGrp="1"/>
          </p:cNvSpPr>
          <p:nvPr>
            <p:ph type="sldNum" sz="quarter" idx="5"/>
          </p:nvPr>
        </p:nvSpPr>
        <p:spPr/>
        <p:txBody>
          <a:bodyPr/>
          <a:lstStyle/>
          <a:p>
            <a:fld id="{0DDD8B1A-5049-5C4B-AFE6-32830630CA6A}" type="slidenum">
              <a:rPr lang="en-US" smtClean="0"/>
              <a:t>10</a:t>
            </a:fld>
            <a:endParaRPr lang="en-US"/>
          </a:p>
        </p:txBody>
      </p:sp>
    </p:spTree>
    <p:extLst>
      <p:ext uri="{BB962C8B-B14F-4D97-AF65-F5344CB8AC3E}">
        <p14:creationId xmlns:p14="http://schemas.microsoft.com/office/powerpoint/2010/main" val="2687505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Video : https://www.youtube.com/watch?v=ojtiVj78QPw</a:t>
            </a:r>
          </a:p>
          <a:p>
            <a:endParaRPr lang="en-US" dirty="0"/>
          </a:p>
        </p:txBody>
      </p:sp>
      <p:sp>
        <p:nvSpPr>
          <p:cNvPr id="4" name="Slide Number Placeholder 3"/>
          <p:cNvSpPr>
            <a:spLocks noGrp="1"/>
          </p:cNvSpPr>
          <p:nvPr>
            <p:ph type="sldNum" sz="quarter" idx="5"/>
          </p:nvPr>
        </p:nvSpPr>
        <p:spPr/>
        <p:txBody>
          <a:bodyPr/>
          <a:lstStyle/>
          <a:p>
            <a:fld id="{0DDD8B1A-5049-5C4B-AFE6-32830630CA6A}" type="slidenum">
              <a:rPr lang="en-US" smtClean="0"/>
              <a:t>12</a:t>
            </a:fld>
            <a:endParaRPr lang="en-US"/>
          </a:p>
        </p:txBody>
      </p:sp>
    </p:spTree>
    <p:extLst>
      <p:ext uri="{BB962C8B-B14F-4D97-AF65-F5344CB8AC3E}">
        <p14:creationId xmlns:p14="http://schemas.microsoft.com/office/powerpoint/2010/main" val="2801355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We </a:t>
            </a:r>
            <a:r>
              <a:rPr lang="en-US" dirty="0"/>
              <a:t>see this all the time in project related </a:t>
            </a:r>
            <a:r>
              <a:rPr lang="en-US" dirty="0" smtClean="0"/>
              <a:t>updates</a:t>
            </a:r>
          </a:p>
          <a:p>
            <a:pPr marL="171450" marR="0" lvl="0" indent="-171450" algn="l" defTabSz="457200" rtl="0" eaLnBrk="1" fontAlgn="auto" latinLnBrk="0" hangingPunct="1">
              <a:lnSpc>
                <a:spcPct val="100000"/>
              </a:lnSpc>
              <a:spcBef>
                <a:spcPts val="0"/>
              </a:spcBef>
              <a:spcAft>
                <a:spcPts val="0"/>
              </a:spcAft>
              <a:buClrTx/>
              <a:buSzTx/>
              <a:buFontTx/>
              <a:buChar char="-"/>
              <a:tabLst/>
              <a:defRPr/>
            </a:pPr>
            <a:r>
              <a:rPr lang="en-US" dirty="0" smtClean="0"/>
              <a:t>Even</a:t>
            </a:r>
            <a:r>
              <a:rPr lang="en-US" baseline="0" dirty="0" smtClean="0"/>
              <a:t> to get on highway 50 from </a:t>
            </a:r>
            <a:r>
              <a:rPr lang="en-US" baseline="0" dirty="0" err="1" smtClean="0"/>
              <a:t>Allumetières</a:t>
            </a:r>
            <a:endParaRPr lang="en-US" dirty="0" smtClean="0"/>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0DDD8B1A-5049-5C4B-AFE6-32830630CA6A}" type="slidenum">
              <a:rPr lang="en-US" smtClean="0"/>
              <a:t>13</a:t>
            </a:fld>
            <a:endParaRPr lang="en-US"/>
          </a:p>
        </p:txBody>
      </p:sp>
    </p:spTree>
    <p:extLst>
      <p:ext uri="{BB962C8B-B14F-4D97-AF65-F5344CB8AC3E}">
        <p14:creationId xmlns:p14="http://schemas.microsoft.com/office/powerpoint/2010/main" val="595274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For </a:t>
            </a:r>
            <a:r>
              <a:rPr lang="en-CA" dirty="0" err="1" smtClean="0"/>
              <a:t>Webex</a:t>
            </a:r>
            <a:r>
              <a:rPr lang="en-CA" dirty="0" smtClean="0"/>
              <a:t> :</a:t>
            </a:r>
            <a:r>
              <a:rPr lang="en-CA" baseline="0" dirty="0" smtClean="0"/>
              <a:t> https://www.youtube.com/watch?v=VIRx3RJzbZg&amp;list=PL6J3hNm0YtpMJr4fGNHyU5vIPd8cZWcEx (5 part series)</a:t>
            </a:r>
            <a:endParaRPr lang="en-CA" dirty="0"/>
          </a:p>
        </p:txBody>
      </p:sp>
      <p:sp>
        <p:nvSpPr>
          <p:cNvPr id="4" name="Slide Number Placeholder 3"/>
          <p:cNvSpPr>
            <a:spLocks noGrp="1"/>
          </p:cNvSpPr>
          <p:nvPr>
            <p:ph type="sldNum" sz="quarter" idx="10"/>
          </p:nvPr>
        </p:nvSpPr>
        <p:spPr/>
        <p:txBody>
          <a:bodyPr/>
          <a:lstStyle/>
          <a:p>
            <a:fld id="{0DDD8B1A-5049-5C4B-AFE6-32830630CA6A}" type="slidenum">
              <a:rPr lang="en-US" smtClean="0"/>
              <a:t>14</a:t>
            </a:fld>
            <a:endParaRPr lang="en-US"/>
          </a:p>
        </p:txBody>
      </p:sp>
    </p:spTree>
    <p:extLst>
      <p:ext uri="{BB962C8B-B14F-4D97-AF65-F5344CB8AC3E}">
        <p14:creationId xmlns:p14="http://schemas.microsoft.com/office/powerpoint/2010/main" val="966179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493647" y="2130425"/>
            <a:ext cx="4062903" cy="1470025"/>
          </a:xfrm>
        </p:spPr>
        <p:txBody>
          <a:bodyPr>
            <a:noAutofit/>
          </a:bodyPr>
          <a:lstStyle>
            <a:lvl1pPr algn="l">
              <a:defRPr sz="3600" b="1" i="0">
                <a:latin typeface="Arial"/>
                <a:cs typeface="Verdana"/>
              </a:defRPr>
            </a:lvl1pPr>
          </a:lstStyle>
          <a:p>
            <a:r>
              <a:rPr lang="en-US"/>
              <a:t>Click to edit Master title style</a:t>
            </a:r>
            <a:endParaRPr lang="en-US" dirty="0"/>
          </a:p>
        </p:txBody>
      </p:sp>
      <p:sp>
        <p:nvSpPr>
          <p:cNvPr id="3" name="Subtitle 2"/>
          <p:cNvSpPr>
            <a:spLocks noGrp="1"/>
          </p:cNvSpPr>
          <p:nvPr>
            <p:ph type="subTitle" idx="1"/>
          </p:nvPr>
        </p:nvSpPr>
        <p:spPr>
          <a:xfrm>
            <a:off x="4493648" y="3886200"/>
            <a:ext cx="4062903" cy="1752600"/>
          </a:xfrm>
        </p:spPr>
        <p:txBody>
          <a:bodyPr>
            <a:normAutofit/>
          </a:bodyPr>
          <a:lstStyle>
            <a:lvl1pPr marL="0" indent="0" algn="l">
              <a:buNone/>
              <a:defRPr sz="2800">
                <a:solidFill>
                  <a:schemeClr val="tx1">
                    <a:tint val="75000"/>
                  </a:schemeClr>
                </a:solidFill>
                <a:latin typeface="Arial"/>
                <a:cs typeface="Verdan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D7F65E2-3398-4754-8523-5D0CD3E80B37}" type="datetime1">
              <a:rPr lang="en-US" smtClean="0"/>
              <a:t>2/14/2020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E86C063-E22E-2E4C-A523-54089486E38F}" type="slidenum">
              <a:rPr lang="en-US" smtClean="0"/>
              <a:t>‹#›</a:t>
            </a:fld>
            <a:endParaRPr lang="en-US"/>
          </a:p>
        </p:txBody>
      </p:sp>
    </p:spTree>
    <p:extLst>
      <p:ext uri="{BB962C8B-B14F-4D97-AF65-F5344CB8AC3E}">
        <p14:creationId xmlns:p14="http://schemas.microsoft.com/office/powerpoint/2010/main" val="828492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939F82-55F2-4335-B384-EF7E00AE47BA}" type="datetime1">
              <a:rPr lang="en-US" smtClean="0"/>
              <a:t>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6C063-E22E-2E4C-A523-54089486E38F}" type="slidenum">
              <a:rPr lang="en-US" smtClean="0"/>
              <a:t>‹#›</a:t>
            </a:fld>
            <a:endParaRPr lang="en-US"/>
          </a:p>
        </p:txBody>
      </p:sp>
    </p:spTree>
    <p:extLst>
      <p:ext uri="{BB962C8B-B14F-4D97-AF65-F5344CB8AC3E}">
        <p14:creationId xmlns:p14="http://schemas.microsoft.com/office/powerpoint/2010/main" val="3584877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C7A659E-30BA-4B16-8DFF-E2A81B33D6C7}" type="datetime1">
              <a:rPr lang="en-US" smtClean="0"/>
              <a:t>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6C063-E22E-2E4C-A523-54089486E38F}" type="slidenum">
              <a:rPr lang="en-US" smtClean="0"/>
              <a:t>‹#›</a:t>
            </a:fld>
            <a:endParaRPr lang="en-US"/>
          </a:p>
        </p:txBody>
      </p:sp>
    </p:spTree>
    <p:extLst>
      <p:ext uri="{BB962C8B-B14F-4D97-AF65-F5344CB8AC3E}">
        <p14:creationId xmlns:p14="http://schemas.microsoft.com/office/powerpoint/2010/main" val="3121160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4D20E7-249E-4005-AA44-3E62AD5CF020}" type="datetime1">
              <a:rPr lang="en-US" smtClean="0"/>
              <a:t>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6C063-E22E-2E4C-A523-54089486E38F}" type="slidenum">
              <a:rPr lang="en-US" smtClean="0"/>
              <a:t>‹#›</a:t>
            </a:fld>
            <a:endParaRPr lang="en-US"/>
          </a:p>
        </p:txBody>
      </p:sp>
    </p:spTree>
    <p:extLst>
      <p:ext uri="{BB962C8B-B14F-4D97-AF65-F5344CB8AC3E}">
        <p14:creationId xmlns:p14="http://schemas.microsoft.com/office/powerpoint/2010/main" val="1960200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B10FE4-0FC8-4FBE-B784-B276ACD4407B}" type="datetime1">
              <a:rPr lang="en-US" smtClean="0"/>
              <a:t>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6C063-E22E-2E4C-A523-54089486E38F}" type="slidenum">
              <a:rPr lang="en-US" smtClean="0"/>
              <a:t>‹#›</a:t>
            </a:fld>
            <a:endParaRPr lang="en-US"/>
          </a:p>
        </p:txBody>
      </p:sp>
    </p:spTree>
    <p:extLst>
      <p:ext uri="{BB962C8B-B14F-4D97-AF65-F5344CB8AC3E}">
        <p14:creationId xmlns:p14="http://schemas.microsoft.com/office/powerpoint/2010/main" val="3986853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17D587-4E35-4BFA-A845-2B5831FF224B}" type="datetime1">
              <a:rPr lang="en-US" smtClean="0"/>
              <a:t>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86C063-E22E-2E4C-A523-54089486E38F}" type="slidenum">
              <a:rPr lang="en-US" smtClean="0"/>
              <a:t>‹#›</a:t>
            </a:fld>
            <a:endParaRPr lang="en-US"/>
          </a:p>
        </p:txBody>
      </p:sp>
    </p:spTree>
    <p:extLst>
      <p:ext uri="{BB962C8B-B14F-4D97-AF65-F5344CB8AC3E}">
        <p14:creationId xmlns:p14="http://schemas.microsoft.com/office/powerpoint/2010/main" val="427011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B9B59C1-19B6-43F6-A8C4-6A157B65B29D}" type="datetime1">
              <a:rPr lang="en-US" smtClean="0"/>
              <a:t>2/14/2020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86C063-E22E-2E4C-A523-54089486E38F}" type="slidenum">
              <a:rPr lang="en-US" smtClean="0"/>
              <a:t>‹#›</a:t>
            </a:fld>
            <a:endParaRPr lang="en-US"/>
          </a:p>
        </p:txBody>
      </p:sp>
    </p:spTree>
    <p:extLst>
      <p:ext uri="{BB962C8B-B14F-4D97-AF65-F5344CB8AC3E}">
        <p14:creationId xmlns:p14="http://schemas.microsoft.com/office/powerpoint/2010/main" val="2559347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5C37CC3-1EEB-4495-B6FA-A5C8BAC141EA}" type="datetime1">
              <a:rPr lang="en-US" smtClean="0"/>
              <a:t>2/14/2020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86C063-E22E-2E4C-A523-54089486E38F}" type="slidenum">
              <a:rPr lang="en-US" smtClean="0"/>
              <a:t>‹#›</a:t>
            </a:fld>
            <a:endParaRPr lang="en-US"/>
          </a:p>
        </p:txBody>
      </p:sp>
    </p:spTree>
    <p:extLst>
      <p:ext uri="{BB962C8B-B14F-4D97-AF65-F5344CB8AC3E}">
        <p14:creationId xmlns:p14="http://schemas.microsoft.com/office/powerpoint/2010/main" val="2480228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375EA3-C547-4758-9E35-320479A1FC2D}" type="datetime1">
              <a:rPr lang="en-US" smtClean="0"/>
              <a:t>2/14/2020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86C063-E22E-2E4C-A523-54089486E38F}" type="slidenum">
              <a:rPr lang="en-US" smtClean="0"/>
              <a:t>‹#›</a:t>
            </a:fld>
            <a:endParaRPr lang="en-US"/>
          </a:p>
        </p:txBody>
      </p:sp>
    </p:spTree>
    <p:extLst>
      <p:ext uri="{BB962C8B-B14F-4D97-AF65-F5344CB8AC3E}">
        <p14:creationId xmlns:p14="http://schemas.microsoft.com/office/powerpoint/2010/main" val="2314280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D709C6-E83E-420D-8EAD-F7100CDE1B92}" type="datetime1">
              <a:rPr lang="en-US" smtClean="0"/>
              <a:t>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86C063-E22E-2E4C-A523-54089486E38F}" type="slidenum">
              <a:rPr lang="en-US" smtClean="0"/>
              <a:t>‹#›</a:t>
            </a:fld>
            <a:endParaRPr lang="en-US"/>
          </a:p>
        </p:txBody>
      </p:sp>
    </p:spTree>
    <p:extLst>
      <p:ext uri="{BB962C8B-B14F-4D97-AF65-F5344CB8AC3E}">
        <p14:creationId xmlns:p14="http://schemas.microsoft.com/office/powerpoint/2010/main" val="1953305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300135-A638-4BFC-B897-AD24505D5345}" type="datetime1">
              <a:rPr lang="en-US" smtClean="0"/>
              <a:t>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86C063-E22E-2E4C-A523-54089486E38F}" type="slidenum">
              <a:rPr lang="en-US" smtClean="0"/>
              <a:t>‹#›</a:t>
            </a:fld>
            <a:endParaRPr lang="en-US"/>
          </a:p>
        </p:txBody>
      </p:sp>
    </p:spTree>
    <p:extLst>
      <p:ext uri="{BB962C8B-B14F-4D97-AF65-F5344CB8AC3E}">
        <p14:creationId xmlns:p14="http://schemas.microsoft.com/office/powerpoint/2010/main" val="798747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370556-0E02-41F1-97FC-AC3026481A77}" type="datetime1">
              <a:rPr lang="en-US" smtClean="0"/>
              <a:t>2/14/2020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a:defRPr>
            </a:lvl1pPr>
          </a:lstStyle>
          <a:p>
            <a:fld id="{2E86C063-E22E-2E4C-A523-54089486E38F}" type="slidenum">
              <a:rPr lang="en-US" smtClean="0"/>
              <a:pPr/>
              <a:t>‹#›</a:t>
            </a:fld>
            <a:endParaRPr lang="en-US" dirty="0"/>
          </a:p>
        </p:txBody>
      </p:sp>
    </p:spTree>
    <p:extLst>
      <p:ext uri="{BB962C8B-B14F-4D97-AF65-F5344CB8AC3E}">
        <p14:creationId xmlns:p14="http://schemas.microsoft.com/office/powerpoint/2010/main" val="2501904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3600" b="1" i="0" kern="1200">
          <a:solidFill>
            <a:schemeClr val="tx1"/>
          </a:solidFill>
          <a:latin typeface="Arial"/>
          <a:ea typeface="+mj-ea"/>
          <a:cs typeface="Verdana"/>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Verdana"/>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Verdana"/>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Verdana"/>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Verdana"/>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32.xml"/><Relationship Id="rId7" Type="http://schemas.openxmlformats.org/officeDocument/2006/relationships/image" Target="../media/image6.jpeg"/><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tags" Target="../tags/tag33.xml"/></Relationships>
</file>

<file path=ppt/slides/_rels/slide11.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 Id="rId4"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video" Target="https://www.youtube.com/embed/ojtiVj78QPw?feature=oembed" TargetMode="External"/><Relationship Id="rId7" Type="http://schemas.openxmlformats.org/officeDocument/2006/relationships/image" Target="../media/image7.jpeg"/><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tags" Target="../tags/tag39.xml"/></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42.xml"/><Relationship Id="rId7" Type="http://schemas.openxmlformats.org/officeDocument/2006/relationships/image" Target="../media/image8.png"/><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notesSlide" Target="../notesSlides/notesSlide8.xml"/><Relationship Id="rId5" Type="http://schemas.openxmlformats.org/officeDocument/2006/relationships/slideLayout" Target="../slideLayouts/slideLayout2.xml"/><Relationship Id="rId4" Type="http://schemas.openxmlformats.org/officeDocument/2006/relationships/tags" Target="../tags/tag43.xml"/></Relationships>
</file>

<file path=ppt/slides/_rels/slide14.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5" Type="http://schemas.openxmlformats.org/officeDocument/2006/relationships/notesSlide" Target="../notesSlides/notesSlide9.xml"/><Relationship Id="rId4"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tags" Target="../tags/tag47.xml"/><Relationship Id="rId5" Type="http://schemas.openxmlformats.org/officeDocument/2006/relationships/notesSlide" Target="../notesSlides/notesSlide10.xml"/><Relationship Id="rId4"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4"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tags" Target="../tags/tag53.xml"/><Relationship Id="rId5" Type="http://schemas.openxmlformats.org/officeDocument/2006/relationships/notesSlide" Target="../notesSlides/notesSlide11.xml"/><Relationship Id="rId4"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tags" Target="../tags/tag56.xml"/><Relationship Id="rId5" Type="http://schemas.openxmlformats.org/officeDocument/2006/relationships/notesSlide" Target="../notesSlides/notesSlide12.xml"/><Relationship Id="rId4"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5" Type="http://schemas.openxmlformats.org/officeDocument/2006/relationships/notesSlide" Target="../notesSlides/notesSlide13.xml"/><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hyperlink" Target="https://bati-itao.github.io/coaching_sessions/accessibility-fr.html" TargetMode="External"/><Relationship Id="rId5" Type="http://schemas.openxmlformats.org/officeDocument/2006/relationships/notesSlide" Target="../notesSlides/notesSlide2.xml"/><Relationship Id="rId4"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tags" Target="../tags/tag64.xml"/><Relationship Id="rId7" Type="http://schemas.openxmlformats.org/officeDocument/2006/relationships/image" Target="../media/image10.gif"/><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notesSlide" Target="../notesSlides/notesSlide14.xml"/><Relationship Id="rId5" Type="http://schemas.openxmlformats.org/officeDocument/2006/relationships/slideLayout" Target="../slideLayouts/slideLayout2.xml"/><Relationship Id="rId4" Type="http://schemas.openxmlformats.org/officeDocument/2006/relationships/tags" Target="../tags/tag65.xml"/></Relationships>
</file>

<file path=ppt/slides/_rels/slide21.xml.rels><?xml version="1.0" encoding="UTF-8" standalone="yes"?>
<Relationships xmlns="http://schemas.openxmlformats.org/package/2006/relationships"><Relationship Id="rId3" Type="http://schemas.openxmlformats.org/officeDocument/2006/relationships/tags" Target="../tags/tag67.xml"/><Relationship Id="rId2" Type="http://schemas.openxmlformats.org/officeDocument/2006/relationships/video" Target="https://www.youtube.com/embed/BEFgnYktC7U?feature=oembed" TargetMode="External"/><Relationship Id="rId1" Type="http://schemas.openxmlformats.org/officeDocument/2006/relationships/tags" Target="../tags/tag66.xml"/><Relationship Id="rId6" Type="http://schemas.openxmlformats.org/officeDocument/2006/relationships/image" Target="../media/image11.jpeg"/><Relationship Id="rId5" Type="http://schemas.openxmlformats.org/officeDocument/2006/relationships/slideLayout" Target="../slideLayouts/slideLayout2.xml"/><Relationship Id="rId4" Type="http://schemas.openxmlformats.org/officeDocument/2006/relationships/tags" Target="../tags/tag68.xml"/></Relationships>
</file>

<file path=ppt/slides/_rels/slide22.xml.rels><?xml version="1.0" encoding="UTF-8" standalone="yes"?>
<Relationships xmlns="http://schemas.openxmlformats.org/package/2006/relationships"><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tags" Target="../tags/tag69.xml"/><Relationship Id="rId5" Type="http://schemas.openxmlformats.org/officeDocument/2006/relationships/notesSlide" Target="../notesSlides/notesSlide15.xml"/><Relationship Id="rId4"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tags" Target="../tags/tag74.xml"/><Relationship Id="rId7" Type="http://schemas.openxmlformats.org/officeDocument/2006/relationships/notesSlide" Target="../notesSlides/notesSlide16.xml"/><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slideLayout" Target="../slideLayouts/slideLayout2.xml"/><Relationship Id="rId5" Type="http://schemas.openxmlformats.org/officeDocument/2006/relationships/tags" Target="../tags/tag75.xml"/><Relationship Id="rId4" Type="http://schemas.openxmlformats.org/officeDocument/2006/relationships/video" Target="https://www.youtube.com/embed/ZMvikz2cA-8?feature=oembed" TargetMode="External"/></Relationships>
</file>

<file path=ppt/slides/_rels/slide24.xml.rels><?xml version="1.0" encoding="UTF-8" standalone="yes"?>
<Relationships xmlns="http://schemas.openxmlformats.org/package/2006/relationships"><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 Id="rId5" Type="http://schemas.openxmlformats.org/officeDocument/2006/relationships/notesSlide" Target="../notesSlides/notesSlide17.xml"/><Relationship Id="rId4"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tags" Target="../tags/tag81.xml"/><Relationship Id="rId7" Type="http://schemas.openxmlformats.org/officeDocument/2006/relationships/image" Target="../media/image13.jpg"/><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slideLayout" Target="../slideLayouts/slideLayout2.xml"/><Relationship Id="rId5" Type="http://schemas.openxmlformats.org/officeDocument/2006/relationships/tags" Target="../tags/tag83.xml"/><Relationship Id="rId4" Type="http://schemas.openxmlformats.org/officeDocument/2006/relationships/tags" Target="../tags/tag82.xml"/></Relationships>
</file>

<file path=ppt/slides/_rels/slide26.xml.rels><?xml version="1.0" encoding="UTF-8" standalone="yes"?>
<Relationships xmlns="http://schemas.openxmlformats.org/package/2006/relationships"><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tags" Target="../tags/tag84.xml"/><Relationship Id="rId4"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tags" Target="../tags/tag89.xml"/><Relationship Id="rId2" Type="http://schemas.openxmlformats.org/officeDocument/2006/relationships/tags" Target="../tags/tag88.xml"/><Relationship Id="rId1" Type="http://schemas.openxmlformats.org/officeDocument/2006/relationships/tags" Target="../tags/tag87.xml"/><Relationship Id="rId6" Type="http://schemas.openxmlformats.org/officeDocument/2006/relationships/hyperlink" Target="https://laws-lois.justice.gc.ca/eng/acts/A-0.6/" TargetMode="External"/><Relationship Id="rId5" Type="http://schemas.openxmlformats.org/officeDocument/2006/relationships/notesSlide" Target="../notesSlides/notesSlide18.xml"/><Relationship Id="rId4"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tags" Target="../tags/tag92.xml"/><Relationship Id="rId2" Type="http://schemas.openxmlformats.org/officeDocument/2006/relationships/tags" Target="../tags/tag91.xml"/><Relationship Id="rId1" Type="http://schemas.openxmlformats.org/officeDocument/2006/relationships/tags" Target="../tags/tag90.xml"/><Relationship Id="rId4"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tags" Target="../tags/tag95.xml"/><Relationship Id="rId2" Type="http://schemas.openxmlformats.org/officeDocument/2006/relationships/tags" Target="../tags/tag94.xml"/><Relationship Id="rId1" Type="http://schemas.openxmlformats.org/officeDocument/2006/relationships/tags" Target="../tags/tag93.xml"/><Relationship Id="rId4"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notesSlide" Target="../notesSlides/notesSlide3.xml"/><Relationship Id="rId4"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notesSlide" Target="../notesSlides/notesSlide19.xml"/><Relationship Id="rId3" Type="http://schemas.openxmlformats.org/officeDocument/2006/relationships/tags" Target="../tags/tag98.xml"/><Relationship Id="rId7" Type="http://schemas.openxmlformats.org/officeDocument/2006/relationships/slideLayout" Target="../slideLayouts/slideLayout2.xml"/><Relationship Id="rId2" Type="http://schemas.openxmlformats.org/officeDocument/2006/relationships/tags" Target="../tags/tag97.xml"/><Relationship Id="rId1" Type="http://schemas.openxmlformats.org/officeDocument/2006/relationships/tags" Target="../tags/tag96.xml"/><Relationship Id="rId6" Type="http://schemas.openxmlformats.org/officeDocument/2006/relationships/tags" Target="../tags/tag101.xml"/><Relationship Id="rId5" Type="http://schemas.openxmlformats.org/officeDocument/2006/relationships/tags" Target="../tags/tag100.xml"/><Relationship Id="rId4" Type="http://schemas.openxmlformats.org/officeDocument/2006/relationships/tags" Target="../tags/tag99.xml"/></Relationships>
</file>

<file path=ppt/slides/_rels/slide31.xml.rels><?xml version="1.0" encoding="UTF-8" standalone="yes"?>
<Relationships xmlns="http://schemas.openxmlformats.org/package/2006/relationships"><Relationship Id="rId3" Type="http://schemas.openxmlformats.org/officeDocument/2006/relationships/tags" Target="../tags/tag104.xml"/><Relationship Id="rId7" Type="http://schemas.openxmlformats.org/officeDocument/2006/relationships/hyperlink" Target="http://www.w3.org/TR/2018/REC-WCAG21-20180605/" TargetMode="External"/><Relationship Id="rId2" Type="http://schemas.openxmlformats.org/officeDocument/2006/relationships/tags" Target="../tags/tag103.xml"/><Relationship Id="rId1" Type="http://schemas.openxmlformats.org/officeDocument/2006/relationships/tags" Target="../tags/tag102.xml"/><Relationship Id="rId6" Type="http://schemas.openxmlformats.org/officeDocument/2006/relationships/hyperlink" Target="https://www.etsi.org/deliver/etsi_en/301500_301599/301549/02.01.02_60/en_301549v020102p.pdf" TargetMode="External"/><Relationship Id="rId5" Type="http://schemas.openxmlformats.org/officeDocument/2006/relationships/hyperlink" Target="https://www.tbs-sct.gc.ca/pol/doc-eng.aspx?id=32620" TargetMode="External"/><Relationship Id="rId4"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tags" Target="../tags/tag107.xml"/><Relationship Id="rId2" Type="http://schemas.openxmlformats.org/officeDocument/2006/relationships/tags" Target="../tags/tag106.xml"/><Relationship Id="rId1" Type="http://schemas.openxmlformats.org/officeDocument/2006/relationships/tags" Target="../tags/tag105.xml"/><Relationship Id="rId6" Type="http://schemas.openxmlformats.org/officeDocument/2006/relationships/hyperlink" Target="http://dialogue/grp/BU6206833/Compliance_Project/Forms/Compliance_Project.aspx" TargetMode="External"/><Relationship Id="rId5" Type="http://schemas.openxmlformats.org/officeDocument/2006/relationships/hyperlink" Target="mailto:EDSC.PCA-ACP.ESDC@hrsdc-rhdcc.gc.ca" TargetMode="External"/><Relationship Id="rId4"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hyperlink" Target="http://squizlabs.github.io/HTML_CodeSniffer/" TargetMode="External"/><Relationship Id="rId3" Type="http://schemas.openxmlformats.org/officeDocument/2006/relationships/tags" Target="../tags/tag110.xml"/><Relationship Id="rId7" Type="http://schemas.openxmlformats.org/officeDocument/2006/relationships/hyperlink" Target="http://www.visionaustralia.org/business-and-professionals/digital-access/resources/tools-to-download/complex-data-table-markup-toolbar" TargetMode="External"/><Relationship Id="rId2" Type="http://schemas.openxmlformats.org/officeDocument/2006/relationships/tags" Target="../tags/tag109.xml"/><Relationship Id="rId1" Type="http://schemas.openxmlformats.org/officeDocument/2006/relationships/tags" Target="../tags/tag108.xml"/><Relationship Id="rId6" Type="http://schemas.openxmlformats.org/officeDocument/2006/relationships/hyperlink" Target="http://wave.webaim.org/extension/" TargetMode="External"/><Relationship Id="rId11" Type="http://schemas.openxmlformats.org/officeDocument/2006/relationships/hyperlink" Target="https://www.digitala11y.com/accessibility-bookmarklets-testing/" TargetMode="External"/><Relationship Id="rId5" Type="http://schemas.openxmlformats.org/officeDocument/2006/relationships/hyperlink" Target="http://www.paciellogroup.com/resources/contrast-analyser.html" TargetMode="External"/><Relationship Id="rId10" Type="http://schemas.openxmlformats.org/officeDocument/2006/relationships/hyperlink" Target="https://www.deque.com/axe/" TargetMode="External"/><Relationship Id="rId4" Type="http://schemas.openxmlformats.org/officeDocument/2006/relationships/slideLayout" Target="../slideLayouts/slideLayout2.xml"/><Relationship Id="rId9" Type="http://schemas.openxmlformats.org/officeDocument/2006/relationships/hyperlink" Target="http://nordburg.ca/" TargetMode="External"/></Relationships>
</file>

<file path=ppt/slides/_rels/slide34.xml.rels><?xml version="1.0" encoding="UTF-8" standalone="yes"?>
<Relationships xmlns="http://schemas.openxmlformats.org/package/2006/relationships"><Relationship Id="rId3" Type="http://schemas.openxmlformats.org/officeDocument/2006/relationships/tags" Target="../tags/tag113.xml"/><Relationship Id="rId2" Type="http://schemas.openxmlformats.org/officeDocument/2006/relationships/tags" Target="../tags/tag112.xml"/><Relationship Id="rId1" Type="http://schemas.openxmlformats.org/officeDocument/2006/relationships/tags" Target="../tags/tag111.xml"/><Relationship Id="rId4"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tags" Target="../tags/tag116.xml"/><Relationship Id="rId2" Type="http://schemas.openxmlformats.org/officeDocument/2006/relationships/tags" Target="../tags/tag115.xml"/><Relationship Id="rId1" Type="http://schemas.openxmlformats.org/officeDocument/2006/relationships/tags" Target="../tags/tag114.xml"/><Relationship Id="rId4"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tags" Target="../tags/tag117.xml"/><Relationship Id="rId4"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tags" Target="../tags/tag122.xml"/><Relationship Id="rId2" Type="http://schemas.openxmlformats.org/officeDocument/2006/relationships/tags" Target="../tags/tag121.xml"/><Relationship Id="rId1" Type="http://schemas.openxmlformats.org/officeDocument/2006/relationships/tags" Target="../tags/tag120.xml"/><Relationship Id="rId5" Type="http://schemas.openxmlformats.org/officeDocument/2006/relationships/notesSlide" Target="../notesSlides/notesSlide20.xml"/><Relationship Id="rId4"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tags" Target="../tags/tag125.xml"/><Relationship Id="rId2" Type="http://schemas.openxmlformats.org/officeDocument/2006/relationships/tags" Target="../tags/tag124.xml"/><Relationship Id="rId1" Type="http://schemas.openxmlformats.org/officeDocument/2006/relationships/tags" Target="../tags/tag123.xml"/><Relationship Id="rId5" Type="http://schemas.openxmlformats.org/officeDocument/2006/relationships/notesSlide" Target="../notesSlides/notesSlide21.xml"/><Relationship Id="rId4"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tags" Target="../tags/tag128.xml"/><Relationship Id="rId2" Type="http://schemas.openxmlformats.org/officeDocument/2006/relationships/tags" Target="../tags/tag127.xml"/><Relationship Id="rId1" Type="http://schemas.openxmlformats.org/officeDocument/2006/relationships/tags" Target="../tags/tag126.xml"/><Relationship Id="rId5" Type="http://schemas.openxmlformats.org/officeDocument/2006/relationships/notesSlide" Target="../notesSlides/notesSlide22.xml"/><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notesSlide" Target="../notesSlides/notesSlide4.xml"/><Relationship Id="rId4"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tags" Target="../tags/tag131.xml"/><Relationship Id="rId2" Type="http://schemas.openxmlformats.org/officeDocument/2006/relationships/tags" Target="../tags/tag130.xml"/><Relationship Id="rId1" Type="http://schemas.openxmlformats.org/officeDocument/2006/relationships/tags" Target="../tags/tag129.xml"/><Relationship Id="rId5" Type="http://schemas.openxmlformats.org/officeDocument/2006/relationships/notesSlide" Target="../notesSlides/notesSlide23.xml"/><Relationship Id="rId4"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tags" Target="../tags/tag134.xml"/><Relationship Id="rId2" Type="http://schemas.openxmlformats.org/officeDocument/2006/relationships/tags" Target="../tags/tag133.xml"/><Relationship Id="rId1" Type="http://schemas.openxmlformats.org/officeDocument/2006/relationships/tags" Target="../tags/tag132.xml"/><Relationship Id="rId4"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tags" Target="../tags/tag137.xml"/><Relationship Id="rId2" Type="http://schemas.openxmlformats.org/officeDocument/2006/relationships/tags" Target="../tags/tag136.xml"/><Relationship Id="rId1" Type="http://schemas.openxmlformats.org/officeDocument/2006/relationships/tags" Target="../tags/tag135.xml"/><Relationship Id="rId5" Type="http://schemas.openxmlformats.org/officeDocument/2006/relationships/notesSlide" Target="../notesSlides/notesSlide24.xml"/><Relationship Id="rId4"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tags" Target="../tags/tag140.xml"/><Relationship Id="rId2" Type="http://schemas.openxmlformats.org/officeDocument/2006/relationships/tags" Target="../tags/tag139.xml"/><Relationship Id="rId1" Type="http://schemas.openxmlformats.org/officeDocument/2006/relationships/tags" Target="../tags/tag138.xml"/><Relationship Id="rId5" Type="http://schemas.openxmlformats.org/officeDocument/2006/relationships/notesSlide" Target="../notesSlides/notesSlide25.xml"/><Relationship Id="rId4"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tags" Target="../tags/tag143.xml"/><Relationship Id="rId2" Type="http://schemas.openxmlformats.org/officeDocument/2006/relationships/tags" Target="../tags/tag142.xml"/><Relationship Id="rId1" Type="http://schemas.openxmlformats.org/officeDocument/2006/relationships/tags" Target="../tags/tag141.xml"/><Relationship Id="rId5" Type="http://schemas.openxmlformats.org/officeDocument/2006/relationships/notesSlide" Target="../notesSlides/notesSlide26.xml"/><Relationship Id="rId4"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tags" Target="../tags/tag146.xml"/><Relationship Id="rId2" Type="http://schemas.openxmlformats.org/officeDocument/2006/relationships/tags" Target="../tags/tag145.xml"/><Relationship Id="rId1" Type="http://schemas.openxmlformats.org/officeDocument/2006/relationships/tags" Target="../tags/tag144.xml"/><Relationship Id="rId5" Type="http://schemas.openxmlformats.org/officeDocument/2006/relationships/notesSlide" Target="../notesSlides/notesSlide27.xml"/><Relationship Id="rId4"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tags" Target="../tags/tag149.xml"/><Relationship Id="rId2" Type="http://schemas.openxmlformats.org/officeDocument/2006/relationships/tags" Target="../tags/tag148.xml"/><Relationship Id="rId1" Type="http://schemas.openxmlformats.org/officeDocument/2006/relationships/tags" Target="../tags/tag147.xml"/><Relationship Id="rId5" Type="http://schemas.openxmlformats.org/officeDocument/2006/relationships/notesSlide" Target="../notesSlides/notesSlide28.xml"/><Relationship Id="rId4"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tags" Target="../tags/tag152.xml"/><Relationship Id="rId2" Type="http://schemas.openxmlformats.org/officeDocument/2006/relationships/tags" Target="../tags/tag151.xml"/><Relationship Id="rId1" Type="http://schemas.openxmlformats.org/officeDocument/2006/relationships/tags" Target="../tags/tag150.xml"/><Relationship Id="rId6" Type="http://schemas.openxmlformats.org/officeDocument/2006/relationships/hyperlink" Target="http://dialogue/grp/BU6206833/Compliance_Project/Accessibility%20coaching%20series/Coaching%20material%20for%20sessions/Pre-Qualification%20-%20ACA.xlsx" TargetMode="External"/><Relationship Id="rId5" Type="http://schemas.openxmlformats.org/officeDocument/2006/relationships/hyperlink" Target="http://dialogue/grp/BU6206833/Compliance_Project/Accessibility%20coaching%20series/Coaching%20material%20for%20sessions/ListeAccessibiliteWeb-WebAccessibilityChecklist_v2_1.pdf" TargetMode="External"/><Relationship Id="rId4"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tags" Target="../tags/tag155.xml"/><Relationship Id="rId2" Type="http://schemas.openxmlformats.org/officeDocument/2006/relationships/tags" Target="../tags/tag154.xml"/><Relationship Id="rId1" Type="http://schemas.openxmlformats.org/officeDocument/2006/relationships/tags" Target="../tags/tag153.xml"/><Relationship Id="rId6" Type="http://schemas.openxmlformats.org/officeDocument/2006/relationships/hyperlink" Target="mailto:EDSC.TI-IT.A11Y.ESDC@hrsdc-rhdcc.gc.ca" TargetMode="External"/><Relationship Id="rId5" Type="http://schemas.openxmlformats.org/officeDocument/2006/relationships/hyperlink" Target="http://iservice.prv/accessibility" TargetMode="External"/><Relationship Id="rId4"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tags" Target="../tags/tag158.xml"/><Relationship Id="rId7" Type="http://schemas.openxmlformats.org/officeDocument/2006/relationships/slideLayout" Target="../slideLayouts/slideLayout6.xml"/><Relationship Id="rId2" Type="http://schemas.openxmlformats.org/officeDocument/2006/relationships/tags" Target="../tags/tag157.xml"/><Relationship Id="rId1" Type="http://schemas.openxmlformats.org/officeDocument/2006/relationships/tags" Target="../tags/tag156.xml"/><Relationship Id="rId6" Type="http://schemas.openxmlformats.org/officeDocument/2006/relationships/tags" Target="../tags/tag161.xml"/><Relationship Id="rId5" Type="http://schemas.openxmlformats.org/officeDocument/2006/relationships/tags" Target="../tags/tag160.xml"/><Relationship Id="rId4" Type="http://schemas.openxmlformats.org/officeDocument/2006/relationships/tags" Target="../tags/tag159.xml"/><Relationship Id="rId9"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image" Target="../media/image3.jpeg"/><Relationship Id="rId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image" Target="../media/image4.jpg"/><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tags" Target="../tags/tag20.xml"/></Relationships>
</file>

<file path=ppt/slides/_rels/slide7.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5.xml"/><Relationship Id="rId1" Type="http://schemas.openxmlformats.org/officeDocument/2006/relationships/tags" Target="../tags/tag24.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hyperlink" Target="https://www150.statcan.gc.ca/n1/pub/11-627-m/11-627-m2018035-eng.htm" TargetMode="External"/><Relationship Id="rId5" Type="http://schemas.openxmlformats.org/officeDocument/2006/relationships/slideLayout" Target="../slideLayouts/slideLayout2.xml"/><Relationship Id="rId4" Type="http://schemas.openxmlformats.org/officeDocument/2006/relationships/tags" Target="../tags/tag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4540111" y="3120816"/>
            <a:ext cx="4384950" cy="1470025"/>
          </a:xfrm>
        </p:spPr>
        <p:txBody>
          <a:bodyPr/>
          <a:lstStyle/>
          <a:p>
            <a:pPr algn="l" rtl="0"/>
            <a:r>
              <a:rPr lang="fr-ca" sz="2800" b="1" i="0" u="none" baseline="0" dirty="0"/>
              <a:t>Série de séances d’encadrement sur l’accessibilité</a:t>
            </a:r>
            <a:r>
              <a:rPr lang="fr-ca" sz="2800" dirty="0"/>
              <a:t/>
            </a:r>
            <a:br>
              <a:rPr lang="fr-ca" sz="2800" dirty="0"/>
            </a:br>
            <a:r>
              <a:rPr lang="fr-ca" sz="2800" dirty="0"/>
              <a:t/>
            </a:r>
            <a:br>
              <a:rPr lang="fr-ca" sz="2800" dirty="0"/>
            </a:br>
            <a:endParaRPr lang="fr-ca" sz="2800" dirty="0"/>
          </a:p>
        </p:txBody>
      </p:sp>
      <p:sp>
        <p:nvSpPr>
          <p:cNvPr id="3" name="Subtitle 1"/>
          <p:cNvSpPr>
            <a:spLocks noGrp="1"/>
          </p:cNvSpPr>
          <p:nvPr>
            <p:ph type="subTitle" idx="1"/>
            <p:custDataLst>
              <p:tags r:id="rId2"/>
            </p:custDataLst>
          </p:nvPr>
        </p:nvSpPr>
        <p:spPr>
          <a:xfrm>
            <a:off x="4029746" y="5265151"/>
            <a:ext cx="5001639" cy="643277"/>
          </a:xfrm>
        </p:spPr>
        <p:txBody>
          <a:bodyPr>
            <a:noAutofit/>
          </a:bodyPr>
          <a:lstStyle/>
          <a:p>
            <a:pPr algn="r" rtl="0"/>
            <a:r>
              <a:rPr lang="fr-ca" sz="1400" b="1" i="0" u="none" baseline="0">
                <a:solidFill>
                  <a:schemeClr val="tx1"/>
                </a:solidFill>
              </a:rPr>
              <a:t>Février 2020</a:t>
            </a:r>
          </a:p>
          <a:p>
            <a:pPr algn="r" rtl="0"/>
            <a:r>
              <a:rPr lang="fr-ca" sz="1400" b="1" i="0" u="none" baseline="0">
                <a:solidFill>
                  <a:schemeClr val="tx1"/>
                </a:solidFill>
              </a:rPr>
              <a:t>Version 1.0</a:t>
            </a:r>
          </a:p>
        </p:txBody>
      </p:sp>
      <p:sp>
        <p:nvSpPr>
          <p:cNvPr id="4" name="TextBox 1"/>
          <p:cNvSpPr txBox="1"/>
          <p:nvPr>
            <p:custDataLst>
              <p:tags r:id="rId3"/>
            </p:custDataLst>
          </p:nvPr>
        </p:nvSpPr>
        <p:spPr>
          <a:xfrm>
            <a:off x="84221" y="6364341"/>
            <a:ext cx="6592446" cy="369332"/>
          </a:xfrm>
          <a:prstGeom prst="rect">
            <a:avLst/>
          </a:prstGeom>
          <a:noFill/>
        </p:spPr>
        <p:txBody>
          <a:bodyPr wrap="none" rtlCol="0">
            <a:spAutoFit/>
          </a:bodyPr>
          <a:lstStyle/>
          <a:p>
            <a:pPr algn="l" rtl="0">
              <a:spcBef>
                <a:spcPct val="20000"/>
              </a:spcBef>
            </a:pPr>
            <a:r>
              <a:rPr lang="fr-ca" b="0" i="1" u="none" baseline="0" dirty="0">
                <a:solidFill>
                  <a:schemeClr val="tx1">
                    <a:tint val="75000"/>
                  </a:schemeClr>
                </a:solidFill>
                <a:latin typeface="Arial"/>
                <a:cs typeface="Verdana"/>
              </a:rPr>
              <a:t>Roch Lambert, </a:t>
            </a:r>
            <a:r>
              <a:rPr lang="fr-ca" b="0" i="1" u="none" baseline="0" dirty="0" smtClean="0">
                <a:solidFill>
                  <a:schemeClr val="tx1">
                    <a:tint val="75000"/>
                  </a:schemeClr>
                </a:solidFill>
                <a:latin typeface="Arial"/>
                <a:cs typeface="Verdana"/>
              </a:rPr>
              <a:t>CPWA </a:t>
            </a:r>
            <a:r>
              <a:rPr lang="fr-ca" b="0" i="1" u="none" baseline="0" dirty="0">
                <a:solidFill>
                  <a:schemeClr val="tx1">
                    <a:tint val="75000"/>
                  </a:schemeClr>
                </a:solidFill>
                <a:latin typeface="Arial"/>
                <a:cs typeface="Verdana"/>
              </a:rPr>
              <a:t>– Bureau de l’accessibilité des TI (BATI)</a:t>
            </a:r>
            <a:endParaRPr lang="fr-ca" i="1" dirty="0">
              <a:solidFill>
                <a:schemeClr val="tx1">
                  <a:tint val="75000"/>
                </a:schemeClr>
              </a:solidFill>
              <a:latin typeface="Arial"/>
              <a:cs typeface="Verdana"/>
            </a:endParaRPr>
          </a:p>
        </p:txBody>
      </p:sp>
    </p:spTree>
    <p:extLst>
      <p:ext uri="{BB962C8B-B14F-4D97-AF65-F5344CB8AC3E}">
        <p14:creationId xmlns:p14="http://schemas.microsoft.com/office/powerpoint/2010/main" val="126017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a:spLocks noGrp="1"/>
          </p:cNvSpPr>
          <p:nvPr>
            <p:ph type="title"/>
            <p:custDataLst>
              <p:tags r:id="rId1"/>
            </p:custDataLst>
          </p:nvPr>
        </p:nvSpPr>
        <p:spPr>
          <a:xfrm>
            <a:off x="457200" y="274639"/>
            <a:ext cx="8229600" cy="781276"/>
          </a:xfrm>
        </p:spPr>
        <p:txBody>
          <a:bodyPr>
            <a:normAutofit/>
          </a:bodyPr>
          <a:lstStyle/>
          <a:p>
            <a:pPr algn="l" rtl="0"/>
            <a:r>
              <a:rPr lang="fr-ca" sz="2800" b="1" i="0" u="none" baseline="0">
                <a:solidFill>
                  <a:srgbClr val="7030A0"/>
                </a:solidFill>
              </a:rPr>
              <a:t>Examen approfondi des incapacités</a:t>
            </a:r>
            <a:endParaRPr lang="fr-ca" sz="2800" dirty="0"/>
          </a:p>
        </p:txBody>
      </p:sp>
      <p:sp>
        <p:nvSpPr>
          <p:cNvPr id="4" name="Slide Number Placeholder 2"/>
          <p:cNvSpPr>
            <a:spLocks noGrp="1"/>
          </p:cNvSpPr>
          <p:nvPr>
            <p:ph type="sldNum" sz="quarter" idx="12"/>
            <p:custDataLst>
              <p:tags r:id="rId2"/>
            </p:custDataLst>
          </p:nvPr>
        </p:nvSpPr>
        <p:spPr/>
        <p:txBody>
          <a:bodyPr/>
          <a:lstStyle/>
          <a:p>
            <a:pPr algn="r" rtl="0"/>
            <a:fld id="{2E86C063-E22E-2E4C-A523-54089486E38F}" type="slidenum">
              <a:rPr/>
              <a:t>10</a:t>
            </a:fld>
            <a:endParaRPr lang="fr-ca"/>
          </a:p>
        </p:txBody>
      </p:sp>
      <p:sp>
        <p:nvSpPr>
          <p:cNvPr id="7" name="Rectangle 3"/>
          <p:cNvSpPr>
            <a:spLocks noGrp="1" noChangeArrowheads="1"/>
          </p:cNvSpPr>
          <p:nvPr>
            <p:ph idx="1"/>
            <p:custDataLst>
              <p:tags r:id="rId3"/>
            </p:custDataLst>
          </p:nvPr>
        </p:nvSpPr>
        <p:spPr bwMode="auto">
          <a:xfrm>
            <a:off x="457200" y="1056092"/>
            <a:ext cx="8229600"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57150" indent="0" algn="l" defTabSz="914400" rtl="0" eaLnBrk="0" fontAlgn="base" hangingPunct="0">
              <a:spcBef>
                <a:spcPct val="0"/>
              </a:spcBef>
              <a:spcAft>
                <a:spcPct val="0"/>
              </a:spcAft>
              <a:buNone/>
            </a:pPr>
            <a:r>
              <a:rPr lang="fr-ca" sz="1800" b="0" i="0" u="none" baseline="0">
                <a:latin typeface="Arial" panose="020B0604020202020204" pitchFamily="34" charset="0"/>
              </a:rPr>
              <a:t>Les incapacités sont souvent classées en quatre grandes catégories :</a:t>
            </a:r>
          </a:p>
          <a:p>
            <a:pPr marL="457200" lvl="1" indent="0" algn="l" defTabSz="914400" rtl="0" eaLnBrk="0" fontAlgn="base" hangingPunct="0">
              <a:spcBef>
                <a:spcPct val="0"/>
              </a:spcBef>
              <a:spcAft>
                <a:spcPct val="0"/>
              </a:spcAft>
              <a:buNone/>
            </a:pPr>
            <a:endParaRPr lang="fr-ca" altLang="en-US" sz="1400" dirty="0">
              <a:latin typeface="Arial" panose="020B0604020202020204" pitchFamily="34" charset="0"/>
            </a:endParaRPr>
          </a:p>
          <a:p>
            <a:pPr marL="0" lvl="0" indent="0" algn="l" defTabSz="914400" rtl="0" eaLnBrk="0" fontAlgn="base" hangingPunct="0">
              <a:spcBef>
                <a:spcPct val="0"/>
              </a:spcBef>
              <a:spcAft>
                <a:spcPct val="0"/>
              </a:spcAft>
              <a:buNone/>
            </a:pPr>
            <a:r>
              <a:rPr lang="fr-ca" sz="1800" b="1" i="0" u="none" baseline="0">
                <a:solidFill>
                  <a:srgbClr val="7030A0"/>
                </a:solidFill>
                <a:latin typeface="Arial" panose="020B0604020202020204" pitchFamily="34" charset="0"/>
              </a:rPr>
              <a:t>Visuelles</a:t>
            </a:r>
          </a:p>
          <a:p>
            <a:pPr marL="400050" lvl="1" indent="0" algn="l" defTabSz="914400" rtl="0" eaLnBrk="0" fontAlgn="base" hangingPunct="0">
              <a:spcBef>
                <a:spcPct val="0"/>
              </a:spcBef>
              <a:spcAft>
                <a:spcPct val="0"/>
              </a:spcAft>
              <a:buNone/>
            </a:pPr>
            <a:endParaRPr lang="fr-ca" altLang="en-US" sz="1400" b="1" dirty="0">
              <a:solidFill>
                <a:srgbClr val="7030A0"/>
              </a:solidFill>
              <a:latin typeface="Arial" panose="020B0604020202020204" pitchFamily="34" charset="0"/>
            </a:endParaRPr>
          </a:p>
          <a:p>
            <a:pPr marL="0" lvl="0" indent="0" algn="l" defTabSz="914400" rtl="0" eaLnBrk="0" fontAlgn="base" hangingPunct="0">
              <a:spcBef>
                <a:spcPct val="0"/>
              </a:spcBef>
              <a:spcAft>
                <a:spcPct val="0"/>
              </a:spcAft>
              <a:buNone/>
            </a:pPr>
            <a:r>
              <a:rPr lang="fr-ca" sz="1800" b="1" i="0" u="none" baseline="0">
                <a:solidFill>
                  <a:srgbClr val="7030A0"/>
                </a:solidFill>
                <a:latin typeface="Arial" panose="020B0604020202020204" pitchFamily="34" charset="0"/>
              </a:rPr>
              <a:t>Auditives</a:t>
            </a:r>
          </a:p>
          <a:p>
            <a:pPr marL="400050" lvl="1" indent="0" algn="l" defTabSz="914400" rtl="0" eaLnBrk="0" fontAlgn="base" hangingPunct="0">
              <a:spcBef>
                <a:spcPct val="0"/>
              </a:spcBef>
              <a:spcAft>
                <a:spcPct val="0"/>
              </a:spcAft>
              <a:buNone/>
            </a:pPr>
            <a:endParaRPr lang="fr-ca" altLang="en-US" sz="1400" b="1" dirty="0">
              <a:solidFill>
                <a:srgbClr val="7030A0"/>
              </a:solidFill>
              <a:latin typeface="Arial" panose="020B0604020202020204" pitchFamily="34" charset="0"/>
            </a:endParaRPr>
          </a:p>
          <a:p>
            <a:pPr marL="0" lvl="0" indent="0" algn="l" defTabSz="914400" rtl="0" eaLnBrk="0" fontAlgn="base" hangingPunct="0">
              <a:spcBef>
                <a:spcPct val="0"/>
              </a:spcBef>
              <a:spcAft>
                <a:spcPct val="0"/>
              </a:spcAft>
              <a:buNone/>
            </a:pPr>
            <a:r>
              <a:rPr lang="fr-ca" sz="1800" b="1" i="0" u="none" baseline="0">
                <a:solidFill>
                  <a:srgbClr val="7030A0"/>
                </a:solidFill>
                <a:latin typeface="Arial" panose="020B0604020202020204" pitchFamily="34" charset="0"/>
              </a:rPr>
              <a:t>Habiletés motrices</a:t>
            </a:r>
          </a:p>
          <a:p>
            <a:pPr marL="0" lvl="0" indent="0" algn="l" defTabSz="914400" rtl="0" eaLnBrk="0" fontAlgn="base" hangingPunct="0">
              <a:spcBef>
                <a:spcPct val="0"/>
              </a:spcBef>
              <a:spcAft>
                <a:spcPct val="0"/>
              </a:spcAft>
              <a:buNone/>
            </a:pPr>
            <a:endParaRPr lang="fr-ca" altLang="en-US" sz="1800" b="1" dirty="0">
              <a:solidFill>
                <a:srgbClr val="7030A0"/>
              </a:solidFill>
              <a:latin typeface="Arial" panose="020B0604020202020204" pitchFamily="34" charset="0"/>
            </a:endParaRPr>
          </a:p>
          <a:p>
            <a:pPr marL="0" lvl="0" indent="0" algn="l" defTabSz="914400" rtl="0" eaLnBrk="0" fontAlgn="base" hangingPunct="0">
              <a:spcBef>
                <a:spcPct val="0"/>
              </a:spcBef>
              <a:spcAft>
                <a:spcPct val="0"/>
              </a:spcAft>
              <a:buNone/>
            </a:pPr>
            <a:r>
              <a:rPr lang="fr-ca" sz="1800" b="1" i="0" u="none" baseline="0">
                <a:solidFill>
                  <a:srgbClr val="7030A0"/>
                </a:solidFill>
                <a:latin typeface="Arial" panose="020B0604020202020204" pitchFamily="34" charset="0"/>
              </a:rPr>
              <a:t>Cognitives</a:t>
            </a:r>
          </a:p>
          <a:p>
            <a:pPr marL="0" lvl="0" indent="0" algn="l" defTabSz="914400" rtl="0" eaLnBrk="0" fontAlgn="base" hangingPunct="0">
              <a:spcBef>
                <a:spcPct val="0"/>
              </a:spcBef>
              <a:spcAft>
                <a:spcPct val="0"/>
              </a:spcAft>
              <a:buNone/>
            </a:pPr>
            <a:endParaRPr lang="fr-ca" altLang="en-US" sz="1800" b="1" dirty="0">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None/>
              <a:tabLst/>
            </a:pPr>
            <a:endParaRPr kumimoji="0" lang="fr-ca"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ca" altLang="en-US" sz="1800" b="0" i="0" u="none" strike="noStrike" cap="none" normalizeH="0" baseline="0" dirty="0">
              <a:ln>
                <a:noFill/>
              </a:ln>
              <a:solidFill>
                <a:schemeClr val="tx1"/>
              </a:solidFill>
              <a:effectLst/>
              <a:latin typeface="Arial" panose="020B0604020202020204" pitchFamily="34" charset="0"/>
            </a:endParaRPr>
          </a:p>
        </p:txBody>
      </p:sp>
      <p:pic>
        <p:nvPicPr>
          <p:cNvPr id="1026" name="Picture 2" descr="Image result for 4 major types of disabilities">
            <a:extLst>
              <a:ext uri="{FF2B5EF4-FFF2-40B4-BE49-F238E27FC236}">
                <a16:creationId xmlns:a16="http://schemas.microsoft.com/office/drawing/2014/main" id="{42FF8A03-6A32-4C0F-8208-0630C1959F2B}"/>
              </a:ext>
            </a:extLst>
          </p:cNvPr>
          <p:cNvPicPr>
            <a:picLocks noChangeAspect="1" noChangeArrowheads="1"/>
          </p:cNvPicPr>
          <p:nvPr>
            <p:custDataLst>
              <p:tags r:id="rId4"/>
            </p:custDataLst>
          </p:nvPr>
        </p:nvPicPr>
        <p:blipFill>
          <a:blip r:embed="rId7">
            <a:extLst>
              <a:ext uri="{28A0092B-C50C-407E-A947-70E740481C1C}">
                <a14:useLocalDpi xmlns:a14="http://schemas.microsoft.com/office/drawing/2010/main" val="0"/>
              </a:ext>
            </a:extLst>
          </a:blip>
          <a:srcRect/>
          <a:stretch>
            <a:fillRect/>
          </a:stretch>
        </p:blipFill>
        <p:spPr bwMode="auto">
          <a:xfrm>
            <a:off x="3405187" y="2262187"/>
            <a:ext cx="2333625" cy="2333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7984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a:spLocks noGrp="1"/>
          </p:cNvSpPr>
          <p:nvPr>
            <p:ph type="title"/>
            <p:custDataLst>
              <p:tags r:id="rId1"/>
            </p:custDataLst>
          </p:nvPr>
        </p:nvSpPr>
        <p:spPr>
          <a:xfrm>
            <a:off x="457200" y="274639"/>
            <a:ext cx="8229600" cy="781276"/>
          </a:xfrm>
        </p:spPr>
        <p:txBody>
          <a:bodyPr>
            <a:normAutofit/>
          </a:bodyPr>
          <a:lstStyle/>
          <a:p>
            <a:pPr algn="l" rtl="0"/>
            <a:r>
              <a:rPr lang="fr-ca" sz="2800" b="1" i="0" u="none" baseline="0">
                <a:solidFill>
                  <a:srgbClr val="7030A0"/>
                </a:solidFill>
              </a:rPr>
              <a:t>Les incapacités visuelles comprennent :</a:t>
            </a:r>
            <a:endParaRPr lang="fr-ca" sz="2800" dirty="0"/>
          </a:p>
        </p:txBody>
      </p:sp>
      <p:sp>
        <p:nvSpPr>
          <p:cNvPr id="4" name="Slide Number Placeholder 2"/>
          <p:cNvSpPr>
            <a:spLocks noGrp="1"/>
          </p:cNvSpPr>
          <p:nvPr>
            <p:ph type="sldNum" sz="quarter" idx="12"/>
            <p:custDataLst>
              <p:tags r:id="rId2"/>
            </p:custDataLst>
          </p:nvPr>
        </p:nvSpPr>
        <p:spPr/>
        <p:txBody>
          <a:bodyPr/>
          <a:lstStyle/>
          <a:p>
            <a:pPr algn="r" rtl="0"/>
            <a:fld id="{2E86C063-E22E-2E4C-A523-54089486E38F}" type="slidenum">
              <a:rPr/>
              <a:t>11</a:t>
            </a:fld>
            <a:endParaRPr lang="fr-ca"/>
          </a:p>
        </p:txBody>
      </p:sp>
      <p:sp>
        <p:nvSpPr>
          <p:cNvPr id="7" name="Rectangle 3"/>
          <p:cNvSpPr>
            <a:spLocks noGrp="1" noChangeArrowheads="1"/>
          </p:cNvSpPr>
          <p:nvPr>
            <p:ph idx="1"/>
            <p:custDataLst>
              <p:tags r:id="rId3"/>
            </p:custDataLst>
          </p:nvPr>
        </p:nvSpPr>
        <p:spPr bwMode="auto">
          <a:xfrm>
            <a:off x="457200" y="1055915"/>
            <a:ext cx="8229600" cy="3939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algn="l" defTabSz="914400" rtl="0" eaLnBrk="0" fontAlgn="base" hangingPunct="0">
              <a:spcBef>
                <a:spcPct val="0"/>
              </a:spcBef>
              <a:spcAft>
                <a:spcPct val="0"/>
              </a:spcAft>
              <a:buNone/>
            </a:pPr>
            <a:r>
              <a:rPr lang="fr-ca" sz="1800" b="1" i="0" u="none" baseline="0" dirty="0">
                <a:latin typeface="Arial" panose="020B0604020202020204" pitchFamily="34" charset="0"/>
              </a:rPr>
              <a:t>La malvoyance</a:t>
            </a:r>
            <a:endParaRPr lang="fr-ca" altLang="en-US" sz="1800" dirty="0">
              <a:latin typeface="Arial" panose="020B0604020202020204" pitchFamily="34" charset="0"/>
            </a:endParaRPr>
          </a:p>
          <a:p>
            <a:pPr marL="457200" lvl="1" indent="0" algn="l" defTabSz="914400" rtl="0" eaLnBrk="0" fontAlgn="base" hangingPunct="0">
              <a:spcBef>
                <a:spcPct val="0"/>
              </a:spcBef>
              <a:spcAft>
                <a:spcPct val="0"/>
              </a:spcAft>
              <a:buNone/>
            </a:pPr>
            <a:r>
              <a:rPr lang="fr-ca" sz="1400" b="0" i="0" u="none" baseline="0" dirty="0">
                <a:latin typeface="Arial" panose="020B0604020202020204" pitchFamily="34" charset="0"/>
              </a:rPr>
              <a:t>Une perte de vue qui ne peut être corrigée avec des lunettes.</a:t>
            </a:r>
          </a:p>
          <a:p>
            <a:pPr marL="457200" lvl="1" indent="0" algn="l" defTabSz="914400" rtl="0" eaLnBrk="0" fontAlgn="base" hangingPunct="0">
              <a:spcBef>
                <a:spcPct val="0"/>
              </a:spcBef>
              <a:spcAft>
                <a:spcPct val="0"/>
              </a:spcAft>
              <a:buNone/>
            </a:pPr>
            <a:r>
              <a:rPr lang="fr-ca" sz="1400" b="0" i="0" u="none" baseline="0" dirty="0">
                <a:latin typeface="Arial" panose="020B0604020202020204" pitchFamily="34" charset="0"/>
              </a:rPr>
              <a:t>• Dégénérescence maculaire</a:t>
            </a:r>
          </a:p>
          <a:p>
            <a:pPr marL="457200" lvl="1" indent="0" algn="l" defTabSz="914400" rtl="0" eaLnBrk="0" fontAlgn="base" hangingPunct="0">
              <a:spcBef>
                <a:spcPct val="0"/>
              </a:spcBef>
              <a:spcAft>
                <a:spcPct val="0"/>
              </a:spcAft>
              <a:buNone/>
            </a:pPr>
            <a:r>
              <a:rPr lang="fr-ca" sz="1400" b="0" i="0" u="none" baseline="0" dirty="0">
                <a:latin typeface="Arial" panose="020B0604020202020204" pitchFamily="34" charset="0"/>
              </a:rPr>
              <a:t>• Glaucome</a:t>
            </a:r>
          </a:p>
          <a:p>
            <a:pPr marL="457200" lvl="1" indent="0" algn="l" defTabSz="914400" rtl="0" eaLnBrk="0" fontAlgn="base" hangingPunct="0">
              <a:spcBef>
                <a:spcPct val="0"/>
              </a:spcBef>
              <a:spcAft>
                <a:spcPct val="0"/>
              </a:spcAft>
              <a:buNone/>
            </a:pPr>
            <a:r>
              <a:rPr lang="fr-ca" sz="1400" b="0" i="0" u="none" baseline="0" dirty="0">
                <a:latin typeface="Arial" panose="020B0604020202020204" pitchFamily="34" charset="0"/>
              </a:rPr>
              <a:t>• Rétinopathie diabétique</a:t>
            </a:r>
          </a:p>
          <a:p>
            <a:pPr marL="457200" lvl="1" indent="0" algn="l" defTabSz="914400" rtl="0" eaLnBrk="0" fontAlgn="base" hangingPunct="0">
              <a:spcBef>
                <a:spcPct val="0"/>
              </a:spcBef>
              <a:spcAft>
                <a:spcPct val="0"/>
              </a:spcAft>
              <a:buNone/>
            </a:pPr>
            <a:r>
              <a:rPr lang="fr-ca" sz="1400" b="0" i="0" u="none" baseline="0" dirty="0">
                <a:latin typeface="Arial" panose="020B0604020202020204" pitchFamily="34" charset="0"/>
              </a:rPr>
              <a:t>• Cataracte</a:t>
            </a:r>
            <a:endParaRPr lang="fr-ca" sz="1400" dirty="0"/>
          </a:p>
          <a:p>
            <a:pPr marL="457200" lvl="1" indent="0" algn="l" defTabSz="914400" rtl="0" eaLnBrk="0" fontAlgn="base" hangingPunct="0">
              <a:spcBef>
                <a:spcPct val="0"/>
              </a:spcBef>
              <a:spcAft>
                <a:spcPct val="0"/>
              </a:spcAft>
              <a:buNone/>
            </a:pPr>
            <a:endParaRPr lang="fr-ca" altLang="en-US" sz="1400" dirty="0">
              <a:latin typeface="Arial" panose="020B0604020202020204" pitchFamily="34" charset="0"/>
            </a:endParaRPr>
          </a:p>
          <a:p>
            <a:pPr marL="0" lvl="0" indent="0" algn="l" defTabSz="914400" rtl="0" eaLnBrk="0" fontAlgn="base" hangingPunct="0">
              <a:spcBef>
                <a:spcPct val="0"/>
              </a:spcBef>
              <a:spcAft>
                <a:spcPct val="0"/>
              </a:spcAft>
              <a:buNone/>
            </a:pPr>
            <a:r>
              <a:rPr lang="fr-ca" sz="1800" b="1" i="0" u="none" baseline="0" dirty="0">
                <a:latin typeface="Arial" panose="020B0604020202020204" pitchFamily="34" charset="0"/>
              </a:rPr>
              <a:t>Daltonisme</a:t>
            </a:r>
          </a:p>
          <a:p>
            <a:pPr marL="400050" lvl="1" indent="0" algn="l" defTabSz="914400" rtl="0" eaLnBrk="0" fontAlgn="base" hangingPunct="0">
              <a:spcBef>
                <a:spcPct val="0"/>
              </a:spcBef>
              <a:spcAft>
                <a:spcPct val="0"/>
              </a:spcAft>
              <a:buNone/>
            </a:pPr>
            <a:r>
              <a:rPr lang="fr-ca" sz="1400" b="0" i="0" u="none" baseline="0" dirty="0">
                <a:latin typeface="Arial" panose="020B0604020202020204" pitchFamily="34" charset="0"/>
              </a:rPr>
              <a:t>• Protanopie (absence des récepteurs </a:t>
            </a:r>
            <a:r>
              <a:rPr lang="fr-ca" sz="1400" b="0" i="0" u="none" baseline="0" dirty="0" err="1">
                <a:latin typeface="Arial" panose="020B0604020202020204" pitchFamily="34" charset="0"/>
              </a:rPr>
              <a:t>rétinaux</a:t>
            </a:r>
            <a:r>
              <a:rPr lang="fr-ca" sz="1400" b="0" i="0" u="none" baseline="0" dirty="0">
                <a:latin typeface="Arial" panose="020B0604020202020204" pitchFamily="34" charset="0"/>
              </a:rPr>
              <a:t> au rouge)</a:t>
            </a:r>
          </a:p>
          <a:p>
            <a:pPr marL="400050" lvl="1" indent="0" algn="l" defTabSz="914400" rtl="0" eaLnBrk="0" fontAlgn="base" hangingPunct="0">
              <a:spcBef>
                <a:spcPct val="0"/>
              </a:spcBef>
              <a:spcAft>
                <a:spcPct val="0"/>
              </a:spcAft>
              <a:buNone/>
            </a:pPr>
            <a:r>
              <a:rPr lang="fr-ca" sz="1400" b="0" i="0" u="none" baseline="0" dirty="0">
                <a:latin typeface="Arial" panose="020B0604020202020204" pitchFamily="34" charset="0"/>
              </a:rPr>
              <a:t>• Deutéranopie (absence des récepteurs </a:t>
            </a:r>
            <a:r>
              <a:rPr lang="fr-ca" sz="1400" b="0" i="0" u="none" baseline="0" dirty="0" err="1">
                <a:latin typeface="Arial" panose="020B0604020202020204" pitchFamily="34" charset="0"/>
              </a:rPr>
              <a:t>rétinaux</a:t>
            </a:r>
            <a:r>
              <a:rPr lang="fr-ca" sz="1400" b="0" i="0" u="none" baseline="0" dirty="0">
                <a:latin typeface="Arial" panose="020B0604020202020204" pitchFamily="34" charset="0"/>
              </a:rPr>
              <a:t> au vert)</a:t>
            </a:r>
          </a:p>
          <a:p>
            <a:pPr marL="400050" lvl="1" indent="0" algn="l" defTabSz="914400" rtl="0" eaLnBrk="0" fontAlgn="base" hangingPunct="0">
              <a:spcBef>
                <a:spcPct val="0"/>
              </a:spcBef>
              <a:spcAft>
                <a:spcPct val="0"/>
              </a:spcAft>
              <a:buNone/>
            </a:pPr>
            <a:r>
              <a:rPr lang="fr-ca" sz="1400" b="0" i="0" u="none" baseline="0" dirty="0">
                <a:latin typeface="Arial" panose="020B0604020202020204" pitchFamily="34" charset="0"/>
              </a:rPr>
              <a:t>• Tritanopie (absence des récepteurs </a:t>
            </a:r>
            <a:r>
              <a:rPr lang="fr-ca" sz="1400" b="0" i="0" u="none" baseline="0" dirty="0" err="1">
                <a:latin typeface="Arial" panose="020B0604020202020204" pitchFamily="34" charset="0"/>
              </a:rPr>
              <a:t>rétinaux</a:t>
            </a:r>
            <a:r>
              <a:rPr lang="fr-ca" sz="1400" b="0" i="0" u="none" baseline="0" dirty="0">
                <a:latin typeface="Arial" panose="020B0604020202020204" pitchFamily="34" charset="0"/>
              </a:rPr>
              <a:t> au bleu)</a:t>
            </a:r>
          </a:p>
          <a:p>
            <a:pPr marL="400050" lvl="1" indent="0" algn="l" defTabSz="914400" rtl="0" eaLnBrk="0" fontAlgn="base" hangingPunct="0">
              <a:spcBef>
                <a:spcPct val="0"/>
              </a:spcBef>
              <a:spcAft>
                <a:spcPct val="0"/>
              </a:spcAft>
              <a:buNone/>
            </a:pPr>
            <a:r>
              <a:rPr lang="fr-ca" sz="1400" b="0" i="0" u="none" baseline="0" dirty="0">
                <a:latin typeface="Arial" panose="020B0604020202020204" pitchFamily="34" charset="0"/>
              </a:rPr>
              <a:t>• Achromatopsie (aucune couleur)</a:t>
            </a:r>
            <a:endParaRPr lang="fr-ca" altLang="en-US" sz="1400" dirty="0">
              <a:latin typeface="Arial" panose="020B0604020202020204" pitchFamily="34" charset="0"/>
            </a:endParaRPr>
          </a:p>
          <a:p>
            <a:pPr marL="400050" lvl="1" indent="0" algn="l" defTabSz="914400" rtl="0" eaLnBrk="0" fontAlgn="base" hangingPunct="0">
              <a:spcBef>
                <a:spcPct val="0"/>
              </a:spcBef>
              <a:spcAft>
                <a:spcPct val="0"/>
              </a:spcAft>
              <a:buNone/>
            </a:pPr>
            <a:endParaRPr lang="fr-ca" altLang="en-US" sz="1400" dirty="0">
              <a:latin typeface="Arial" panose="020B0604020202020204" pitchFamily="34" charset="0"/>
            </a:endParaRPr>
          </a:p>
          <a:p>
            <a:pPr marL="0" lvl="0" indent="0" algn="l" defTabSz="914400" rtl="0" eaLnBrk="0" fontAlgn="base" hangingPunct="0">
              <a:spcBef>
                <a:spcPct val="0"/>
              </a:spcBef>
              <a:spcAft>
                <a:spcPct val="0"/>
              </a:spcAft>
              <a:buNone/>
            </a:pPr>
            <a:r>
              <a:rPr lang="fr-ca" sz="1800" b="1" i="0" u="none" baseline="0" dirty="0">
                <a:latin typeface="Arial" panose="020B0604020202020204" pitchFamily="34" charset="0"/>
              </a:rPr>
              <a:t>Cécité</a:t>
            </a:r>
          </a:p>
          <a:p>
            <a:pPr marL="400050" lvl="1" indent="0" algn="l" defTabSz="914400" rtl="0" eaLnBrk="0" fontAlgn="base" hangingPunct="0">
              <a:spcBef>
                <a:spcPct val="0"/>
              </a:spcBef>
              <a:spcAft>
                <a:spcPct val="0"/>
              </a:spcAft>
              <a:buNone/>
            </a:pPr>
            <a:r>
              <a:rPr lang="fr-ca" sz="1400" b="0" i="0" u="none" baseline="0" dirty="0">
                <a:latin typeface="Arial" panose="020B0604020202020204" pitchFamily="34" charset="0"/>
              </a:rPr>
              <a:t>Englobe les personnes ayant déficience visuelle totale ou quasi-totale</a:t>
            </a:r>
          </a:p>
          <a:p>
            <a:pPr marL="400050" lvl="1" indent="0" algn="l" defTabSz="914400" rtl="0" eaLnBrk="0" fontAlgn="base" hangingPunct="0">
              <a:spcBef>
                <a:spcPct val="0"/>
              </a:spcBef>
              <a:spcAft>
                <a:spcPct val="0"/>
              </a:spcAft>
              <a:buNone/>
            </a:pPr>
            <a:r>
              <a:rPr lang="fr-ca" sz="1400" b="0" i="0" u="none" baseline="0" dirty="0">
                <a:latin typeface="Arial" panose="020B0604020202020204" pitchFamily="34" charset="0"/>
              </a:rPr>
              <a:t>• L’acuité visuelle est de 20/200 ou moins dans les deux yeux après correction et/ou</a:t>
            </a:r>
          </a:p>
          <a:p>
            <a:pPr marL="400050" lvl="1" indent="0" algn="l" defTabSz="914400" rtl="0" eaLnBrk="0" fontAlgn="base" hangingPunct="0">
              <a:spcBef>
                <a:spcPct val="0"/>
              </a:spcBef>
              <a:spcAft>
                <a:spcPct val="0"/>
              </a:spcAft>
              <a:buNone/>
            </a:pPr>
            <a:r>
              <a:rPr lang="fr-ca" sz="1400" b="0" i="0" u="none" baseline="0" dirty="0">
                <a:latin typeface="Arial" panose="020B0604020202020204" pitchFamily="34" charset="0"/>
              </a:rPr>
              <a:t>• Le champ visuel est de 20 degrés ou moins.</a:t>
            </a:r>
          </a:p>
        </p:txBody>
      </p:sp>
    </p:spTree>
    <p:extLst>
      <p:ext uri="{BB962C8B-B14F-4D97-AF65-F5344CB8AC3E}">
        <p14:creationId xmlns:p14="http://schemas.microsoft.com/office/powerpoint/2010/main" val="2309921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a:spLocks noGrp="1"/>
          </p:cNvSpPr>
          <p:nvPr>
            <p:ph type="title"/>
            <p:custDataLst>
              <p:tags r:id="rId1"/>
            </p:custDataLst>
          </p:nvPr>
        </p:nvSpPr>
        <p:spPr>
          <a:xfrm>
            <a:off x="457200" y="274639"/>
            <a:ext cx="8229600" cy="781276"/>
          </a:xfrm>
        </p:spPr>
        <p:txBody>
          <a:bodyPr>
            <a:normAutofit/>
          </a:bodyPr>
          <a:lstStyle/>
          <a:p>
            <a:pPr algn="l" rtl="0"/>
            <a:r>
              <a:rPr lang="fr-ca" sz="2800" b="1" i="0" u="none" baseline="0">
                <a:solidFill>
                  <a:srgbClr val="7030A0"/>
                </a:solidFill>
              </a:rPr>
              <a:t>Introduction aux outils de basse vision (vidéo)</a:t>
            </a:r>
            <a:endParaRPr lang="fr-ca" sz="2800" dirty="0"/>
          </a:p>
        </p:txBody>
      </p:sp>
      <p:sp>
        <p:nvSpPr>
          <p:cNvPr id="4" name="Slide Number Placeholder 2"/>
          <p:cNvSpPr>
            <a:spLocks noGrp="1"/>
          </p:cNvSpPr>
          <p:nvPr>
            <p:ph type="sldNum" sz="quarter" idx="12"/>
            <p:custDataLst>
              <p:tags r:id="rId2"/>
            </p:custDataLst>
          </p:nvPr>
        </p:nvSpPr>
        <p:spPr/>
        <p:txBody>
          <a:bodyPr/>
          <a:lstStyle/>
          <a:p>
            <a:pPr algn="r" rtl="0"/>
            <a:fld id="{2E86C063-E22E-2E4C-A523-54089486E38F}" type="slidenum">
              <a:rPr/>
              <a:t>12</a:t>
            </a:fld>
            <a:endParaRPr lang="fr-ca"/>
          </a:p>
        </p:txBody>
      </p:sp>
      <p:pic>
        <p:nvPicPr>
          <p:cNvPr id="11" name="Online Media 10" title="Introduction to ZoomText and Screen Magnifiers">
            <a:hlinkClick r:id="" action="ppaction://media"/>
            <a:extLst>
              <a:ext uri="{FF2B5EF4-FFF2-40B4-BE49-F238E27FC236}">
                <a16:creationId xmlns:a16="http://schemas.microsoft.com/office/drawing/2014/main" id="{3BBDCF88-A83C-4F59-8FBA-CBC2EF5E50D3}"/>
              </a:ext>
            </a:extLst>
          </p:cNvPr>
          <p:cNvPicPr>
            <a:picLocks noRot="1" noChangeAspect="1"/>
          </p:cNvPicPr>
          <p:nvPr>
            <a:videoFile r:link="rId3"/>
            <p:custDataLst>
              <p:tags r:id="rId4"/>
            </p:custDataLst>
          </p:nvPr>
        </p:nvPicPr>
        <p:blipFill>
          <a:blip r:embed="rId7"/>
          <a:stretch>
            <a:fillRect/>
          </a:stretch>
        </p:blipFill>
        <p:spPr>
          <a:xfrm>
            <a:off x="1657350" y="1244600"/>
            <a:ext cx="5829300" cy="4368800"/>
          </a:xfrm>
          <a:prstGeom prst="rect">
            <a:avLst/>
          </a:prstGeom>
        </p:spPr>
      </p:pic>
    </p:spTree>
    <p:extLst>
      <p:ext uri="{BB962C8B-B14F-4D97-AF65-F5344CB8AC3E}">
        <p14:creationId xmlns:p14="http://schemas.microsoft.com/office/powerpoint/2010/main" val="3935962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11"/>
                </p:tgtEl>
              </p:cMediaNode>
            </p:video>
            <p:seq concurrent="1" nextAc="seek">
              <p:cTn id="8" restart="whenNotActive" fill="hold" evtFilter="cancelBubble" nodeType="interactiveSeq">
                <p:stCondLst>
                  <p:cond evt="onClick" delay="0">
                    <p:tgtEl>
                      <p:spTgt spid="11"/>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1"/>
                                        </p:tgtEl>
                                      </p:cBhvr>
                                    </p:cmd>
                                  </p:childTnLst>
                                </p:cTn>
                              </p:par>
                            </p:childTnLst>
                          </p:cTn>
                        </p:par>
                      </p:childTnLst>
                    </p:cTn>
                  </p:par>
                </p:childTnLst>
              </p:cTn>
              <p:nextCondLst>
                <p:cond evt="onClick" delay="0">
                  <p:tgtEl>
                    <p:spTgt spid="11"/>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a:spLocks noGrp="1"/>
          </p:cNvSpPr>
          <p:nvPr>
            <p:ph type="title"/>
            <p:custDataLst>
              <p:tags r:id="rId1"/>
            </p:custDataLst>
          </p:nvPr>
        </p:nvSpPr>
        <p:spPr>
          <a:xfrm>
            <a:off x="457200" y="274639"/>
            <a:ext cx="8229600" cy="781276"/>
          </a:xfrm>
        </p:spPr>
        <p:txBody>
          <a:bodyPr>
            <a:normAutofit/>
          </a:bodyPr>
          <a:lstStyle/>
          <a:p>
            <a:pPr algn="l" rtl="0"/>
            <a:r>
              <a:rPr lang="fr-ca" sz="2800" b="1" i="0" u="none" baseline="0">
                <a:solidFill>
                  <a:srgbClr val="7030A0"/>
                </a:solidFill>
              </a:rPr>
              <a:t>Exemple de daltonisme au rouge-vert</a:t>
            </a:r>
            <a:endParaRPr lang="fr-ca" sz="2800" dirty="0"/>
          </a:p>
        </p:txBody>
      </p:sp>
      <p:sp>
        <p:nvSpPr>
          <p:cNvPr id="4" name="Slide Number Placeholder 2"/>
          <p:cNvSpPr>
            <a:spLocks noGrp="1"/>
          </p:cNvSpPr>
          <p:nvPr>
            <p:ph type="sldNum" sz="quarter" idx="12"/>
            <p:custDataLst>
              <p:tags r:id="rId2"/>
            </p:custDataLst>
          </p:nvPr>
        </p:nvSpPr>
        <p:spPr/>
        <p:txBody>
          <a:bodyPr/>
          <a:lstStyle/>
          <a:p>
            <a:pPr algn="r" rtl="0"/>
            <a:fld id="{2E86C063-E22E-2E4C-A523-54089486E38F}" type="slidenum">
              <a:rPr/>
              <a:t>13</a:t>
            </a:fld>
            <a:endParaRPr lang="fr-ca"/>
          </a:p>
        </p:txBody>
      </p:sp>
      <p:pic>
        <p:nvPicPr>
          <p:cNvPr id="11" name="Picture 10" descr="Exemple d'un bilar de projet qui utilise les couleurs rouge, jaune et vert.">
            <a:extLst>
              <a:ext uri="{FF2B5EF4-FFF2-40B4-BE49-F238E27FC236}">
                <a16:creationId xmlns:a16="http://schemas.microsoft.com/office/drawing/2014/main" id="{D7615E80-BBCC-4F59-9EDF-EB8691AEED15}"/>
              </a:ext>
            </a:extLst>
          </p:cNvPr>
          <p:cNvPicPr>
            <a:picLocks noChangeAspect="1"/>
          </p:cNvPicPr>
          <p:nvPr>
            <p:custDataLst>
              <p:tags r:id="rId3"/>
            </p:custDataLst>
          </p:nvPr>
        </p:nvPicPr>
        <p:blipFill>
          <a:blip r:embed="rId7"/>
          <a:stretch>
            <a:fillRect/>
          </a:stretch>
        </p:blipFill>
        <p:spPr>
          <a:xfrm>
            <a:off x="457200" y="1965302"/>
            <a:ext cx="3819525" cy="2695575"/>
          </a:xfrm>
          <a:prstGeom prst="rect">
            <a:avLst/>
          </a:prstGeom>
        </p:spPr>
      </p:pic>
      <p:pic>
        <p:nvPicPr>
          <p:cNvPr id="12" name="Picture 11" descr="Exemple du bilan de projet pour quelqu'un de daltonien.">
            <a:extLst>
              <a:ext uri="{FF2B5EF4-FFF2-40B4-BE49-F238E27FC236}">
                <a16:creationId xmlns:a16="http://schemas.microsoft.com/office/drawing/2014/main" id="{5ACC5D00-C76B-4A43-83A9-7CA313475046}"/>
              </a:ext>
            </a:extLst>
          </p:cNvPr>
          <p:cNvPicPr>
            <a:picLocks noChangeAspect="1"/>
          </p:cNvPicPr>
          <p:nvPr>
            <p:custDataLst>
              <p:tags r:id="rId4"/>
            </p:custDataLst>
          </p:nvPr>
        </p:nvPicPr>
        <p:blipFill>
          <a:blip r:embed="rId8"/>
          <a:stretch>
            <a:fillRect/>
          </a:stretch>
        </p:blipFill>
        <p:spPr>
          <a:xfrm>
            <a:off x="4571999" y="1965302"/>
            <a:ext cx="3895725" cy="2762250"/>
          </a:xfrm>
          <a:prstGeom prst="rect">
            <a:avLst/>
          </a:prstGeom>
        </p:spPr>
      </p:pic>
    </p:spTree>
    <p:extLst>
      <p:ext uri="{BB962C8B-B14F-4D97-AF65-F5344CB8AC3E}">
        <p14:creationId xmlns:p14="http://schemas.microsoft.com/office/powerpoint/2010/main" val="1819982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a:spLocks noGrp="1"/>
          </p:cNvSpPr>
          <p:nvPr>
            <p:ph type="title"/>
            <p:custDataLst>
              <p:tags r:id="rId1"/>
            </p:custDataLst>
          </p:nvPr>
        </p:nvSpPr>
        <p:spPr>
          <a:xfrm>
            <a:off x="457200" y="274639"/>
            <a:ext cx="8229600" cy="781276"/>
          </a:xfrm>
        </p:spPr>
        <p:txBody>
          <a:bodyPr>
            <a:normAutofit/>
          </a:bodyPr>
          <a:lstStyle/>
          <a:p>
            <a:pPr algn="l" rtl="0"/>
            <a:r>
              <a:rPr lang="fr-ca" sz="2800" b="1" i="0" u="none" baseline="0">
                <a:solidFill>
                  <a:srgbClr val="7030A0"/>
                </a:solidFill>
              </a:rPr>
              <a:t>Simulation d'incapacités visuelles</a:t>
            </a:r>
            <a:endParaRPr lang="fr-ca" sz="2800" dirty="0"/>
          </a:p>
        </p:txBody>
      </p:sp>
      <p:sp>
        <p:nvSpPr>
          <p:cNvPr id="4" name="Slide Number Placeholder 2"/>
          <p:cNvSpPr>
            <a:spLocks noGrp="1"/>
          </p:cNvSpPr>
          <p:nvPr>
            <p:ph type="sldNum" sz="quarter" idx="12"/>
            <p:custDataLst>
              <p:tags r:id="rId2"/>
            </p:custDataLst>
          </p:nvPr>
        </p:nvSpPr>
        <p:spPr/>
        <p:txBody>
          <a:bodyPr/>
          <a:lstStyle/>
          <a:p>
            <a:pPr algn="r" rtl="0"/>
            <a:fld id="{2E86C063-E22E-2E4C-A523-54089486E38F}" type="slidenum">
              <a:rPr/>
              <a:t>14</a:t>
            </a:fld>
            <a:endParaRPr lang="fr-ca"/>
          </a:p>
        </p:txBody>
      </p:sp>
      <p:sp>
        <p:nvSpPr>
          <p:cNvPr id="7" name="Rectangle 3"/>
          <p:cNvSpPr>
            <a:spLocks noGrp="1" noChangeArrowheads="1"/>
          </p:cNvSpPr>
          <p:nvPr>
            <p:ph idx="1"/>
            <p:custDataLst>
              <p:tags r:id="rId3"/>
            </p:custDataLst>
          </p:nvPr>
        </p:nvSpPr>
        <p:spPr bwMode="auto">
          <a:xfrm>
            <a:off x="457200" y="2656355"/>
            <a:ext cx="82296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algn="l" defTabSz="914400" rtl="0" eaLnBrk="0" fontAlgn="base" hangingPunct="0">
              <a:spcBef>
                <a:spcPct val="0"/>
              </a:spcBef>
              <a:spcAft>
                <a:spcPct val="0"/>
              </a:spcAft>
              <a:buNone/>
            </a:pPr>
            <a:r>
              <a:rPr lang="fr-ca" sz="1400" b="0" i="0" u="none" baseline="0">
                <a:latin typeface="Arial" panose="020B0604020202020204" pitchFamily="34" charset="0"/>
              </a:rPr>
              <a:t>Simulation à l’aide de la trousse de simulation Zimmerman pour basse vision</a:t>
            </a:r>
          </a:p>
        </p:txBody>
      </p:sp>
    </p:spTree>
    <p:extLst>
      <p:ext uri="{BB962C8B-B14F-4D97-AF65-F5344CB8AC3E}">
        <p14:creationId xmlns:p14="http://schemas.microsoft.com/office/powerpoint/2010/main" val="599445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a:spLocks noGrp="1"/>
          </p:cNvSpPr>
          <p:nvPr>
            <p:ph type="title"/>
            <p:custDataLst>
              <p:tags r:id="rId1"/>
            </p:custDataLst>
          </p:nvPr>
        </p:nvSpPr>
        <p:spPr>
          <a:xfrm>
            <a:off x="457200" y="75328"/>
            <a:ext cx="8229600" cy="1143000"/>
          </a:xfrm>
        </p:spPr>
        <p:txBody>
          <a:bodyPr>
            <a:normAutofit/>
          </a:bodyPr>
          <a:lstStyle/>
          <a:p>
            <a:pPr algn="l" rtl="0"/>
            <a:r>
              <a:rPr lang="fr-ca" sz="2800" b="1" i="0" u="none" baseline="0" dirty="0">
                <a:solidFill>
                  <a:srgbClr val="7030A0"/>
                </a:solidFill>
              </a:rPr>
              <a:t>Les incapacités auditives comprennent :</a:t>
            </a:r>
            <a:endParaRPr lang="fr-ca" sz="2800" dirty="0"/>
          </a:p>
        </p:txBody>
      </p:sp>
      <p:sp>
        <p:nvSpPr>
          <p:cNvPr id="7" name="Rectangle 3"/>
          <p:cNvSpPr>
            <a:spLocks noGrp="1" noChangeArrowheads="1"/>
          </p:cNvSpPr>
          <p:nvPr>
            <p:ph idx="1"/>
            <p:custDataLst>
              <p:tags r:id="rId2"/>
            </p:custDataLst>
          </p:nvPr>
        </p:nvSpPr>
        <p:spPr bwMode="auto">
          <a:xfrm>
            <a:off x="457200" y="1094415"/>
            <a:ext cx="822960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algn="l" defTabSz="914400" rtl="0" eaLnBrk="0" fontAlgn="base" hangingPunct="0">
              <a:spcBef>
                <a:spcPct val="0"/>
              </a:spcBef>
              <a:spcAft>
                <a:spcPct val="0"/>
              </a:spcAft>
              <a:buNone/>
            </a:pPr>
            <a:r>
              <a:rPr lang="fr-ca" sz="1800" b="1" i="0" u="none" baseline="0" dirty="0">
                <a:latin typeface="Arial" panose="020B0604020202020204" pitchFamily="34" charset="0"/>
              </a:rPr>
              <a:t>Les pertes auditives légères</a:t>
            </a:r>
          </a:p>
          <a:p>
            <a:pPr marL="457200" lvl="1" indent="0" algn="l" defTabSz="914400" rtl="0" eaLnBrk="0" fontAlgn="base" hangingPunct="0">
              <a:spcBef>
                <a:spcPct val="0"/>
              </a:spcBef>
              <a:spcAft>
                <a:spcPct val="0"/>
              </a:spcAft>
              <a:buNone/>
            </a:pPr>
            <a:r>
              <a:rPr lang="fr-ca" sz="1800" b="0" i="0" u="none" baseline="0" dirty="0">
                <a:latin typeface="Arial" panose="020B0604020202020204" pitchFamily="34" charset="0"/>
              </a:rPr>
              <a:t>Sons en dessous de 30 décibels</a:t>
            </a:r>
          </a:p>
          <a:p>
            <a:pPr marL="457200" lvl="1" indent="0" algn="l" defTabSz="914400" rtl="0" eaLnBrk="0" fontAlgn="base" hangingPunct="0">
              <a:spcBef>
                <a:spcPct val="0"/>
              </a:spcBef>
              <a:spcAft>
                <a:spcPct val="0"/>
              </a:spcAft>
              <a:buNone/>
            </a:pPr>
            <a:r>
              <a:rPr lang="fr-ca" sz="1800" b="0" i="0" u="none" baseline="0" dirty="0">
                <a:latin typeface="Arial" panose="020B0604020202020204" pitchFamily="34" charset="0"/>
              </a:rPr>
              <a:t>Les personnes ayant une perte auditive légère peuvent avoir de difficulté à entendre les autres parler, en particulier s'il y a du bruit de fond.</a:t>
            </a:r>
          </a:p>
          <a:p>
            <a:pPr marL="457200" lvl="1" indent="0" algn="l" defTabSz="914400" rtl="0" eaLnBrk="0" fontAlgn="base" hangingPunct="0">
              <a:spcBef>
                <a:spcPct val="0"/>
              </a:spcBef>
              <a:spcAft>
                <a:spcPct val="0"/>
              </a:spcAft>
              <a:buNone/>
            </a:pPr>
            <a:endParaRPr lang="fr-ca" altLang="en-US" sz="1800" dirty="0">
              <a:latin typeface="Arial" panose="020B0604020202020204" pitchFamily="34" charset="0"/>
            </a:endParaRPr>
          </a:p>
          <a:p>
            <a:pPr marL="0" lvl="0" indent="0" algn="l" defTabSz="914400" rtl="0" eaLnBrk="0" fontAlgn="base" hangingPunct="0">
              <a:spcBef>
                <a:spcPct val="0"/>
              </a:spcBef>
              <a:spcAft>
                <a:spcPct val="0"/>
              </a:spcAft>
              <a:buNone/>
            </a:pPr>
            <a:r>
              <a:rPr lang="fr-ca" sz="1800" b="1" i="0" u="none" baseline="0" dirty="0">
                <a:latin typeface="Arial" panose="020B0604020202020204" pitchFamily="34" charset="0"/>
              </a:rPr>
              <a:t>Les pertes auditives modérées</a:t>
            </a:r>
          </a:p>
          <a:p>
            <a:pPr marL="457200" lvl="1" indent="0" algn="l" defTabSz="914400" rtl="0" eaLnBrk="0" fontAlgn="base" hangingPunct="0">
              <a:spcBef>
                <a:spcPct val="0"/>
              </a:spcBef>
              <a:spcAft>
                <a:spcPct val="0"/>
              </a:spcAft>
              <a:buNone/>
            </a:pPr>
            <a:r>
              <a:rPr lang="fr-ca" sz="1800" b="0" i="0" u="none" baseline="0" dirty="0">
                <a:latin typeface="Arial" panose="020B0604020202020204" pitchFamily="34" charset="0"/>
              </a:rPr>
              <a:t>Sons en dessous de 50 décibels</a:t>
            </a:r>
          </a:p>
          <a:p>
            <a:pPr marL="457200" lvl="1" indent="0" algn="l" defTabSz="914400" rtl="0" eaLnBrk="0" fontAlgn="base" hangingPunct="0">
              <a:spcBef>
                <a:spcPct val="0"/>
              </a:spcBef>
              <a:spcAft>
                <a:spcPct val="0"/>
              </a:spcAft>
              <a:buNone/>
            </a:pPr>
            <a:r>
              <a:rPr lang="fr-ca" sz="1800" b="0" i="0" u="none" baseline="0" dirty="0">
                <a:latin typeface="Arial" panose="020B0604020202020204" pitchFamily="34" charset="0"/>
              </a:rPr>
              <a:t>Les personnes ayant une perte auditive modérée peuvent avoir besoin d’une prothèse auditive.</a:t>
            </a:r>
          </a:p>
          <a:p>
            <a:pPr marL="457200" lvl="1" indent="0" algn="l" defTabSz="914400" rtl="0" eaLnBrk="0" fontAlgn="base" hangingPunct="0">
              <a:spcBef>
                <a:spcPct val="0"/>
              </a:spcBef>
              <a:spcAft>
                <a:spcPct val="0"/>
              </a:spcAft>
              <a:buNone/>
            </a:pPr>
            <a:endParaRPr lang="fr-ca" altLang="en-US" sz="1800" dirty="0">
              <a:latin typeface="Arial" panose="020B0604020202020204" pitchFamily="34" charset="0"/>
            </a:endParaRPr>
          </a:p>
          <a:p>
            <a:pPr marL="0" lvl="0" indent="0" algn="l" defTabSz="914400" rtl="0" eaLnBrk="0" fontAlgn="base" hangingPunct="0">
              <a:spcBef>
                <a:spcPct val="0"/>
              </a:spcBef>
              <a:spcAft>
                <a:spcPct val="0"/>
              </a:spcAft>
              <a:buNone/>
            </a:pPr>
            <a:r>
              <a:rPr lang="fr-ca" sz="1800" b="1" i="0" u="none" baseline="0" dirty="0">
                <a:latin typeface="Arial" panose="020B0604020202020204" pitchFamily="34" charset="0"/>
              </a:rPr>
              <a:t>Les pertes auditives graves</a:t>
            </a:r>
          </a:p>
          <a:p>
            <a:pPr marL="457200" lvl="1" indent="0" algn="l" defTabSz="914400" rtl="0" eaLnBrk="0" fontAlgn="base" hangingPunct="0">
              <a:spcBef>
                <a:spcPct val="0"/>
              </a:spcBef>
              <a:spcAft>
                <a:spcPct val="0"/>
              </a:spcAft>
              <a:buNone/>
            </a:pPr>
            <a:r>
              <a:rPr lang="fr-ca" sz="1800" b="0" i="0" u="none" baseline="0" dirty="0">
                <a:latin typeface="Arial" panose="020B0604020202020204" pitchFamily="34" charset="0"/>
              </a:rPr>
              <a:t>Sons en dessous de 80 décibels</a:t>
            </a:r>
          </a:p>
          <a:p>
            <a:pPr marL="457200" lvl="1" indent="0" algn="l" defTabSz="914400" rtl="0" eaLnBrk="0" fontAlgn="base" hangingPunct="0">
              <a:spcBef>
                <a:spcPct val="0"/>
              </a:spcBef>
              <a:spcAft>
                <a:spcPct val="0"/>
              </a:spcAft>
              <a:buNone/>
            </a:pPr>
            <a:r>
              <a:rPr lang="fr-ca" sz="1800" b="0" i="0" u="none" baseline="0" dirty="0">
                <a:latin typeface="Arial" panose="020B0604020202020204" pitchFamily="34" charset="0"/>
              </a:rPr>
              <a:t>Les personnes ayant une perte auditive grave ou profonde peuvent être tenues de communiquer en utilisant le langage des signes ou en lisant sur les lèvres.</a:t>
            </a:r>
          </a:p>
          <a:p>
            <a:pPr marL="457200" lvl="1" indent="0" algn="l" defTabSz="914400" rtl="0" eaLnBrk="0" fontAlgn="base" hangingPunct="0">
              <a:spcBef>
                <a:spcPct val="0"/>
              </a:spcBef>
              <a:spcAft>
                <a:spcPct val="0"/>
              </a:spcAft>
              <a:buNone/>
            </a:pPr>
            <a:endParaRPr lang="fr-ca" altLang="en-US" sz="1800" dirty="0">
              <a:latin typeface="Arial" panose="020B0604020202020204" pitchFamily="34" charset="0"/>
            </a:endParaRPr>
          </a:p>
          <a:p>
            <a:pPr marL="0" lvl="0" indent="0" algn="l" defTabSz="914400" rtl="0" eaLnBrk="0" fontAlgn="base" hangingPunct="0">
              <a:spcBef>
                <a:spcPct val="0"/>
              </a:spcBef>
              <a:spcAft>
                <a:spcPct val="0"/>
              </a:spcAft>
              <a:buNone/>
            </a:pPr>
            <a:r>
              <a:rPr lang="fr-ca" sz="1800" b="1" i="0" u="none" baseline="0" dirty="0">
                <a:latin typeface="Arial" panose="020B0604020202020204" pitchFamily="34" charset="0"/>
              </a:rPr>
              <a:t>Les pertes auditives profondes</a:t>
            </a:r>
          </a:p>
          <a:p>
            <a:pPr marL="457200" lvl="1" indent="0" algn="l" defTabSz="914400" rtl="0" eaLnBrk="0" fontAlgn="base" hangingPunct="0">
              <a:spcBef>
                <a:spcPct val="0"/>
              </a:spcBef>
              <a:spcAft>
                <a:spcPct val="0"/>
              </a:spcAft>
              <a:buNone/>
            </a:pPr>
            <a:r>
              <a:rPr lang="fr-ca" sz="1800" b="0" i="0" u="none" baseline="0" dirty="0">
                <a:latin typeface="Arial" panose="020B0604020202020204" pitchFamily="34" charset="0"/>
              </a:rPr>
              <a:t>Sons en dessous de 95 décibels</a:t>
            </a:r>
          </a:p>
          <a:p>
            <a:pPr marL="457200" lvl="1" indent="0" algn="l" defTabSz="914400" rtl="0" eaLnBrk="0" fontAlgn="base" hangingPunct="0">
              <a:spcBef>
                <a:spcPct val="0"/>
              </a:spcBef>
              <a:spcAft>
                <a:spcPct val="0"/>
              </a:spcAft>
              <a:buNone/>
            </a:pPr>
            <a:r>
              <a:rPr lang="fr-ca" sz="1800" b="0" i="0" u="none" baseline="0" dirty="0">
                <a:latin typeface="Arial" panose="020B0604020202020204" pitchFamily="34" charset="0"/>
              </a:rPr>
              <a:t>Dans certains cas, il peut s'agir de surdité totale.</a:t>
            </a:r>
            <a:endParaRPr lang="fr-ca" altLang="en-US" sz="1400" dirty="0">
              <a:latin typeface="Arial" panose="020B0604020202020204" pitchFamily="34" charset="0"/>
            </a:endParaRPr>
          </a:p>
        </p:txBody>
      </p:sp>
      <p:sp>
        <p:nvSpPr>
          <p:cNvPr id="4" name="Slide Number Placeholder 2"/>
          <p:cNvSpPr>
            <a:spLocks noGrp="1"/>
          </p:cNvSpPr>
          <p:nvPr>
            <p:ph type="sldNum" sz="quarter" idx="12"/>
            <p:custDataLst>
              <p:tags r:id="rId3"/>
            </p:custDataLst>
          </p:nvPr>
        </p:nvSpPr>
        <p:spPr/>
        <p:txBody>
          <a:bodyPr/>
          <a:lstStyle/>
          <a:p>
            <a:pPr algn="r" rtl="0"/>
            <a:fld id="{2E86C063-E22E-2E4C-A523-54089486E38F}" type="slidenum">
              <a:rPr/>
              <a:t>15</a:t>
            </a:fld>
            <a:endParaRPr lang="fr-ca"/>
          </a:p>
        </p:txBody>
      </p:sp>
    </p:spTree>
    <p:extLst>
      <p:ext uri="{BB962C8B-B14F-4D97-AF65-F5344CB8AC3E}">
        <p14:creationId xmlns:p14="http://schemas.microsoft.com/office/powerpoint/2010/main" val="114732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a:spLocks noGrp="1"/>
          </p:cNvSpPr>
          <p:nvPr>
            <p:ph type="title"/>
            <p:custDataLst>
              <p:tags r:id="rId1"/>
            </p:custDataLst>
          </p:nvPr>
        </p:nvSpPr>
        <p:spPr/>
        <p:txBody>
          <a:bodyPr>
            <a:normAutofit/>
          </a:bodyPr>
          <a:lstStyle/>
          <a:p>
            <a:pPr algn="l" rtl="0"/>
            <a:r>
              <a:rPr lang="fr-ca" sz="2800" b="1" i="0" u="none" baseline="0">
                <a:solidFill>
                  <a:srgbClr val="7030A0"/>
                </a:solidFill>
              </a:rPr>
              <a:t>Les incapacités motrices comprennent :</a:t>
            </a:r>
            <a:endParaRPr lang="fr-ca" sz="2800" dirty="0"/>
          </a:p>
        </p:txBody>
      </p:sp>
      <p:sp>
        <p:nvSpPr>
          <p:cNvPr id="7" name="Rectangle 3"/>
          <p:cNvSpPr>
            <a:spLocks noGrp="1" noChangeArrowheads="1"/>
          </p:cNvSpPr>
          <p:nvPr>
            <p:ph idx="1"/>
            <p:custDataLst>
              <p:tags r:id="rId2"/>
            </p:custDataLst>
          </p:nvPr>
        </p:nvSpPr>
        <p:spPr bwMode="auto">
          <a:xfrm>
            <a:off x="457200" y="1288849"/>
            <a:ext cx="82296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algn="l" defTabSz="914400" rtl="0" eaLnBrk="0" fontAlgn="base" hangingPunct="0">
              <a:spcBef>
                <a:spcPct val="0"/>
              </a:spcBef>
              <a:spcAft>
                <a:spcPct val="0"/>
              </a:spcAft>
              <a:buNone/>
            </a:pPr>
            <a:r>
              <a:rPr lang="fr-ca" sz="1800" b="1" i="0" u="none" baseline="0" dirty="0">
                <a:latin typeface="Arial" panose="020B0604020202020204" pitchFamily="34" charset="0"/>
              </a:rPr>
              <a:t>Les traumatismes</a:t>
            </a:r>
          </a:p>
          <a:p>
            <a:pPr marL="457200" lvl="1" indent="0" algn="l" defTabSz="914400" rtl="0" eaLnBrk="0" fontAlgn="base" hangingPunct="0">
              <a:spcBef>
                <a:spcPct val="0"/>
              </a:spcBef>
              <a:spcAft>
                <a:spcPct val="0"/>
              </a:spcAft>
              <a:buNone/>
            </a:pPr>
            <a:r>
              <a:rPr lang="fr-ca" sz="1800" b="0" i="0" u="none" baseline="0" dirty="0">
                <a:latin typeface="Arial" panose="020B0604020202020204" pitchFamily="34" charset="0"/>
              </a:rPr>
              <a:t>• Lésion de la moelle épinière</a:t>
            </a:r>
          </a:p>
          <a:p>
            <a:pPr marL="457200" lvl="1" indent="0" algn="l" defTabSz="914400" rtl="0" eaLnBrk="0" fontAlgn="base" hangingPunct="0">
              <a:spcBef>
                <a:spcPct val="0"/>
              </a:spcBef>
              <a:spcAft>
                <a:spcPct val="0"/>
              </a:spcAft>
              <a:buNone/>
            </a:pPr>
            <a:r>
              <a:rPr lang="fr-ca" sz="1800" b="0" i="0" u="none" baseline="0" dirty="0">
                <a:latin typeface="Arial" panose="020B0604020202020204" pitchFamily="34" charset="0"/>
              </a:rPr>
              <a:t>• Perte d'un membre ou lésion permanente à un membre</a:t>
            </a:r>
          </a:p>
          <a:p>
            <a:pPr marL="457200" lvl="1" indent="0" algn="l" defTabSz="914400" rtl="0" eaLnBrk="0" fontAlgn="base" hangingPunct="0">
              <a:spcBef>
                <a:spcPct val="0"/>
              </a:spcBef>
              <a:spcAft>
                <a:spcPct val="0"/>
              </a:spcAft>
              <a:buNone/>
            </a:pPr>
            <a:endParaRPr lang="fr-ca" altLang="en-US" sz="1800" dirty="0">
              <a:latin typeface="Arial" panose="020B0604020202020204" pitchFamily="34" charset="0"/>
            </a:endParaRPr>
          </a:p>
          <a:p>
            <a:pPr marL="0" lvl="0" indent="0" algn="l" defTabSz="914400" rtl="0" eaLnBrk="0" fontAlgn="base" hangingPunct="0">
              <a:spcBef>
                <a:spcPct val="0"/>
              </a:spcBef>
              <a:spcAft>
                <a:spcPct val="0"/>
              </a:spcAft>
              <a:buNone/>
            </a:pPr>
            <a:r>
              <a:rPr lang="fr-ca" sz="1800" b="1" i="0" u="none" baseline="0" dirty="0">
                <a:latin typeface="Arial" panose="020B0604020202020204" pitchFamily="34" charset="0"/>
              </a:rPr>
              <a:t>Les maladies et les états congénitaux</a:t>
            </a:r>
          </a:p>
          <a:p>
            <a:pPr marL="457200" lvl="1" indent="0" algn="l" defTabSz="914400" rtl="0" eaLnBrk="0" fontAlgn="base" hangingPunct="0">
              <a:spcBef>
                <a:spcPct val="0"/>
              </a:spcBef>
              <a:spcAft>
                <a:spcPct val="0"/>
              </a:spcAft>
              <a:buNone/>
            </a:pPr>
            <a:r>
              <a:rPr lang="fr-ca" sz="1800" b="0" i="0" u="none" baseline="0" dirty="0">
                <a:latin typeface="Arial" panose="020B0604020202020204" pitchFamily="34" charset="0"/>
              </a:rPr>
              <a:t>• Paralysie cérébrale</a:t>
            </a:r>
          </a:p>
          <a:p>
            <a:pPr marL="457200" lvl="1" indent="0" algn="l" defTabSz="914400" rtl="0" eaLnBrk="0" fontAlgn="base" hangingPunct="0">
              <a:spcBef>
                <a:spcPct val="0"/>
              </a:spcBef>
              <a:spcAft>
                <a:spcPct val="0"/>
              </a:spcAft>
              <a:buNone/>
            </a:pPr>
            <a:r>
              <a:rPr lang="fr-ca" sz="1800" b="0" i="0" u="none" baseline="0" dirty="0">
                <a:latin typeface="Arial" panose="020B0604020202020204" pitchFamily="34" charset="0"/>
              </a:rPr>
              <a:t>• Dystrophie musculaire</a:t>
            </a:r>
          </a:p>
          <a:p>
            <a:pPr marL="457200" lvl="1" indent="0" algn="l" defTabSz="914400" rtl="0" eaLnBrk="0" fontAlgn="base" hangingPunct="0">
              <a:spcBef>
                <a:spcPct val="0"/>
              </a:spcBef>
              <a:spcAft>
                <a:spcPct val="0"/>
              </a:spcAft>
              <a:buNone/>
            </a:pPr>
            <a:r>
              <a:rPr lang="fr-ca" sz="1800" b="0" i="0" u="none" baseline="0" dirty="0">
                <a:latin typeface="Arial" panose="020B0604020202020204" pitchFamily="34" charset="0"/>
              </a:rPr>
              <a:t>• Sclérose en plaques</a:t>
            </a:r>
          </a:p>
          <a:p>
            <a:pPr marL="457200" lvl="1" indent="0" algn="l" defTabSz="914400" rtl="0" eaLnBrk="0" fontAlgn="base" hangingPunct="0">
              <a:spcBef>
                <a:spcPct val="0"/>
              </a:spcBef>
              <a:spcAft>
                <a:spcPct val="0"/>
              </a:spcAft>
              <a:buNone/>
            </a:pPr>
            <a:r>
              <a:rPr lang="fr-ca" sz="1800" b="0" i="0" u="none" baseline="0" dirty="0">
                <a:latin typeface="Arial" panose="020B0604020202020204" pitchFamily="34" charset="0"/>
              </a:rPr>
              <a:t>• Spina bifida</a:t>
            </a:r>
          </a:p>
          <a:p>
            <a:pPr marL="457200" lvl="1" indent="0" algn="l" defTabSz="914400" rtl="0" eaLnBrk="0" fontAlgn="base" hangingPunct="0">
              <a:spcBef>
                <a:spcPct val="0"/>
              </a:spcBef>
              <a:spcAft>
                <a:spcPct val="0"/>
              </a:spcAft>
              <a:buNone/>
            </a:pPr>
            <a:r>
              <a:rPr lang="fr-ca" sz="1800" b="0" i="0" u="none" baseline="0" dirty="0">
                <a:latin typeface="Arial" panose="020B0604020202020204" pitchFamily="34" charset="0"/>
              </a:rPr>
              <a:t>• SLA (maladie de Lou </a:t>
            </a:r>
            <a:r>
              <a:rPr lang="fr-ca" sz="1800" b="0" i="0" u="none" baseline="0" dirty="0" err="1">
                <a:latin typeface="Arial" panose="020B0604020202020204" pitchFamily="34" charset="0"/>
              </a:rPr>
              <a:t>Gehrig</a:t>
            </a:r>
            <a:r>
              <a:rPr lang="fr-ca" sz="1800" b="0" i="0" u="none" baseline="0" dirty="0">
                <a:latin typeface="Arial" panose="020B0604020202020204" pitchFamily="34" charset="0"/>
              </a:rPr>
              <a:t>)</a:t>
            </a:r>
          </a:p>
          <a:p>
            <a:pPr marL="457200" lvl="1" indent="0" algn="l" defTabSz="914400" rtl="0" eaLnBrk="0" fontAlgn="base" hangingPunct="0">
              <a:spcBef>
                <a:spcPct val="0"/>
              </a:spcBef>
              <a:spcAft>
                <a:spcPct val="0"/>
              </a:spcAft>
              <a:buNone/>
            </a:pPr>
            <a:r>
              <a:rPr lang="fr-ca" sz="1800" b="0" i="0" u="none" baseline="0" dirty="0">
                <a:latin typeface="Arial" panose="020B0604020202020204" pitchFamily="34" charset="0"/>
              </a:rPr>
              <a:t>• Arthrite</a:t>
            </a:r>
          </a:p>
          <a:p>
            <a:pPr marL="457200" lvl="1" indent="0" algn="l" defTabSz="914400" rtl="0" eaLnBrk="0" fontAlgn="base" hangingPunct="0">
              <a:spcBef>
                <a:spcPct val="0"/>
              </a:spcBef>
              <a:spcAft>
                <a:spcPct val="0"/>
              </a:spcAft>
              <a:buNone/>
            </a:pPr>
            <a:r>
              <a:rPr lang="fr-ca" sz="1800" b="0" i="0" u="none" baseline="0" dirty="0">
                <a:latin typeface="Arial" panose="020B0604020202020204" pitchFamily="34" charset="0"/>
              </a:rPr>
              <a:t>• Maladie de Parkinson</a:t>
            </a:r>
          </a:p>
        </p:txBody>
      </p:sp>
      <p:sp>
        <p:nvSpPr>
          <p:cNvPr id="4" name="Slide Number Placeholder 2"/>
          <p:cNvSpPr>
            <a:spLocks noGrp="1"/>
          </p:cNvSpPr>
          <p:nvPr>
            <p:ph type="sldNum" sz="quarter" idx="12"/>
            <p:custDataLst>
              <p:tags r:id="rId3"/>
            </p:custDataLst>
          </p:nvPr>
        </p:nvSpPr>
        <p:spPr/>
        <p:txBody>
          <a:bodyPr/>
          <a:lstStyle/>
          <a:p>
            <a:pPr algn="r" rtl="0"/>
            <a:fld id="{2E86C063-E22E-2E4C-A523-54089486E38F}" type="slidenum">
              <a:rPr/>
              <a:t>16</a:t>
            </a:fld>
            <a:endParaRPr lang="fr-ca"/>
          </a:p>
        </p:txBody>
      </p:sp>
    </p:spTree>
    <p:extLst>
      <p:ext uri="{BB962C8B-B14F-4D97-AF65-F5344CB8AC3E}">
        <p14:creationId xmlns:p14="http://schemas.microsoft.com/office/powerpoint/2010/main" val="2797385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a:spLocks noGrp="1"/>
          </p:cNvSpPr>
          <p:nvPr>
            <p:ph type="title"/>
            <p:custDataLst>
              <p:tags r:id="rId1"/>
            </p:custDataLst>
          </p:nvPr>
        </p:nvSpPr>
        <p:spPr/>
        <p:txBody>
          <a:bodyPr>
            <a:normAutofit/>
          </a:bodyPr>
          <a:lstStyle/>
          <a:p>
            <a:pPr algn="l" rtl="0"/>
            <a:r>
              <a:rPr lang="fr-ca" sz="2800" b="1" i="0" u="none" baseline="0">
                <a:solidFill>
                  <a:srgbClr val="7030A0"/>
                </a:solidFill>
              </a:rPr>
              <a:t>Les troubles cognitifs</a:t>
            </a:r>
            <a:endParaRPr lang="fr-ca" sz="2800" dirty="0"/>
          </a:p>
        </p:txBody>
      </p:sp>
      <p:sp>
        <p:nvSpPr>
          <p:cNvPr id="7" name="Rectangle 3"/>
          <p:cNvSpPr>
            <a:spLocks noGrp="1" noChangeArrowheads="1"/>
          </p:cNvSpPr>
          <p:nvPr>
            <p:ph idx="1"/>
            <p:custDataLst>
              <p:tags r:id="rId2"/>
            </p:custDataLst>
          </p:nvPr>
        </p:nvSpPr>
        <p:spPr bwMode="auto">
          <a:xfrm>
            <a:off x="457200" y="1297647"/>
            <a:ext cx="8229600" cy="4262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algn="l" defTabSz="914400" rtl="0" eaLnBrk="0" fontAlgn="base" hangingPunct="0">
              <a:spcBef>
                <a:spcPct val="0"/>
              </a:spcBef>
              <a:spcAft>
                <a:spcPct val="0"/>
              </a:spcAft>
              <a:buNone/>
            </a:pPr>
            <a:r>
              <a:rPr lang="fr-ca" sz="1800" b="0" i="0" u="none" baseline="0">
                <a:latin typeface="Arial" panose="020B0604020202020204" pitchFamily="34" charset="0"/>
              </a:rPr>
              <a:t>Il s'agit, et de loin, du type d'incapacité le plus courant. Les troubles cognitifs peuvent découler de problèmes congénitaux qui touchent une personne dès la naissance ou de problèmes de développement qui touchent une personne dès son jeune âge. Elles peuvent aussi résulter de traumatismes, d’infections, de déséquilibres chimiques ou d’autres conditions plus tard dans la vie. </a:t>
            </a:r>
          </a:p>
          <a:p>
            <a:pPr marL="0" lvl="0" indent="0" algn="l" defTabSz="914400" rtl="0" eaLnBrk="0" fontAlgn="base" hangingPunct="0">
              <a:spcBef>
                <a:spcPct val="0"/>
              </a:spcBef>
              <a:spcAft>
                <a:spcPct val="0"/>
              </a:spcAft>
              <a:buNone/>
            </a:pPr>
            <a:endParaRPr lang="fr-ca" altLang="en-US" sz="1400" dirty="0">
              <a:latin typeface="Arial" panose="020B0604020202020204" pitchFamily="34" charset="0"/>
            </a:endParaRPr>
          </a:p>
          <a:p>
            <a:pPr marL="0" lvl="0" indent="0" algn="l" defTabSz="914400" rtl="0" eaLnBrk="0" fontAlgn="base" hangingPunct="0">
              <a:spcBef>
                <a:spcPct val="0"/>
              </a:spcBef>
              <a:spcAft>
                <a:spcPct val="0"/>
              </a:spcAft>
              <a:buNone/>
            </a:pPr>
            <a:r>
              <a:rPr lang="fr-ca" sz="2800" b="0" i="0" u="none" baseline="0">
                <a:latin typeface="Arial" panose="020B0604020202020204" pitchFamily="34" charset="0"/>
              </a:rPr>
              <a:t>En termes simples, une personne qui a une incapacité cognitive </a:t>
            </a:r>
            <a:r>
              <a:rPr lang="fr-ca" sz="2800" b="1" i="0" u="none" baseline="0">
                <a:solidFill>
                  <a:srgbClr val="7030A0"/>
                </a:solidFill>
                <a:latin typeface="Arial" panose="020B0604020202020204" pitchFamily="34" charset="0"/>
              </a:rPr>
              <a:t>a de la difficulté à accomplir des tâches mentales</a:t>
            </a:r>
            <a:r>
              <a:rPr lang="fr-ca" sz="2800" b="0" i="0" u="none" baseline="0">
                <a:latin typeface="Arial" panose="020B0604020202020204" pitchFamily="34" charset="0"/>
              </a:rPr>
              <a:t> qu'une personne moyenne serait en mesure d'accomplir.</a:t>
            </a:r>
          </a:p>
          <a:p>
            <a:pPr marL="0" lvl="0" indent="0" algn="l" defTabSz="914400" rtl="0" eaLnBrk="0" fontAlgn="base" hangingPunct="0">
              <a:spcBef>
                <a:spcPct val="0"/>
              </a:spcBef>
              <a:spcAft>
                <a:spcPct val="0"/>
              </a:spcAft>
              <a:buNone/>
            </a:pPr>
            <a:endParaRPr lang="fr-ca" altLang="en-US" sz="1100" dirty="0">
              <a:latin typeface="Arial" panose="020B0604020202020204" pitchFamily="34" charset="0"/>
            </a:endParaRPr>
          </a:p>
          <a:p>
            <a:pPr marL="0" lvl="0" indent="0" algn="l" defTabSz="914400" rtl="0" eaLnBrk="0" fontAlgn="base" hangingPunct="0">
              <a:spcBef>
                <a:spcPct val="0"/>
              </a:spcBef>
              <a:spcAft>
                <a:spcPct val="0"/>
              </a:spcAft>
              <a:buNone/>
            </a:pPr>
            <a:r>
              <a:rPr lang="fr-ca" sz="1800" b="0" i="0" u="none" baseline="0">
                <a:latin typeface="Arial" panose="020B0604020202020204" pitchFamily="34" charset="0"/>
              </a:rPr>
              <a:t>Cette catégorie englobe les incapacités suivantes :</a:t>
            </a:r>
          </a:p>
          <a:p>
            <a:pPr marL="0" lvl="0" indent="0" algn="l" defTabSz="914400" rtl="0" eaLnBrk="0" fontAlgn="base" hangingPunct="0">
              <a:spcBef>
                <a:spcPct val="0"/>
              </a:spcBef>
              <a:spcAft>
                <a:spcPct val="0"/>
              </a:spcAft>
              <a:buNone/>
            </a:pPr>
            <a:r>
              <a:rPr lang="fr-ca" sz="1800" b="0" i="0" u="none" baseline="0">
                <a:latin typeface="Arial" panose="020B0604020202020204" pitchFamily="34" charset="0"/>
              </a:rPr>
              <a:t>• Déficience intellectuelle</a:t>
            </a:r>
          </a:p>
          <a:p>
            <a:pPr marL="0" lvl="0" indent="0" algn="l" defTabSz="914400" rtl="0" eaLnBrk="0" fontAlgn="base" hangingPunct="0">
              <a:spcBef>
                <a:spcPct val="0"/>
              </a:spcBef>
              <a:spcAft>
                <a:spcPct val="0"/>
              </a:spcAft>
              <a:buNone/>
            </a:pPr>
            <a:r>
              <a:rPr lang="fr-ca" sz="1800" b="0" i="0" u="none" baseline="0">
                <a:latin typeface="Arial" panose="020B0604020202020204" pitchFamily="34" charset="0"/>
              </a:rPr>
              <a:t>• Retard de développement et/ou incapacité</a:t>
            </a:r>
          </a:p>
          <a:p>
            <a:pPr marL="0" lvl="0" indent="0" algn="l" defTabSz="914400" rtl="0" eaLnBrk="0" fontAlgn="base" hangingPunct="0">
              <a:spcBef>
                <a:spcPct val="0"/>
              </a:spcBef>
              <a:spcAft>
                <a:spcPct val="0"/>
              </a:spcAft>
              <a:buNone/>
            </a:pPr>
            <a:r>
              <a:rPr lang="fr-ca" sz="1800" b="0" i="0" u="none" baseline="0">
                <a:latin typeface="Arial" panose="020B0604020202020204" pitchFamily="34" charset="0"/>
              </a:rPr>
              <a:t>• Troubles d’apprentissage comme la dyslexie et le TDAH.</a:t>
            </a:r>
          </a:p>
        </p:txBody>
      </p:sp>
      <p:sp>
        <p:nvSpPr>
          <p:cNvPr id="4" name="Slide Number Placeholder 2"/>
          <p:cNvSpPr>
            <a:spLocks noGrp="1"/>
          </p:cNvSpPr>
          <p:nvPr>
            <p:ph type="sldNum" sz="quarter" idx="12"/>
            <p:custDataLst>
              <p:tags r:id="rId3"/>
            </p:custDataLst>
          </p:nvPr>
        </p:nvSpPr>
        <p:spPr/>
        <p:txBody>
          <a:bodyPr/>
          <a:lstStyle/>
          <a:p>
            <a:pPr algn="r" rtl="0"/>
            <a:fld id="{2E86C063-E22E-2E4C-A523-54089486E38F}" type="slidenum">
              <a:rPr/>
              <a:t>17</a:t>
            </a:fld>
            <a:endParaRPr lang="fr-ca"/>
          </a:p>
        </p:txBody>
      </p:sp>
    </p:spTree>
    <p:extLst>
      <p:ext uri="{BB962C8B-B14F-4D97-AF65-F5344CB8AC3E}">
        <p14:creationId xmlns:p14="http://schemas.microsoft.com/office/powerpoint/2010/main" val="27671597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a:spLocks noGrp="1"/>
          </p:cNvSpPr>
          <p:nvPr>
            <p:ph type="title"/>
            <p:custDataLst>
              <p:tags r:id="rId1"/>
            </p:custDataLst>
          </p:nvPr>
        </p:nvSpPr>
        <p:spPr/>
        <p:txBody>
          <a:bodyPr>
            <a:normAutofit/>
          </a:bodyPr>
          <a:lstStyle/>
          <a:p>
            <a:pPr algn="l" rtl="0"/>
            <a:r>
              <a:rPr lang="fr-ca" sz="2800" b="1" i="0" u="none" baseline="0">
                <a:solidFill>
                  <a:srgbClr val="7030A0"/>
                </a:solidFill>
              </a:rPr>
              <a:t>Incapacités cognitives à prendre en considération par rapport aux TI</a:t>
            </a:r>
            <a:endParaRPr lang="fr-ca" sz="2800" dirty="0"/>
          </a:p>
        </p:txBody>
      </p:sp>
      <p:sp>
        <p:nvSpPr>
          <p:cNvPr id="7" name="Rectangle 3"/>
          <p:cNvSpPr>
            <a:spLocks noGrp="1" noChangeArrowheads="1"/>
          </p:cNvSpPr>
          <p:nvPr>
            <p:ph idx="1"/>
            <p:custDataLst>
              <p:tags r:id="rId2"/>
            </p:custDataLst>
          </p:nvPr>
        </p:nvSpPr>
        <p:spPr bwMode="auto">
          <a:xfrm>
            <a:off x="457200" y="1305341"/>
            <a:ext cx="822960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algn="l" defTabSz="914400" rtl="0" eaLnBrk="0" fontAlgn="base" hangingPunct="0">
              <a:spcBef>
                <a:spcPct val="0"/>
              </a:spcBef>
              <a:spcAft>
                <a:spcPct val="0"/>
              </a:spcAft>
              <a:buNone/>
            </a:pPr>
            <a:r>
              <a:rPr lang="fr-ca" sz="1800" b="1" i="0" u="none" baseline="0">
                <a:latin typeface="Arial" panose="020B0604020202020204" pitchFamily="34" charset="0"/>
              </a:rPr>
              <a:t>Compréhension limitée</a:t>
            </a:r>
          </a:p>
          <a:p>
            <a:pPr marL="457200" lvl="1" indent="0" algn="l" defTabSz="914400" rtl="0" eaLnBrk="0" fontAlgn="base" hangingPunct="0">
              <a:spcBef>
                <a:spcPct val="0"/>
              </a:spcBef>
              <a:spcAft>
                <a:spcPct val="0"/>
              </a:spcAft>
              <a:buNone/>
            </a:pPr>
            <a:r>
              <a:rPr lang="fr-ca" sz="1800" b="0" i="0" u="none" baseline="0">
                <a:latin typeface="Arial" panose="020B0604020202020204" pitchFamily="34" charset="0"/>
              </a:rPr>
              <a:t>Incapacité de comprendre des idées complexes.</a:t>
            </a:r>
          </a:p>
          <a:p>
            <a:pPr marL="457200" lvl="1" indent="0" algn="l" defTabSz="914400" rtl="0" eaLnBrk="0" fontAlgn="base" hangingPunct="0">
              <a:spcBef>
                <a:spcPct val="0"/>
              </a:spcBef>
              <a:spcAft>
                <a:spcPct val="0"/>
              </a:spcAft>
              <a:buNone/>
            </a:pPr>
            <a:endParaRPr lang="fr-ca" altLang="en-US" sz="1800" dirty="0">
              <a:latin typeface="Arial" panose="020B0604020202020204" pitchFamily="34" charset="0"/>
            </a:endParaRPr>
          </a:p>
          <a:p>
            <a:pPr marL="0" lvl="0" indent="0" algn="l" defTabSz="914400" rtl="0" eaLnBrk="0" fontAlgn="base" hangingPunct="0">
              <a:spcBef>
                <a:spcPct val="0"/>
              </a:spcBef>
              <a:spcAft>
                <a:spcPct val="0"/>
              </a:spcAft>
              <a:buNone/>
            </a:pPr>
            <a:r>
              <a:rPr lang="fr-ca" sz="1800" b="1" i="0" u="none" baseline="0">
                <a:latin typeface="Arial" panose="020B0604020202020204" pitchFamily="34" charset="0"/>
              </a:rPr>
              <a:t>Faible tolérance à la surcharge cognitive</a:t>
            </a:r>
          </a:p>
          <a:p>
            <a:pPr marL="457200" lvl="1" indent="0" algn="l" defTabSz="914400" rtl="0" eaLnBrk="0" fontAlgn="base" hangingPunct="0">
              <a:spcBef>
                <a:spcPct val="0"/>
              </a:spcBef>
              <a:spcAft>
                <a:spcPct val="0"/>
              </a:spcAft>
              <a:buNone/>
            </a:pPr>
            <a:r>
              <a:rPr lang="fr-ca" sz="1800" b="0" i="0" u="none" baseline="0">
                <a:latin typeface="Arial" panose="020B0604020202020204" pitchFamily="34" charset="0"/>
              </a:rPr>
              <a:t>Frustration face à des situations sensorielles difficiles ou lorsque trop de choses se produisent en même temps dans leur environnement.</a:t>
            </a:r>
          </a:p>
          <a:p>
            <a:pPr marL="457200" lvl="1" indent="0" algn="l" defTabSz="914400" rtl="0" eaLnBrk="0" fontAlgn="base" hangingPunct="0">
              <a:spcBef>
                <a:spcPct val="0"/>
              </a:spcBef>
              <a:spcAft>
                <a:spcPct val="0"/>
              </a:spcAft>
              <a:buNone/>
            </a:pPr>
            <a:endParaRPr lang="fr-ca" altLang="en-US" sz="1800" dirty="0">
              <a:latin typeface="Arial" panose="020B0604020202020204" pitchFamily="34" charset="0"/>
            </a:endParaRPr>
          </a:p>
          <a:p>
            <a:pPr marL="0" lvl="0" indent="0" algn="l" defTabSz="914400" rtl="0" eaLnBrk="0" fontAlgn="base" hangingPunct="0">
              <a:spcBef>
                <a:spcPct val="0"/>
              </a:spcBef>
              <a:spcAft>
                <a:spcPct val="0"/>
              </a:spcAft>
              <a:buNone/>
            </a:pPr>
            <a:r>
              <a:rPr lang="fr-ca" sz="1800" b="1" i="0" u="none" baseline="0">
                <a:latin typeface="Arial" panose="020B0604020202020204" pitchFamily="34" charset="0"/>
              </a:rPr>
              <a:t>Compétences limitées en résolution de problèmes</a:t>
            </a:r>
          </a:p>
          <a:p>
            <a:pPr marL="457200" lvl="1" indent="0" algn="l" defTabSz="914400" rtl="0" eaLnBrk="0" fontAlgn="base" hangingPunct="0">
              <a:spcBef>
                <a:spcPct val="0"/>
              </a:spcBef>
              <a:spcAft>
                <a:spcPct val="0"/>
              </a:spcAft>
              <a:buNone/>
            </a:pPr>
            <a:r>
              <a:rPr lang="fr-ca" sz="1800" b="0" i="0" u="none" baseline="0">
                <a:latin typeface="Arial" panose="020B0604020202020204" pitchFamily="34" charset="0"/>
              </a:rPr>
              <a:t>Lorsqu’on leur présente un problème à résoudre, certaines personnes ayant un trouble cognitif sont tout simplement incapables de le résoudre.</a:t>
            </a:r>
          </a:p>
          <a:p>
            <a:pPr marL="457200" lvl="1" indent="0" algn="l" defTabSz="914400" rtl="0" eaLnBrk="0" fontAlgn="base" hangingPunct="0">
              <a:spcBef>
                <a:spcPct val="0"/>
              </a:spcBef>
              <a:spcAft>
                <a:spcPct val="0"/>
              </a:spcAft>
              <a:buNone/>
            </a:pPr>
            <a:endParaRPr lang="fr-ca" altLang="en-US" sz="1800" dirty="0">
              <a:latin typeface="Arial" panose="020B0604020202020204" pitchFamily="34" charset="0"/>
            </a:endParaRPr>
          </a:p>
          <a:p>
            <a:pPr marL="0" lvl="0" indent="0" algn="l" defTabSz="914400" rtl="0" eaLnBrk="0" fontAlgn="base" hangingPunct="0">
              <a:spcBef>
                <a:spcPct val="0"/>
              </a:spcBef>
              <a:spcAft>
                <a:spcPct val="0"/>
              </a:spcAft>
              <a:buNone/>
            </a:pPr>
            <a:r>
              <a:rPr lang="fr-ca" sz="1800" b="1" i="0" u="none" baseline="0">
                <a:latin typeface="Arial" panose="020B0604020202020204" pitchFamily="34" charset="0"/>
              </a:rPr>
              <a:t>Perte de mémoire à court terme</a:t>
            </a:r>
          </a:p>
          <a:p>
            <a:pPr marL="457200" lvl="1" indent="0" algn="l" defTabSz="914400" rtl="0" eaLnBrk="0" fontAlgn="base" hangingPunct="0">
              <a:spcBef>
                <a:spcPct val="0"/>
              </a:spcBef>
              <a:spcAft>
                <a:spcPct val="0"/>
              </a:spcAft>
              <a:buNone/>
            </a:pPr>
            <a:r>
              <a:rPr lang="fr-ca" sz="1800" b="0" i="0" u="none" baseline="0">
                <a:latin typeface="Arial" panose="020B0604020202020204" pitchFamily="34" charset="0"/>
              </a:rPr>
              <a:t>Peut avoir de la difficulté à se souvenir de choses qui viennent tout juste de se dérouler. Incapacité d'assimiler de nouvelles informations et de les retenir à court terme.</a:t>
            </a:r>
            <a:endParaRPr lang="fr-ca" altLang="en-US" sz="1400" dirty="0">
              <a:latin typeface="Arial" panose="020B0604020202020204" pitchFamily="34" charset="0"/>
            </a:endParaRPr>
          </a:p>
        </p:txBody>
      </p:sp>
      <p:sp>
        <p:nvSpPr>
          <p:cNvPr id="4" name="Slide Number Placeholder 2"/>
          <p:cNvSpPr>
            <a:spLocks noGrp="1"/>
          </p:cNvSpPr>
          <p:nvPr>
            <p:ph type="sldNum" sz="quarter" idx="12"/>
            <p:custDataLst>
              <p:tags r:id="rId3"/>
            </p:custDataLst>
          </p:nvPr>
        </p:nvSpPr>
        <p:spPr/>
        <p:txBody>
          <a:bodyPr/>
          <a:lstStyle/>
          <a:p>
            <a:pPr algn="r" rtl="0"/>
            <a:fld id="{2E86C063-E22E-2E4C-A523-54089486E38F}" type="slidenum">
              <a:rPr/>
              <a:t>18</a:t>
            </a:fld>
            <a:endParaRPr lang="fr-ca"/>
          </a:p>
        </p:txBody>
      </p:sp>
    </p:spTree>
    <p:extLst>
      <p:ext uri="{BB962C8B-B14F-4D97-AF65-F5344CB8AC3E}">
        <p14:creationId xmlns:p14="http://schemas.microsoft.com/office/powerpoint/2010/main" val="27887256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a:spLocks noGrp="1"/>
          </p:cNvSpPr>
          <p:nvPr>
            <p:ph type="title"/>
            <p:custDataLst>
              <p:tags r:id="rId1"/>
            </p:custDataLst>
          </p:nvPr>
        </p:nvSpPr>
        <p:spPr>
          <a:xfrm>
            <a:off x="457200" y="144010"/>
            <a:ext cx="8229600" cy="1143000"/>
          </a:xfrm>
        </p:spPr>
        <p:txBody>
          <a:bodyPr>
            <a:normAutofit/>
          </a:bodyPr>
          <a:lstStyle/>
          <a:p>
            <a:pPr algn="l" rtl="0"/>
            <a:r>
              <a:rPr lang="fr-ca" sz="2800" b="1" i="0" u="none" baseline="0" dirty="0">
                <a:solidFill>
                  <a:srgbClr val="7030A0"/>
                </a:solidFill>
              </a:rPr>
              <a:t>Incapacités cognitives à prendre en considération par rapport aux TI</a:t>
            </a:r>
            <a:endParaRPr lang="fr-ca" sz="2800" dirty="0"/>
          </a:p>
        </p:txBody>
      </p:sp>
      <p:sp>
        <p:nvSpPr>
          <p:cNvPr id="7" name="Rectangle 3"/>
          <p:cNvSpPr>
            <a:spLocks noGrp="1" noChangeArrowheads="1"/>
          </p:cNvSpPr>
          <p:nvPr>
            <p:ph idx="1"/>
            <p:custDataLst>
              <p:tags r:id="rId2"/>
            </p:custDataLst>
          </p:nvPr>
        </p:nvSpPr>
        <p:spPr bwMode="auto">
          <a:xfrm>
            <a:off x="457200" y="1118148"/>
            <a:ext cx="8229600" cy="5201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algn="l" defTabSz="914400" rtl="0" eaLnBrk="0" fontAlgn="base" hangingPunct="0">
              <a:spcBef>
                <a:spcPct val="0"/>
              </a:spcBef>
              <a:spcAft>
                <a:spcPct val="0"/>
              </a:spcAft>
              <a:buNone/>
            </a:pPr>
            <a:r>
              <a:rPr lang="fr-ca" sz="1800" b="1" i="0" u="none" baseline="0" dirty="0">
                <a:latin typeface="Arial" panose="020B0604020202020204" pitchFamily="34" charset="0"/>
              </a:rPr>
              <a:t>Déficit de l'attention</a:t>
            </a:r>
          </a:p>
          <a:p>
            <a:pPr marL="457200" lvl="1" indent="0" algn="l" defTabSz="914400" rtl="0" eaLnBrk="0" fontAlgn="base" hangingPunct="0">
              <a:spcBef>
                <a:spcPct val="0"/>
              </a:spcBef>
              <a:spcAft>
                <a:spcPct val="0"/>
              </a:spcAft>
              <a:buNone/>
            </a:pPr>
            <a:r>
              <a:rPr lang="fr-ca" sz="1600" b="0" i="0" u="none" baseline="0" dirty="0">
                <a:latin typeface="Arial" panose="020B0604020202020204" pitchFamily="34" charset="0"/>
              </a:rPr>
              <a:t>Certains utilisateurs ont un déficit de l'attention, ce qui fait qu’il leur est difficile de se concentrer sur la tâche à accomplir.</a:t>
            </a:r>
          </a:p>
          <a:p>
            <a:pPr marL="457200" lvl="1" indent="0" algn="l" defTabSz="914400" rtl="0" eaLnBrk="0" fontAlgn="base" hangingPunct="0">
              <a:spcBef>
                <a:spcPct val="0"/>
              </a:spcBef>
              <a:spcAft>
                <a:spcPct val="0"/>
              </a:spcAft>
              <a:buNone/>
            </a:pPr>
            <a:endParaRPr lang="fr-ca" altLang="en-US" sz="1800" dirty="0">
              <a:latin typeface="Arial" panose="020B0604020202020204" pitchFamily="34" charset="0"/>
            </a:endParaRPr>
          </a:p>
          <a:p>
            <a:pPr marL="0" lvl="0" indent="0" algn="l" defTabSz="914400" rtl="0" eaLnBrk="0" fontAlgn="base" hangingPunct="0">
              <a:spcBef>
                <a:spcPct val="0"/>
              </a:spcBef>
              <a:spcAft>
                <a:spcPct val="0"/>
              </a:spcAft>
              <a:buNone/>
            </a:pPr>
            <a:r>
              <a:rPr lang="fr-ca" sz="1800" b="1" i="0" u="none" baseline="0" dirty="0">
                <a:latin typeface="Arial" panose="020B0604020202020204" pitchFamily="34" charset="0"/>
              </a:rPr>
              <a:t>Difficulté à lire</a:t>
            </a:r>
          </a:p>
          <a:p>
            <a:pPr marL="457200" lvl="1" indent="0" algn="l" defTabSz="914400" rtl="0" eaLnBrk="0" fontAlgn="base" hangingPunct="0">
              <a:spcBef>
                <a:spcPct val="0"/>
              </a:spcBef>
              <a:spcAft>
                <a:spcPct val="0"/>
              </a:spcAft>
              <a:buNone/>
            </a:pPr>
            <a:r>
              <a:rPr lang="fr-ca" sz="1600" b="0" i="0" u="none" baseline="0" dirty="0">
                <a:latin typeface="Arial" panose="020B0604020202020204" pitchFamily="34" charset="0"/>
              </a:rPr>
              <a:t>De nombreuses personnes ayant un trouble cognitif ont de la difficulté à lire. Certains affichent un niveau de lecture inférieur aux personnes du même âge, alors que d’autres sont tout bonnement incapables de lire. </a:t>
            </a:r>
          </a:p>
          <a:p>
            <a:pPr marL="457200" lvl="1" indent="0" algn="l" defTabSz="914400" rtl="0" eaLnBrk="0" fontAlgn="base" hangingPunct="0">
              <a:spcBef>
                <a:spcPct val="0"/>
              </a:spcBef>
              <a:spcAft>
                <a:spcPct val="0"/>
              </a:spcAft>
              <a:buNone/>
            </a:pPr>
            <a:endParaRPr lang="fr-ca" altLang="en-US" sz="1800" dirty="0">
              <a:latin typeface="Arial" panose="020B0604020202020204" pitchFamily="34" charset="0"/>
            </a:endParaRPr>
          </a:p>
          <a:p>
            <a:pPr marL="0" lvl="0" indent="0" algn="l" defTabSz="914400" rtl="0" eaLnBrk="0" fontAlgn="base" hangingPunct="0">
              <a:spcBef>
                <a:spcPct val="0"/>
              </a:spcBef>
              <a:spcAft>
                <a:spcPct val="0"/>
              </a:spcAft>
              <a:buNone/>
            </a:pPr>
            <a:r>
              <a:rPr lang="fr-ca" sz="1800" b="1" i="0" u="none" baseline="0" dirty="0">
                <a:latin typeface="Arial" panose="020B0604020202020204" pitchFamily="34" charset="0"/>
              </a:rPr>
              <a:t>Difficulté à comprendre ou à utiliser les mathématiques</a:t>
            </a:r>
          </a:p>
          <a:p>
            <a:pPr marL="457200" lvl="1" indent="0" algn="l" defTabSz="914400" rtl="0" eaLnBrk="0" fontAlgn="base" hangingPunct="0">
              <a:spcBef>
                <a:spcPct val="0"/>
              </a:spcBef>
              <a:spcAft>
                <a:spcPct val="0"/>
              </a:spcAft>
              <a:buNone/>
            </a:pPr>
            <a:r>
              <a:rPr lang="fr-ca" sz="1600" b="0" i="0" u="none" baseline="0" dirty="0">
                <a:latin typeface="Arial" panose="020B0604020202020204" pitchFamily="34" charset="0"/>
              </a:rPr>
              <a:t>Certaines personnes éprouvent de l’anxiété face aux mathématiques; il s'agit d'une crainte émotionnelle ou psychologique qui touche certaines personnes lorsqu’elles sont confrontées à des problèmes de mathématiques. Il s'agit davantage d'un trouble psychologique que d'un trouble de nature intellectuelle. </a:t>
            </a:r>
          </a:p>
          <a:p>
            <a:pPr marL="457200" lvl="1" indent="0" algn="l" defTabSz="914400" rtl="0" eaLnBrk="0" fontAlgn="base" hangingPunct="0">
              <a:spcBef>
                <a:spcPct val="0"/>
              </a:spcBef>
              <a:spcAft>
                <a:spcPct val="0"/>
              </a:spcAft>
              <a:buNone/>
            </a:pPr>
            <a:endParaRPr lang="fr-ca" altLang="en-US" sz="1800" dirty="0">
              <a:latin typeface="Arial" panose="020B0604020202020204" pitchFamily="34" charset="0"/>
            </a:endParaRPr>
          </a:p>
          <a:p>
            <a:pPr marL="0" lvl="0" indent="0" algn="l" defTabSz="914400" rtl="0" eaLnBrk="0" fontAlgn="base" hangingPunct="0">
              <a:spcBef>
                <a:spcPct val="0"/>
              </a:spcBef>
              <a:spcAft>
                <a:spcPct val="0"/>
              </a:spcAft>
              <a:buNone/>
            </a:pPr>
            <a:r>
              <a:rPr lang="fr-ca" sz="1800" b="1" i="0" u="none" baseline="0" dirty="0">
                <a:latin typeface="Arial" panose="020B0604020202020204" pitchFamily="34" charset="0"/>
              </a:rPr>
              <a:t>Convulsions</a:t>
            </a:r>
          </a:p>
          <a:p>
            <a:pPr marL="457200" lvl="1" indent="0" algn="l" defTabSz="914400" rtl="0" eaLnBrk="0" fontAlgn="base" hangingPunct="0">
              <a:spcBef>
                <a:spcPct val="0"/>
              </a:spcBef>
              <a:spcAft>
                <a:spcPct val="0"/>
              </a:spcAft>
              <a:buNone/>
            </a:pPr>
            <a:r>
              <a:rPr lang="fr-ca" sz="1600" b="0" i="0" u="none" baseline="0" dirty="0">
                <a:latin typeface="Arial" panose="020B0604020202020204" pitchFamily="34" charset="0"/>
              </a:rPr>
              <a:t>Les convulsions sont des impulsions électriques anormales ou erratiques dans le cerveau qui interfèrent avec la capacité d’une personne à traiter l’information ou, dans certains cas, à contrôler ses mouvements musculaires volontaires.</a:t>
            </a:r>
          </a:p>
          <a:p>
            <a:pPr marL="457200" lvl="1" indent="0" algn="l" defTabSz="914400" rtl="0" eaLnBrk="0" fontAlgn="base" hangingPunct="0">
              <a:spcBef>
                <a:spcPct val="0"/>
              </a:spcBef>
              <a:spcAft>
                <a:spcPct val="0"/>
              </a:spcAft>
              <a:buNone/>
            </a:pPr>
            <a:endParaRPr lang="fr-ca" altLang="en-US" sz="1400" dirty="0">
              <a:latin typeface="Arial" panose="020B0604020202020204" pitchFamily="34" charset="0"/>
            </a:endParaRPr>
          </a:p>
        </p:txBody>
      </p:sp>
      <p:sp>
        <p:nvSpPr>
          <p:cNvPr id="4" name="Slide Number Placeholder 2"/>
          <p:cNvSpPr>
            <a:spLocks noGrp="1"/>
          </p:cNvSpPr>
          <p:nvPr>
            <p:ph type="sldNum" sz="quarter" idx="12"/>
            <p:custDataLst>
              <p:tags r:id="rId3"/>
            </p:custDataLst>
          </p:nvPr>
        </p:nvSpPr>
        <p:spPr/>
        <p:txBody>
          <a:bodyPr/>
          <a:lstStyle/>
          <a:p>
            <a:pPr algn="r" rtl="0"/>
            <a:fld id="{2E86C063-E22E-2E4C-A523-54089486E38F}" type="slidenum">
              <a:rPr/>
              <a:t>19</a:t>
            </a:fld>
            <a:endParaRPr lang="fr-ca"/>
          </a:p>
        </p:txBody>
      </p:sp>
    </p:spTree>
    <p:extLst>
      <p:ext uri="{BB962C8B-B14F-4D97-AF65-F5344CB8AC3E}">
        <p14:creationId xmlns:p14="http://schemas.microsoft.com/office/powerpoint/2010/main" val="3634610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a:spLocks noGrp="1"/>
          </p:cNvSpPr>
          <p:nvPr>
            <p:ph type="title"/>
            <p:custDataLst>
              <p:tags r:id="rId1"/>
            </p:custDataLst>
          </p:nvPr>
        </p:nvSpPr>
        <p:spPr>
          <a:xfrm>
            <a:off x="457200" y="274639"/>
            <a:ext cx="8229600" cy="781276"/>
          </a:xfrm>
        </p:spPr>
        <p:txBody>
          <a:bodyPr>
            <a:normAutofit/>
          </a:bodyPr>
          <a:lstStyle/>
          <a:p>
            <a:pPr algn="l" rtl="0"/>
            <a:r>
              <a:rPr lang="fr-ca" sz="2800" b="1" i="0" u="none" baseline="0">
                <a:solidFill>
                  <a:srgbClr val="7030A0"/>
                </a:solidFill>
              </a:rPr>
              <a:t>Détails d'ordre administratif</a:t>
            </a:r>
            <a:endParaRPr lang="fr-ca" sz="2800" dirty="0"/>
          </a:p>
        </p:txBody>
      </p:sp>
      <p:sp>
        <p:nvSpPr>
          <p:cNvPr id="3" name="Content Placeholder 2"/>
          <p:cNvSpPr>
            <a:spLocks noGrp="1"/>
          </p:cNvSpPr>
          <p:nvPr>
            <p:ph idx="1"/>
            <p:custDataLst>
              <p:tags r:id="rId2"/>
            </p:custDataLst>
          </p:nvPr>
        </p:nvSpPr>
        <p:spPr>
          <a:xfrm>
            <a:off x="457200" y="864318"/>
            <a:ext cx="8229600" cy="5024853"/>
          </a:xfrm>
        </p:spPr>
        <p:txBody>
          <a:bodyPr>
            <a:noAutofit/>
          </a:bodyPr>
          <a:lstStyle/>
          <a:p>
            <a:pPr algn="l" rtl="0"/>
            <a:r>
              <a:rPr lang="fr-ca" sz="1800" b="0" i="0" u="none" baseline="0" dirty="0"/>
              <a:t>Heures d’encadrement </a:t>
            </a:r>
          </a:p>
          <a:p>
            <a:pPr lvl="1" algn="l" rtl="0"/>
            <a:r>
              <a:rPr lang="fr-ca" sz="1400" b="0" i="0" u="none" baseline="0" dirty="0"/>
              <a:t>9 h </a:t>
            </a:r>
            <a:r>
              <a:rPr lang="fr-ca" sz="1400" b="0" i="0" u="none" baseline="0" dirty="0" smtClean="0"/>
              <a:t>à 12 h (demi-journée) / 16</a:t>
            </a:r>
            <a:r>
              <a:rPr lang="fr-ca" sz="1400" b="0" i="0" u="none" baseline="0" dirty="0"/>
              <a:t> </a:t>
            </a:r>
            <a:r>
              <a:rPr lang="fr-ca" sz="1400" b="0" i="0" u="none" baseline="0" dirty="0" smtClean="0"/>
              <a:t>h (journée</a:t>
            </a:r>
            <a:r>
              <a:rPr lang="fr-ca" sz="1400" b="0" i="0" u="none" dirty="0" smtClean="0"/>
              <a:t> complète)</a:t>
            </a:r>
            <a:endParaRPr lang="fr-ca" sz="1400" b="0" i="0" u="none" baseline="0" dirty="0"/>
          </a:p>
          <a:p>
            <a:pPr algn="l" rtl="0"/>
            <a:r>
              <a:rPr lang="fr-ca" sz="1800" b="0" i="0" u="none" baseline="0" dirty="0"/>
              <a:t>Pauses</a:t>
            </a:r>
          </a:p>
          <a:p>
            <a:pPr lvl="1" algn="l" rtl="0"/>
            <a:r>
              <a:rPr lang="fr-ca" sz="1400" b="0" i="0" u="none" baseline="0" dirty="0"/>
              <a:t>10 h 30 </a:t>
            </a:r>
            <a:r>
              <a:rPr lang="fr-ca" sz="1400" b="0" i="0" u="none" baseline="0" dirty="0" smtClean="0"/>
              <a:t>/ </a:t>
            </a:r>
            <a:r>
              <a:rPr lang="fr-ca" sz="1400" b="0" i="0" u="none" baseline="0" dirty="0"/>
              <a:t>14 h </a:t>
            </a:r>
            <a:r>
              <a:rPr lang="fr-ca" sz="1400" b="0" i="0" u="none" baseline="0" dirty="0" smtClean="0"/>
              <a:t>15 (journée complète)</a:t>
            </a:r>
            <a:endParaRPr lang="fr-ca" sz="1400" b="0" i="0" u="none" baseline="0" dirty="0"/>
          </a:p>
          <a:p>
            <a:pPr algn="l" rtl="0"/>
            <a:r>
              <a:rPr lang="fr-ca" sz="1800" b="0" i="0" u="none" baseline="0" dirty="0"/>
              <a:t>Séances interactives</a:t>
            </a:r>
          </a:p>
          <a:p>
            <a:pPr algn="l" rtl="0"/>
            <a:r>
              <a:rPr lang="fr-ca" sz="1800" b="0" i="0" u="none" baseline="0" dirty="0"/>
              <a:t>Liste des participants (</a:t>
            </a:r>
            <a:r>
              <a:rPr lang="fr-ca" sz="1800" b="0" i="0" u="none" baseline="0" dirty="0" smtClean="0"/>
              <a:t>AM/PM (journée complète))</a:t>
            </a:r>
            <a:endParaRPr lang="fr-ca" sz="1800" b="0" i="0" u="none" baseline="0" dirty="0"/>
          </a:p>
          <a:p>
            <a:pPr algn="l" rtl="0"/>
            <a:r>
              <a:rPr lang="fr-ca" sz="1800" b="0" i="0" u="none" baseline="0" dirty="0" err="1"/>
              <a:t>Blackberry</a:t>
            </a:r>
            <a:r>
              <a:rPr lang="fr-ca" sz="1800" b="0" i="0" u="none" baseline="0" dirty="0"/>
              <a:t> et téléphones cellulaires en mode silencieux</a:t>
            </a:r>
          </a:p>
          <a:p>
            <a:pPr algn="l" rtl="0"/>
            <a:r>
              <a:rPr lang="fr-ca" sz="1800" b="0" i="0" u="none" baseline="0" dirty="0">
                <a:hlinkClick r:id="rId6"/>
              </a:rPr>
              <a:t>Références de cours</a:t>
            </a:r>
            <a:endParaRPr lang="fr-ca" altLang="en-US" sz="1800" dirty="0"/>
          </a:p>
          <a:p>
            <a:endParaRPr lang="fr-ca" altLang="en-US" sz="1800" dirty="0"/>
          </a:p>
          <a:p>
            <a:pPr marL="0" indent="0" algn="l" rtl="0">
              <a:buNone/>
            </a:pPr>
            <a:r>
              <a:rPr lang="fr-ca" sz="1800" b="1" i="0" u="none" baseline="0" dirty="0"/>
              <a:t>Participants à distance / </a:t>
            </a:r>
            <a:r>
              <a:rPr lang="fr-ca" sz="1800" b="1" i="0" u="none" baseline="0" dirty="0" err="1"/>
              <a:t>Webex</a:t>
            </a:r>
            <a:endParaRPr lang="fr-ca" sz="1800" b="1" dirty="0"/>
          </a:p>
          <a:p>
            <a:endParaRPr lang="fr-ca" altLang="en-US" sz="1800" dirty="0"/>
          </a:p>
          <a:p>
            <a:pPr algn="l" rtl="0"/>
            <a:r>
              <a:rPr lang="fr-ca" sz="1800" b="0" i="0" u="none" baseline="0" dirty="0"/>
              <a:t>Un modérateur surveillera le forum de clavardage; nous vous indiquerons de qui il s'agit. La ligne peut être en mode silencieux, surtout s’il y a trop de bruit de fond. </a:t>
            </a:r>
          </a:p>
          <a:p>
            <a:pPr algn="l" rtl="0"/>
            <a:r>
              <a:rPr lang="fr-ca" sz="1800" b="0" i="0" u="none" baseline="0" dirty="0"/>
              <a:t>Durant les exercices, vous pouvez poser des questions au modérateur et, au besoin, nous veillerons à ce que ces questions soient acheminées à la classe.</a:t>
            </a:r>
          </a:p>
          <a:p>
            <a:endParaRPr lang="fr-ca" altLang="en-US" sz="1800" dirty="0"/>
          </a:p>
          <a:p>
            <a:endParaRPr lang="fr-ca" altLang="en-US" sz="1800" dirty="0"/>
          </a:p>
        </p:txBody>
      </p:sp>
      <p:sp>
        <p:nvSpPr>
          <p:cNvPr id="4" name="Slide Number Placeholder 2"/>
          <p:cNvSpPr>
            <a:spLocks noGrp="1"/>
          </p:cNvSpPr>
          <p:nvPr>
            <p:ph type="sldNum" sz="quarter" idx="12"/>
            <p:custDataLst>
              <p:tags r:id="rId3"/>
            </p:custDataLst>
          </p:nvPr>
        </p:nvSpPr>
        <p:spPr/>
        <p:txBody>
          <a:bodyPr/>
          <a:lstStyle/>
          <a:p>
            <a:pPr algn="r" rtl="0"/>
            <a:fld id="{2E86C063-E22E-2E4C-A523-54089486E38F}" type="slidenum">
              <a:rPr/>
              <a:t>2</a:t>
            </a:fld>
            <a:endParaRPr lang="fr-ca"/>
          </a:p>
        </p:txBody>
      </p:sp>
    </p:spTree>
    <p:extLst>
      <p:ext uri="{BB962C8B-B14F-4D97-AF65-F5344CB8AC3E}">
        <p14:creationId xmlns:p14="http://schemas.microsoft.com/office/powerpoint/2010/main" val="28336365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a:spLocks noGrp="1"/>
          </p:cNvSpPr>
          <p:nvPr>
            <p:ph type="title"/>
            <p:custDataLst>
              <p:tags r:id="rId1"/>
            </p:custDataLst>
          </p:nvPr>
        </p:nvSpPr>
        <p:spPr/>
        <p:txBody>
          <a:bodyPr>
            <a:normAutofit/>
          </a:bodyPr>
          <a:lstStyle/>
          <a:p>
            <a:pPr algn="l" rtl="0"/>
            <a:r>
              <a:rPr lang="fr-ca" sz="2800" b="1" i="0" u="none" baseline="0">
                <a:solidFill>
                  <a:srgbClr val="7030A0"/>
                </a:solidFill>
              </a:rPr>
              <a:t>Simulation de dyslexie</a:t>
            </a:r>
            <a:endParaRPr lang="fr-ca" sz="2800" dirty="0"/>
          </a:p>
        </p:txBody>
      </p:sp>
      <p:sp>
        <p:nvSpPr>
          <p:cNvPr id="7" name="Rectangle 3"/>
          <p:cNvSpPr>
            <a:spLocks noGrp="1" noChangeArrowheads="1"/>
          </p:cNvSpPr>
          <p:nvPr>
            <p:ph idx="1"/>
            <p:custDataLst>
              <p:tags r:id="rId2"/>
            </p:custDataLst>
          </p:nvPr>
        </p:nvSpPr>
        <p:spPr bwMode="auto">
          <a:xfrm>
            <a:off x="457200" y="2922360"/>
            <a:ext cx="8229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algn="l" defTabSz="914400" rtl="0" eaLnBrk="0" fontAlgn="base" hangingPunct="0">
              <a:spcBef>
                <a:spcPct val="0"/>
              </a:spcBef>
              <a:spcAft>
                <a:spcPct val="0"/>
              </a:spcAft>
              <a:buNone/>
            </a:pPr>
            <a:r>
              <a:rPr lang="fr-ca" sz="1800" b="0" i="0" u="none" baseline="0">
                <a:latin typeface="Arial" panose="020B0604020202020204" pitchFamily="34" charset="0"/>
              </a:rPr>
              <a:t> </a:t>
            </a:r>
            <a:endParaRPr lang="fr-ca" altLang="en-US" sz="1400" dirty="0">
              <a:latin typeface="Arial" panose="020B0604020202020204" pitchFamily="34" charset="0"/>
            </a:endParaRPr>
          </a:p>
        </p:txBody>
      </p:sp>
      <p:sp>
        <p:nvSpPr>
          <p:cNvPr id="4" name="Slide Number Placeholder 2"/>
          <p:cNvSpPr>
            <a:spLocks noGrp="1"/>
          </p:cNvSpPr>
          <p:nvPr>
            <p:ph type="sldNum" sz="quarter" idx="12"/>
            <p:custDataLst>
              <p:tags r:id="rId3"/>
            </p:custDataLst>
          </p:nvPr>
        </p:nvSpPr>
        <p:spPr/>
        <p:txBody>
          <a:bodyPr/>
          <a:lstStyle/>
          <a:p>
            <a:pPr algn="r" rtl="0"/>
            <a:fld id="{2E86C063-E22E-2E4C-A523-54089486E38F}" type="slidenum">
              <a:rPr/>
              <a:t>20</a:t>
            </a:fld>
            <a:endParaRPr lang="fr-ca"/>
          </a:p>
        </p:txBody>
      </p:sp>
      <p:pic>
        <p:nvPicPr>
          <p:cNvPr id="2050" name="Picture 2" descr="Dyslexia simulation of the previous paragraph where letters appear to be swapping in and out of place">
            <a:extLst>
              <a:ext uri="{FF2B5EF4-FFF2-40B4-BE49-F238E27FC236}">
                <a16:creationId xmlns:a16="http://schemas.microsoft.com/office/drawing/2014/main" id="{A75351FD-9C32-4C85-B0AD-5EE1B771942D}"/>
              </a:ext>
            </a:extLst>
          </p:cNvPr>
          <p:cNvPicPr>
            <a:picLocks noChangeAspect="1" noChangeArrowheads="1" noCrop="1"/>
          </p:cNvPicPr>
          <p:nvPr>
            <p:custDataLst>
              <p:tags r:id="rId4"/>
            </p:custDataLst>
          </p:nvPr>
        </p:nvPicPr>
        <p:blipFill>
          <a:blip r:embed="rId7">
            <a:extLst>
              <a:ext uri="{28A0092B-C50C-407E-A947-70E740481C1C}">
                <a14:useLocalDpi xmlns:a14="http://schemas.microsoft.com/office/drawing/2010/main" val="0"/>
              </a:ext>
            </a:extLst>
          </a:blip>
          <a:srcRect/>
          <a:stretch>
            <a:fillRect/>
          </a:stretch>
        </p:blipFill>
        <p:spPr bwMode="auto">
          <a:xfrm>
            <a:off x="552450" y="1352550"/>
            <a:ext cx="8039100" cy="415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4483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956BC-E68A-4D4F-8B3D-B2D16C6B1E30}"/>
              </a:ext>
            </a:extLst>
          </p:cNvPr>
          <p:cNvSpPr>
            <a:spLocks noGrp="1"/>
          </p:cNvSpPr>
          <p:nvPr>
            <p:ph type="title"/>
            <p:custDataLst>
              <p:tags r:id="rId1"/>
            </p:custDataLst>
          </p:nvPr>
        </p:nvSpPr>
        <p:spPr/>
        <p:txBody>
          <a:bodyPr>
            <a:normAutofit fontScale="90000"/>
          </a:bodyPr>
          <a:lstStyle/>
          <a:p>
            <a:pPr algn="l" rtl="0"/>
            <a:r>
              <a:rPr lang="fr-ca" b="0" i="0" u="none" baseline="0">
                <a:solidFill>
                  <a:srgbClr val="7030A0"/>
                </a:solidFill>
              </a:rPr>
              <a:t>Expériences vécues par des étudiants handicapés</a:t>
            </a:r>
            <a:endParaRPr lang="fr-ca" dirty="0">
              <a:solidFill>
                <a:srgbClr val="7030A0"/>
              </a:solidFill>
            </a:endParaRPr>
          </a:p>
        </p:txBody>
      </p:sp>
      <p:pic>
        <p:nvPicPr>
          <p:cNvPr id="5" name="Online Media 4" title="Experiences of Students with Disabilities">
            <a:hlinkClick r:id="" action="ppaction://media"/>
            <a:extLst>
              <a:ext uri="{FF2B5EF4-FFF2-40B4-BE49-F238E27FC236}">
                <a16:creationId xmlns:a16="http://schemas.microsoft.com/office/drawing/2014/main" id="{5A65A89E-A29B-410B-89AF-8F71B262581C}"/>
              </a:ext>
            </a:extLst>
          </p:cNvPr>
          <p:cNvPicPr>
            <a:picLocks noGrp="1" noRot="1" noChangeAspect="1"/>
          </p:cNvPicPr>
          <p:nvPr>
            <p:ph idx="1"/>
            <a:videoFile r:link="rId2"/>
            <p:custDataLst>
              <p:tags r:id="rId3"/>
            </p:custDataLst>
          </p:nvPr>
        </p:nvPicPr>
        <p:blipFill>
          <a:blip r:embed="rId6"/>
          <a:stretch>
            <a:fillRect/>
          </a:stretch>
        </p:blipFill>
        <p:spPr>
          <a:xfrm>
            <a:off x="1552575" y="1308100"/>
            <a:ext cx="6038850" cy="4525963"/>
          </a:xfrm>
          <a:prstGeom prst="rect">
            <a:avLst/>
          </a:prstGeom>
        </p:spPr>
      </p:pic>
      <p:sp>
        <p:nvSpPr>
          <p:cNvPr id="4" name="Slide Number Placeholder 3">
            <a:extLst>
              <a:ext uri="{FF2B5EF4-FFF2-40B4-BE49-F238E27FC236}">
                <a16:creationId xmlns:a16="http://schemas.microsoft.com/office/drawing/2014/main" id="{E90625E4-1720-4BAA-B241-00D93A8BA7BD}"/>
              </a:ext>
            </a:extLst>
          </p:cNvPr>
          <p:cNvSpPr>
            <a:spLocks noGrp="1"/>
          </p:cNvSpPr>
          <p:nvPr>
            <p:ph type="sldNum" sz="quarter" idx="12"/>
            <p:custDataLst>
              <p:tags r:id="rId4"/>
            </p:custDataLst>
          </p:nvPr>
        </p:nvSpPr>
        <p:spPr/>
        <p:txBody>
          <a:bodyPr/>
          <a:lstStyle/>
          <a:p>
            <a:pPr algn="r" rtl="0"/>
            <a:fld id="{2E86C063-E22E-2E4C-A523-54089486E38F}" type="slidenum">
              <a:rPr/>
              <a:t>21</a:t>
            </a:fld>
            <a:endParaRPr lang="fr-ca"/>
          </a:p>
        </p:txBody>
      </p:sp>
    </p:spTree>
    <p:extLst>
      <p:ext uri="{BB962C8B-B14F-4D97-AF65-F5344CB8AC3E}">
        <p14:creationId xmlns:p14="http://schemas.microsoft.com/office/powerpoint/2010/main" val="1044719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a:spLocks noGrp="1"/>
          </p:cNvSpPr>
          <p:nvPr>
            <p:ph type="title"/>
            <p:custDataLst>
              <p:tags r:id="rId1"/>
            </p:custDataLst>
          </p:nvPr>
        </p:nvSpPr>
        <p:spPr/>
        <p:txBody>
          <a:bodyPr>
            <a:normAutofit/>
          </a:bodyPr>
          <a:lstStyle/>
          <a:p>
            <a:pPr algn="l" rtl="0"/>
            <a:r>
              <a:rPr lang="fr-ca" sz="2800" b="1" i="0" u="none" baseline="0">
                <a:solidFill>
                  <a:srgbClr val="7030A0"/>
                </a:solidFill>
              </a:rPr>
              <a:t>Technologies adaptées</a:t>
            </a:r>
            <a:endParaRPr lang="fr-ca" sz="2800" dirty="0"/>
          </a:p>
        </p:txBody>
      </p:sp>
      <p:sp>
        <p:nvSpPr>
          <p:cNvPr id="7" name="Rectangle 3"/>
          <p:cNvSpPr>
            <a:spLocks noGrp="1" noChangeArrowheads="1"/>
          </p:cNvSpPr>
          <p:nvPr>
            <p:ph idx="1"/>
            <p:custDataLst>
              <p:tags r:id="rId2"/>
            </p:custDataLst>
          </p:nvPr>
        </p:nvSpPr>
        <p:spPr bwMode="auto">
          <a:xfrm>
            <a:off x="457200" y="1417638"/>
            <a:ext cx="822960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algn="l" defTabSz="914400" rtl="0" eaLnBrk="0" fontAlgn="base" hangingPunct="0">
              <a:spcBef>
                <a:spcPct val="0"/>
              </a:spcBef>
              <a:spcAft>
                <a:spcPct val="0"/>
              </a:spcAft>
              <a:buNone/>
            </a:pPr>
            <a:r>
              <a:rPr lang="fr-ca" sz="2400" b="0" i="0" u="none" baseline="0">
                <a:latin typeface="Arial" panose="020B0604020202020204" pitchFamily="34" charset="0"/>
              </a:rPr>
              <a:t>Les </a:t>
            </a:r>
            <a:r>
              <a:rPr lang="fr-ca" sz="2400" b="1" i="0" u="none" baseline="0">
                <a:solidFill>
                  <a:srgbClr val="7030A0"/>
                </a:solidFill>
                <a:latin typeface="Arial" panose="020B0604020202020204" pitchFamily="34" charset="0"/>
              </a:rPr>
              <a:t>technologies d’assistance </a:t>
            </a:r>
            <a:r>
              <a:rPr lang="fr-ca" sz="2400" b="0" i="0" u="none" baseline="0">
                <a:latin typeface="Arial" panose="020B0604020202020204" pitchFamily="34" charset="0"/>
              </a:rPr>
              <a:t>sont des produits, de l’équipement et des systèmes visant à améliorer les activités des personnes handicapées.</a:t>
            </a:r>
          </a:p>
          <a:p>
            <a:pPr marL="0" lvl="0" indent="0" algn="l" defTabSz="914400" rtl="0" eaLnBrk="0" fontAlgn="base" hangingPunct="0">
              <a:spcBef>
                <a:spcPct val="0"/>
              </a:spcBef>
              <a:spcAft>
                <a:spcPct val="0"/>
              </a:spcAft>
              <a:buNone/>
            </a:pPr>
            <a:endParaRPr lang="fr-ca" altLang="en-US" sz="2400" dirty="0">
              <a:latin typeface="Arial" panose="020B0604020202020204" pitchFamily="34" charset="0"/>
            </a:endParaRPr>
          </a:p>
          <a:p>
            <a:pPr marL="0" lvl="0" indent="0" algn="l" defTabSz="914400" rtl="0" eaLnBrk="0" fontAlgn="base" hangingPunct="0">
              <a:spcBef>
                <a:spcPct val="0"/>
              </a:spcBef>
              <a:spcAft>
                <a:spcPct val="0"/>
              </a:spcAft>
              <a:buNone/>
            </a:pPr>
            <a:r>
              <a:rPr lang="fr-ca" sz="1800" b="0" i="0" u="none" baseline="0">
                <a:latin typeface="Arial" panose="020B0604020202020204" pitchFamily="34" charset="0"/>
              </a:rPr>
              <a:t>En ce qui a trait à l’accessibilité numérique, les technologies d’assistance sont souvent divisées en deux catégories :</a:t>
            </a:r>
          </a:p>
          <a:p>
            <a:pPr lvl="1" algn="l" defTabSz="914400" rtl="0" eaLnBrk="0" fontAlgn="base" hangingPunct="0">
              <a:spcBef>
                <a:spcPct val="0"/>
              </a:spcBef>
              <a:spcAft>
                <a:spcPct val="0"/>
              </a:spcAft>
            </a:pPr>
            <a:r>
              <a:rPr lang="fr-ca" sz="1600" b="0" i="0" u="none" baseline="0">
                <a:latin typeface="Arial" panose="020B0604020202020204" pitchFamily="34" charset="0"/>
              </a:rPr>
              <a:t>Dispositifs d’entrée</a:t>
            </a:r>
          </a:p>
          <a:p>
            <a:pPr lvl="1" algn="l" defTabSz="914400" rtl="0" eaLnBrk="0" fontAlgn="base" hangingPunct="0">
              <a:spcBef>
                <a:spcPct val="0"/>
              </a:spcBef>
              <a:spcAft>
                <a:spcPct val="0"/>
              </a:spcAft>
            </a:pPr>
            <a:r>
              <a:rPr lang="fr-ca" sz="1600" b="0" i="0" u="none" baseline="0">
                <a:latin typeface="Arial" panose="020B0604020202020204" pitchFamily="34" charset="0"/>
              </a:rPr>
              <a:t>Dispositifs de sortie</a:t>
            </a:r>
          </a:p>
          <a:p>
            <a:pPr marL="0" lvl="0" indent="0" algn="l" defTabSz="914400" rtl="0" eaLnBrk="0" fontAlgn="base" hangingPunct="0">
              <a:spcBef>
                <a:spcPct val="0"/>
              </a:spcBef>
              <a:spcAft>
                <a:spcPct val="0"/>
              </a:spcAft>
              <a:buNone/>
            </a:pPr>
            <a:endParaRPr lang="fr-ca" altLang="en-US" sz="1800" dirty="0">
              <a:latin typeface="Arial" panose="020B0604020202020204" pitchFamily="34" charset="0"/>
            </a:endParaRPr>
          </a:p>
          <a:p>
            <a:pPr marL="0" lvl="0" indent="0" algn="l" defTabSz="914400" rtl="0" eaLnBrk="0" fontAlgn="base" hangingPunct="0">
              <a:spcBef>
                <a:spcPct val="0"/>
              </a:spcBef>
              <a:spcAft>
                <a:spcPct val="0"/>
              </a:spcAft>
              <a:buNone/>
            </a:pPr>
            <a:r>
              <a:rPr lang="fr-ca" sz="1800" b="0" i="0" u="none" baseline="0">
                <a:latin typeface="Arial" panose="020B0604020202020204" pitchFamily="34" charset="0"/>
              </a:rPr>
              <a:t>Les dispositifs d’entrée aident les personnes à </a:t>
            </a:r>
            <a:r>
              <a:rPr lang="fr-ca" sz="1800" b="1" i="0" u="none" baseline="0">
                <a:solidFill>
                  <a:srgbClr val="7030A0"/>
                </a:solidFill>
                <a:latin typeface="Arial" panose="020B0604020202020204" pitchFamily="34" charset="0"/>
              </a:rPr>
              <a:t>interagir avec les sites et applications</a:t>
            </a:r>
            <a:r>
              <a:rPr lang="fr-ca" sz="1800" b="0" i="0" u="none" baseline="0">
                <a:latin typeface="Arial" panose="020B0604020202020204" pitchFamily="34" charset="0"/>
              </a:rPr>
              <a:t>.</a:t>
            </a:r>
          </a:p>
          <a:p>
            <a:pPr marL="0" lvl="0" indent="0" algn="l" defTabSz="914400" rtl="0" eaLnBrk="0" fontAlgn="base" hangingPunct="0">
              <a:spcBef>
                <a:spcPct val="0"/>
              </a:spcBef>
              <a:spcAft>
                <a:spcPct val="0"/>
              </a:spcAft>
              <a:buNone/>
            </a:pPr>
            <a:endParaRPr lang="fr-ca" altLang="en-US" sz="1800" dirty="0">
              <a:latin typeface="Arial" panose="020B0604020202020204" pitchFamily="34" charset="0"/>
            </a:endParaRPr>
          </a:p>
          <a:p>
            <a:pPr marL="0" lvl="0" indent="0" algn="l" defTabSz="914400" rtl="0" eaLnBrk="0" fontAlgn="base" hangingPunct="0">
              <a:spcBef>
                <a:spcPct val="0"/>
              </a:spcBef>
              <a:spcAft>
                <a:spcPct val="0"/>
              </a:spcAft>
              <a:buNone/>
            </a:pPr>
            <a:r>
              <a:rPr lang="fr-ca" sz="1800" b="0" i="0" u="none" baseline="0">
                <a:latin typeface="Arial" panose="020B0604020202020204" pitchFamily="34" charset="0"/>
              </a:rPr>
              <a:t>Les dispositifs de sortie aident les personnes à </a:t>
            </a:r>
            <a:r>
              <a:rPr lang="fr-ca" sz="1800" b="1" i="0" u="none" baseline="0">
                <a:solidFill>
                  <a:srgbClr val="7030A0"/>
                </a:solidFill>
                <a:latin typeface="Arial" panose="020B0604020202020204" pitchFamily="34" charset="0"/>
              </a:rPr>
              <a:t>consulter l’information </a:t>
            </a:r>
            <a:r>
              <a:rPr lang="fr-ca" sz="1800" b="0" i="0" u="none" baseline="0">
                <a:latin typeface="Arial" panose="020B0604020202020204" pitchFamily="34" charset="0"/>
              </a:rPr>
              <a:t>présentée sur les sites Web et dans les applications.</a:t>
            </a:r>
          </a:p>
        </p:txBody>
      </p:sp>
      <p:sp>
        <p:nvSpPr>
          <p:cNvPr id="4" name="Slide Number Placeholder 2"/>
          <p:cNvSpPr>
            <a:spLocks noGrp="1"/>
          </p:cNvSpPr>
          <p:nvPr>
            <p:ph type="sldNum" sz="quarter" idx="12"/>
            <p:custDataLst>
              <p:tags r:id="rId3"/>
            </p:custDataLst>
          </p:nvPr>
        </p:nvSpPr>
        <p:spPr/>
        <p:txBody>
          <a:bodyPr/>
          <a:lstStyle/>
          <a:p>
            <a:pPr algn="r" rtl="0"/>
            <a:fld id="{2E86C063-E22E-2E4C-A523-54089486E38F}" type="slidenum">
              <a:rPr/>
              <a:t>22</a:t>
            </a:fld>
            <a:endParaRPr lang="fr-ca"/>
          </a:p>
        </p:txBody>
      </p:sp>
    </p:spTree>
    <p:extLst>
      <p:ext uri="{BB962C8B-B14F-4D97-AF65-F5344CB8AC3E}">
        <p14:creationId xmlns:p14="http://schemas.microsoft.com/office/powerpoint/2010/main" val="16757217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a:spLocks noGrp="1"/>
          </p:cNvSpPr>
          <p:nvPr>
            <p:ph type="title"/>
            <p:custDataLst>
              <p:tags r:id="rId1"/>
            </p:custDataLst>
          </p:nvPr>
        </p:nvSpPr>
        <p:spPr/>
        <p:txBody>
          <a:bodyPr>
            <a:normAutofit/>
          </a:bodyPr>
          <a:lstStyle/>
          <a:p>
            <a:pPr algn="l" rtl="0"/>
            <a:r>
              <a:rPr lang="fr-ca" sz="2800" b="1" i="0" u="none" baseline="0">
                <a:solidFill>
                  <a:srgbClr val="7030A0"/>
                </a:solidFill>
              </a:rPr>
              <a:t>Dispositifs d’entrée</a:t>
            </a:r>
            <a:endParaRPr lang="fr-ca" sz="2800" dirty="0"/>
          </a:p>
        </p:txBody>
      </p:sp>
      <p:sp>
        <p:nvSpPr>
          <p:cNvPr id="7" name="Rectangle 3"/>
          <p:cNvSpPr>
            <a:spLocks noGrp="1" noChangeArrowheads="1"/>
          </p:cNvSpPr>
          <p:nvPr>
            <p:ph idx="1"/>
            <p:custDataLst>
              <p:tags r:id="rId2"/>
            </p:custDataLst>
          </p:nvPr>
        </p:nvSpPr>
        <p:spPr bwMode="auto">
          <a:xfrm>
            <a:off x="457200" y="1267123"/>
            <a:ext cx="82296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algn="l" defTabSz="914400" rtl="0" eaLnBrk="0" fontAlgn="base" hangingPunct="0">
              <a:spcBef>
                <a:spcPct val="0"/>
              </a:spcBef>
              <a:spcAft>
                <a:spcPct val="0"/>
              </a:spcAft>
              <a:buNone/>
            </a:pPr>
            <a:r>
              <a:rPr lang="fr-ca" sz="1800" b="1" i="0" u="none" baseline="0">
                <a:solidFill>
                  <a:srgbClr val="7030A0"/>
                </a:solidFill>
                <a:latin typeface="Arial" panose="020B0604020202020204" pitchFamily="34" charset="0"/>
              </a:rPr>
              <a:t>Voici quelques exemples de dispositifs d’entrée :</a:t>
            </a:r>
          </a:p>
          <a:p>
            <a:pPr marL="0" lvl="0" indent="0" algn="l" defTabSz="914400" rtl="0" eaLnBrk="0" fontAlgn="base" hangingPunct="0">
              <a:spcBef>
                <a:spcPct val="0"/>
              </a:spcBef>
              <a:spcAft>
                <a:spcPct val="0"/>
              </a:spcAft>
              <a:buNone/>
            </a:pPr>
            <a:r>
              <a:rPr lang="fr-ca" sz="1800" b="0" i="0" u="none" baseline="0">
                <a:latin typeface="Arial" panose="020B0604020202020204" pitchFamily="34" charset="0"/>
              </a:rPr>
              <a:t>Clavier accessible, pavé tactile, licorne, embout buccal, soufflet, commutateur, écran tactile, dispositif de suivi oculaire, logiciel de reconnaissance vocale, etc.</a:t>
            </a:r>
            <a:endParaRPr lang="fr-ca" altLang="en-US" sz="1400" dirty="0">
              <a:latin typeface="Arial" panose="020B0604020202020204" pitchFamily="34" charset="0"/>
            </a:endParaRPr>
          </a:p>
        </p:txBody>
      </p:sp>
      <p:sp>
        <p:nvSpPr>
          <p:cNvPr id="4" name="Slide Number Placeholder 2"/>
          <p:cNvSpPr>
            <a:spLocks noGrp="1"/>
          </p:cNvSpPr>
          <p:nvPr>
            <p:ph type="sldNum" sz="quarter" idx="12"/>
            <p:custDataLst>
              <p:tags r:id="rId3"/>
            </p:custDataLst>
          </p:nvPr>
        </p:nvSpPr>
        <p:spPr/>
        <p:txBody>
          <a:bodyPr/>
          <a:lstStyle/>
          <a:p>
            <a:pPr algn="r" rtl="0"/>
            <a:fld id="{2E86C063-E22E-2E4C-A523-54089486E38F}" type="slidenum">
              <a:rPr/>
              <a:t>23</a:t>
            </a:fld>
            <a:endParaRPr lang="fr-ca"/>
          </a:p>
        </p:txBody>
      </p:sp>
      <p:pic>
        <p:nvPicPr>
          <p:cNvPr id="3" name="Online Media 2" title="RockyNoHands: The Gamer Who Can Beat You With His Mouth | Twitch Documentary Preview | Stream On">
            <a:hlinkClick r:id="" action="ppaction://media"/>
            <a:extLst>
              <a:ext uri="{FF2B5EF4-FFF2-40B4-BE49-F238E27FC236}">
                <a16:creationId xmlns:a16="http://schemas.microsoft.com/office/drawing/2014/main" id="{E53717EF-FD1D-400A-91B1-80B4F2B913EB}"/>
              </a:ext>
            </a:extLst>
          </p:cNvPr>
          <p:cNvPicPr>
            <a:picLocks noRot="1" noChangeAspect="1"/>
          </p:cNvPicPr>
          <p:nvPr>
            <a:videoFile r:link="rId4"/>
            <p:custDataLst>
              <p:tags r:id="rId5"/>
            </p:custDataLst>
          </p:nvPr>
        </p:nvPicPr>
        <p:blipFill>
          <a:blip r:embed="rId8"/>
          <a:stretch>
            <a:fillRect/>
          </a:stretch>
        </p:blipFill>
        <p:spPr>
          <a:xfrm>
            <a:off x="1524000" y="2410123"/>
            <a:ext cx="6096000" cy="3429000"/>
          </a:xfrm>
          <a:prstGeom prst="rect">
            <a:avLst/>
          </a:prstGeom>
        </p:spPr>
      </p:pic>
    </p:spTree>
    <p:extLst>
      <p:ext uri="{BB962C8B-B14F-4D97-AF65-F5344CB8AC3E}">
        <p14:creationId xmlns:p14="http://schemas.microsoft.com/office/powerpoint/2010/main" val="868472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a:spLocks noGrp="1"/>
          </p:cNvSpPr>
          <p:nvPr>
            <p:ph type="title"/>
            <p:custDataLst>
              <p:tags r:id="rId1"/>
            </p:custDataLst>
          </p:nvPr>
        </p:nvSpPr>
        <p:spPr/>
        <p:txBody>
          <a:bodyPr>
            <a:normAutofit/>
          </a:bodyPr>
          <a:lstStyle/>
          <a:p>
            <a:pPr algn="l" rtl="0"/>
            <a:r>
              <a:rPr lang="fr-ca" sz="2800" b="1" i="0" u="none" baseline="0">
                <a:solidFill>
                  <a:srgbClr val="7030A0"/>
                </a:solidFill>
              </a:rPr>
              <a:t>Dispositifs de sortie</a:t>
            </a:r>
            <a:endParaRPr lang="fr-ca" sz="2800" dirty="0"/>
          </a:p>
        </p:txBody>
      </p:sp>
      <p:sp>
        <p:nvSpPr>
          <p:cNvPr id="7" name="Rectangle 3"/>
          <p:cNvSpPr>
            <a:spLocks noGrp="1" noChangeArrowheads="1"/>
          </p:cNvSpPr>
          <p:nvPr>
            <p:ph idx="1"/>
            <p:custDataLst>
              <p:tags r:id="rId2"/>
            </p:custDataLst>
          </p:nvPr>
        </p:nvSpPr>
        <p:spPr bwMode="auto">
          <a:xfrm>
            <a:off x="457200" y="1417638"/>
            <a:ext cx="822960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algn="l" defTabSz="914400" rtl="0" eaLnBrk="0" fontAlgn="base" hangingPunct="0">
              <a:spcBef>
                <a:spcPct val="0"/>
              </a:spcBef>
              <a:spcAft>
                <a:spcPct val="0"/>
              </a:spcAft>
              <a:buNone/>
            </a:pPr>
            <a:r>
              <a:rPr lang="fr-ca" sz="1800" b="1" i="0" u="none" baseline="0">
                <a:solidFill>
                  <a:srgbClr val="7030A0"/>
                </a:solidFill>
                <a:latin typeface="Arial" panose="020B0604020202020204" pitchFamily="34" charset="0"/>
              </a:rPr>
              <a:t>Voici quelques exemples de dispositifs de sortie :</a:t>
            </a:r>
          </a:p>
          <a:p>
            <a:pPr marL="0" lvl="0" indent="0" algn="l" defTabSz="914400" rtl="0" eaLnBrk="0" fontAlgn="base" hangingPunct="0">
              <a:spcBef>
                <a:spcPct val="0"/>
              </a:spcBef>
              <a:spcAft>
                <a:spcPct val="0"/>
              </a:spcAft>
              <a:buNone/>
            </a:pPr>
            <a:r>
              <a:rPr lang="fr-ca" sz="1800" b="0" i="0" u="none" baseline="0">
                <a:latin typeface="Arial" panose="020B0604020202020204" pitchFamily="34" charset="0"/>
              </a:rPr>
              <a:t>Écran loupe, lecteur d’écran, afficheur braille dynamique, etc.</a:t>
            </a:r>
          </a:p>
          <a:p>
            <a:pPr marL="0" lvl="0" indent="0" algn="l" defTabSz="914400" rtl="0" eaLnBrk="0" fontAlgn="base" hangingPunct="0">
              <a:spcBef>
                <a:spcPct val="0"/>
              </a:spcBef>
              <a:spcAft>
                <a:spcPct val="0"/>
              </a:spcAft>
              <a:buNone/>
            </a:pPr>
            <a:endParaRPr lang="fr-ca" altLang="en-US" sz="1800" dirty="0">
              <a:latin typeface="Arial" panose="020B0604020202020204" pitchFamily="34" charset="0"/>
            </a:endParaRPr>
          </a:p>
          <a:p>
            <a:pPr marL="0" lvl="0" indent="0" algn="l" defTabSz="914400" rtl="0" eaLnBrk="0" fontAlgn="base" hangingPunct="0">
              <a:spcBef>
                <a:spcPct val="0"/>
              </a:spcBef>
              <a:spcAft>
                <a:spcPct val="0"/>
              </a:spcAft>
              <a:buNone/>
            </a:pPr>
            <a:endParaRPr lang="fr-ca" altLang="en-US" sz="1800" dirty="0">
              <a:latin typeface="Arial" panose="020B0604020202020204" pitchFamily="34" charset="0"/>
            </a:endParaRPr>
          </a:p>
          <a:p>
            <a:pPr marL="0" lvl="0" indent="0" algn="l" defTabSz="914400" rtl="0" eaLnBrk="0" fontAlgn="base" hangingPunct="0">
              <a:spcBef>
                <a:spcPct val="0"/>
              </a:spcBef>
              <a:spcAft>
                <a:spcPct val="0"/>
              </a:spcAft>
              <a:buNone/>
            </a:pPr>
            <a:endParaRPr lang="fr-ca" altLang="en-US" sz="1800" dirty="0">
              <a:latin typeface="Arial" panose="020B0604020202020204" pitchFamily="34" charset="0"/>
            </a:endParaRPr>
          </a:p>
          <a:p>
            <a:pPr marL="0" lvl="0" indent="0" algn="l" defTabSz="914400" rtl="0" eaLnBrk="0" fontAlgn="base" hangingPunct="0">
              <a:spcBef>
                <a:spcPct val="0"/>
              </a:spcBef>
              <a:spcAft>
                <a:spcPct val="0"/>
              </a:spcAft>
              <a:buNone/>
            </a:pPr>
            <a:endParaRPr lang="fr-ca" altLang="en-US" sz="1800" dirty="0">
              <a:latin typeface="Arial" panose="020B0604020202020204" pitchFamily="34" charset="0"/>
            </a:endParaRPr>
          </a:p>
          <a:p>
            <a:pPr marL="0" lvl="0" indent="0" algn="l" defTabSz="914400" rtl="0" eaLnBrk="0" fontAlgn="base" hangingPunct="0">
              <a:spcBef>
                <a:spcPct val="0"/>
              </a:spcBef>
              <a:spcAft>
                <a:spcPct val="0"/>
              </a:spcAft>
              <a:buNone/>
            </a:pPr>
            <a:endParaRPr lang="fr-ca" altLang="en-US" sz="1800" dirty="0">
              <a:latin typeface="Arial" panose="020B0604020202020204" pitchFamily="34" charset="0"/>
            </a:endParaRPr>
          </a:p>
          <a:p>
            <a:pPr marL="0" lvl="0" indent="0" algn="l" defTabSz="914400" rtl="0" eaLnBrk="0" fontAlgn="base" hangingPunct="0">
              <a:spcBef>
                <a:spcPct val="0"/>
              </a:spcBef>
              <a:spcAft>
                <a:spcPct val="0"/>
              </a:spcAft>
              <a:buNone/>
            </a:pPr>
            <a:endParaRPr lang="fr-ca" altLang="en-US" sz="1800" dirty="0">
              <a:latin typeface="Arial" panose="020B0604020202020204" pitchFamily="34" charset="0"/>
            </a:endParaRPr>
          </a:p>
          <a:p>
            <a:pPr marL="0" lvl="0" indent="0" algn="l" defTabSz="914400" rtl="0" eaLnBrk="0" fontAlgn="base" hangingPunct="0">
              <a:spcBef>
                <a:spcPct val="0"/>
              </a:spcBef>
              <a:spcAft>
                <a:spcPct val="0"/>
              </a:spcAft>
              <a:buNone/>
            </a:pPr>
            <a:endParaRPr lang="fr-ca" altLang="en-US" sz="1800" dirty="0">
              <a:latin typeface="Arial" panose="020B0604020202020204" pitchFamily="34" charset="0"/>
            </a:endParaRPr>
          </a:p>
        </p:txBody>
      </p:sp>
      <p:sp>
        <p:nvSpPr>
          <p:cNvPr id="4" name="Slide Number Placeholder 2"/>
          <p:cNvSpPr>
            <a:spLocks noGrp="1"/>
          </p:cNvSpPr>
          <p:nvPr>
            <p:ph type="sldNum" sz="quarter" idx="12"/>
            <p:custDataLst>
              <p:tags r:id="rId3"/>
            </p:custDataLst>
          </p:nvPr>
        </p:nvSpPr>
        <p:spPr/>
        <p:txBody>
          <a:bodyPr/>
          <a:lstStyle/>
          <a:p>
            <a:pPr algn="r" rtl="0"/>
            <a:fld id="{2E86C063-E22E-2E4C-A523-54089486E38F}" type="slidenum">
              <a:rPr/>
              <a:t>24</a:t>
            </a:fld>
            <a:endParaRPr lang="fr-ca"/>
          </a:p>
        </p:txBody>
      </p:sp>
    </p:spTree>
    <p:extLst>
      <p:ext uri="{BB962C8B-B14F-4D97-AF65-F5344CB8AC3E}">
        <p14:creationId xmlns:p14="http://schemas.microsoft.com/office/powerpoint/2010/main" val="34887583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CEA17F9-5115-45EA-A4B9-A99D29C1A3F7}"/>
              </a:ext>
            </a:extLst>
          </p:cNvPr>
          <p:cNvSpPr>
            <a:spLocks noGrp="1"/>
          </p:cNvSpPr>
          <p:nvPr>
            <p:ph type="title"/>
            <p:custDataLst>
              <p:tags r:id="rId1"/>
            </p:custDataLst>
          </p:nvPr>
        </p:nvSpPr>
        <p:spPr/>
        <p:txBody>
          <a:bodyPr>
            <a:normAutofit/>
          </a:bodyPr>
          <a:lstStyle/>
          <a:p>
            <a:pPr algn="l" rtl="0"/>
            <a:r>
              <a:rPr lang="fr-ca" b="1" i="0" u="none" baseline="0">
                <a:solidFill>
                  <a:srgbClr val="7030A0"/>
                </a:solidFill>
              </a:rPr>
              <a:t>Contexte des incapacités au Canada</a:t>
            </a:r>
            <a:endParaRPr lang="fr-ca" dirty="0">
              <a:solidFill>
                <a:srgbClr val="7030A0"/>
              </a:solidFill>
            </a:endParaRPr>
          </a:p>
        </p:txBody>
      </p:sp>
      <p:sp>
        <p:nvSpPr>
          <p:cNvPr id="3" name="Slide Number Placeholder 2">
            <a:extLst>
              <a:ext uri="{FF2B5EF4-FFF2-40B4-BE49-F238E27FC236}">
                <a16:creationId xmlns:a16="http://schemas.microsoft.com/office/drawing/2014/main" id="{0D3CE952-AD89-4D09-9481-EF47A68A9BCC}"/>
              </a:ext>
            </a:extLst>
          </p:cNvPr>
          <p:cNvSpPr>
            <a:spLocks noGrp="1"/>
          </p:cNvSpPr>
          <p:nvPr>
            <p:ph type="sldNum" sz="quarter" idx="12"/>
            <p:custDataLst>
              <p:tags r:id="rId2"/>
            </p:custDataLst>
          </p:nvPr>
        </p:nvSpPr>
        <p:spPr/>
        <p:txBody>
          <a:bodyPr/>
          <a:lstStyle/>
          <a:p>
            <a:pPr algn="r" rtl="0"/>
            <a:fld id="{2E86C063-E22E-2E4C-A523-54089486E38F}" type="slidenum">
              <a:rPr/>
              <a:t>25</a:t>
            </a:fld>
            <a:endParaRPr lang="fr-ca"/>
          </a:p>
        </p:txBody>
      </p:sp>
      <p:sp>
        <p:nvSpPr>
          <p:cNvPr id="9" name="AutoShape 4" descr="Image result for accessible canada act">
            <a:extLst>
              <a:ext uri="{FF2B5EF4-FFF2-40B4-BE49-F238E27FC236}">
                <a16:creationId xmlns:a16="http://schemas.microsoft.com/office/drawing/2014/main" id="{9FF6E8D4-13D4-488C-8FF0-F5D59B258068}"/>
              </a:ext>
            </a:extLst>
          </p:cNvPr>
          <p:cNvSpPr>
            <a:spLocks noChangeAspect="1" noChangeArrowheads="1"/>
          </p:cNvSpPr>
          <p:nvPr>
            <p:custDataLst>
              <p:tags r:id="rId3"/>
            </p:custDataLst>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11" name="AutoShape 8" descr="Logo ">
            <a:extLst>
              <a:ext uri="{FF2B5EF4-FFF2-40B4-BE49-F238E27FC236}">
                <a16:creationId xmlns:a16="http://schemas.microsoft.com/office/drawing/2014/main" id="{B1E3EC55-1F4E-4C68-B51C-1F34350FC620}"/>
              </a:ext>
            </a:extLst>
          </p:cNvPr>
          <p:cNvSpPr>
            <a:spLocks noChangeAspect="1" noChangeArrowheads="1"/>
          </p:cNvSpPr>
          <p:nvPr>
            <p:custDataLst>
              <p:tags r:id="rId4"/>
            </p:custDataLst>
          </p:nvPr>
        </p:nvSpPr>
        <p:spPr bwMode="auto">
          <a:xfrm>
            <a:off x="4571999" y="3428999"/>
            <a:ext cx="3786389" cy="378638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pic>
        <p:nvPicPr>
          <p:cNvPr id="2" name="Picture 1" descr="Logo de la Loi canadienne sur l’accessibilité "/>
          <p:cNvPicPr>
            <a:picLocks noChangeAspect="1"/>
          </p:cNvPicPr>
          <p:nvPr>
            <p:custDataLst>
              <p:tags r:id="rId5"/>
            </p:custDataLst>
          </p:nvPr>
        </p:nvPicPr>
        <p:blipFill>
          <a:blip r:embed="rId7">
            <a:extLst>
              <a:ext uri="{28A0092B-C50C-407E-A947-70E740481C1C}">
                <a14:useLocalDpi xmlns:a14="http://schemas.microsoft.com/office/drawing/2010/main" val="0"/>
              </a:ext>
            </a:extLst>
          </a:blip>
          <a:stretch>
            <a:fillRect/>
          </a:stretch>
        </p:blipFill>
        <p:spPr>
          <a:xfrm>
            <a:off x="2229491" y="1086491"/>
            <a:ext cx="4685016" cy="4685016"/>
          </a:xfrm>
          <a:prstGeom prst="rect">
            <a:avLst/>
          </a:prstGeom>
        </p:spPr>
      </p:pic>
    </p:spTree>
    <p:extLst>
      <p:ext uri="{BB962C8B-B14F-4D97-AF65-F5344CB8AC3E}">
        <p14:creationId xmlns:p14="http://schemas.microsoft.com/office/powerpoint/2010/main" val="19380940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FBD47-21F3-4FA1-B377-AFAA997107A1}"/>
              </a:ext>
            </a:extLst>
          </p:cNvPr>
          <p:cNvSpPr>
            <a:spLocks noGrp="1"/>
          </p:cNvSpPr>
          <p:nvPr>
            <p:ph type="title"/>
            <p:custDataLst>
              <p:tags r:id="rId1"/>
            </p:custDataLst>
          </p:nvPr>
        </p:nvSpPr>
        <p:spPr/>
        <p:txBody>
          <a:bodyPr/>
          <a:lstStyle/>
          <a:p>
            <a:pPr algn="l" rtl="0"/>
            <a:r>
              <a:rPr lang="fr-ca" b="1" i="0" u="none" baseline="0">
                <a:solidFill>
                  <a:srgbClr val="7030A0"/>
                </a:solidFill>
              </a:rPr>
              <a:t>Droits à un service accessible</a:t>
            </a:r>
            <a:endParaRPr lang="fr-ca" dirty="0">
              <a:solidFill>
                <a:srgbClr val="7030A0"/>
              </a:solidFill>
            </a:endParaRPr>
          </a:p>
        </p:txBody>
      </p:sp>
      <p:sp>
        <p:nvSpPr>
          <p:cNvPr id="3" name="Content Placeholder 2">
            <a:extLst>
              <a:ext uri="{FF2B5EF4-FFF2-40B4-BE49-F238E27FC236}">
                <a16:creationId xmlns:a16="http://schemas.microsoft.com/office/drawing/2014/main" id="{76137D9E-95DE-4F85-AB3C-0DE9BB9BA449}"/>
              </a:ext>
            </a:extLst>
          </p:cNvPr>
          <p:cNvSpPr>
            <a:spLocks noGrp="1"/>
          </p:cNvSpPr>
          <p:nvPr>
            <p:ph idx="1"/>
            <p:custDataLst>
              <p:tags r:id="rId2"/>
            </p:custDataLst>
          </p:nvPr>
        </p:nvSpPr>
        <p:spPr/>
        <p:txBody>
          <a:bodyPr>
            <a:normAutofit/>
          </a:bodyPr>
          <a:lstStyle/>
          <a:p>
            <a:pPr marL="0" indent="0" algn="l" rtl="0">
              <a:buNone/>
            </a:pPr>
            <a:r>
              <a:rPr lang="fr-ca" b="0" i="0" u="none" baseline="0" dirty="0"/>
              <a:t>Contexte</a:t>
            </a:r>
          </a:p>
          <a:p>
            <a:pPr lvl="1" algn="l" rtl="0"/>
            <a:r>
              <a:rPr lang="fr-ca" sz="2400" b="0" i="0" u="none" baseline="0" dirty="0"/>
              <a:t>Loi canadienne sur l’accessibilité (Projet de loi C-81)</a:t>
            </a:r>
          </a:p>
          <a:p>
            <a:pPr lvl="1" algn="l" rtl="0"/>
            <a:r>
              <a:rPr lang="fr-ca" sz="2400" b="0" i="0" u="none" baseline="0" dirty="0"/>
              <a:t>NAC/OCENA</a:t>
            </a:r>
            <a:endParaRPr lang="fr-ca" sz="2400" dirty="0"/>
          </a:p>
          <a:p>
            <a:pPr lvl="1" algn="l" rtl="0"/>
            <a:r>
              <a:rPr lang="fr-ca" sz="2400" b="0" i="0" u="none" baseline="0" dirty="0"/>
              <a:t>L’affaire Donna </a:t>
            </a:r>
            <a:r>
              <a:rPr lang="fr-ca" sz="2400" b="0" i="0" u="none" baseline="0" dirty="0" err="1"/>
              <a:t>Jodhan</a:t>
            </a:r>
            <a:r>
              <a:rPr lang="fr-ca" sz="2400" b="0" i="0" u="none" baseline="0" dirty="0"/>
              <a:t> (2010)</a:t>
            </a:r>
          </a:p>
          <a:p>
            <a:pPr lvl="1" algn="l" rtl="0"/>
            <a:r>
              <a:rPr lang="fr-ca" sz="2400" b="0" i="0" u="none" baseline="0" dirty="0"/>
              <a:t>Politique gouvernementale en matière de communications</a:t>
            </a:r>
          </a:p>
          <a:p>
            <a:pPr lvl="1" algn="l" rtl="0"/>
            <a:r>
              <a:rPr lang="fr-ca" sz="2400" b="0" i="0" u="none" baseline="0" dirty="0"/>
              <a:t>Loi canadienne sur les droits de la personne (articles 3, 5, 7 et 10)</a:t>
            </a:r>
          </a:p>
          <a:p>
            <a:pPr lvl="1" algn="l" rtl="0"/>
            <a:r>
              <a:rPr lang="fr-ca" sz="2400" b="0" i="0" u="none" baseline="0" dirty="0"/>
              <a:t>Charte canadienne des droits et libertés (article 15(1))</a:t>
            </a:r>
          </a:p>
          <a:p>
            <a:endParaRPr lang="fr-ca" dirty="0"/>
          </a:p>
        </p:txBody>
      </p:sp>
      <p:sp>
        <p:nvSpPr>
          <p:cNvPr id="4" name="Slide Number Placeholder 3">
            <a:extLst>
              <a:ext uri="{FF2B5EF4-FFF2-40B4-BE49-F238E27FC236}">
                <a16:creationId xmlns:a16="http://schemas.microsoft.com/office/drawing/2014/main" id="{05D4C945-4827-480A-87C9-2A8AA5ED55F8}"/>
              </a:ext>
            </a:extLst>
          </p:cNvPr>
          <p:cNvSpPr>
            <a:spLocks noGrp="1"/>
          </p:cNvSpPr>
          <p:nvPr>
            <p:ph type="sldNum" sz="quarter" idx="12"/>
            <p:custDataLst>
              <p:tags r:id="rId3"/>
            </p:custDataLst>
          </p:nvPr>
        </p:nvSpPr>
        <p:spPr/>
        <p:txBody>
          <a:bodyPr/>
          <a:lstStyle/>
          <a:p>
            <a:pPr algn="r" rtl="0"/>
            <a:fld id="{2E86C063-E22E-2E4C-A523-54089486E38F}" type="slidenum">
              <a:rPr/>
              <a:t>26</a:t>
            </a:fld>
            <a:endParaRPr lang="fr-ca"/>
          </a:p>
        </p:txBody>
      </p:sp>
    </p:spTree>
    <p:extLst>
      <p:ext uri="{BB962C8B-B14F-4D97-AF65-F5344CB8AC3E}">
        <p14:creationId xmlns:p14="http://schemas.microsoft.com/office/powerpoint/2010/main" val="20426810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3"/>
          <p:cNvSpPr>
            <a:spLocks noGrp="1"/>
          </p:cNvSpPr>
          <p:nvPr>
            <p:ph type="title"/>
            <p:custDataLst>
              <p:tags r:id="rId1"/>
            </p:custDataLst>
          </p:nvPr>
        </p:nvSpPr>
        <p:spPr>
          <a:xfrm>
            <a:off x="324680" y="181874"/>
            <a:ext cx="8229600" cy="481317"/>
          </a:xfrm>
        </p:spPr>
        <p:txBody>
          <a:bodyPr>
            <a:normAutofit fontScale="90000"/>
          </a:bodyPr>
          <a:lstStyle/>
          <a:p>
            <a:pPr algn="l" rtl="0"/>
            <a:r>
              <a:rPr lang="fr-ca" sz="2800" b="1" i="0" u="none" baseline="0" dirty="0">
                <a:solidFill>
                  <a:srgbClr val="7030A0"/>
                </a:solidFill>
                <a:cs typeface="+mn-cs"/>
              </a:rPr>
              <a:t>Contexte </a:t>
            </a:r>
            <a:r>
              <a:rPr lang="fr-ca" sz="2400" b="1" i="0" u="none" baseline="0" dirty="0">
                <a:solidFill>
                  <a:srgbClr val="7030A0"/>
                </a:solidFill>
                <a:cs typeface="+mn-cs"/>
              </a:rPr>
              <a:t>– </a:t>
            </a:r>
            <a:r>
              <a:rPr lang="fr-ca" sz="2400" b="1" i="1" u="none" baseline="0" dirty="0">
                <a:solidFill>
                  <a:srgbClr val="7030A0"/>
                </a:solidFill>
                <a:cs typeface="+mn-cs"/>
              </a:rPr>
              <a:t>Loi canadienne sur l'accessibilité</a:t>
            </a:r>
            <a:endParaRPr lang="fr-ca" sz="2400" i="1" dirty="0">
              <a:solidFill>
                <a:srgbClr val="7030A0"/>
              </a:solidFill>
              <a:latin typeface="+mn-lt"/>
              <a:ea typeface="+mn-ea"/>
              <a:cs typeface="+mn-cs"/>
            </a:endParaRPr>
          </a:p>
        </p:txBody>
      </p:sp>
      <p:sp>
        <p:nvSpPr>
          <p:cNvPr id="3" name="Content Placeholder 3"/>
          <p:cNvSpPr>
            <a:spLocks noGrp="1"/>
          </p:cNvSpPr>
          <p:nvPr>
            <p:ph idx="4294967295"/>
            <p:custDataLst>
              <p:tags r:id="rId2"/>
            </p:custDataLst>
          </p:nvPr>
        </p:nvSpPr>
        <p:spPr>
          <a:xfrm>
            <a:off x="457199" y="683250"/>
            <a:ext cx="8229601" cy="5179822"/>
          </a:xfrm>
          <a:prstGeom prst="rect">
            <a:avLst/>
          </a:prstGeom>
          <a:ln>
            <a:noFill/>
          </a:ln>
        </p:spPr>
        <p:txBody>
          <a:bodyPr>
            <a:noAutofit/>
          </a:bodyPr>
          <a:lstStyle/>
          <a:p>
            <a:pPr algn="l" rtl="0">
              <a:spcBef>
                <a:spcPts val="0"/>
              </a:spcBef>
              <a:spcAft>
                <a:spcPts val="1200"/>
              </a:spcAft>
              <a:buClr>
                <a:srgbClr val="7030A0"/>
              </a:buClr>
            </a:pPr>
            <a:r>
              <a:rPr lang="fr-ca" sz="1400" b="0" i="0" u="none" baseline="0" dirty="0"/>
              <a:t>La </a:t>
            </a:r>
            <a:r>
              <a:rPr lang="fr-ca" sz="1400" b="1" i="1" u="none" baseline="0" dirty="0">
                <a:hlinkClick r:id="rId6"/>
              </a:rPr>
              <a:t>Loi canadienne sur l'accessibilité </a:t>
            </a:r>
            <a:r>
              <a:rPr lang="fr-ca" sz="1400" b="1" i="0" u="none" baseline="0" dirty="0"/>
              <a:t>(LCA ou la « Loi »)</a:t>
            </a:r>
            <a:r>
              <a:rPr lang="fr-ca" sz="1400" b="0" i="0" u="none" baseline="0" dirty="0"/>
              <a:t> est entrée en vigueur le 11 juillet 2019. Cette loi profitera à tous au Canada, particulièrement aux personnes en situation de handicap, en aidant à faire du Canada un pays sans obstacle</a:t>
            </a:r>
          </a:p>
          <a:p>
            <a:pPr lvl="1" algn="l" rtl="0">
              <a:spcBef>
                <a:spcPts val="0"/>
              </a:spcBef>
              <a:spcAft>
                <a:spcPts val="600"/>
              </a:spcAft>
              <a:buClr>
                <a:srgbClr val="7030A0"/>
              </a:buClr>
            </a:pPr>
            <a:r>
              <a:rPr lang="fr-ca" sz="1200" b="0" i="0" u="none" baseline="0" dirty="0"/>
              <a:t>En vertu de la Loi, le gouvernement devra créer des normes et des règlements en matière d’accessibilité dans les secteurs clés suivants : l'emploi, l'environnement bâti, l'approvisionnement, le transport, les communications, la conception et la prestation de programmes et de services, et les technologies de l’information et des communications.</a:t>
            </a:r>
          </a:p>
          <a:p>
            <a:pPr lvl="1" algn="l" rtl="0">
              <a:spcBef>
                <a:spcPts val="0"/>
              </a:spcBef>
              <a:spcAft>
                <a:spcPts val="600"/>
              </a:spcAft>
              <a:buClr>
                <a:srgbClr val="7030A0"/>
              </a:buClr>
            </a:pPr>
            <a:r>
              <a:rPr lang="fr-ca" sz="1200" b="0" i="0" u="none" baseline="0" dirty="0"/>
              <a:t>La LCA s'applique aux secteurs relevant de la compétence fédérale.</a:t>
            </a:r>
          </a:p>
          <a:p>
            <a:pPr algn="l" rtl="0">
              <a:spcBef>
                <a:spcPts val="0"/>
              </a:spcBef>
              <a:spcAft>
                <a:spcPts val="1200"/>
              </a:spcAft>
              <a:buClr>
                <a:srgbClr val="7030A0"/>
              </a:buClr>
            </a:pPr>
            <a:r>
              <a:rPr lang="fr-ca" sz="1400" b="1" i="0" u="none" baseline="0" dirty="0"/>
              <a:t>Principaux objectifs :</a:t>
            </a:r>
          </a:p>
          <a:p>
            <a:pPr lvl="1" algn="l" rtl="0">
              <a:spcBef>
                <a:spcPts val="0"/>
              </a:spcBef>
              <a:spcAft>
                <a:spcPts val="600"/>
              </a:spcAft>
              <a:buClr>
                <a:srgbClr val="7030A0"/>
              </a:buClr>
            </a:pPr>
            <a:r>
              <a:rPr lang="fr-ca" sz="1200" b="0" i="0" u="none" baseline="0" dirty="0"/>
              <a:t>Repérer, éliminer et prévenir les obstacles à l’accessibilité.</a:t>
            </a:r>
          </a:p>
          <a:p>
            <a:pPr lvl="1" algn="l" rtl="0">
              <a:spcBef>
                <a:spcPts val="0"/>
              </a:spcBef>
              <a:spcAft>
                <a:spcPts val="600"/>
              </a:spcAft>
              <a:buClr>
                <a:srgbClr val="7030A0"/>
              </a:buClr>
            </a:pPr>
            <a:r>
              <a:rPr lang="fr-ca" sz="1200" b="0" i="0" u="none" baseline="0" dirty="0"/>
              <a:t>Renforcer la cohésion et la direction des efforts fédéraux qui visent à améliorer l’accessibilité.</a:t>
            </a:r>
          </a:p>
          <a:p>
            <a:pPr lvl="1" algn="l" rtl="0">
              <a:spcBef>
                <a:spcPts val="0"/>
              </a:spcBef>
              <a:spcAft>
                <a:spcPts val="600"/>
              </a:spcAft>
              <a:buClr>
                <a:srgbClr val="7030A0"/>
              </a:buClr>
            </a:pPr>
            <a:r>
              <a:rPr lang="fr-ca" sz="1200" b="0" i="0" u="none" baseline="0" dirty="0"/>
              <a:t>Favoriser une plus grande uniformité dans les dossiers d’accessibilité à l’échelle du Canada.</a:t>
            </a:r>
          </a:p>
          <a:p>
            <a:pPr algn="l" rtl="0">
              <a:spcBef>
                <a:spcPts val="0"/>
              </a:spcBef>
              <a:buClr>
                <a:srgbClr val="7030A0"/>
              </a:buClr>
            </a:pPr>
            <a:endParaRPr lang="fr-ca" sz="1400" b="1" dirty="0"/>
          </a:p>
          <a:p>
            <a:pPr algn="l" rtl="0">
              <a:spcBef>
                <a:spcPts val="0"/>
              </a:spcBef>
              <a:spcAft>
                <a:spcPts val="600"/>
              </a:spcAft>
              <a:buClr>
                <a:srgbClr val="7030A0"/>
              </a:buClr>
            </a:pPr>
            <a:r>
              <a:rPr lang="fr-ca" sz="1400" b="1" i="0" u="none" baseline="0" dirty="0"/>
              <a:t>En vertu de la Loi, toutes les organisations sous réglementation fédérale, y compris EDSC, devront :</a:t>
            </a:r>
          </a:p>
          <a:p>
            <a:pPr lvl="1" algn="l" rtl="0">
              <a:spcBef>
                <a:spcPts val="0"/>
              </a:spcBef>
              <a:spcAft>
                <a:spcPts val="600"/>
              </a:spcAft>
              <a:buClr>
                <a:srgbClr val="7030A0"/>
              </a:buClr>
            </a:pPr>
            <a:r>
              <a:rPr lang="fr-ca" sz="1200" b="0" i="0" u="none" baseline="0" dirty="0"/>
              <a:t>Préparer et publier, en consultation avec les personnes handicapées, un plan d’accessibilité (un premier plan sera publié en 2022).</a:t>
            </a:r>
          </a:p>
          <a:p>
            <a:pPr lvl="1" algn="l" rtl="0">
              <a:spcBef>
                <a:spcPts val="0"/>
              </a:spcBef>
              <a:spcAft>
                <a:spcPts val="600"/>
              </a:spcAft>
              <a:buClr>
                <a:srgbClr val="7030A0"/>
              </a:buClr>
            </a:pPr>
            <a:r>
              <a:rPr lang="fr-ca" sz="1200" b="0" i="0" u="none" baseline="0" dirty="0"/>
              <a:t>Établir un processus pour recevoir et traiter la rétroaction des employés et des clients.</a:t>
            </a:r>
          </a:p>
          <a:p>
            <a:pPr lvl="1" algn="l" rtl="0">
              <a:spcBef>
                <a:spcPts val="0"/>
              </a:spcBef>
              <a:spcAft>
                <a:spcPts val="600"/>
              </a:spcAft>
              <a:buClr>
                <a:srgbClr val="7030A0"/>
              </a:buClr>
            </a:pPr>
            <a:r>
              <a:rPr lang="fr-ca" sz="1200" b="0" i="0" u="none" baseline="0" dirty="0"/>
              <a:t>Rendre compte publiquement des progrès réalisés.</a:t>
            </a:r>
          </a:p>
          <a:p>
            <a:pPr marL="457200" lvl="1" indent="0" algn="l" rtl="0">
              <a:spcBef>
                <a:spcPts val="0"/>
              </a:spcBef>
              <a:spcAft>
                <a:spcPts val="600"/>
              </a:spcAft>
              <a:buClr>
                <a:srgbClr val="7030A0"/>
              </a:buClr>
              <a:buNone/>
            </a:pPr>
            <a:endParaRPr lang="fr-ca" sz="1200" dirty="0"/>
          </a:p>
          <a:p>
            <a:pPr algn="l" rtl="0">
              <a:spcBef>
                <a:spcPts val="0"/>
              </a:spcBef>
              <a:spcAft>
                <a:spcPts val="600"/>
              </a:spcAft>
              <a:buClr>
                <a:srgbClr val="7030A0"/>
              </a:buClr>
            </a:pPr>
            <a:r>
              <a:rPr lang="fr-ca" sz="1600" b="1" i="1" u="none" baseline="0" dirty="0"/>
              <a:t>Changement transformationnel dans l’élimination des obstacles à l’invalidité et à l’accessibilité grâce à une approche proactive.</a:t>
            </a:r>
            <a:endParaRPr lang="fr-ca" sz="1600" i="1" dirty="0"/>
          </a:p>
          <a:p>
            <a:pPr lvl="1" algn="l" rtl="0">
              <a:spcBef>
                <a:spcPts val="0"/>
              </a:spcBef>
              <a:spcAft>
                <a:spcPts val="600"/>
              </a:spcAft>
              <a:buClr>
                <a:srgbClr val="7030A0"/>
              </a:buClr>
            </a:pPr>
            <a:endParaRPr lang="fr-ca" sz="1200" dirty="0"/>
          </a:p>
        </p:txBody>
      </p:sp>
      <p:sp>
        <p:nvSpPr>
          <p:cNvPr id="4" name="Slide Number Placeholder 3"/>
          <p:cNvSpPr>
            <a:spLocks noGrp="1"/>
          </p:cNvSpPr>
          <p:nvPr>
            <p:ph type="sldNum" sz="quarter" idx="12"/>
            <p:custDataLst>
              <p:tags r:id="rId3"/>
            </p:custDataLst>
          </p:nvPr>
        </p:nvSpPr>
        <p:spPr/>
        <p:txBody>
          <a:bodyPr/>
          <a:lstStyle/>
          <a:p>
            <a:pPr algn="r" rtl="0"/>
            <a:fld id="{2E86C063-E22E-2E4C-A523-54089486E38F}" type="slidenum">
              <a:rPr/>
              <a:t>27</a:t>
            </a:fld>
            <a:endParaRPr lang="fr-ca"/>
          </a:p>
        </p:txBody>
      </p:sp>
    </p:spTree>
    <p:extLst>
      <p:ext uri="{BB962C8B-B14F-4D97-AF65-F5344CB8AC3E}">
        <p14:creationId xmlns:p14="http://schemas.microsoft.com/office/powerpoint/2010/main" val="32785946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3"/>
          <p:cNvSpPr>
            <a:spLocks noGrp="1"/>
          </p:cNvSpPr>
          <p:nvPr>
            <p:ph type="title"/>
            <p:custDataLst>
              <p:tags r:id="rId1"/>
            </p:custDataLst>
          </p:nvPr>
        </p:nvSpPr>
        <p:spPr>
          <a:xfrm>
            <a:off x="324680" y="181874"/>
            <a:ext cx="8229600" cy="1143000"/>
          </a:xfrm>
        </p:spPr>
        <p:txBody>
          <a:bodyPr>
            <a:normAutofit fontScale="90000"/>
          </a:bodyPr>
          <a:lstStyle/>
          <a:p>
            <a:pPr algn="l" rtl="0"/>
            <a:r>
              <a:rPr lang="fr-ca" sz="2800" b="1" i="0" u="none" baseline="0">
                <a:solidFill>
                  <a:srgbClr val="7030A0"/>
                </a:solidFill>
                <a:cs typeface="+mn-cs"/>
              </a:rPr>
              <a:t>Contexte </a:t>
            </a:r>
            <a:r>
              <a:rPr lang="fr-ca" sz="2200" b="1" i="0" u="none" baseline="0">
                <a:solidFill>
                  <a:srgbClr val="7030A0"/>
                </a:solidFill>
                <a:cs typeface="+mn-cs"/>
              </a:rPr>
              <a:t>– Normes d'accessibilité Canada (NAC) / Organisation canadienne d’élaboration des normes d’accessibilité (OCENA)</a:t>
            </a:r>
            <a:endParaRPr lang="fr-ca" sz="2200" dirty="0">
              <a:solidFill>
                <a:srgbClr val="7030A0"/>
              </a:solidFill>
              <a:latin typeface="+mn-lt"/>
              <a:ea typeface="+mn-ea"/>
              <a:cs typeface="+mn-cs"/>
            </a:endParaRPr>
          </a:p>
        </p:txBody>
      </p:sp>
      <p:sp>
        <p:nvSpPr>
          <p:cNvPr id="3" name="Content Placeholder 3"/>
          <p:cNvSpPr>
            <a:spLocks noGrp="1"/>
          </p:cNvSpPr>
          <p:nvPr>
            <p:ph idx="4294967295"/>
            <p:custDataLst>
              <p:tags r:id="rId2"/>
            </p:custDataLst>
          </p:nvPr>
        </p:nvSpPr>
        <p:spPr>
          <a:xfrm>
            <a:off x="457199" y="1442722"/>
            <a:ext cx="8229601" cy="4740364"/>
          </a:xfrm>
          <a:prstGeom prst="rect">
            <a:avLst/>
          </a:prstGeom>
          <a:ln>
            <a:noFill/>
          </a:ln>
        </p:spPr>
        <p:txBody>
          <a:bodyPr>
            <a:noAutofit/>
          </a:bodyPr>
          <a:lstStyle/>
          <a:p>
            <a:pPr algn="l" rtl="0">
              <a:spcBef>
                <a:spcPts val="0"/>
              </a:spcBef>
              <a:spcAft>
                <a:spcPts val="600"/>
              </a:spcAft>
              <a:buClr>
                <a:srgbClr val="7030A0"/>
              </a:buClr>
            </a:pPr>
            <a:r>
              <a:rPr lang="fr-ca" sz="2000" b="0" i="0" u="none" baseline="0"/>
              <a:t>Les comités techniques consulteront des experts afin d’élaborer des normes d’accessibilité pour les personnes handicapées. NAC formulera des recommandations aux ministres responsables pour qu’ils les adoptent à titre de règlement. </a:t>
            </a:r>
          </a:p>
          <a:p>
            <a:pPr algn="l" rtl="0">
              <a:spcBef>
                <a:spcPts val="0"/>
              </a:spcBef>
              <a:spcAft>
                <a:spcPts val="600"/>
              </a:spcAft>
              <a:buClr>
                <a:srgbClr val="7030A0"/>
              </a:buClr>
            </a:pPr>
            <a:r>
              <a:rPr lang="fr-ca" sz="2000" b="0" i="0" u="none" baseline="0"/>
              <a:t>Elle effectuera des recherches en vue de cerner et d’éliminer les obstacles, et elle diffusera de l’information sur les pratiques exemplaires. </a:t>
            </a:r>
          </a:p>
          <a:p>
            <a:pPr algn="l" rtl="0">
              <a:spcBef>
                <a:spcPts val="0"/>
              </a:spcBef>
              <a:spcAft>
                <a:spcPts val="600"/>
              </a:spcAft>
              <a:buClr>
                <a:srgbClr val="7030A0"/>
              </a:buClr>
            </a:pPr>
            <a:r>
              <a:rPr lang="fr-ca" sz="2000" b="0" i="0" u="none" baseline="0"/>
              <a:t>NAC sera dirigée par des personnes handicapées. L’objectif est que la majorité des membres du conseil d’administration soient des Canadiens handicapés.</a:t>
            </a:r>
          </a:p>
        </p:txBody>
      </p:sp>
      <p:sp>
        <p:nvSpPr>
          <p:cNvPr id="4" name="Slide Number Placeholder 3"/>
          <p:cNvSpPr>
            <a:spLocks noGrp="1"/>
          </p:cNvSpPr>
          <p:nvPr>
            <p:ph type="sldNum" sz="quarter" idx="12"/>
            <p:custDataLst>
              <p:tags r:id="rId3"/>
            </p:custDataLst>
          </p:nvPr>
        </p:nvSpPr>
        <p:spPr/>
        <p:txBody>
          <a:bodyPr/>
          <a:lstStyle/>
          <a:p>
            <a:pPr algn="r" rtl="0"/>
            <a:fld id="{2E86C063-E22E-2E4C-A523-54089486E38F}" type="slidenum">
              <a:rPr/>
              <a:t>28</a:t>
            </a:fld>
            <a:endParaRPr lang="fr-ca"/>
          </a:p>
        </p:txBody>
      </p:sp>
    </p:spTree>
    <p:extLst>
      <p:ext uri="{BB962C8B-B14F-4D97-AF65-F5344CB8AC3E}">
        <p14:creationId xmlns:p14="http://schemas.microsoft.com/office/powerpoint/2010/main" val="8075276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3"/>
          <p:cNvSpPr>
            <a:spLocks noGrp="1"/>
          </p:cNvSpPr>
          <p:nvPr>
            <p:ph type="title"/>
            <p:custDataLst>
              <p:tags r:id="rId1"/>
            </p:custDataLst>
          </p:nvPr>
        </p:nvSpPr>
        <p:spPr>
          <a:xfrm>
            <a:off x="324680" y="0"/>
            <a:ext cx="8229600" cy="793820"/>
          </a:xfrm>
        </p:spPr>
        <p:txBody>
          <a:bodyPr>
            <a:normAutofit fontScale="90000"/>
          </a:bodyPr>
          <a:lstStyle/>
          <a:p>
            <a:pPr algn="l" rtl="0"/>
            <a:r>
              <a:rPr lang="fr-ca" sz="2800" b="1" i="0" u="none" baseline="0" dirty="0">
                <a:solidFill>
                  <a:srgbClr val="7030A0"/>
                </a:solidFill>
                <a:cs typeface="+mn-cs"/>
              </a:rPr>
              <a:t>Contexte </a:t>
            </a:r>
            <a:r>
              <a:rPr lang="fr-ca" sz="2200" b="1" i="0" u="none" baseline="0" dirty="0">
                <a:solidFill>
                  <a:srgbClr val="7030A0"/>
                </a:solidFill>
                <a:cs typeface="+mn-cs"/>
              </a:rPr>
              <a:t>– Stratégie d’accessibilité de la fonction publique</a:t>
            </a:r>
            <a:endParaRPr lang="fr-ca" sz="2200" dirty="0">
              <a:solidFill>
                <a:srgbClr val="7030A0"/>
              </a:solidFill>
              <a:latin typeface="+mn-lt"/>
              <a:ea typeface="+mn-ea"/>
              <a:cs typeface="+mn-cs"/>
            </a:endParaRPr>
          </a:p>
        </p:txBody>
      </p:sp>
      <p:sp>
        <p:nvSpPr>
          <p:cNvPr id="3" name="Content Placeholder 3"/>
          <p:cNvSpPr>
            <a:spLocks noGrp="1"/>
          </p:cNvSpPr>
          <p:nvPr>
            <p:ph idx="4294967295"/>
            <p:custDataLst>
              <p:tags r:id="rId2"/>
            </p:custDataLst>
          </p:nvPr>
        </p:nvSpPr>
        <p:spPr>
          <a:xfrm>
            <a:off x="457199" y="793820"/>
            <a:ext cx="8229601" cy="5389266"/>
          </a:xfrm>
          <a:prstGeom prst="rect">
            <a:avLst/>
          </a:prstGeom>
          <a:ln>
            <a:noFill/>
          </a:ln>
        </p:spPr>
        <p:txBody>
          <a:bodyPr>
            <a:noAutofit/>
          </a:bodyPr>
          <a:lstStyle/>
          <a:p>
            <a:pPr algn="l" rtl="0">
              <a:spcBef>
                <a:spcPts val="0"/>
              </a:spcBef>
              <a:spcAft>
                <a:spcPts val="600"/>
              </a:spcAft>
              <a:buClr>
                <a:srgbClr val="7030A0"/>
              </a:buClr>
            </a:pPr>
            <a:r>
              <a:rPr lang="fr-ca" sz="1400" b="0" i="0" u="none" baseline="0" dirty="0"/>
              <a:t>Le Secrétariat du Conseil du Trésor (SCT) a publié la Stratégie d’accessibilité de la fonction publique en mai 2019 pour aider les ministères fédéraux à satisfaire aux exigences de la Loi.</a:t>
            </a:r>
          </a:p>
          <a:p>
            <a:pPr lvl="1" algn="l" rtl="0">
              <a:spcBef>
                <a:spcPts val="0"/>
              </a:spcBef>
              <a:spcAft>
                <a:spcPts val="600"/>
              </a:spcAft>
              <a:buClr>
                <a:srgbClr val="7030A0"/>
              </a:buClr>
            </a:pPr>
            <a:r>
              <a:rPr lang="fr-ca" sz="1400" b="0" i="0" u="none" baseline="0" dirty="0"/>
              <a:t>D’après les résultats de vastes consultations menées auprès de milliers de fonctionnaires et d’experts sur la façon de faire du gouvernement du Canada la fonction publique la plus accessible et la plus inclusive au monde.</a:t>
            </a:r>
          </a:p>
          <a:p>
            <a:pPr lvl="1" algn="l" rtl="0">
              <a:spcBef>
                <a:spcPts val="0"/>
              </a:spcBef>
              <a:spcAft>
                <a:spcPts val="600"/>
              </a:spcAft>
              <a:buClr>
                <a:srgbClr val="7030A0"/>
              </a:buClr>
            </a:pPr>
            <a:endParaRPr lang="fr-ca" sz="1400" dirty="0"/>
          </a:p>
          <a:p>
            <a:pPr algn="l" rtl="0">
              <a:spcBef>
                <a:spcPts val="0"/>
              </a:spcBef>
              <a:spcAft>
                <a:spcPts val="600"/>
              </a:spcAft>
              <a:buClr>
                <a:srgbClr val="7030A0"/>
              </a:buClr>
            </a:pPr>
            <a:r>
              <a:rPr lang="fr-ca" sz="1400" b="0" i="0" u="none" baseline="0" dirty="0"/>
              <a:t>La stratégie définit cinq objectifs à l’échelle du gouvernement et à l’échelle ministérielle, ainsi que des mesures précises de la réussite à atteindre d’ici 2021 :</a:t>
            </a:r>
          </a:p>
          <a:p>
            <a:pPr marL="800100" lvl="1" indent="-342900" algn="l" rtl="0">
              <a:spcBef>
                <a:spcPts val="0"/>
              </a:spcBef>
              <a:spcAft>
                <a:spcPts val="600"/>
              </a:spcAft>
              <a:buClr>
                <a:srgbClr val="7030A0"/>
              </a:buClr>
              <a:buFont typeface="+mj-lt"/>
              <a:buAutoNum type="arabicPeriod"/>
            </a:pPr>
            <a:r>
              <a:rPr lang="fr-ca" sz="1400" b="0" i="0" u="none" baseline="0" dirty="0"/>
              <a:t>Améliorer le recrutement, le maintien en poste et la promotion des personnes en situation de handicap.</a:t>
            </a:r>
          </a:p>
          <a:p>
            <a:pPr marL="800100" lvl="1" indent="-342900" algn="l" rtl="0">
              <a:spcBef>
                <a:spcPts val="0"/>
              </a:spcBef>
              <a:spcAft>
                <a:spcPts val="600"/>
              </a:spcAft>
              <a:buClr>
                <a:srgbClr val="7030A0"/>
              </a:buClr>
              <a:buFont typeface="+mj-lt"/>
              <a:buAutoNum type="arabicPeriod"/>
            </a:pPr>
            <a:r>
              <a:rPr lang="fr-ca" sz="1400" b="0" i="0" u="none" baseline="0" dirty="0"/>
              <a:t>Améliorer l’accessibilité du milieu bâti.</a:t>
            </a:r>
          </a:p>
          <a:p>
            <a:pPr marL="800100" lvl="1" indent="-342900" algn="l" rtl="0">
              <a:spcBef>
                <a:spcPts val="0"/>
              </a:spcBef>
              <a:spcAft>
                <a:spcPts val="600"/>
              </a:spcAft>
              <a:buClr>
                <a:srgbClr val="7030A0"/>
              </a:buClr>
              <a:buFont typeface="+mj-lt"/>
              <a:buAutoNum type="arabicPeriod"/>
            </a:pPr>
            <a:r>
              <a:rPr lang="fr-ca" sz="1400" b="1" i="0" u="none" baseline="0" dirty="0"/>
              <a:t>Rendre les technologies de l’information et des communications (TIC) utilisables par tous.</a:t>
            </a:r>
          </a:p>
          <a:p>
            <a:pPr marL="800100" lvl="1" indent="-342900" algn="l" rtl="0">
              <a:spcBef>
                <a:spcPts val="0"/>
              </a:spcBef>
              <a:spcAft>
                <a:spcPts val="600"/>
              </a:spcAft>
              <a:buClr>
                <a:srgbClr val="7030A0"/>
              </a:buClr>
              <a:buFont typeface="+mj-lt"/>
              <a:buAutoNum type="arabicPeriod"/>
            </a:pPr>
            <a:r>
              <a:rPr lang="fr-ca" sz="1400" b="0" i="0" u="none" baseline="0" dirty="0"/>
              <a:t>Habiliter les fonctionnaires à concevoir et à offrir des programmes et des services accessibles.</a:t>
            </a:r>
          </a:p>
          <a:p>
            <a:pPr marL="800100" lvl="1" indent="-342900" algn="l" rtl="0">
              <a:spcBef>
                <a:spcPts val="0"/>
              </a:spcBef>
              <a:spcAft>
                <a:spcPts val="600"/>
              </a:spcAft>
              <a:buClr>
                <a:srgbClr val="7030A0"/>
              </a:buClr>
              <a:buFont typeface="+mj-lt"/>
              <a:buAutoNum type="arabicPeriod"/>
            </a:pPr>
            <a:r>
              <a:rPr lang="fr-ca" sz="1400" b="0" i="0" u="none" baseline="0" dirty="0"/>
              <a:t>Bâtir une fonction publique sûre de l’accessibilité.</a:t>
            </a:r>
          </a:p>
          <a:p>
            <a:pPr algn="l" rtl="0">
              <a:spcBef>
                <a:spcPts val="0"/>
              </a:spcBef>
              <a:spcAft>
                <a:spcPts val="600"/>
              </a:spcAft>
              <a:buClr>
                <a:srgbClr val="7030A0"/>
              </a:buClr>
            </a:pPr>
            <a:endParaRPr lang="fr-ca" sz="1400" dirty="0"/>
          </a:p>
          <a:p>
            <a:pPr algn="l" rtl="0">
              <a:spcBef>
                <a:spcPts val="0"/>
              </a:spcBef>
              <a:spcAft>
                <a:spcPts val="600"/>
              </a:spcAft>
              <a:buClr>
                <a:srgbClr val="7030A0"/>
              </a:buClr>
            </a:pPr>
            <a:r>
              <a:rPr lang="fr-ca" sz="1400" b="0" i="0" u="none" baseline="0" dirty="0"/>
              <a:t>La Stratégie fournit une orientation aux ministères pour qu’ils évaluent l’état de l’accessibilité dans leur organisation, qu’ils prennent rapidement des mesures dans les secteurs où des améliorations immédiates peuvent être apportées et qu’ils établissent un plan pour réaliser des progrès durables et tangibles au fil du temps.</a:t>
            </a:r>
          </a:p>
        </p:txBody>
      </p:sp>
      <p:sp>
        <p:nvSpPr>
          <p:cNvPr id="4" name="Slide Number Placeholder 3"/>
          <p:cNvSpPr>
            <a:spLocks noGrp="1"/>
          </p:cNvSpPr>
          <p:nvPr>
            <p:ph type="sldNum" sz="quarter" idx="12"/>
            <p:custDataLst>
              <p:tags r:id="rId3"/>
            </p:custDataLst>
          </p:nvPr>
        </p:nvSpPr>
        <p:spPr/>
        <p:txBody>
          <a:bodyPr/>
          <a:lstStyle/>
          <a:p>
            <a:pPr algn="r" rtl="0"/>
            <a:fld id="{2E86C063-E22E-2E4C-A523-54089486E38F}" type="slidenum">
              <a:rPr/>
              <a:t>29</a:t>
            </a:fld>
            <a:endParaRPr lang="fr-ca"/>
          </a:p>
        </p:txBody>
      </p:sp>
    </p:spTree>
    <p:extLst>
      <p:ext uri="{BB962C8B-B14F-4D97-AF65-F5344CB8AC3E}">
        <p14:creationId xmlns:p14="http://schemas.microsoft.com/office/powerpoint/2010/main" val="2351170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a:spLocks noGrp="1"/>
          </p:cNvSpPr>
          <p:nvPr>
            <p:ph type="title"/>
            <p:custDataLst>
              <p:tags r:id="rId1"/>
            </p:custDataLst>
          </p:nvPr>
        </p:nvSpPr>
        <p:spPr>
          <a:xfrm>
            <a:off x="457200" y="274639"/>
            <a:ext cx="8229600" cy="781276"/>
          </a:xfrm>
        </p:spPr>
        <p:txBody>
          <a:bodyPr>
            <a:normAutofit/>
          </a:bodyPr>
          <a:lstStyle/>
          <a:p>
            <a:pPr algn="l" rtl="0"/>
            <a:r>
              <a:rPr lang="fr-ca" sz="2800" b="1" i="0" u="none" baseline="0">
                <a:solidFill>
                  <a:srgbClr val="7030A0"/>
                </a:solidFill>
              </a:rPr>
              <a:t>Présentations et mot de bienvenue</a:t>
            </a:r>
            <a:endParaRPr lang="fr-ca" sz="2800" dirty="0"/>
          </a:p>
        </p:txBody>
      </p:sp>
      <p:sp>
        <p:nvSpPr>
          <p:cNvPr id="3" name="Content Placeholder 2"/>
          <p:cNvSpPr>
            <a:spLocks noGrp="1"/>
          </p:cNvSpPr>
          <p:nvPr>
            <p:ph idx="1"/>
            <p:custDataLst>
              <p:tags r:id="rId2"/>
            </p:custDataLst>
          </p:nvPr>
        </p:nvSpPr>
        <p:spPr>
          <a:xfrm>
            <a:off x="457200" y="1125575"/>
            <a:ext cx="8229600" cy="5024853"/>
          </a:xfrm>
        </p:spPr>
        <p:txBody>
          <a:bodyPr>
            <a:noAutofit/>
          </a:bodyPr>
          <a:lstStyle/>
          <a:p>
            <a:pPr marL="0" indent="0" algn="l" rtl="0">
              <a:buNone/>
            </a:pPr>
            <a:r>
              <a:rPr lang="fr-ca" sz="1800" b="1" i="0" u="none" baseline="0"/>
              <a:t>À tour de rôle, présentez-vous au groupe :</a:t>
            </a:r>
          </a:p>
          <a:p>
            <a:pPr algn="l" rtl="0"/>
            <a:r>
              <a:rPr lang="fr-ca" sz="1800" b="0" i="0" u="none" baseline="0"/>
              <a:t>Votre nom</a:t>
            </a:r>
          </a:p>
          <a:p>
            <a:pPr algn="l" rtl="0"/>
            <a:r>
              <a:rPr lang="fr-ca" sz="1800" b="0" i="0" u="none" baseline="0"/>
              <a:t>Votre lieu de travail</a:t>
            </a:r>
          </a:p>
          <a:p>
            <a:pPr algn="l" rtl="0"/>
            <a:r>
              <a:rPr lang="fr-ca" sz="1800" b="0" i="0" u="none" baseline="0"/>
              <a:t>Parlez-nous de votre poste</a:t>
            </a:r>
          </a:p>
          <a:p>
            <a:pPr algn="l" rtl="0"/>
            <a:r>
              <a:rPr lang="fr-ca" sz="1800" b="0" i="0" u="none" baseline="0"/>
              <a:t>Expérience HTML</a:t>
            </a:r>
          </a:p>
          <a:p>
            <a:pPr algn="l" rtl="0"/>
            <a:r>
              <a:rPr lang="fr-ca" sz="1800" b="0" i="0" u="none" baseline="0"/>
              <a:t>Expérience en matière d'accessibilité</a:t>
            </a:r>
          </a:p>
          <a:p>
            <a:pPr algn="l" rtl="0"/>
            <a:r>
              <a:rPr lang="fr-ca" sz="1800" b="0" i="0" u="none" baseline="0"/>
              <a:t>Ce que vous attendez de cet encadrement</a:t>
            </a:r>
          </a:p>
          <a:p>
            <a:endParaRPr lang="fr-ca" altLang="en-US" sz="1800" dirty="0"/>
          </a:p>
          <a:p>
            <a:endParaRPr lang="fr-ca" altLang="en-US" sz="1800" dirty="0"/>
          </a:p>
        </p:txBody>
      </p:sp>
      <p:sp>
        <p:nvSpPr>
          <p:cNvPr id="4" name="Slide Number Placeholder 2"/>
          <p:cNvSpPr>
            <a:spLocks noGrp="1"/>
          </p:cNvSpPr>
          <p:nvPr>
            <p:ph type="sldNum" sz="quarter" idx="12"/>
            <p:custDataLst>
              <p:tags r:id="rId3"/>
            </p:custDataLst>
          </p:nvPr>
        </p:nvSpPr>
        <p:spPr/>
        <p:txBody>
          <a:bodyPr/>
          <a:lstStyle/>
          <a:p>
            <a:pPr algn="r" rtl="0"/>
            <a:fld id="{2E86C063-E22E-2E4C-A523-54089486E38F}" type="slidenum">
              <a:rPr/>
              <a:t>3</a:t>
            </a:fld>
            <a:endParaRPr lang="fr-ca"/>
          </a:p>
        </p:txBody>
      </p:sp>
    </p:spTree>
    <p:extLst>
      <p:ext uri="{BB962C8B-B14F-4D97-AF65-F5344CB8AC3E}">
        <p14:creationId xmlns:p14="http://schemas.microsoft.com/office/powerpoint/2010/main" val="9332267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649762"/>
          </a:xfrm>
        </p:spPr>
        <p:txBody>
          <a:bodyPr>
            <a:noAutofit/>
          </a:bodyPr>
          <a:lstStyle/>
          <a:p>
            <a:pPr algn="l" rtl="0"/>
            <a:r>
              <a:rPr lang="fr-ca" sz="2200" b="1" i="0" u="none" baseline="0">
                <a:solidFill>
                  <a:srgbClr val="7030A0"/>
                </a:solidFill>
              </a:rPr>
              <a:t>Technologies de l’information et des communications (TIC)</a:t>
            </a:r>
          </a:p>
        </p:txBody>
      </p:sp>
      <p:sp>
        <p:nvSpPr>
          <p:cNvPr id="3" name="Content Placeholder 2"/>
          <p:cNvSpPr>
            <a:spLocks noGrp="1"/>
          </p:cNvSpPr>
          <p:nvPr>
            <p:ph idx="1"/>
            <p:custDataLst>
              <p:tags r:id="rId2"/>
            </p:custDataLst>
          </p:nvPr>
        </p:nvSpPr>
        <p:spPr>
          <a:xfrm>
            <a:off x="457200" y="913232"/>
            <a:ext cx="8229600" cy="2834949"/>
          </a:xfrm>
        </p:spPr>
        <p:txBody>
          <a:bodyPr>
            <a:normAutofit/>
          </a:bodyPr>
          <a:lstStyle/>
          <a:p>
            <a:pPr marL="0" indent="0" algn="l" rtl="0">
              <a:buNone/>
            </a:pPr>
            <a:r>
              <a:rPr lang="fr-ca" sz="1400" b="1" i="0" u="none" baseline="0"/>
              <a:t>État actuel :</a:t>
            </a:r>
          </a:p>
          <a:p>
            <a:pPr marL="0" indent="0" algn="l" rtl="0">
              <a:buNone/>
            </a:pPr>
            <a:endParaRPr lang="fr-ca" sz="1600" dirty="0"/>
          </a:p>
        </p:txBody>
      </p:sp>
      <p:sp>
        <p:nvSpPr>
          <p:cNvPr id="5" name="TextBox 4"/>
          <p:cNvSpPr txBox="1"/>
          <p:nvPr>
            <p:custDataLst>
              <p:tags r:id="rId3"/>
            </p:custDataLst>
          </p:nvPr>
        </p:nvSpPr>
        <p:spPr>
          <a:xfrm>
            <a:off x="448491" y="1234816"/>
            <a:ext cx="5005252" cy="2123658"/>
          </a:xfrm>
          <a:prstGeom prst="rect">
            <a:avLst/>
          </a:prstGeom>
          <a:noFill/>
        </p:spPr>
        <p:txBody>
          <a:bodyPr wrap="square" rtlCol="0">
            <a:spAutoFit/>
          </a:bodyPr>
          <a:lstStyle/>
          <a:p>
            <a:pPr marL="171450" indent="-171450" algn="l" rtl="0">
              <a:buClr>
                <a:srgbClr val="7030A0"/>
              </a:buClr>
              <a:buFont typeface="Arial" panose="020B0604020202020204" pitchFamily="34" charset="0"/>
              <a:buChar char="•"/>
            </a:pPr>
            <a:r>
              <a:rPr lang="fr-ca" sz="1200" b="0" i="0" u="none" baseline="0"/>
              <a:t>91 % des applications internes d’EDSC ne satisfont pas aux normes d’accessibilité.</a:t>
            </a:r>
          </a:p>
          <a:p>
            <a:pPr marL="171450" indent="-171450" algn="l" rtl="0">
              <a:buClr>
                <a:srgbClr val="7030A0"/>
              </a:buClr>
              <a:buFont typeface="Arial" panose="020B0604020202020204" pitchFamily="34" charset="0"/>
              <a:buChar char="•"/>
            </a:pPr>
            <a:r>
              <a:rPr lang="fr-ca" sz="1200" b="0" i="0" u="none" baseline="0"/>
              <a:t>88 % des produits commerciaux destinés au personnel ne respectent pas les normes d’accessibilité.</a:t>
            </a:r>
          </a:p>
          <a:p>
            <a:pPr marL="171450" indent="-171450" algn="l" rtl="0">
              <a:buClr>
                <a:srgbClr val="7030A0"/>
              </a:buClr>
              <a:buFont typeface="Arial" panose="020B0604020202020204" pitchFamily="34" charset="0"/>
              <a:buChar char="•"/>
            </a:pPr>
            <a:r>
              <a:rPr lang="fr-ca" sz="1200" b="0" i="0" u="none" baseline="0"/>
              <a:t>Le délai moyen de résolution d’une demande de technologie d’assistance (TI) est actuellement de 30 jours.</a:t>
            </a:r>
          </a:p>
          <a:p>
            <a:pPr marL="171450" indent="-171450" algn="l" rtl="0">
              <a:buClr>
                <a:srgbClr val="7030A0"/>
              </a:buClr>
              <a:buFont typeface="Arial" panose="020B0604020202020204" pitchFamily="34" charset="0"/>
              <a:buChar char="•"/>
            </a:pPr>
            <a:r>
              <a:rPr lang="fr-ca" sz="1200" b="0" i="0" u="none" baseline="0"/>
              <a:t>Certains processus des TIC tiennent déjà compte des questions liées à l’accessibilité.</a:t>
            </a:r>
          </a:p>
          <a:p>
            <a:pPr marL="171450" indent="-171450" algn="l" rtl="0">
              <a:buClr>
                <a:srgbClr val="7030A0"/>
              </a:buClr>
              <a:buFont typeface="Arial" panose="020B0604020202020204" pitchFamily="34" charset="0"/>
              <a:buChar char="•"/>
            </a:pPr>
            <a:r>
              <a:rPr lang="fr-ca" sz="1200" b="0" i="0" u="none" baseline="0"/>
              <a:t>Les exigences des projets de TIC en cours ne tenaient pas compte de l’accessibilité.</a:t>
            </a:r>
          </a:p>
          <a:p>
            <a:pPr marL="171450" indent="-171450" algn="l" rtl="0">
              <a:buClr>
                <a:srgbClr val="7030A0"/>
              </a:buClr>
              <a:buFont typeface="Arial" panose="020B0604020202020204" pitchFamily="34" charset="0"/>
              <a:buChar char="•"/>
            </a:pPr>
            <a:r>
              <a:rPr lang="fr-ca" sz="1200" b="0" i="0" u="none" baseline="0"/>
              <a:t>Un processus d’évaluation de l’accessibilité des TIC bien établi est en place.</a:t>
            </a:r>
          </a:p>
          <a:p>
            <a:pPr marL="171450" indent="-171450" algn="l" rtl="0">
              <a:buClr>
                <a:srgbClr val="7030A0"/>
              </a:buClr>
              <a:buFont typeface="Arial" panose="020B0604020202020204" pitchFamily="34" charset="0"/>
              <a:buChar char="•"/>
            </a:pPr>
            <a:r>
              <a:rPr lang="fr-ca" sz="1200" b="0" i="0" u="none" baseline="0"/>
              <a:t>Processus central d’intégration des TIC pour l’accessibilité. </a:t>
            </a:r>
          </a:p>
        </p:txBody>
      </p:sp>
      <p:sp>
        <p:nvSpPr>
          <p:cNvPr id="14" name="TextBox 13"/>
          <p:cNvSpPr txBox="1"/>
          <p:nvPr>
            <p:custDataLst>
              <p:tags r:id="rId4"/>
            </p:custDataLst>
          </p:nvPr>
        </p:nvSpPr>
        <p:spPr>
          <a:xfrm>
            <a:off x="5473389" y="924400"/>
            <a:ext cx="3222119" cy="2185214"/>
          </a:xfrm>
          <a:prstGeom prst="rect">
            <a:avLst/>
          </a:prstGeom>
          <a:solidFill>
            <a:schemeClr val="bg1">
              <a:lumMod val="95000"/>
            </a:schemeClr>
          </a:solidFill>
        </p:spPr>
        <p:txBody>
          <a:bodyPr wrap="square" rtlCol="0">
            <a:spAutoFit/>
          </a:bodyPr>
          <a:lstStyle/>
          <a:p>
            <a:pPr algn="l" rtl="0"/>
            <a:r>
              <a:rPr lang="fr-ca" sz="1400" b="1" i="0" u="none" baseline="0">
                <a:ea typeface="Verdana" panose="020B0604030504040204" pitchFamily="34" charset="0"/>
                <a:cs typeface="Verdana" panose="020B0604030504040204" pitchFamily="34" charset="0"/>
              </a:rPr>
              <a:t>État souhaité (proposé) </a:t>
            </a:r>
            <a:r>
              <a:rPr lang="fr-ca" sz="1400" b="0" i="0" u="none" baseline="0">
                <a:ea typeface="Verdana" panose="020B0604030504040204" pitchFamily="34" charset="0"/>
                <a:cs typeface="Verdana" panose="020B0604030504040204" pitchFamily="34" charset="0"/>
              </a:rPr>
              <a:t>:</a:t>
            </a:r>
          </a:p>
          <a:p>
            <a:endParaRPr lang="fr-ca" sz="1400" dirty="0">
              <a:ea typeface="Verdana" panose="020B0604030504040204" pitchFamily="34" charset="0"/>
              <a:cs typeface="Verdana" panose="020B0604030504040204" pitchFamily="34" charset="0"/>
            </a:endParaRPr>
          </a:p>
          <a:p>
            <a:pPr marL="171450" indent="-171450" algn="l" rtl="0">
              <a:buClr>
                <a:srgbClr val="7030A0"/>
              </a:buClr>
              <a:buFont typeface="Arial" panose="020B0604020202020204" pitchFamily="34" charset="0"/>
              <a:buChar char="•"/>
            </a:pPr>
            <a:r>
              <a:rPr lang="fr-ca" sz="1200" b="0" i="0" u="none" baseline="0">
                <a:ea typeface="Verdana" panose="020B0604030504040204" pitchFamily="34" charset="0"/>
                <a:cs typeface="Verdana" panose="020B0604030504040204" pitchFamily="34" charset="0"/>
              </a:rPr>
              <a:t>Les employés et les clients d’EDSC peuvent accéder à toutes les TIC et les utiliser, peu importe leur condition ou leur handicap.</a:t>
            </a:r>
          </a:p>
          <a:p>
            <a:pPr marL="171450" indent="-171450" algn="l" rtl="0">
              <a:buClr>
                <a:srgbClr val="7030A0"/>
              </a:buClr>
              <a:buFont typeface="Arial" panose="020B0604020202020204" pitchFamily="34" charset="0"/>
              <a:buChar char="•"/>
            </a:pPr>
            <a:endParaRPr lang="fr-ca" sz="1200" dirty="0">
              <a:ea typeface="Verdana" panose="020B0604030504040204" pitchFamily="34" charset="0"/>
              <a:cs typeface="Verdana" panose="020B0604030504040204" pitchFamily="34" charset="0"/>
            </a:endParaRPr>
          </a:p>
          <a:p>
            <a:pPr marL="171450" indent="-171450" algn="l" rtl="0">
              <a:buClr>
                <a:srgbClr val="7030A0"/>
              </a:buClr>
              <a:buFont typeface="Arial" panose="020B0604020202020204" pitchFamily="34" charset="0"/>
              <a:buChar char="•"/>
            </a:pPr>
            <a:r>
              <a:rPr lang="fr-ca" sz="1200" b="0" i="0" u="none" baseline="0">
                <a:ea typeface="Verdana" panose="020B0604030504040204" pitchFamily="34" charset="0"/>
                <a:cs typeface="Verdana" panose="020B0604030504040204" pitchFamily="34" charset="0"/>
              </a:rPr>
              <a:t>Tous les processus de la DGIIT tiennent compte de l’accessibilité, s’il y a lieu, dès le début des projets afin de créer des environnements inclusifs.</a:t>
            </a:r>
            <a:endParaRPr lang="fr-ca" sz="1200" b="1" dirty="0">
              <a:ea typeface="Verdana" panose="020B0604030504040204" pitchFamily="34" charset="0"/>
              <a:cs typeface="Verdana" panose="020B0604030504040204" pitchFamily="34" charset="0"/>
            </a:endParaRPr>
          </a:p>
          <a:p>
            <a:endParaRPr lang="fr-ca" sz="1200" b="1" dirty="0">
              <a:ea typeface="Verdana" panose="020B0604030504040204" pitchFamily="34" charset="0"/>
              <a:cs typeface="Verdana" panose="020B0604030504040204" pitchFamily="34" charset="0"/>
            </a:endParaRPr>
          </a:p>
        </p:txBody>
      </p:sp>
      <p:sp>
        <p:nvSpPr>
          <p:cNvPr id="16" name="TextBox 15"/>
          <p:cNvSpPr txBox="1"/>
          <p:nvPr>
            <p:custDataLst>
              <p:tags r:id="rId5"/>
            </p:custDataLst>
          </p:nvPr>
        </p:nvSpPr>
        <p:spPr>
          <a:xfrm>
            <a:off x="461554" y="3677239"/>
            <a:ext cx="8220891" cy="2292935"/>
          </a:xfrm>
          <a:prstGeom prst="rect">
            <a:avLst/>
          </a:prstGeom>
          <a:solidFill>
            <a:schemeClr val="accent2">
              <a:lumMod val="20000"/>
              <a:lumOff val="80000"/>
            </a:schemeClr>
          </a:solidFill>
        </p:spPr>
        <p:txBody>
          <a:bodyPr wrap="square" rtlCol="0">
            <a:spAutoFit/>
          </a:bodyPr>
          <a:lstStyle/>
          <a:p>
            <a:pPr algn="l" rtl="0"/>
            <a:r>
              <a:rPr lang="fr-ca" sz="1400" b="1" i="0" u="none" baseline="0" dirty="0"/>
              <a:t>Mesures de réussite d’ici 2025 (proposées) :</a:t>
            </a:r>
          </a:p>
          <a:p>
            <a:endParaRPr lang="fr-ca" sz="1200" b="1" dirty="0"/>
          </a:p>
          <a:p>
            <a:pPr marL="171450" lvl="0" indent="-171450" algn="l" rtl="0">
              <a:buFont typeface="Arial" panose="020B0604020202020204" pitchFamily="34" charset="0"/>
              <a:buChar char="•"/>
            </a:pPr>
            <a:r>
              <a:rPr lang="fr-ca" sz="1300" b="0" i="0" u="none" baseline="0" dirty="0"/>
              <a:t>100 % des produits de TIC acquis sont accessibles.</a:t>
            </a:r>
          </a:p>
          <a:p>
            <a:pPr marL="171450" lvl="0" indent="-171450" algn="l" rtl="0">
              <a:buFont typeface="Arial" panose="020B0604020202020204" pitchFamily="34" charset="0"/>
              <a:buChar char="•"/>
            </a:pPr>
            <a:r>
              <a:rPr lang="fr-ca" sz="1300" b="0" i="0" u="none" baseline="0" dirty="0"/>
              <a:t>Depuis 2020, la totalité des nouveaux marchés de TIC </a:t>
            </a:r>
            <a:r>
              <a:rPr lang="fr-ca" sz="1300" b="0" i="0" u="none" baseline="0" dirty="0" smtClean="0"/>
              <a:t>est assujettie </a:t>
            </a:r>
            <a:r>
              <a:rPr lang="fr-ca" sz="1300" b="0" i="0" u="none" baseline="0" dirty="0"/>
              <a:t>à des exigences en matière d’accessibilité.</a:t>
            </a:r>
          </a:p>
          <a:p>
            <a:pPr marL="171450" lvl="0" indent="-171450" algn="l" rtl="0">
              <a:buFont typeface="Arial" panose="020B0604020202020204" pitchFamily="34" charset="0"/>
              <a:buChar char="•"/>
            </a:pPr>
            <a:r>
              <a:rPr lang="fr-ca" sz="1300" b="0" i="0" u="none" baseline="0" dirty="0"/>
              <a:t>Le pourcentage des solutions internes (SERTI, SNCT) qui satisfont aux normes d’accessibilité passera à 25 % d’ici 2021, à 60 % d’ici 2022 et à 100 % d’ici 2025. </a:t>
            </a:r>
          </a:p>
          <a:p>
            <a:pPr marL="171450" lvl="0" indent="-171450" algn="l" rtl="0">
              <a:buFont typeface="Arial" panose="020B0604020202020204" pitchFamily="34" charset="0"/>
              <a:buChar char="•"/>
            </a:pPr>
            <a:r>
              <a:rPr lang="fr-ca" sz="1300" b="0" i="0" u="none" baseline="0" dirty="0"/>
              <a:t>Le pourcentage des produits commerciaux (p. ex., </a:t>
            </a:r>
            <a:r>
              <a:rPr lang="fr-ca" sz="1300" b="0" i="0" u="none" baseline="0" dirty="0" err="1"/>
              <a:t>PeopleSoft</a:t>
            </a:r>
            <a:r>
              <a:rPr lang="fr-ca" sz="1300" b="0" i="0" u="none" baseline="0" dirty="0"/>
              <a:t>) qui satisfont aux exigences en matière d’accessibilité passera à 25 % d’ici 2022, à 50 % d’ici 2023 et à 100 % d’ici 2025. </a:t>
            </a:r>
          </a:p>
          <a:p>
            <a:pPr marL="171450" lvl="0" indent="-171450" algn="l" rtl="0">
              <a:buFont typeface="Arial" panose="020B0604020202020204" pitchFamily="34" charset="0"/>
              <a:buChar char="•"/>
            </a:pPr>
            <a:r>
              <a:rPr lang="fr-ca" sz="1300" b="0" i="0" u="none" baseline="0" dirty="0"/>
              <a:t>100 % des employés qui ont besoin d’un poste de travail adapté en ont un. </a:t>
            </a:r>
          </a:p>
          <a:p>
            <a:pPr marL="171450" lvl="0" indent="-171450" algn="l" rtl="0">
              <a:buFont typeface="Arial" panose="020B0604020202020204" pitchFamily="34" charset="0"/>
              <a:buChar char="•"/>
            </a:pPr>
            <a:r>
              <a:rPr lang="fr-ca" sz="1300" b="0" i="0" u="none" baseline="0" dirty="0"/>
              <a:t>Les employés handicapés d’EDSC jouissent d'un meilleur accès aux demandes de pension.</a:t>
            </a:r>
          </a:p>
        </p:txBody>
      </p:sp>
      <p:sp>
        <p:nvSpPr>
          <p:cNvPr id="4" name="Slide Number Placeholder 3"/>
          <p:cNvSpPr>
            <a:spLocks noGrp="1"/>
          </p:cNvSpPr>
          <p:nvPr>
            <p:ph type="sldNum" sz="quarter" idx="12"/>
            <p:custDataLst>
              <p:tags r:id="rId6"/>
            </p:custDataLst>
          </p:nvPr>
        </p:nvSpPr>
        <p:spPr>
          <a:xfrm>
            <a:off x="6553200" y="6460856"/>
            <a:ext cx="2133600" cy="365125"/>
          </a:xfrm>
        </p:spPr>
        <p:txBody>
          <a:bodyPr/>
          <a:lstStyle/>
          <a:p>
            <a:pPr algn="r" rtl="0"/>
            <a:fld id="{2E86C063-E22E-2E4C-A523-54089486E38F}" type="slidenum">
              <a:rPr/>
              <a:t>30</a:t>
            </a:fld>
            <a:endParaRPr lang="fr-ca" dirty="0"/>
          </a:p>
        </p:txBody>
      </p:sp>
    </p:spTree>
    <p:extLst>
      <p:ext uri="{BB962C8B-B14F-4D97-AF65-F5344CB8AC3E}">
        <p14:creationId xmlns:p14="http://schemas.microsoft.com/office/powerpoint/2010/main" val="21071350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3"/>
          <p:cNvSpPr>
            <a:spLocks noGrp="1"/>
          </p:cNvSpPr>
          <p:nvPr>
            <p:ph type="title"/>
            <p:custDataLst>
              <p:tags r:id="rId1"/>
            </p:custDataLst>
          </p:nvPr>
        </p:nvSpPr>
        <p:spPr>
          <a:xfrm>
            <a:off x="324680" y="181874"/>
            <a:ext cx="8229600" cy="1143000"/>
          </a:xfrm>
        </p:spPr>
        <p:txBody>
          <a:bodyPr>
            <a:normAutofit/>
          </a:bodyPr>
          <a:lstStyle/>
          <a:p>
            <a:pPr algn="l" rtl="0"/>
            <a:r>
              <a:rPr lang="fr-ca" sz="2800" b="1" i="0" u="none" baseline="0">
                <a:solidFill>
                  <a:srgbClr val="7030A0"/>
                </a:solidFill>
                <a:cs typeface="+mn-cs"/>
              </a:rPr>
              <a:t>Lignes directrices pour rendre les technologies de l’information accessibles à tous</a:t>
            </a:r>
            <a:endParaRPr lang="fr-ca" sz="2200" dirty="0">
              <a:solidFill>
                <a:srgbClr val="7030A0"/>
              </a:solidFill>
              <a:latin typeface="+mn-lt"/>
              <a:ea typeface="+mn-ea"/>
              <a:cs typeface="+mn-cs"/>
            </a:endParaRPr>
          </a:p>
        </p:txBody>
      </p:sp>
      <p:sp>
        <p:nvSpPr>
          <p:cNvPr id="3" name="Content Placeholder 3"/>
          <p:cNvSpPr>
            <a:spLocks noGrp="1"/>
          </p:cNvSpPr>
          <p:nvPr>
            <p:ph idx="4294967295"/>
            <p:custDataLst>
              <p:tags r:id="rId2"/>
            </p:custDataLst>
          </p:nvPr>
        </p:nvSpPr>
        <p:spPr>
          <a:xfrm>
            <a:off x="324679" y="1310345"/>
            <a:ext cx="8229601" cy="4740364"/>
          </a:xfrm>
          <a:prstGeom prst="rect">
            <a:avLst/>
          </a:prstGeom>
          <a:ln>
            <a:noFill/>
          </a:ln>
        </p:spPr>
        <p:txBody>
          <a:bodyPr>
            <a:noAutofit/>
          </a:bodyPr>
          <a:lstStyle/>
          <a:p>
            <a:pPr marL="0" indent="0" algn="l" rtl="0">
              <a:spcBef>
                <a:spcPts val="0"/>
              </a:spcBef>
              <a:spcAft>
                <a:spcPts val="600"/>
              </a:spcAft>
              <a:buClr>
                <a:srgbClr val="7030A0"/>
              </a:buClr>
              <a:buNone/>
            </a:pPr>
            <a:r>
              <a:rPr lang="fr-ca" sz="1400" b="1" i="0" u="none" baseline="0" dirty="0"/>
              <a:t>En bref, les </a:t>
            </a:r>
            <a:r>
              <a:rPr lang="fr-ca" sz="1400" b="1" i="0" u="none" baseline="0" dirty="0">
                <a:hlinkClick r:id="rId5"/>
              </a:rPr>
              <a:t>lignes directrices</a:t>
            </a:r>
            <a:r>
              <a:rPr lang="fr-ca" sz="1400" b="1" i="0" u="none" baseline="0" dirty="0"/>
              <a:t> précisent ce qui suit :</a:t>
            </a:r>
          </a:p>
          <a:p>
            <a:pPr algn="l" rtl="0">
              <a:spcBef>
                <a:spcPts val="0"/>
              </a:spcBef>
              <a:spcAft>
                <a:spcPts val="600"/>
              </a:spcAft>
              <a:buClr>
                <a:srgbClr val="7030A0"/>
              </a:buClr>
            </a:pPr>
            <a:r>
              <a:rPr lang="fr-ca" sz="1400" b="1" i="0" u="none" baseline="0" dirty="0"/>
              <a:t>Tirer avantage de la </a:t>
            </a:r>
            <a:r>
              <a:rPr lang="fr-ca" sz="1400" b="1" i="0" u="none" baseline="0" dirty="0">
                <a:hlinkClick r:id="rId6"/>
              </a:rPr>
              <a:t>Norme européenne harmonisée, EN 301 549 (2018)</a:t>
            </a:r>
            <a:r>
              <a:rPr lang="fr-ca" sz="1400" b="1" i="0" u="none" baseline="0" dirty="0"/>
              <a:t> dans les situations suivantes :</a:t>
            </a:r>
          </a:p>
          <a:p>
            <a:pPr lvl="1" algn="l" rtl="0">
              <a:spcBef>
                <a:spcPts val="0"/>
              </a:spcBef>
              <a:spcAft>
                <a:spcPts val="600"/>
              </a:spcAft>
              <a:buClr>
                <a:srgbClr val="7030A0"/>
              </a:buClr>
            </a:pPr>
            <a:r>
              <a:rPr lang="fr-ca" sz="1200" b="0" i="0" u="none" baseline="0" dirty="0"/>
              <a:t>Acquisition ou élaboration de solutions et d'équipement de TI internes ou publics, y compris le contenu Web et tous les outils et l’équipement de TI utilisés par les fonctionnaires fédéraux.</a:t>
            </a:r>
          </a:p>
          <a:p>
            <a:pPr lvl="1" algn="l" rtl="0">
              <a:spcBef>
                <a:spcPts val="0"/>
              </a:spcBef>
              <a:spcAft>
                <a:spcPts val="600"/>
              </a:spcAft>
              <a:buClr>
                <a:srgbClr val="7030A0"/>
              </a:buClr>
            </a:pPr>
            <a:r>
              <a:rPr lang="fr-ca" sz="1200" b="0" i="0" u="none" baseline="0" dirty="0"/>
              <a:t>Tenir compte de l’accessibilité dans le processus de gestion du cycle de vie des solutions et du matériel de TI existants, y compris le contenu Web.</a:t>
            </a:r>
            <a:endParaRPr lang="fr-ca" sz="1200" dirty="0"/>
          </a:p>
          <a:p>
            <a:pPr algn="l" rtl="0">
              <a:spcBef>
                <a:spcPts val="0"/>
              </a:spcBef>
              <a:spcAft>
                <a:spcPts val="600"/>
              </a:spcAft>
              <a:buClr>
                <a:srgbClr val="7030A0"/>
              </a:buClr>
            </a:pPr>
            <a:r>
              <a:rPr lang="fr-ca" sz="1400" b="1" i="0" u="none" baseline="0" dirty="0"/>
              <a:t>Conformément à la Norme européenne harmonisée EN 301 549 (2018), les ministères, organismes et organisations sont fortement encouragés à se conformer à la dernière version des </a:t>
            </a:r>
            <a:r>
              <a:rPr lang="fr-ca" sz="1400" b="1" i="0" u="none" baseline="0" dirty="0">
                <a:hlinkClick r:id="rId7"/>
              </a:rPr>
              <a:t>Règles pour l’accessibilité des contenus Web (WCAG) 2.1 AA (2018)</a:t>
            </a:r>
            <a:r>
              <a:rPr lang="fr-ca" sz="1400" b="1" i="0" u="none" baseline="0" dirty="0"/>
              <a:t>.</a:t>
            </a:r>
            <a:endParaRPr lang="fr-ca" sz="1400" b="1" dirty="0"/>
          </a:p>
          <a:p>
            <a:pPr algn="l" rtl="0"/>
            <a:r>
              <a:rPr lang="fr-ca" sz="1400" b="1" i="0" u="none" baseline="0" dirty="0"/>
              <a:t>Les ministères, organismes et organisations sont fortement encouragés à :</a:t>
            </a:r>
          </a:p>
          <a:p>
            <a:pPr lvl="1" algn="l" rtl="0"/>
            <a:r>
              <a:rPr lang="fr-ca" sz="1200" b="0" i="0" u="none" baseline="0" dirty="0"/>
              <a:t>S’assurer que les fonctions d’accessibilité de leurs solutions et leur équipement de TI sont activées.</a:t>
            </a:r>
          </a:p>
          <a:p>
            <a:pPr lvl="1" algn="l" rtl="0"/>
            <a:r>
              <a:rPr lang="fr-ca" sz="1200" b="0" i="0" u="none" baseline="0" dirty="0"/>
              <a:t>Tirer parti des outils et de la capacité organisationnels pour veiller à ce que les solutions et le matériel de TI internes soient accessibles aux fonctionnaires.</a:t>
            </a:r>
          </a:p>
          <a:p>
            <a:pPr lvl="1" algn="l" rtl="0"/>
            <a:r>
              <a:rPr lang="fr-ca" sz="1200" b="0" i="0" u="none" baseline="0" dirty="0"/>
              <a:t>Collaborer avec le Bureau de l’accessibilité de la TI (EDSC) pour déterminer et déployer des outils et des technologies accessibles et pour éliminer les autres obstacles à l’accessibilité associés à la TI.</a:t>
            </a:r>
          </a:p>
          <a:p>
            <a:pPr lvl="1" algn="l" rtl="0"/>
            <a:r>
              <a:rPr lang="fr-ca" sz="1200" b="0" i="0" u="none" baseline="0" dirty="0"/>
              <a:t>Tirer parti de leurs programmes d’accessibilité internes existants lorsque ceux-ci satisfont aux exigences du gouvernement du Canada en matière d’accessibilité.</a:t>
            </a:r>
          </a:p>
          <a:p>
            <a:pPr lvl="1" algn="l" rtl="0"/>
            <a:r>
              <a:rPr lang="fr-ca" sz="1200" b="0" i="0" u="none" baseline="0" dirty="0"/>
              <a:t>Travailler dans un environnement ouvert et utiliser des logiciels de source ouverte pour aider les autres à mettre au point des systèmes de TI communs et accessibles dans l’ensemble des ministères, des organismes et des organisations.</a:t>
            </a:r>
          </a:p>
          <a:p>
            <a:pPr algn="l" rtl="0">
              <a:spcBef>
                <a:spcPts val="0"/>
              </a:spcBef>
              <a:spcAft>
                <a:spcPts val="600"/>
              </a:spcAft>
              <a:buClr>
                <a:srgbClr val="7030A0"/>
              </a:buClr>
            </a:pPr>
            <a:endParaRPr lang="fr-ca" sz="1400" dirty="0"/>
          </a:p>
        </p:txBody>
      </p:sp>
      <p:sp>
        <p:nvSpPr>
          <p:cNvPr id="4" name="Slide Number Placeholder 3"/>
          <p:cNvSpPr>
            <a:spLocks noGrp="1"/>
          </p:cNvSpPr>
          <p:nvPr>
            <p:ph type="sldNum" sz="quarter" idx="12"/>
            <p:custDataLst>
              <p:tags r:id="rId3"/>
            </p:custDataLst>
          </p:nvPr>
        </p:nvSpPr>
        <p:spPr/>
        <p:txBody>
          <a:bodyPr/>
          <a:lstStyle/>
          <a:p>
            <a:pPr algn="r" rtl="0"/>
            <a:fld id="{2E86C063-E22E-2E4C-A523-54089486E38F}" type="slidenum">
              <a:rPr/>
              <a:t>31</a:t>
            </a:fld>
            <a:endParaRPr lang="fr-ca"/>
          </a:p>
        </p:txBody>
      </p:sp>
    </p:spTree>
    <p:extLst>
      <p:ext uri="{BB962C8B-B14F-4D97-AF65-F5344CB8AC3E}">
        <p14:creationId xmlns:p14="http://schemas.microsoft.com/office/powerpoint/2010/main" val="17861966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BF451-3AE9-4727-9FAD-89E9B9C38AD5}"/>
              </a:ext>
            </a:extLst>
          </p:cNvPr>
          <p:cNvSpPr>
            <a:spLocks noGrp="1"/>
          </p:cNvSpPr>
          <p:nvPr>
            <p:ph type="title"/>
            <p:custDataLst>
              <p:tags r:id="rId1"/>
            </p:custDataLst>
          </p:nvPr>
        </p:nvSpPr>
        <p:spPr/>
        <p:txBody>
          <a:bodyPr>
            <a:normAutofit fontScale="90000"/>
          </a:bodyPr>
          <a:lstStyle/>
          <a:p>
            <a:pPr algn="l" rtl="0"/>
            <a:r>
              <a:rPr lang="fr-ca" b="1" i="0" u="none" baseline="0" dirty="0">
                <a:solidFill>
                  <a:srgbClr val="7030A0"/>
                </a:solidFill>
              </a:rPr>
              <a:t>Projet de conformité en matière d'accessibilité</a:t>
            </a:r>
          </a:p>
        </p:txBody>
      </p:sp>
      <p:sp>
        <p:nvSpPr>
          <p:cNvPr id="3" name="Content Placeholder 2">
            <a:extLst>
              <a:ext uri="{FF2B5EF4-FFF2-40B4-BE49-F238E27FC236}">
                <a16:creationId xmlns:a16="http://schemas.microsoft.com/office/drawing/2014/main" id="{CC94A2F8-FC28-457E-A6CE-F9D1EC645BA0}"/>
              </a:ext>
            </a:extLst>
          </p:cNvPr>
          <p:cNvSpPr>
            <a:spLocks noGrp="1"/>
          </p:cNvSpPr>
          <p:nvPr>
            <p:ph idx="1"/>
            <p:custDataLst>
              <p:tags r:id="rId2"/>
            </p:custDataLst>
          </p:nvPr>
        </p:nvSpPr>
        <p:spPr>
          <a:xfrm>
            <a:off x="457200" y="1410646"/>
            <a:ext cx="8229600" cy="4525963"/>
          </a:xfrm>
        </p:spPr>
        <p:txBody>
          <a:bodyPr>
            <a:normAutofit fontScale="55000" lnSpcReduction="20000"/>
          </a:bodyPr>
          <a:lstStyle/>
          <a:p>
            <a:pPr marL="0" indent="0" algn="l" rtl="0">
              <a:buNone/>
            </a:pPr>
            <a:r>
              <a:rPr lang="fr-ca" b="0" i="0" u="none" baseline="0" dirty="0"/>
              <a:t>L’analyse de l’état actuel révèle que 303 applications internes et plus de 500 produits logiciels (logiciels commerciaux, logiciels libres, logiciels de source ouverte ou autres produits commandés par le gouvernement) s'inscrivent dans la portée de ce projet.</a:t>
            </a:r>
          </a:p>
          <a:p>
            <a:pPr algn="l" rtl="0"/>
            <a:r>
              <a:rPr lang="fr-ca" b="0" i="0" u="none" baseline="0" dirty="0"/>
              <a:t>Le projet a pour mandat de rendre toutes les applications et tous les produits accessibles d’ici 2025.</a:t>
            </a:r>
          </a:p>
          <a:p>
            <a:pPr marL="0" indent="0" algn="l" rtl="0">
              <a:buNone/>
            </a:pPr>
            <a:endParaRPr lang="fr-ca" dirty="0"/>
          </a:p>
          <a:p>
            <a:pPr marL="0" indent="0" algn="l" rtl="0">
              <a:buNone/>
            </a:pPr>
            <a:r>
              <a:rPr lang="fr-ca" b="0" i="0" u="none" baseline="0" dirty="0"/>
              <a:t>La stratégie s'inspirera des moyens utilisés dans le cadre des solutions externes axées sur les clients :</a:t>
            </a:r>
          </a:p>
          <a:p>
            <a:pPr algn="l" rtl="0"/>
            <a:r>
              <a:rPr lang="fr-ca" b="0" i="0" u="none" baseline="0" dirty="0"/>
              <a:t>Utilisation d'une approche progressive par ordre de priorité.</a:t>
            </a:r>
          </a:p>
          <a:p>
            <a:pPr algn="l" rtl="0"/>
            <a:r>
              <a:rPr lang="fr-ca" b="0" i="0" u="none" baseline="0" dirty="0"/>
              <a:t>Harmonisation des changements en matière d’accessibilité avec d’autres améliorations prévues pour réduire au minimum les coûts et les risques.</a:t>
            </a:r>
          </a:p>
          <a:p>
            <a:pPr algn="l" rtl="0"/>
            <a:r>
              <a:rPr lang="fr-ca" b="0" i="0" u="none" baseline="0" dirty="0"/>
              <a:t>Utilisation d'une approche planifiée et progressive pour atteindre nos objectifs.</a:t>
            </a:r>
          </a:p>
          <a:p>
            <a:pPr marL="0" indent="0" algn="l" rtl="0">
              <a:buNone/>
            </a:pPr>
            <a:endParaRPr lang="fr-ca" dirty="0"/>
          </a:p>
          <a:p>
            <a:pPr marL="0" indent="0" algn="l" rtl="0">
              <a:buNone/>
            </a:pPr>
            <a:r>
              <a:rPr lang="fr-ca" b="0" i="0" u="none" baseline="0" dirty="0"/>
              <a:t>Des questions? </a:t>
            </a:r>
            <a:r>
              <a:rPr lang="fr-ca" b="0" i="0" u="sng" baseline="0" dirty="0">
                <a:hlinkClick r:id="rId5"/>
              </a:rPr>
              <a:t>EDSC.PCA-ACP.ESDC@hrsdc-rhdcc.gc.ca</a:t>
            </a:r>
            <a:endParaRPr lang="fr-ca" u="sng" dirty="0"/>
          </a:p>
          <a:p>
            <a:pPr marL="0" indent="0" algn="l" rtl="0">
              <a:buNone/>
            </a:pPr>
            <a:r>
              <a:rPr lang="fr-ca" b="1" i="0" u="none" baseline="0" dirty="0"/>
              <a:t>Point de partage du projet : </a:t>
            </a:r>
            <a:r>
              <a:rPr lang="fr-ca" b="1" i="0" u="sng" baseline="0" dirty="0">
                <a:hlinkClick r:id="rId6"/>
              </a:rPr>
              <a:t>Projet de conformité</a:t>
            </a:r>
            <a:endParaRPr lang="fr-ca" dirty="0"/>
          </a:p>
          <a:p>
            <a:endParaRPr lang="fr-ca" dirty="0"/>
          </a:p>
        </p:txBody>
      </p:sp>
      <p:sp>
        <p:nvSpPr>
          <p:cNvPr id="4" name="Slide Number Placeholder 3">
            <a:extLst>
              <a:ext uri="{FF2B5EF4-FFF2-40B4-BE49-F238E27FC236}">
                <a16:creationId xmlns:a16="http://schemas.microsoft.com/office/drawing/2014/main" id="{B76CB91E-56D1-481F-B6FA-84CEB1C41B2C}"/>
              </a:ext>
            </a:extLst>
          </p:cNvPr>
          <p:cNvSpPr>
            <a:spLocks noGrp="1"/>
          </p:cNvSpPr>
          <p:nvPr>
            <p:ph type="sldNum" sz="quarter" idx="12"/>
            <p:custDataLst>
              <p:tags r:id="rId3"/>
            </p:custDataLst>
          </p:nvPr>
        </p:nvSpPr>
        <p:spPr/>
        <p:txBody>
          <a:bodyPr/>
          <a:lstStyle/>
          <a:p>
            <a:pPr algn="r" rtl="0"/>
            <a:fld id="{2E86C063-E22E-2E4C-A523-54089486E38F}" type="slidenum">
              <a:rPr/>
              <a:t>32</a:t>
            </a:fld>
            <a:endParaRPr lang="fr-ca"/>
          </a:p>
        </p:txBody>
      </p:sp>
    </p:spTree>
    <p:extLst>
      <p:ext uri="{BB962C8B-B14F-4D97-AF65-F5344CB8AC3E}">
        <p14:creationId xmlns:p14="http://schemas.microsoft.com/office/powerpoint/2010/main" val="9972418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BF451-3AE9-4727-9FAD-89E9B9C38AD5}"/>
              </a:ext>
            </a:extLst>
          </p:cNvPr>
          <p:cNvSpPr>
            <a:spLocks noGrp="1"/>
          </p:cNvSpPr>
          <p:nvPr>
            <p:ph type="title"/>
            <p:custDataLst>
              <p:tags r:id="rId1"/>
            </p:custDataLst>
          </p:nvPr>
        </p:nvSpPr>
        <p:spPr/>
        <p:txBody>
          <a:bodyPr/>
          <a:lstStyle/>
          <a:p>
            <a:pPr algn="l" rtl="0">
              <a:buClr>
                <a:srgbClr val="7030A0"/>
              </a:buClr>
            </a:pPr>
            <a:r>
              <a:rPr lang="fr-ca" b="1" i="0" u="none" baseline="0">
                <a:solidFill>
                  <a:srgbClr val="7030A0"/>
                </a:solidFill>
              </a:rPr>
              <a:t>Aperçu des outils d’accessibilité</a:t>
            </a:r>
            <a:endParaRPr lang="fr-ca" sz="3200" dirty="0">
              <a:solidFill>
                <a:srgbClr val="7030A0"/>
              </a:solidFill>
            </a:endParaRPr>
          </a:p>
        </p:txBody>
      </p:sp>
      <p:sp>
        <p:nvSpPr>
          <p:cNvPr id="3" name="Content Placeholder 2">
            <a:extLst>
              <a:ext uri="{FF2B5EF4-FFF2-40B4-BE49-F238E27FC236}">
                <a16:creationId xmlns:a16="http://schemas.microsoft.com/office/drawing/2014/main" id="{CC94A2F8-FC28-457E-A6CE-F9D1EC645BA0}"/>
              </a:ext>
            </a:extLst>
          </p:cNvPr>
          <p:cNvSpPr>
            <a:spLocks noGrp="1"/>
          </p:cNvSpPr>
          <p:nvPr>
            <p:ph idx="1"/>
            <p:custDataLst>
              <p:tags r:id="rId2"/>
            </p:custDataLst>
          </p:nvPr>
        </p:nvSpPr>
        <p:spPr/>
        <p:txBody>
          <a:bodyPr>
            <a:normAutofit lnSpcReduction="10000"/>
          </a:bodyPr>
          <a:lstStyle/>
          <a:p>
            <a:pPr algn="l" rtl="0"/>
            <a:r>
              <a:rPr lang="fr-ca" sz="2800" b="0" i="0" u="sng" baseline="0">
                <a:hlinkClick r:id="rId5"/>
              </a:rPr>
              <a:t>Colour Contrast Analyser</a:t>
            </a:r>
            <a:endParaRPr lang="fr-ca" sz="2800" dirty="0"/>
          </a:p>
          <a:p>
            <a:pPr algn="l" rtl="0"/>
            <a:r>
              <a:rPr lang="fr-ca" sz="2800" b="0" i="0" u="sng" baseline="0">
                <a:hlinkClick r:id="rId6"/>
              </a:rPr>
              <a:t>WAVE Firefox / Chrome Extension</a:t>
            </a:r>
            <a:endParaRPr lang="fr-ca" sz="2800" dirty="0"/>
          </a:p>
          <a:p>
            <a:pPr algn="l" rtl="0"/>
            <a:r>
              <a:rPr lang="fr-ca" sz="2800" b="0" i="0" u="sng" baseline="0">
                <a:hlinkClick r:id="rId7"/>
              </a:rPr>
              <a:t>Complex Data Table Markup Toolbar</a:t>
            </a:r>
            <a:endParaRPr lang="fr-ca" sz="2800" dirty="0"/>
          </a:p>
          <a:p>
            <a:pPr algn="l" rtl="0"/>
            <a:r>
              <a:rPr lang="fr-ca" sz="2800" b="0" i="0" u="none" baseline="0"/>
              <a:t>Firebug (discontinué) / F12 Developer Tools</a:t>
            </a:r>
          </a:p>
          <a:p>
            <a:pPr algn="l" rtl="0"/>
            <a:r>
              <a:rPr lang="fr-ca" sz="2800" b="0" i="0" u="sng" baseline="0">
                <a:hlinkClick r:id="rId8"/>
              </a:rPr>
              <a:t>HTML_CodeSniffer</a:t>
            </a:r>
            <a:endParaRPr lang="fr-ca" sz="2800" u="sng" dirty="0"/>
          </a:p>
          <a:p>
            <a:pPr algn="l" rtl="0"/>
            <a:r>
              <a:rPr lang="fr-ca" sz="2800" b="0" i="0" u="sng" baseline="0">
                <a:hlinkClick r:id="rId9"/>
              </a:rPr>
              <a:t>Nordburg.ca</a:t>
            </a:r>
            <a:endParaRPr lang="fr-ca" sz="2800" u="sng" dirty="0"/>
          </a:p>
          <a:p>
            <a:pPr algn="l" rtl="0"/>
            <a:r>
              <a:rPr lang="fr-ca" sz="2800" b="0" i="0" u="none" baseline="0">
                <a:hlinkClick r:id="rId10"/>
              </a:rPr>
              <a:t>aXe testing</a:t>
            </a:r>
            <a:r>
              <a:rPr lang="fr-ca" sz="2800" b="0" i="0" u="none" baseline="0"/>
              <a:t> par Deque</a:t>
            </a:r>
            <a:endParaRPr lang="fr-ca" sz="2800" dirty="0" smtClean="0"/>
          </a:p>
          <a:p>
            <a:pPr algn="l" rtl="0"/>
            <a:r>
              <a:rPr lang="fr-ca" sz="2800" b="0" i="0" u="none" baseline="0">
                <a:hlinkClick r:id="rId11"/>
              </a:rPr>
              <a:t>Bookmarklets</a:t>
            </a:r>
            <a:r>
              <a:rPr lang="fr-ca" sz="2800" b="0" i="0" u="none" baseline="0"/>
              <a:t> par Digital A11Y</a:t>
            </a:r>
            <a:endParaRPr lang="fr-ca" sz="2800" dirty="0"/>
          </a:p>
          <a:p>
            <a:pPr algn="l" rtl="0"/>
            <a:r>
              <a:rPr lang="fr-ca" sz="2800" b="0" i="0" u="none" baseline="0"/>
              <a:t>Compliance Deputy / Compliance Sheriff</a:t>
            </a:r>
          </a:p>
          <a:p>
            <a:endParaRPr lang="fr-ca" dirty="0"/>
          </a:p>
        </p:txBody>
      </p:sp>
      <p:sp>
        <p:nvSpPr>
          <p:cNvPr id="4" name="Slide Number Placeholder 3">
            <a:extLst>
              <a:ext uri="{FF2B5EF4-FFF2-40B4-BE49-F238E27FC236}">
                <a16:creationId xmlns:a16="http://schemas.microsoft.com/office/drawing/2014/main" id="{B76CB91E-56D1-481F-B6FA-84CEB1C41B2C}"/>
              </a:ext>
            </a:extLst>
          </p:cNvPr>
          <p:cNvSpPr>
            <a:spLocks noGrp="1"/>
          </p:cNvSpPr>
          <p:nvPr>
            <p:ph type="sldNum" sz="quarter" idx="12"/>
            <p:custDataLst>
              <p:tags r:id="rId3"/>
            </p:custDataLst>
          </p:nvPr>
        </p:nvSpPr>
        <p:spPr/>
        <p:txBody>
          <a:bodyPr/>
          <a:lstStyle/>
          <a:p>
            <a:pPr algn="r" rtl="0"/>
            <a:fld id="{2E86C063-E22E-2E4C-A523-54089486E38F}" type="slidenum">
              <a:rPr/>
              <a:t>33</a:t>
            </a:fld>
            <a:endParaRPr lang="fr-ca"/>
          </a:p>
        </p:txBody>
      </p:sp>
    </p:spTree>
    <p:extLst>
      <p:ext uri="{BB962C8B-B14F-4D97-AF65-F5344CB8AC3E}">
        <p14:creationId xmlns:p14="http://schemas.microsoft.com/office/powerpoint/2010/main" val="22232103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E46B4-A34B-458B-8D6A-F9BDFBB2AC8A}"/>
              </a:ext>
            </a:extLst>
          </p:cNvPr>
          <p:cNvSpPr>
            <a:spLocks noGrp="1"/>
          </p:cNvSpPr>
          <p:nvPr>
            <p:ph type="title"/>
            <p:custDataLst>
              <p:tags r:id="rId1"/>
            </p:custDataLst>
          </p:nvPr>
        </p:nvSpPr>
        <p:spPr/>
        <p:txBody>
          <a:bodyPr/>
          <a:lstStyle/>
          <a:p>
            <a:pPr algn="l" rtl="0"/>
            <a:r>
              <a:rPr lang="fr-ca" b="1" i="0" u="none" baseline="0">
                <a:solidFill>
                  <a:srgbClr val="7030A0"/>
                </a:solidFill>
              </a:rPr>
              <a:t>La structure des WCAG 2.1</a:t>
            </a:r>
            <a:endParaRPr lang="fr-ca" dirty="0">
              <a:solidFill>
                <a:srgbClr val="7030A0"/>
              </a:solidFill>
            </a:endParaRPr>
          </a:p>
        </p:txBody>
      </p:sp>
      <p:sp>
        <p:nvSpPr>
          <p:cNvPr id="3" name="Content Placeholder 2">
            <a:extLst>
              <a:ext uri="{FF2B5EF4-FFF2-40B4-BE49-F238E27FC236}">
                <a16:creationId xmlns:a16="http://schemas.microsoft.com/office/drawing/2014/main" id="{68E7F0E7-8D51-4B5D-95A4-2E86F0452F0F}"/>
              </a:ext>
            </a:extLst>
          </p:cNvPr>
          <p:cNvSpPr>
            <a:spLocks noGrp="1"/>
          </p:cNvSpPr>
          <p:nvPr>
            <p:ph idx="1"/>
            <p:custDataLst>
              <p:tags r:id="rId2"/>
            </p:custDataLst>
          </p:nvPr>
        </p:nvSpPr>
        <p:spPr/>
        <p:txBody>
          <a:bodyPr>
            <a:normAutofit lnSpcReduction="10000"/>
          </a:bodyPr>
          <a:lstStyle/>
          <a:p>
            <a:pPr algn="l" rtl="0"/>
            <a:r>
              <a:rPr lang="fr-ca" b="0" i="0" u="none" baseline="0"/>
              <a:t>Principes (4)</a:t>
            </a:r>
          </a:p>
          <a:p>
            <a:pPr lvl="1" algn="l" rtl="0"/>
            <a:r>
              <a:rPr lang="fr-ca" b="0" i="0" u="none" baseline="0"/>
              <a:t>Lignes directrices (13)</a:t>
            </a:r>
          </a:p>
          <a:p>
            <a:pPr lvl="2" algn="l" rtl="0"/>
            <a:r>
              <a:rPr lang="fr-ca" b="0" i="0" u="none" baseline="0"/>
              <a:t>Critères de réussite - 50 (A et AA) / 78 (AAA)</a:t>
            </a:r>
          </a:p>
          <a:p>
            <a:pPr lvl="3" algn="l" rtl="0"/>
            <a:r>
              <a:rPr lang="fr-ca" b="0" i="0" u="none" baseline="0"/>
              <a:t>Techniques suffisantes</a:t>
            </a:r>
          </a:p>
          <a:p>
            <a:pPr lvl="3" algn="l" rtl="0"/>
            <a:r>
              <a:rPr lang="fr-ca" b="0" i="0" u="none" baseline="0"/>
              <a:t>Techniques de consultation*</a:t>
            </a:r>
          </a:p>
          <a:p>
            <a:pPr lvl="3" algn="l" rtl="0"/>
            <a:r>
              <a:rPr lang="fr-ca" b="0" i="0" u="none" baseline="0"/>
              <a:t>Défaillances courantes</a:t>
            </a:r>
          </a:p>
          <a:p>
            <a:pPr algn="l" rtl="0"/>
            <a:r>
              <a:rPr lang="fr-ca" b="0" i="0" u="none" baseline="0"/>
              <a:t>Exigences de conformité</a:t>
            </a:r>
          </a:p>
          <a:p>
            <a:endParaRPr lang="fr-ca" altLang="en-US" dirty="0"/>
          </a:p>
          <a:p>
            <a:pPr algn="l" rtl="0">
              <a:spcAft>
                <a:spcPct val="100000"/>
              </a:spcAft>
              <a:buNone/>
            </a:pPr>
            <a:r>
              <a:rPr lang="fr-ca" sz="2000" b="0" i="0" u="none" baseline="0"/>
              <a:t>* Les techniques de consultation ne sont pas nécessaires pour assurer la conformité.</a:t>
            </a:r>
            <a:endParaRPr lang="fr-ca" altLang="en-US" sz="2000" dirty="0"/>
          </a:p>
          <a:p>
            <a:endParaRPr lang="fr-ca" dirty="0"/>
          </a:p>
        </p:txBody>
      </p:sp>
      <p:sp>
        <p:nvSpPr>
          <p:cNvPr id="4" name="Slide Number Placeholder 3">
            <a:extLst>
              <a:ext uri="{FF2B5EF4-FFF2-40B4-BE49-F238E27FC236}">
                <a16:creationId xmlns:a16="http://schemas.microsoft.com/office/drawing/2014/main" id="{4EB4BCDA-4174-4244-8A45-BE331307C535}"/>
              </a:ext>
            </a:extLst>
          </p:cNvPr>
          <p:cNvSpPr>
            <a:spLocks noGrp="1"/>
          </p:cNvSpPr>
          <p:nvPr>
            <p:ph type="sldNum" sz="quarter" idx="12"/>
            <p:custDataLst>
              <p:tags r:id="rId3"/>
            </p:custDataLst>
          </p:nvPr>
        </p:nvSpPr>
        <p:spPr/>
        <p:txBody>
          <a:bodyPr/>
          <a:lstStyle/>
          <a:p>
            <a:pPr algn="r" rtl="0"/>
            <a:fld id="{2E86C063-E22E-2E4C-A523-54089486E38F}" type="slidenum">
              <a:rPr/>
              <a:t>34</a:t>
            </a:fld>
            <a:endParaRPr lang="fr-ca"/>
          </a:p>
        </p:txBody>
      </p:sp>
    </p:spTree>
    <p:extLst>
      <p:ext uri="{BB962C8B-B14F-4D97-AF65-F5344CB8AC3E}">
        <p14:creationId xmlns:p14="http://schemas.microsoft.com/office/powerpoint/2010/main" val="32668148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E46B4-A34B-458B-8D6A-F9BDFBB2AC8A}"/>
              </a:ext>
            </a:extLst>
          </p:cNvPr>
          <p:cNvSpPr>
            <a:spLocks noGrp="1"/>
          </p:cNvSpPr>
          <p:nvPr>
            <p:ph type="title"/>
            <p:custDataLst>
              <p:tags r:id="rId1"/>
            </p:custDataLst>
          </p:nvPr>
        </p:nvSpPr>
        <p:spPr/>
        <p:txBody>
          <a:bodyPr/>
          <a:lstStyle/>
          <a:p>
            <a:pPr algn="l" rtl="0"/>
            <a:r>
              <a:rPr lang="fr-ca" b="1" i="0" u="none" baseline="0">
                <a:solidFill>
                  <a:srgbClr val="7030A0"/>
                </a:solidFill>
              </a:rPr>
              <a:t>La structure des WCAG 2.1 (suite)</a:t>
            </a:r>
            <a:endParaRPr lang="fr-ca" dirty="0">
              <a:solidFill>
                <a:srgbClr val="7030A0"/>
              </a:solidFill>
            </a:endParaRPr>
          </a:p>
        </p:txBody>
      </p:sp>
      <p:sp>
        <p:nvSpPr>
          <p:cNvPr id="3" name="Content Placeholder 2">
            <a:extLst>
              <a:ext uri="{FF2B5EF4-FFF2-40B4-BE49-F238E27FC236}">
                <a16:creationId xmlns:a16="http://schemas.microsoft.com/office/drawing/2014/main" id="{68E7F0E7-8D51-4B5D-95A4-2E86F0452F0F}"/>
              </a:ext>
            </a:extLst>
          </p:cNvPr>
          <p:cNvSpPr>
            <a:spLocks noGrp="1"/>
          </p:cNvSpPr>
          <p:nvPr>
            <p:ph idx="1"/>
            <p:custDataLst>
              <p:tags r:id="rId2"/>
            </p:custDataLst>
          </p:nvPr>
        </p:nvSpPr>
        <p:spPr/>
        <p:txBody>
          <a:bodyPr/>
          <a:lstStyle/>
          <a:p>
            <a:pPr marL="0" indent="-57150" algn="l" rtl="0">
              <a:buNone/>
            </a:pPr>
            <a:r>
              <a:rPr lang="fr-ca" b="0" i="0" u="none" baseline="0"/>
              <a:t>Structure technique :</a:t>
            </a:r>
          </a:p>
          <a:p>
            <a:pPr marL="685800" lvl="2" algn="l" rtl="0"/>
            <a:r>
              <a:rPr lang="fr-ca" b="0" i="0" u="none" baseline="0"/>
              <a:t>Applicabilité</a:t>
            </a:r>
          </a:p>
          <a:p>
            <a:pPr marL="685800" lvl="2" algn="l" rtl="0"/>
            <a:r>
              <a:rPr lang="fr-ca" b="0" i="0" u="none" baseline="0"/>
              <a:t>Description</a:t>
            </a:r>
          </a:p>
          <a:p>
            <a:pPr marL="685800" lvl="2" algn="l" rtl="0"/>
            <a:r>
              <a:rPr lang="fr-ca" b="0" i="0" u="none" baseline="0"/>
              <a:t>Exemples</a:t>
            </a:r>
          </a:p>
          <a:p>
            <a:pPr marL="685800" lvl="2" algn="l" rtl="0"/>
            <a:r>
              <a:rPr lang="fr-ca" b="0" i="0" u="none" baseline="0"/>
              <a:t>Ressources</a:t>
            </a:r>
          </a:p>
          <a:p>
            <a:pPr marL="685800" lvl="2" algn="l" rtl="0"/>
            <a:r>
              <a:rPr lang="fr-ca" b="0" i="0" u="none" baseline="0"/>
              <a:t>Techniques connexes</a:t>
            </a:r>
          </a:p>
          <a:p>
            <a:pPr marL="685800" lvl="2" algn="l" rtl="0"/>
            <a:r>
              <a:rPr lang="fr-ca" b="0" i="0" u="none" baseline="0"/>
              <a:t>Essais</a:t>
            </a:r>
          </a:p>
        </p:txBody>
      </p:sp>
      <p:sp>
        <p:nvSpPr>
          <p:cNvPr id="4" name="Slide Number Placeholder 3">
            <a:extLst>
              <a:ext uri="{FF2B5EF4-FFF2-40B4-BE49-F238E27FC236}">
                <a16:creationId xmlns:a16="http://schemas.microsoft.com/office/drawing/2014/main" id="{4EB4BCDA-4174-4244-8A45-BE331307C535}"/>
              </a:ext>
            </a:extLst>
          </p:cNvPr>
          <p:cNvSpPr>
            <a:spLocks noGrp="1"/>
          </p:cNvSpPr>
          <p:nvPr>
            <p:ph type="sldNum" sz="quarter" idx="12"/>
            <p:custDataLst>
              <p:tags r:id="rId3"/>
            </p:custDataLst>
          </p:nvPr>
        </p:nvSpPr>
        <p:spPr/>
        <p:txBody>
          <a:bodyPr/>
          <a:lstStyle/>
          <a:p>
            <a:pPr algn="r" rtl="0"/>
            <a:fld id="{2E86C063-E22E-2E4C-A523-54089486E38F}" type="slidenum">
              <a:rPr/>
              <a:t>35</a:t>
            </a:fld>
            <a:endParaRPr lang="fr-ca"/>
          </a:p>
        </p:txBody>
      </p:sp>
    </p:spTree>
    <p:extLst>
      <p:ext uri="{BB962C8B-B14F-4D97-AF65-F5344CB8AC3E}">
        <p14:creationId xmlns:p14="http://schemas.microsoft.com/office/powerpoint/2010/main" val="39435692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7045D-4E04-4249-AD09-058300443908}"/>
              </a:ext>
            </a:extLst>
          </p:cNvPr>
          <p:cNvSpPr>
            <a:spLocks noGrp="1"/>
          </p:cNvSpPr>
          <p:nvPr>
            <p:ph type="title"/>
            <p:custDataLst>
              <p:tags r:id="rId1"/>
            </p:custDataLst>
          </p:nvPr>
        </p:nvSpPr>
        <p:spPr/>
        <p:txBody>
          <a:bodyPr>
            <a:normAutofit fontScale="90000"/>
          </a:bodyPr>
          <a:lstStyle/>
          <a:p>
            <a:pPr algn="l" rtl="0"/>
            <a:r>
              <a:rPr lang="fr-ca" b="1" i="0" u="none" baseline="0">
                <a:solidFill>
                  <a:srgbClr val="7030A0"/>
                </a:solidFill>
              </a:rPr>
              <a:t>Quatre principes d’accessibilité (PUCR)</a:t>
            </a:r>
          </a:p>
        </p:txBody>
      </p:sp>
      <p:sp>
        <p:nvSpPr>
          <p:cNvPr id="3" name="Content Placeholder 2">
            <a:extLst>
              <a:ext uri="{FF2B5EF4-FFF2-40B4-BE49-F238E27FC236}">
                <a16:creationId xmlns:a16="http://schemas.microsoft.com/office/drawing/2014/main" id="{44CE1403-B81E-4C76-BA4E-C277FBE631CF}"/>
              </a:ext>
            </a:extLst>
          </p:cNvPr>
          <p:cNvSpPr>
            <a:spLocks noGrp="1"/>
          </p:cNvSpPr>
          <p:nvPr>
            <p:ph idx="1"/>
            <p:custDataLst>
              <p:tags r:id="rId2"/>
            </p:custDataLst>
          </p:nvPr>
        </p:nvSpPr>
        <p:spPr>
          <a:xfrm>
            <a:off x="457200" y="1320084"/>
            <a:ext cx="8229600" cy="4525963"/>
          </a:xfrm>
        </p:spPr>
        <p:txBody>
          <a:bodyPr>
            <a:normAutofit fontScale="77500" lnSpcReduction="20000"/>
          </a:bodyPr>
          <a:lstStyle/>
          <a:p>
            <a:pPr algn="l" rtl="0"/>
            <a:r>
              <a:rPr lang="fr-ca" b="1" i="0" u="none" baseline="0">
                <a:solidFill>
                  <a:srgbClr val="7030A0"/>
                </a:solidFill>
              </a:rPr>
              <a:t>Perceptible</a:t>
            </a:r>
          </a:p>
          <a:p>
            <a:pPr lvl="1" algn="l" rtl="0"/>
            <a:r>
              <a:rPr lang="fr-ca" b="0" i="0" u="none" baseline="0"/>
              <a:t>Perceptible par la vue, l’ouïe ou le toucher</a:t>
            </a:r>
          </a:p>
          <a:p>
            <a:pPr lvl="1" algn="l" rtl="0"/>
            <a:endParaRPr lang="fr-ca" dirty="0"/>
          </a:p>
          <a:p>
            <a:pPr algn="l" rtl="0"/>
            <a:r>
              <a:rPr lang="fr-ca" b="1" i="0" u="none" baseline="0">
                <a:solidFill>
                  <a:srgbClr val="7030A0"/>
                </a:solidFill>
              </a:rPr>
              <a:t>Utilisable</a:t>
            </a:r>
          </a:p>
          <a:p>
            <a:pPr lvl="1" algn="l" rtl="0"/>
            <a:r>
              <a:rPr lang="fr-ca" b="0" i="0" u="none" baseline="0"/>
              <a:t>Compatible avec le clavier</a:t>
            </a:r>
          </a:p>
          <a:p>
            <a:pPr lvl="1" algn="l" rtl="0"/>
            <a:endParaRPr lang="fr-ca" dirty="0"/>
          </a:p>
          <a:p>
            <a:pPr algn="l" rtl="0"/>
            <a:r>
              <a:rPr lang="fr-ca" b="1" i="0" u="none" baseline="0">
                <a:solidFill>
                  <a:srgbClr val="7030A0"/>
                </a:solidFill>
              </a:rPr>
              <a:t>Compréhensible</a:t>
            </a:r>
          </a:p>
          <a:p>
            <a:pPr lvl="1" algn="l" rtl="0"/>
            <a:r>
              <a:rPr lang="fr-ca" b="0" i="0" u="none" baseline="0"/>
              <a:t>Convivial, facile à comprendre</a:t>
            </a:r>
          </a:p>
          <a:p>
            <a:pPr lvl="1" algn="l" rtl="0"/>
            <a:endParaRPr lang="fr-ca" dirty="0"/>
          </a:p>
          <a:p>
            <a:pPr algn="l" rtl="0"/>
            <a:r>
              <a:rPr lang="fr-ca" b="1" i="0" u="none" baseline="0">
                <a:solidFill>
                  <a:srgbClr val="7030A0"/>
                </a:solidFill>
              </a:rPr>
              <a:t>Robuste</a:t>
            </a:r>
          </a:p>
          <a:p>
            <a:pPr lvl="1" algn="l" rtl="0"/>
            <a:r>
              <a:rPr lang="fr-ca" b="0" i="0" u="none" baseline="0"/>
              <a:t>Respecte les normes et fonctionne avec tous les navigateurs, les technologies d’assistance et les appareils mobiles</a:t>
            </a:r>
          </a:p>
          <a:p>
            <a:endParaRPr lang="fr-ca" dirty="0"/>
          </a:p>
        </p:txBody>
      </p:sp>
      <p:sp>
        <p:nvSpPr>
          <p:cNvPr id="4" name="Slide Number Placeholder 3">
            <a:extLst>
              <a:ext uri="{FF2B5EF4-FFF2-40B4-BE49-F238E27FC236}">
                <a16:creationId xmlns:a16="http://schemas.microsoft.com/office/drawing/2014/main" id="{04BE0993-637A-415A-95FC-E178C190B5B9}"/>
              </a:ext>
            </a:extLst>
          </p:cNvPr>
          <p:cNvSpPr>
            <a:spLocks noGrp="1"/>
          </p:cNvSpPr>
          <p:nvPr>
            <p:ph type="sldNum" sz="quarter" idx="12"/>
            <p:custDataLst>
              <p:tags r:id="rId3"/>
            </p:custDataLst>
          </p:nvPr>
        </p:nvSpPr>
        <p:spPr/>
        <p:txBody>
          <a:bodyPr/>
          <a:lstStyle/>
          <a:p>
            <a:pPr algn="r" rtl="0"/>
            <a:fld id="{2E86C063-E22E-2E4C-A523-54089486E38F}" type="slidenum">
              <a:rPr/>
              <a:t>36</a:t>
            </a:fld>
            <a:endParaRPr lang="fr-ca"/>
          </a:p>
        </p:txBody>
      </p:sp>
    </p:spTree>
    <p:extLst>
      <p:ext uri="{BB962C8B-B14F-4D97-AF65-F5344CB8AC3E}">
        <p14:creationId xmlns:p14="http://schemas.microsoft.com/office/powerpoint/2010/main" val="26592019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B31EA88A-8188-48DE-A26A-4F222B292465}"/>
              </a:ext>
            </a:extLst>
          </p:cNvPr>
          <p:cNvSpPr>
            <a:spLocks noGrp="1"/>
          </p:cNvSpPr>
          <p:nvPr>
            <p:ph type="title"/>
            <p:custDataLst>
              <p:tags r:id="rId1"/>
            </p:custDataLst>
          </p:nvPr>
        </p:nvSpPr>
        <p:spPr/>
        <p:txBody>
          <a:bodyPr/>
          <a:lstStyle/>
          <a:p>
            <a:pPr algn="l" rtl="0" eaLnBrk="1" hangingPunct="1"/>
            <a:r>
              <a:rPr lang="fr-ca" b="1" i="0" u="none" baseline="0">
                <a:solidFill>
                  <a:srgbClr val="7030A0"/>
                </a:solidFill>
              </a:rPr>
              <a:t>La page Web est-elle perceptible?</a:t>
            </a:r>
          </a:p>
        </p:txBody>
      </p:sp>
      <p:sp>
        <p:nvSpPr>
          <p:cNvPr id="20483" name="Content Placeholder 2">
            <a:extLst>
              <a:ext uri="{FF2B5EF4-FFF2-40B4-BE49-F238E27FC236}">
                <a16:creationId xmlns:a16="http://schemas.microsoft.com/office/drawing/2014/main" id="{C7B67F7F-2656-475F-9E9D-9630B48C2B54}"/>
              </a:ext>
            </a:extLst>
          </p:cNvPr>
          <p:cNvSpPr>
            <a:spLocks noGrp="1"/>
          </p:cNvSpPr>
          <p:nvPr>
            <p:ph idx="1"/>
            <p:custDataLst>
              <p:tags r:id="rId2"/>
            </p:custDataLst>
          </p:nvPr>
        </p:nvSpPr>
        <p:spPr>
          <a:xfrm>
            <a:off x="457200" y="1417638"/>
            <a:ext cx="8229600" cy="4525963"/>
          </a:xfrm>
        </p:spPr>
        <p:txBody>
          <a:bodyPr>
            <a:normAutofit fontScale="70000" lnSpcReduction="20000"/>
          </a:bodyPr>
          <a:lstStyle/>
          <a:p>
            <a:pPr marL="57150" lvl="1" indent="0" algn="l" rtl="0" eaLnBrk="1" hangingPunct="1">
              <a:buNone/>
              <a:defRPr/>
            </a:pPr>
            <a:r>
              <a:rPr lang="fr-ca" sz="3300" b="0" i="0" u="none" baseline="0" dirty="0">
                <a:solidFill>
                  <a:srgbClr val="7030A0"/>
                </a:solidFill>
              </a:rPr>
              <a:t>Les composants de l’information et de l’interface utilisateur doivent pouvoir être présentés aux utilisateurs d’une manière qu’ils peuvent percevoir.</a:t>
            </a:r>
          </a:p>
          <a:p>
            <a:pPr marL="57150" lvl="1" indent="0" algn="l" rtl="0" eaLnBrk="1" hangingPunct="1">
              <a:buNone/>
              <a:defRPr/>
            </a:pPr>
            <a:endParaRPr lang="fr-ca" altLang="en-US" sz="3300" dirty="0">
              <a:solidFill>
                <a:srgbClr val="7030A0"/>
              </a:solidFill>
            </a:endParaRPr>
          </a:p>
          <a:p>
            <a:pPr algn="l" rtl="0" eaLnBrk="1" hangingPunct="1">
              <a:defRPr/>
            </a:pPr>
            <a:r>
              <a:rPr lang="fr-ca" b="0" i="0" u="none" baseline="0" dirty="0"/>
              <a:t>Les images </a:t>
            </a:r>
            <a:r>
              <a:rPr lang="fr-ca" b="0" i="0" u="none" baseline="0" dirty="0" err="1"/>
              <a:t>ont-elles</a:t>
            </a:r>
            <a:r>
              <a:rPr lang="fr-ca" b="0" i="0" u="none" baseline="0" dirty="0"/>
              <a:t> un équivalent visuel? </a:t>
            </a:r>
          </a:p>
          <a:p>
            <a:pPr algn="l" rtl="0" eaLnBrk="1" hangingPunct="1">
              <a:defRPr/>
            </a:pPr>
            <a:r>
              <a:rPr lang="fr-ca" b="0" i="0" u="none" baseline="0" dirty="0"/>
              <a:t>L’ordre des onglets et de lecture </a:t>
            </a:r>
            <a:r>
              <a:rPr lang="fr-ca" b="0" i="0" u="none" baseline="0" dirty="0" smtClean="0"/>
              <a:t>est-il logique </a:t>
            </a:r>
            <a:r>
              <a:rPr lang="fr-ca" b="0" i="0" u="none" baseline="0" dirty="0"/>
              <a:t>et </a:t>
            </a:r>
            <a:r>
              <a:rPr lang="fr-ca" b="0" i="0" u="none" baseline="0" dirty="0" smtClean="0"/>
              <a:t>intuitif?</a:t>
            </a:r>
            <a:endParaRPr lang="fr-ca" b="0" i="0" u="none" baseline="0" dirty="0"/>
          </a:p>
          <a:p>
            <a:pPr algn="l" rtl="0" eaLnBrk="1" hangingPunct="1">
              <a:defRPr/>
            </a:pPr>
            <a:r>
              <a:rPr lang="fr-ca" b="0" i="0" u="none" baseline="0" dirty="0"/>
              <a:t>Avez-vous évité d’utiliser des caractéristiques visuelles pour communiquer de l’information (p. ex., « cliquez sur le cercle à droite » ou « les champs obligatoires sont en rouge »)?  </a:t>
            </a:r>
          </a:p>
          <a:p>
            <a:pPr algn="l" rtl="0" eaLnBrk="1" hangingPunct="1">
              <a:defRPr/>
            </a:pPr>
            <a:r>
              <a:rPr lang="fr-ca" b="0" i="0" u="none" baseline="0" dirty="0"/>
              <a:t>L’interface offre-t-elle un contraste suffisant entre la couleur du texte et la couleur de fond?</a:t>
            </a:r>
          </a:p>
          <a:p>
            <a:pPr algn="l" rtl="0" eaLnBrk="1" hangingPunct="1">
              <a:defRPr/>
            </a:pPr>
            <a:r>
              <a:rPr lang="fr-ca" b="0" i="0" u="none" baseline="0" dirty="0"/>
              <a:t>Le contenu s’adapte-t-il bien lorsque le texte est élargi jusqu’à 200 %? </a:t>
            </a:r>
            <a:endParaRPr lang="fr-ca" altLang="en-US" dirty="0"/>
          </a:p>
        </p:txBody>
      </p:sp>
      <p:sp>
        <p:nvSpPr>
          <p:cNvPr id="44037" name="Slide Number Placeholder 4">
            <a:extLst>
              <a:ext uri="{FF2B5EF4-FFF2-40B4-BE49-F238E27FC236}">
                <a16:creationId xmlns:a16="http://schemas.microsoft.com/office/drawing/2014/main" id="{EA03B922-73BE-4D07-9885-CB992CAEA042}"/>
              </a:ext>
            </a:extLst>
          </p:cNvPr>
          <p:cNvSpPr>
            <a:spLocks noGrp="1"/>
          </p:cNvSpPr>
          <p:nvPr>
            <p:ph type="sldNum" sz="quarter" idx="11"/>
            <p:custDataLst>
              <p:tags r:id="rId3"/>
            </p:custDataLst>
          </p:nvPr>
        </p:nvSpPr>
        <p:spPr>
          <a:noFill/>
        </p:spPr>
        <p:txBody>
          <a:bodyPr/>
          <a:lstStyle>
            <a:lvl1pPr>
              <a:defRPr sz="2400" b="1">
                <a:solidFill>
                  <a:schemeClr val="tx1"/>
                </a:solidFill>
                <a:latin typeface="Futura Lt BT" pitchFamily="34" charset="0"/>
              </a:defRPr>
            </a:lvl1pPr>
            <a:lvl2pPr marL="742950" indent="-285750">
              <a:defRPr sz="2400" b="1">
                <a:solidFill>
                  <a:schemeClr val="tx1"/>
                </a:solidFill>
                <a:latin typeface="Futura Lt BT" pitchFamily="34" charset="0"/>
              </a:defRPr>
            </a:lvl2pPr>
            <a:lvl3pPr marL="1143000" indent="-228600">
              <a:defRPr sz="2400" b="1">
                <a:solidFill>
                  <a:schemeClr val="tx1"/>
                </a:solidFill>
                <a:latin typeface="Futura Lt BT" pitchFamily="34" charset="0"/>
              </a:defRPr>
            </a:lvl3pPr>
            <a:lvl4pPr marL="1600200" indent="-228600">
              <a:defRPr sz="2400" b="1">
                <a:solidFill>
                  <a:schemeClr val="tx1"/>
                </a:solidFill>
                <a:latin typeface="Futura Lt BT" pitchFamily="34" charset="0"/>
              </a:defRPr>
            </a:lvl4pPr>
            <a:lvl5pPr marL="2057400" indent="-228600">
              <a:defRPr sz="2400" b="1">
                <a:solidFill>
                  <a:schemeClr val="tx1"/>
                </a:solidFill>
                <a:latin typeface="Futura Lt BT" pitchFamily="34" charset="0"/>
              </a:defRPr>
            </a:lvl5pPr>
            <a:lvl6pPr marL="2514600" indent="-228600" eaLnBrk="0" fontAlgn="base" hangingPunct="0">
              <a:spcBef>
                <a:spcPct val="0"/>
              </a:spcBef>
              <a:spcAft>
                <a:spcPct val="0"/>
              </a:spcAft>
              <a:defRPr sz="2400" b="1">
                <a:solidFill>
                  <a:schemeClr val="tx1"/>
                </a:solidFill>
                <a:latin typeface="Futura Lt BT" pitchFamily="34" charset="0"/>
              </a:defRPr>
            </a:lvl6pPr>
            <a:lvl7pPr marL="2971800" indent="-228600" eaLnBrk="0" fontAlgn="base" hangingPunct="0">
              <a:spcBef>
                <a:spcPct val="0"/>
              </a:spcBef>
              <a:spcAft>
                <a:spcPct val="0"/>
              </a:spcAft>
              <a:defRPr sz="2400" b="1">
                <a:solidFill>
                  <a:schemeClr val="tx1"/>
                </a:solidFill>
                <a:latin typeface="Futura Lt BT" pitchFamily="34" charset="0"/>
              </a:defRPr>
            </a:lvl7pPr>
            <a:lvl8pPr marL="3429000" indent="-228600" eaLnBrk="0" fontAlgn="base" hangingPunct="0">
              <a:spcBef>
                <a:spcPct val="0"/>
              </a:spcBef>
              <a:spcAft>
                <a:spcPct val="0"/>
              </a:spcAft>
              <a:defRPr sz="2400" b="1">
                <a:solidFill>
                  <a:schemeClr val="tx1"/>
                </a:solidFill>
                <a:latin typeface="Futura Lt BT" pitchFamily="34" charset="0"/>
              </a:defRPr>
            </a:lvl8pPr>
            <a:lvl9pPr marL="3886200" indent="-228600" eaLnBrk="0" fontAlgn="base" hangingPunct="0">
              <a:spcBef>
                <a:spcPct val="0"/>
              </a:spcBef>
              <a:spcAft>
                <a:spcPct val="0"/>
              </a:spcAft>
              <a:defRPr sz="2400" b="1">
                <a:solidFill>
                  <a:schemeClr val="tx1"/>
                </a:solidFill>
                <a:latin typeface="Futura Lt BT" pitchFamily="34" charset="0"/>
              </a:defRPr>
            </a:lvl9pPr>
          </a:lstStyle>
          <a:p>
            <a:pPr algn="r" rtl="0"/>
            <a:fld id="{561F5A92-C881-4B57-9ADD-6018561E1DAE}" type="slidenum">
              <a:rPr sz="1200">
                <a:solidFill>
                  <a:schemeClr val="bg1"/>
                </a:solidFill>
              </a:rPr>
              <a:pPr/>
              <a:t>37</a:t>
            </a:fld>
            <a:endParaRPr lang="fr-ca" altLang="en-US" sz="1200">
              <a:solidFill>
                <a:schemeClr val="bg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B31EA88A-8188-48DE-A26A-4F222B292465}"/>
              </a:ext>
            </a:extLst>
          </p:cNvPr>
          <p:cNvSpPr>
            <a:spLocks noGrp="1"/>
          </p:cNvSpPr>
          <p:nvPr>
            <p:ph type="title"/>
            <p:custDataLst>
              <p:tags r:id="rId1"/>
            </p:custDataLst>
          </p:nvPr>
        </p:nvSpPr>
        <p:spPr/>
        <p:txBody>
          <a:bodyPr/>
          <a:lstStyle/>
          <a:p>
            <a:pPr algn="l" rtl="0" eaLnBrk="1" hangingPunct="1"/>
            <a:r>
              <a:rPr lang="fr-ca" b="1" i="0" u="none" baseline="0">
                <a:solidFill>
                  <a:srgbClr val="7030A0"/>
                </a:solidFill>
              </a:rPr>
              <a:t>Perceptible – Analyse approfondie</a:t>
            </a:r>
          </a:p>
        </p:txBody>
      </p:sp>
      <p:sp>
        <p:nvSpPr>
          <p:cNvPr id="20483" name="Content Placeholder 2">
            <a:extLst>
              <a:ext uri="{FF2B5EF4-FFF2-40B4-BE49-F238E27FC236}">
                <a16:creationId xmlns:a16="http://schemas.microsoft.com/office/drawing/2014/main" id="{C7B67F7F-2656-475F-9E9D-9630B48C2B54}"/>
              </a:ext>
            </a:extLst>
          </p:cNvPr>
          <p:cNvSpPr>
            <a:spLocks noGrp="1"/>
          </p:cNvSpPr>
          <p:nvPr>
            <p:ph idx="1"/>
            <p:custDataLst>
              <p:tags r:id="rId2"/>
            </p:custDataLst>
          </p:nvPr>
        </p:nvSpPr>
        <p:spPr>
          <a:xfrm>
            <a:off x="457200" y="1172937"/>
            <a:ext cx="8229600" cy="4951447"/>
          </a:xfrm>
        </p:spPr>
        <p:txBody>
          <a:bodyPr>
            <a:normAutofit fontScale="47500" lnSpcReduction="20000"/>
          </a:bodyPr>
          <a:lstStyle/>
          <a:p>
            <a:pPr lvl="0" algn="l" rtl="0"/>
            <a:r>
              <a:rPr lang="fr-ca" b="1" i="0" u="none" baseline="0"/>
              <a:t>LIGNE DIRECTRICE 1.1 – ÉQUIVALENTS TEXTUELS</a:t>
            </a:r>
            <a:endParaRPr lang="fr-ca" sz="3600" dirty="0"/>
          </a:p>
          <a:p>
            <a:pPr lvl="1" algn="l" rtl="0"/>
            <a:r>
              <a:rPr lang="fr-ca" b="0" i="0" u="none" baseline="0"/>
              <a:t>Critère de réussite 1.1.1 Contenu non textuel (a)</a:t>
            </a:r>
            <a:endParaRPr lang="fr-ca" sz="3200" dirty="0"/>
          </a:p>
          <a:p>
            <a:pPr lvl="0" algn="l" rtl="0"/>
            <a:r>
              <a:rPr lang="fr-ca" b="1" i="0" u="none" baseline="0"/>
              <a:t>LIGNE DIRECTRICE 1.2 – MÉDIAS TEMPORELS </a:t>
            </a:r>
            <a:endParaRPr lang="fr-ca" sz="3600" dirty="0"/>
          </a:p>
          <a:p>
            <a:pPr lvl="1" algn="l" rtl="0"/>
            <a:r>
              <a:rPr lang="fr-ca" b="0" i="0" u="none" baseline="0"/>
              <a:t>Critère de réussite 1.2.1 – Contenu seulement audio ou vidéo (pré-enregistré) (a)</a:t>
            </a:r>
            <a:endParaRPr lang="fr-ca" sz="3200" dirty="0"/>
          </a:p>
          <a:p>
            <a:pPr lvl="1" algn="l" rtl="0"/>
            <a:r>
              <a:rPr lang="fr-ca" b="0" i="0" u="none" baseline="0"/>
              <a:t>Critère de réussite 1.2.2 – Sous-titres (pré-enregistrés) (a)</a:t>
            </a:r>
            <a:endParaRPr lang="fr-ca" sz="3200" dirty="0"/>
          </a:p>
          <a:p>
            <a:pPr lvl="1" algn="l" rtl="0"/>
            <a:r>
              <a:rPr lang="fr-ca" b="0" i="0" u="none" baseline="0"/>
              <a:t>Critère de réussite 1.2.3 – Description audio ou média substitut (pré-enregistré) (a)</a:t>
            </a:r>
            <a:endParaRPr lang="fr-ca" sz="3200" dirty="0"/>
          </a:p>
          <a:p>
            <a:pPr lvl="1" algn="l" rtl="0"/>
            <a:r>
              <a:rPr lang="fr-ca" b="0" i="0" u="none" baseline="0"/>
              <a:t>Critère de réussite 1.2.4 – Sous-titres (en direct) (aa)</a:t>
            </a:r>
            <a:endParaRPr lang="fr-ca" sz="3200" dirty="0"/>
          </a:p>
          <a:p>
            <a:pPr lvl="1" algn="l" rtl="0"/>
            <a:r>
              <a:rPr lang="fr-ca" b="0" i="0" u="none" baseline="0"/>
              <a:t>Critère de réussite 1.2.5 – Description audio (pré-enregistrée) (aa)</a:t>
            </a:r>
            <a:endParaRPr lang="fr-ca" sz="3200" dirty="0"/>
          </a:p>
          <a:p>
            <a:pPr lvl="0" algn="l" rtl="0"/>
            <a:r>
              <a:rPr lang="fr-ca" b="1" i="0" u="none" baseline="0"/>
              <a:t>LIGNE DIRECTRICE 1.3 – ADAPTABLE</a:t>
            </a:r>
            <a:endParaRPr lang="fr-ca" sz="3600" dirty="0"/>
          </a:p>
          <a:p>
            <a:pPr lvl="1" algn="l" rtl="0"/>
            <a:r>
              <a:rPr lang="fr-ca" b="0" i="0" u="none" baseline="0"/>
              <a:t>Critère de réussite 1.3.1 – Information et relations (a)</a:t>
            </a:r>
            <a:endParaRPr lang="fr-ca" sz="3200" dirty="0"/>
          </a:p>
          <a:p>
            <a:pPr lvl="1" algn="l" rtl="0"/>
            <a:r>
              <a:rPr lang="fr-ca" b="0" i="0" u="none" baseline="0"/>
              <a:t>Critère de réussite 1.3.2 – Ordre séquentiel logique (a)</a:t>
            </a:r>
            <a:endParaRPr lang="fr-ca" sz="3200" dirty="0"/>
          </a:p>
          <a:p>
            <a:pPr lvl="1" algn="l" rtl="0"/>
            <a:r>
              <a:rPr lang="fr-ca" b="0" i="0" u="none" baseline="0"/>
              <a:t>Critère de réussite 1.3.3 – Caractéristiques sensorielles (a)</a:t>
            </a:r>
            <a:endParaRPr lang="fr-ca" sz="3200" dirty="0"/>
          </a:p>
          <a:p>
            <a:pPr lvl="1" algn="l" rtl="0"/>
            <a:r>
              <a:rPr lang="fr-ca" b="0" i="0" u="none" baseline="0"/>
              <a:t>Critère de réussite 1.3.4 – Orientation (aa)</a:t>
            </a:r>
            <a:endParaRPr lang="fr-ca" sz="3200" dirty="0"/>
          </a:p>
          <a:p>
            <a:pPr lvl="1" algn="l" rtl="0"/>
            <a:r>
              <a:rPr lang="fr-ca" b="0" i="0" u="none" baseline="0"/>
              <a:t>Critère de réussite 1.3.5 – Identifier la fonction du champ (aa)</a:t>
            </a:r>
            <a:endParaRPr lang="fr-ca" sz="3200" dirty="0"/>
          </a:p>
          <a:p>
            <a:pPr lvl="0" algn="l" rtl="0"/>
            <a:r>
              <a:rPr lang="fr-ca" b="1" i="0" u="none" baseline="0"/>
              <a:t>LIGNE DIRECTRICE 1.4 – DISTINGUABLE</a:t>
            </a:r>
            <a:endParaRPr lang="fr-ca" sz="3600" dirty="0"/>
          </a:p>
          <a:p>
            <a:pPr lvl="1" algn="l" rtl="0"/>
            <a:r>
              <a:rPr lang="fr-ca" b="0" i="0" u="none" baseline="0"/>
              <a:t>Critère de réussite 1.4.1 – Utilisation de la couleur (a)</a:t>
            </a:r>
            <a:endParaRPr lang="fr-ca" sz="3200" dirty="0"/>
          </a:p>
          <a:p>
            <a:pPr lvl="1" algn="l" rtl="0"/>
            <a:r>
              <a:rPr lang="fr-ca" b="0" i="0" u="none" baseline="0"/>
              <a:t>Critère de réussite 1.4.2 – Contrôle du son (a)</a:t>
            </a:r>
            <a:endParaRPr lang="fr-ca" sz="3200" dirty="0"/>
          </a:p>
          <a:p>
            <a:pPr lvl="1" algn="l" rtl="0"/>
            <a:r>
              <a:rPr lang="fr-ca" b="0" i="0" u="none" baseline="0"/>
              <a:t>Critère de réussite 1.4.3 – Contraste (minimum) (aa)</a:t>
            </a:r>
            <a:endParaRPr lang="fr-ca" sz="3200" dirty="0"/>
          </a:p>
          <a:p>
            <a:pPr lvl="1" algn="l" rtl="0"/>
            <a:r>
              <a:rPr lang="fr-ca" b="0" i="0" u="none" baseline="0"/>
              <a:t>Critère de réussite 1.4.4 – Redimensionnement du texte (aa)</a:t>
            </a:r>
            <a:endParaRPr lang="fr-ca" sz="3200" dirty="0"/>
          </a:p>
          <a:p>
            <a:pPr lvl="1" algn="l" rtl="0"/>
            <a:r>
              <a:rPr lang="fr-ca" b="0" i="0" u="none" baseline="0"/>
              <a:t>Critère de réussite 1.4.5 – Texte sous forme d’image (aa)</a:t>
            </a:r>
            <a:endParaRPr lang="fr-ca" sz="3200" dirty="0"/>
          </a:p>
          <a:p>
            <a:pPr lvl="1" algn="l" rtl="0"/>
            <a:r>
              <a:rPr lang="fr-ca" b="0" i="0" u="none" baseline="0"/>
              <a:t>Critère de réussite 1.4.10 – Reformatage (aa)</a:t>
            </a:r>
            <a:endParaRPr lang="fr-ca" sz="3200" dirty="0"/>
          </a:p>
          <a:p>
            <a:pPr lvl="1" algn="l" rtl="0"/>
            <a:r>
              <a:rPr lang="fr-ca" b="0" i="0" u="none" baseline="0"/>
              <a:t>Critère de réussite 1.4.11 – Contraste non textuel (aa)</a:t>
            </a:r>
            <a:endParaRPr lang="fr-ca" sz="3200" dirty="0"/>
          </a:p>
          <a:p>
            <a:pPr lvl="1" algn="l" rtl="0"/>
            <a:r>
              <a:rPr lang="fr-ca" b="0" i="0" u="none" baseline="0"/>
              <a:t>Critère de réussite 1.4.12 – Espacement du texte (aa)</a:t>
            </a:r>
            <a:endParaRPr lang="fr-ca" sz="3200" dirty="0"/>
          </a:p>
          <a:p>
            <a:pPr lvl="1" algn="l" rtl="0"/>
            <a:r>
              <a:rPr lang="fr-ca" b="0" i="0" u="none" baseline="0"/>
              <a:t>Critère de réussite 1.4.13 – Contenu (glissement ou mise au point) (aa)</a:t>
            </a:r>
            <a:endParaRPr lang="fr-ca" sz="3200" dirty="0"/>
          </a:p>
        </p:txBody>
      </p:sp>
      <p:sp>
        <p:nvSpPr>
          <p:cNvPr id="44037" name="Slide Number Placeholder 4">
            <a:extLst>
              <a:ext uri="{FF2B5EF4-FFF2-40B4-BE49-F238E27FC236}">
                <a16:creationId xmlns:a16="http://schemas.microsoft.com/office/drawing/2014/main" id="{EA03B922-73BE-4D07-9885-CB992CAEA042}"/>
              </a:ext>
            </a:extLst>
          </p:cNvPr>
          <p:cNvSpPr>
            <a:spLocks noGrp="1"/>
          </p:cNvSpPr>
          <p:nvPr>
            <p:ph type="sldNum" sz="quarter" idx="11"/>
            <p:custDataLst>
              <p:tags r:id="rId3"/>
            </p:custDataLst>
          </p:nvPr>
        </p:nvSpPr>
        <p:spPr>
          <a:noFill/>
        </p:spPr>
        <p:txBody>
          <a:bodyPr/>
          <a:lstStyle>
            <a:lvl1pPr>
              <a:defRPr sz="2400" b="1">
                <a:solidFill>
                  <a:schemeClr val="tx1"/>
                </a:solidFill>
                <a:latin typeface="Futura Lt BT" pitchFamily="34" charset="0"/>
              </a:defRPr>
            </a:lvl1pPr>
            <a:lvl2pPr marL="742950" indent="-285750">
              <a:defRPr sz="2400" b="1">
                <a:solidFill>
                  <a:schemeClr val="tx1"/>
                </a:solidFill>
                <a:latin typeface="Futura Lt BT" pitchFamily="34" charset="0"/>
              </a:defRPr>
            </a:lvl2pPr>
            <a:lvl3pPr marL="1143000" indent="-228600">
              <a:defRPr sz="2400" b="1">
                <a:solidFill>
                  <a:schemeClr val="tx1"/>
                </a:solidFill>
                <a:latin typeface="Futura Lt BT" pitchFamily="34" charset="0"/>
              </a:defRPr>
            </a:lvl3pPr>
            <a:lvl4pPr marL="1600200" indent="-228600">
              <a:defRPr sz="2400" b="1">
                <a:solidFill>
                  <a:schemeClr val="tx1"/>
                </a:solidFill>
                <a:latin typeface="Futura Lt BT" pitchFamily="34" charset="0"/>
              </a:defRPr>
            </a:lvl4pPr>
            <a:lvl5pPr marL="2057400" indent="-228600">
              <a:defRPr sz="2400" b="1">
                <a:solidFill>
                  <a:schemeClr val="tx1"/>
                </a:solidFill>
                <a:latin typeface="Futura Lt BT" pitchFamily="34" charset="0"/>
              </a:defRPr>
            </a:lvl5pPr>
            <a:lvl6pPr marL="2514600" indent="-228600" eaLnBrk="0" fontAlgn="base" hangingPunct="0">
              <a:spcBef>
                <a:spcPct val="0"/>
              </a:spcBef>
              <a:spcAft>
                <a:spcPct val="0"/>
              </a:spcAft>
              <a:defRPr sz="2400" b="1">
                <a:solidFill>
                  <a:schemeClr val="tx1"/>
                </a:solidFill>
                <a:latin typeface="Futura Lt BT" pitchFamily="34" charset="0"/>
              </a:defRPr>
            </a:lvl6pPr>
            <a:lvl7pPr marL="2971800" indent="-228600" eaLnBrk="0" fontAlgn="base" hangingPunct="0">
              <a:spcBef>
                <a:spcPct val="0"/>
              </a:spcBef>
              <a:spcAft>
                <a:spcPct val="0"/>
              </a:spcAft>
              <a:defRPr sz="2400" b="1">
                <a:solidFill>
                  <a:schemeClr val="tx1"/>
                </a:solidFill>
                <a:latin typeface="Futura Lt BT" pitchFamily="34" charset="0"/>
              </a:defRPr>
            </a:lvl7pPr>
            <a:lvl8pPr marL="3429000" indent="-228600" eaLnBrk="0" fontAlgn="base" hangingPunct="0">
              <a:spcBef>
                <a:spcPct val="0"/>
              </a:spcBef>
              <a:spcAft>
                <a:spcPct val="0"/>
              </a:spcAft>
              <a:defRPr sz="2400" b="1">
                <a:solidFill>
                  <a:schemeClr val="tx1"/>
                </a:solidFill>
                <a:latin typeface="Futura Lt BT" pitchFamily="34" charset="0"/>
              </a:defRPr>
            </a:lvl8pPr>
            <a:lvl9pPr marL="3886200" indent="-228600" eaLnBrk="0" fontAlgn="base" hangingPunct="0">
              <a:spcBef>
                <a:spcPct val="0"/>
              </a:spcBef>
              <a:spcAft>
                <a:spcPct val="0"/>
              </a:spcAft>
              <a:defRPr sz="2400" b="1">
                <a:solidFill>
                  <a:schemeClr val="tx1"/>
                </a:solidFill>
                <a:latin typeface="Futura Lt BT" pitchFamily="34" charset="0"/>
              </a:defRPr>
            </a:lvl9pPr>
          </a:lstStyle>
          <a:p>
            <a:pPr algn="r" rtl="0"/>
            <a:fld id="{561F5A92-C881-4B57-9ADD-6018561E1DAE}" type="slidenum">
              <a:rPr sz="1200">
                <a:solidFill>
                  <a:schemeClr val="bg1"/>
                </a:solidFill>
              </a:rPr>
              <a:pPr/>
              <a:t>38</a:t>
            </a:fld>
            <a:endParaRPr lang="fr-ca" altLang="en-US" sz="1200">
              <a:solidFill>
                <a:schemeClr val="bg1"/>
              </a:solidFill>
            </a:endParaRPr>
          </a:p>
        </p:txBody>
      </p:sp>
    </p:spTree>
    <p:extLst>
      <p:ext uri="{BB962C8B-B14F-4D97-AF65-F5344CB8AC3E}">
        <p14:creationId xmlns:p14="http://schemas.microsoft.com/office/powerpoint/2010/main" val="20459650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CCF99BEC-1387-4CEB-B2FF-E16B508DF7AA}"/>
              </a:ext>
            </a:extLst>
          </p:cNvPr>
          <p:cNvSpPr>
            <a:spLocks noGrp="1"/>
          </p:cNvSpPr>
          <p:nvPr>
            <p:ph type="title"/>
            <p:custDataLst>
              <p:tags r:id="rId1"/>
            </p:custDataLst>
          </p:nvPr>
        </p:nvSpPr>
        <p:spPr/>
        <p:txBody>
          <a:bodyPr/>
          <a:lstStyle/>
          <a:p>
            <a:pPr algn="l" rtl="0" eaLnBrk="1" hangingPunct="1"/>
            <a:r>
              <a:rPr lang="fr-ca" b="1" i="0" u="none" baseline="0">
                <a:solidFill>
                  <a:srgbClr val="7030A0"/>
                </a:solidFill>
              </a:rPr>
              <a:t>La page Web fonctionne-t-elle?</a:t>
            </a:r>
          </a:p>
        </p:txBody>
      </p:sp>
      <p:sp>
        <p:nvSpPr>
          <p:cNvPr id="46083" name="Content Placeholder 2">
            <a:extLst>
              <a:ext uri="{FF2B5EF4-FFF2-40B4-BE49-F238E27FC236}">
                <a16:creationId xmlns:a16="http://schemas.microsoft.com/office/drawing/2014/main" id="{498BDD2F-97CA-4213-9BB6-7C75509C5407}"/>
              </a:ext>
            </a:extLst>
          </p:cNvPr>
          <p:cNvSpPr>
            <a:spLocks noGrp="1"/>
          </p:cNvSpPr>
          <p:nvPr>
            <p:ph idx="1"/>
            <p:custDataLst>
              <p:tags r:id="rId2"/>
            </p:custDataLst>
          </p:nvPr>
        </p:nvSpPr>
        <p:spPr>
          <a:xfrm>
            <a:off x="457200" y="1191296"/>
            <a:ext cx="8229600" cy="5029200"/>
          </a:xfrm>
        </p:spPr>
        <p:txBody>
          <a:bodyPr>
            <a:normAutofit fontScale="92500" lnSpcReduction="10000"/>
          </a:bodyPr>
          <a:lstStyle/>
          <a:p>
            <a:pPr marL="0" indent="0" algn="l" rtl="0" eaLnBrk="1" hangingPunct="1">
              <a:buNone/>
            </a:pPr>
            <a:r>
              <a:rPr lang="fr-ca" sz="2800" b="0" i="0" u="none" baseline="0">
                <a:solidFill>
                  <a:srgbClr val="7030A0"/>
                </a:solidFill>
              </a:rPr>
              <a:t>Les composants de l’interface utilisateur et de navigation doivent être fonctionnels.</a:t>
            </a:r>
          </a:p>
          <a:p>
            <a:pPr marL="0" indent="0" algn="l" rtl="0" eaLnBrk="1" hangingPunct="1">
              <a:buNone/>
            </a:pPr>
            <a:endParaRPr lang="fr-ca" altLang="en-US" sz="1700" dirty="0">
              <a:solidFill>
                <a:srgbClr val="7030A0"/>
              </a:solidFill>
            </a:endParaRPr>
          </a:p>
          <a:p>
            <a:pPr algn="l" rtl="0" eaLnBrk="1" hangingPunct="1"/>
            <a:r>
              <a:rPr lang="fr-ca" sz="2200" b="0" i="0" u="none" baseline="0"/>
              <a:t>Tous les menus, liens, boutons et autres commandes peuvent-ils être actionnés à l’aide d’un clavier pour les rendre accessibles aux utilisateurs qui ne peuvent pas utiliser une souris? </a:t>
            </a:r>
          </a:p>
          <a:p>
            <a:pPr algn="l" rtl="0" eaLnBrk="1" hangingPunct="1"/>
            <a:r>
              <a:rPr lang="fr-ca" sz="2200" b="0" i="0" u="none" baseline="0"/>
              <a:t>La page Web comprend-elle un indicateur de focalisation visible pour que tous les utilisateurs, en particulier ceux qui utilisent un clavier, puissent facilement suivre leur position actuelle?  </a:t>
            </a:r>
          </a:p>
          <a:p>
            <a:pPr algn="l" rtl="0" eaLnBrk="1" hangingPunct="1"/>
            <a:r>
              <a:rPr lang="fr-ca" sz="2200" b="0" i="0" u="none" baseline="0"/>
              <a:t>Les fonctions qui défilent ou se mettent à jour automatiquement (p. ex., diaporamas, carrousels) sont-elles dotées de commandes accessibles bien en vue qui permettent aux utilisateurs d'interrompre ou de poursuivre? </a:t>
            </a:r>
          </a:p>
          <a:p>
            <a:pPr algn="l" rtl="0" eaLnBrk="1" hangingPunct="1"/>
            <a:r>
              <a:rPr lang="fr-ca" sz="2200" b="0" i="0" u="none" baseline="0"/>
              <a:t>Les pages qui ont des limites de temps comprennent-elles des mécanismes permettant de modifier ces limites pour les utilisateurs qui ont besoin de plus de temps?</a:t>
            </a:r>
          </a:p>
        </p:txBody>
      </p:sp>
      <p:sp>
        <p:nvSpPr>
          <p:cNvPr id="46085" name="Slide Number Placeholder 4">
            <a:extLst>
              <a:ext uri="{FF2B5EF4-FFF2-40B4-BE49-F238E27FC236}">
                <a16:creationId xmlns:a16="http://schemas.microsoft.com/office/drawing/2014/main" id="{70F43AB3-D9FD-41F9-B5F1-0665A03F1145}"/>
              </a:ext>
            </a:extLst>
          </p:cNvPr>
          <p:cNvSpPr>
            <a:spLocks noGrp="1"/>
          </p:cNvSpPr>
          <p:nvPr>
            <p:ph type="sldNum" sz="quarter" idx="11"/>
            <p:custDataLst>
              <p:tags r:id="rId3"/>
            </p:custDataLst>
          </p:nvPr>
        </p:nvSpPr>
        <p:spPr>
          <a:noFill/>
        </p:spPr>
        <p:txBody>
          <a:bodyPr/>
          <a:lstStyle>
            <a:lvl1pPr>
              <a:defRPr sz="2400" b="1">
                <a:solidFill>
                  <a:schemeClr val="tx1"/>
                </a:solidFill>
                <a:latin typeface="Futura Lt BT" pitchFamily="34" charset="0"/>
              </a:defRPr>
            </a:lvl1pPr>
            <a:lvl2pPr marL="742950" indent="-285750">
              <a:defRPr sz="2400" b="1">
                <a:solidFill>
                  <a:schemeClr val="tx1"/>
                </a:solidFill>
                <a:latin typeface="Futura Lt BT" pitchFamily="34" charset="0"/>
              </a:defRPr>
            </a:lvl2pPr>
            <a:lvl3pPr marL="1143000" indent="-228600">
              <a:defRPr sz="2400" b="1">
                <a:solidFill>
                  <a:schemeClr val="tx1"/>
                </a:solidFill>
                <a:latin typeface="Futura Lt BT" pitchFamily="34" charset="0"/>
              </a:defRPr>
            </a:lvl3pPr>
            <a:lvl4pPr marL="1600200" indent="-228600">
              <a:defRPr sz="2400" b="1">
                <a:solidFill>
                  <a:schemeClr val="tx1"/>
                </a:solidFill>
                <a:latin typeface="Futura Lt BT" pitchFamily="34" charset="0"/>
              </a:defRPr>
            </a:lvl4pPr>
            <a:lvl5pPr marL="2057400" indent="-228600">
              <a:defRPr sz="2400" b="1">
                <a:solidFill>
                  <a:schemeClr val="tx1"/>
                </a:solidFill>
                <a:latin typeface="Futura Lt BT" pitchFamily="34" charset="0"/>
              </a:defRPr>
            </a:lvl5pPr>
            <a:lvl6pPr marL="2514600" indent="-228600" eaLnBrk="0" fontAlgn="base" hangingPunct="0">
              <a:spcBef>
                <a:spcPct val="0"/>
              </a:spcBef>
              <a:spcAft>
                <a:spcPct val="0"/>
              </a:spcAft>
              <a:defRPr sz="2400" b="1">
                <a:solidFill>
                  <a:schemeClr val="tx1"/>
                </a:solidFill>
                <a:latin typeface="Futura Lt BT" pitchFamily="34" charset="0"/>
              </a:defRPr>
            </a:lvl6pPr>
            <a:lvl7pPr marL="2971800" indent="-228600" eaLnBrk="0" fontAlgn="base" hangingPunct="0">
              <a:spcBef>
                <a:spcPct val="0"/>
              </a:spcBef>
              <a:spcAft>
                <a:spcPct val="0"/>
              </a:spcAft>
              <a:defRPr sz="2400" b="1">
                <a:solidFill>
                  <a:schemeClr val="tx1"/>
                </a:solidFill>
                <a:latin typeface="Futura Lt BT" pitchFamily="34" charset="0"/>
              </a:defRPr>
            </a:lvl7pPr>
            <a:lvl8pPr marL="3429000" indent="-228600" eaLnBrk="0" fontAlgn="base" hangingPunct="0">
              <a:spcBef>
                <a:spcPct val="0"/>
              </a:spcBef>
              <a:spcAft>
                <a:spcPct val="0"/>
              </a:spcAft>
              <a:defRPr sz="2400" b="1">
                <a:solidFill>
                  <a:schemeClr val="tx1"/>
                </a:solidFill>
                <a:latin typeface="Futura Lt BT" pitchFamily="34" charset="0"/>
              </a:defRPr>
            </a:lvl8pPr>
            <a:lvl9pPr marL="3886200" indent="-228600" eaLnBrk="0" fontAlgn="base" hangingPunct="0">
              <a:spcBef>
                <a:spcPct val="0"/>
              </a:spcBef>
              <a:spcAft>
                <a:spcPct val="0"/>
              </a:spcAft>
              <a:defRPr sz="2400" b="1">
                <a:solidFill>
                  <a:schemeClr val="tx1"/>
                </a:solidFill>
                <a:latin typeface="Futura Lt BT" pitchFamily="34" charset="0"/>
              </a:defRPr>
            </a:lvl9pPr>
          </a:lstStyle>
          <a:p>
            <a:pPr algn="r" rtl="0"/>
            <a:fld id="{E3420A5C-71FC-40BE-ACA6-38A06A95A685}" type="slidenum">
              <a:rPr sz="1200">
                <a:solidFill>
                  <a:schemeClr val="bg1"/>
                </a:solidFill>
              </a:rPr>
              <a:pPr/>
              <a:t>39</a:t>
            </a:fld>
            <a:endParaRPr lang="fr-ca" altLang="en-US" sz="120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a:spLocks noGrp="1"/>
          </p:cNvSpPr>
          <p:nvPr>
            <p:ph type="title"/>
            <p:custDataLst>
              <p:tags r:id="rId1"/>
            </p:custDataLst>
          </p:nvPr>
        </p:nvSpPr>
        <p:spPr>
          <a:xfrm>
            <a:off x="457200" y="274639"/>
            <a:ext cx="8229600" cy="781276"/>
          </a:xfrm>
        </p:spPr>
        <p:txBody>
          <a:bodyPr>
            <a:normAutofit/>
          </a:bodyPr>
          <a:lstStyle/>
          <a:p>
            <a:pPr algn="l" rtl="0"/>
            <a:r>
              <a:rPr lang="fr-ca" sz="2800" b="1" i="0" u="none" baseline="0">
                <a:solidFill>
                  <a:srgbClr val="7030A0"/>
                </a:solidFill>
              </a:rPr>
              <a:t>Objet</a:t>
            </a:r>
            <a:endParaRPr lang="fr-ca" sz="2800" dirty="0"/>
          </a:p>
        </p:txBody>
      </p:sp>
      <p:sp>
        <p:nvSpPr>
          <p:cNvPr id="3" name="Content Placeholder 2"/>
          <p:cNvSpPr>
            <a:spLocks noGrp="1"/>
          </p:cNvSpPr>
          <p:nvPr>
            <p:ph idx="1"/>
            <p:custDataLst>
              <p:tags r:id="rId2"/>
            </p:custDataLst>
          </p:nvPr>
        </p:nvSpPr>
        <p:spPr>
          <a:xfrm>
            <a:off x="457200" y="1125575"/>
            <a:ext cx="8229600" cy="5024853"/>
          </a:xfrm>
        </p:spPr>
        <p:txBody>
          <a:bodyPr>
            <a:noAutofit/>
          </a:bodyPr>
          <a:lstStyle/>
          <a:p>
            <a:pPr marL="0" lvl="0" indent="0" algn="l" rtl="0">
              <a:buClr>
                <a:srgbClr val="7030A0"/>
              </a:buClr>
              <a:buNone/>
            </a:pPr>
            <a:r>
              <a:rPr lang="fr-ca" sz="1800" b="1" i="0" u="none" baseline="0" dirty="0"/>
              <a:t>Introduction à l’accessibilité (Web/non Web); mettre l’accent sur la capacité </a:t>
            </a:r>
            <a:r>
              <a:rPr lang="fr-ca" sz="1800" b="1" i="0" u="none" baseline="0" dirty="0" smtClean="0"/>
              <a:t>d'autoévaluer </a:t>
            </a:r>
            <a:r>
              <a:rPr lang="fr-ca" sz="1800" b="1" i="0" u="none" baseline="0" dirty="0"/>
              <a:t>le niveau de conformité de votre actif. </a:t>
            </a:r>
          </a:p>
          <a:p>
            <a:pPr marL="0" lvl="0" indent="0" algn="l" rtl="0">
              <a:buClr>
                <a:srgbClr val="7030A0"/>
              </a:buClr>
              <a:buNone/>
            </a:pPr>
            <a:endParaRPr lang="fr-ca" sz="1800" dirty="0"/>
          </a:p>
          <a:p>
            <a:pPr marL="0" lvl="0" indent="0" algn="l" rtl="0">
              <a:buClr>
                <a:srgbClr val="7030A0"/>
              </a:buClr>
              <a:buNone/>
            </a:pPr>
            <a:r>
              <a:rPr lang="fr-ca" sz="1800" b="0" i="0" u="none" baseline="0" dirty="0"/>
              <a:t> </a:t>
            </a:r>
          </a:p>
          <a:p>
            <a:pPr marL="0" lvl="0" indent="0" algn="l" rtl="0">
              <a:buClr>
                <a:srgbClr val="7030A0"/>
              </a:buClr>
              <a:buNone/>
            </a:pPr>
            <a:r>
              <a:rPr lang="fr-ca" sz="1800" b="0" i="0" u="none" baseline="0" dirty="0"/>
              <a:t>Partie 1 – Tout sur l’accessibilité</a:t>
            </a:r>
          </a:p>
          <a:p>
            <a:pPr marL="0" indent="0" algn="l" rtl="0">
              <a:buClr>
                <a:srgbClr val="7030A0"/>
              </a:buClr>
              <a:buNone/>
            </a:pPr>
            <a:r>
              <a:rPr lang="fr-ca" sz="1800" b="0" i="0" u="none" baseline="0" dirty="0"/>
              <a:t>Partie 2 – Contexte des incapacités au Canada</a:t>
            </a:r>
          </a:p>
          <a:p>
            <a:pPr marL="0" indent="0" algn="l" rtl="0">
              <a:buClr>
                <a:srgbClr val="7030A0"/>
              </a:buClr>
              <a:buNone/>
            </a:pPr>
            <a:r>
              <a:rPr lang="fr-ca" sz="1800" b="0" i="0" u="none" baseline="0" dirty="0"/>
              <a:t>Partie 3 – Aperçu des outils d’accessibilité</a:t>
            </a:r>
            <a:endParaRPr lang="fr-ca" sz="1600" dirty="0"/>
          </a:p>
          <a:p>
            <a:pPr marL="0" indent="0" algn="l" rtl="0">
              <a:buClr>
                <a:srgbClr val="7030A0"/>
              </a:buClr>
              <a:buNone/>
            </a:pPr>
            <a:r>
              <a:rPr lang="fr-ca" sz="1800" b="0" i="0" u="none" baseline="0" dirty="0"/>
              <a:t>Partie 4 – Règles pour l’accessibilité des contenus Web</a:t>
            </a:r>
          </a:p>
          <a:p>
            <a:pPr marL="0" indent="0" algn="l" rtl="0">
              <a:buClr>
                <a:srgbClr val="7030A0"/>
              </a:buClr>
              <a:buNone/>
            </a:pPr>
            <a:r>
              <a:rPr lang="fr-ca" sz="1800" b="0" i="0" u="none" baseline="0" dirty="0"/>
              <a:t>Partie 5 – Listes de contrôle de l’auto-évaluation </a:t>
            </a:r>
          </a:p>
          <a:p>
            <a:pPr marL="0" indent="0" algn="l" rtl="0">
              <a:buClr>
                <a:srgbClr val="7030A0"/>
              </a:buClr>
              <a:buNone/>
            </a:pPr>
            <a:r>
              <a:rPr lang="fr-ca" sz="1800" b="0" i="0" u="none" baseline="0" dirty="0"/>
              <a:t>Partie 6 – Ressources et communication avec l’équipe du BATI</a:t>
            </a:r>
          </a:p>
        </p:txBody>
      </p:sp>
      <p:sp>
        <p:nvSpPr>
          <p:cNvPr id="4" name="Slide Number Placeholder 2"/>
          <p:cNvSpPr>
            <a:spLocks noGrp="1"/>
          </p:cNvSpPr>
          <p:nvPr>
            <p:ph type="sldNum" sz="quarter" idx="12"/>
            <p:custDataLst>
              <p:tags r:id="rId3"/>
            </p:custDataLst>
          </p:nvPr>
        </p:nvSpPr>
        <p:spPr/>
        <p:txBody>
          <a:bodyPr/>
          <a:lstStyle/>
          <a:p>
            <a:pPr algn="r" rtl="0"/>
            <a:fld id="{2E86C063-E22E-2E4C-A523-54089486E38F}" type="slidenum">
              <a:rPr/>
              <a:t>4</a:t>
            </a:fld>
            <a:endParaRPr lang="fr-ca"/>
          </a:p>
        </p:txBody>
      </p:sp>
    </p:spTree>
    <p:extLst>
      <p:ext uri="{BB962C8B-B14F-4D97-AF65-F5344CB8AC3E}">
        <p14:creationId xmlns:p14="http://schemas.microsoft.com/office/powerpoint/2010/main" val="27518436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B31EA88A-8188-48DE-A26A-4F222B292465}"/>
              </a:ext>
            </a:extLst>
          </p:cNvPr>
          <p:cNvSpPr>
            <a:spLocks noGrp="1"/>
          </p:cNvSpPr>
          <p:nvPr>
            <p:ph type="title"/>
            <p:custDataLst>
              <p:tags r:id="rId1"/>
            </p:custDataLst>
          </p:nvPr>
        </p:nvSpPr>
        <p:spPr/>
        <p:txBody>
          <a:bodyPr/>
          <a:lstStyle/>
          <a:p>
            <a:pPr algn="l" rtl="0" eaLnBrk="1" hangingPunct="1"/>
            <a:r>
              <a:rPr lang="fr-ca" b="1" i="0" u="none" baseline="0">
                <a:solidFill>
                  <a:srgbClr val="7030A0"/>
                </a:solidFill>
              </a:rPr>
              <a:t>Utilisable – Analyse approfondie</a:t>
            </a:r>
          </a:p>
        </p:txBody>
      </p:sp>
      <p:sp>
        <p:nvSpPr>
          <p:cNvPr id="20483" name="Content Placeholder 2">
            <a:extLst>
              <a:ext uri="{FF2B5EF4-FFF2-40B4-BE49-F238E27FC236}">
                <a16:creationId xmlns:a16="http://schemas.microsoft.com/office/drawing/2014/main" id="{C7B67F7F-2656-475F-9E9D-9630B48C2B54}"/>
              </a:ext>
            </a:extLst>
          </p:cNvPr>
          <p:cNvSpPr>
            <a:spLocks noGrp="1"/>
          </p:cNvSpPr>
          <p:nvPr>
            <p:ph idx="1"/>
            <p:custDataLst>
              <p:tags r:id="rId2"/>
            </p:custDataLst>
          </p:nvPr>
        </p:nvSpPr>
        <p:spPr>
          <a:xfrm>
            <a:off x="457200" y="1172937"/>
            <a:ext cx="8229600" cy="4951447"/>
          </a:xfrm>
        </p:spPr>
        <p:txBody>
          <a:bodyPr>
            <a:normAutofit fontScale="47500" lnSpcReduction="20000"/>
          </a:bodyPr>
          <a:lstStyle/>
          <a:p>
            <a:pPr lvl="0" algn="l" rtl="0"/>
            <a:r>
              <a:rPr lang="fr-ca" b="1" i="0" u="none" baseline="0"/>
              <a:t>LIGNE DIRECTRICE 2.1 – ACCESSIBILITÉ AU CLAVIER </a:t>
            </a:r>
            <a:endParaRPr lang="fr-ca" sz="3600" dirty="0"/>
          </a:p>
          <a:p>
            <a:pPr lvl="1" algn="l" rtl="0"/>
            <a:r>
              <a:rPr lang="fr-ca" b="0" i="0" u="none" baseline="0"/>
              <a:t>Critère de réussite 2.1.1 – Clavier (a)</a:t>
            </a:r>
            <a:endParaRPr lang="fr-ca" sz="3200" dirty="0"/>
          </a:p>
          <a:p>
            <a:pPr lvl="1" algn="l" rtl="0"/>
            <a:r>
              <a:rPr lang="fr-ca" b="0" i="0" u="none" baseline="0"/>
              <a:t>Critère de réussite 2.1.2 – Pas de piège au clavier (a)</a:t>
            </a:r>
            <a:endParaRPr lang="fr-ca" sz="3200" dirty="0"/>
          </a:p>
          <a:p>
            <a:pPr lvl="1" algn="l" rtl="0"/>
            <a:r>
              <a:rPr lang="fr-ca" b="0" i="0" u="none" baseline="0"/>
              <a:t>Critère de réussite 2.1.4 – Raccourcis claviers (a)</a:t>
            </a:r>
            <a:endParaRPr lang="fr-ca" sz="3200" dirty="0"/>
          </a:p>
          <a:p>
            <a:pPr lvl="0" algn="l" rtl="0"/>
            <a:r>
              <a:rPr lang="fr-ca" b="1" i="0" u="none" baseline="0"/>
              <a:t>LIGNE DIRECTRICE 2.2 – DÉLAI SUFFISANT</a:t>
            </a:r>
            <a:endParaRPr lang="fr-ca" sz="3600" dirty="0"/>
          </a:p>
          <a:p>
            <a:pPr lvl="1" algn="l" rtl="0"/>
            <a:r>
              <a:rPr lang="fr-ca" b="0" i="0" u="none" baseline="0"/>
              <a:t>Critère de réussite 2.2.1 – Réglage du délai (a)</a:t>
            </a:r>
            <a:endParaRPr lang="fr-ca" sz="3200" dirty="0"/>
          </a:p>
          <a:p>
            <a:pPr lvl="1" algn="l" rtl="0"/>
            <a:r>
              <a:rPr lang="fr-ca" b="0" i="0" u="none" baseline="0"/>
              <a:t>Critère de réussite 2.2.2 – Mettre en pause, arrêter, masquer (a)</a:t>
            </a:r>
            <a:endParaRPr lang="fr-ca" sz="3600" dirty="0"/>
          </a:p>
          <a:p>
            <a:pPr lvl="0" algn="l" rtl="0"/>
            <a:r>
              <a:rPr lang="fr-ca" b="1" i="0" u="none" baseline="0"/>
              <a:t>LIGNE DIRECTRICE 2.3 – CRISES</a:t>
            </a:r>
            <a:endParaRPr lang="fr-ca" sz="3600" dirty="0"/>
          </a:p>
          <a:p>
            <a:pPr lvl="1" algn="l" rtl="0"/>
            <a:r>
              <a:rPr lang="fr-ca" b="0" i="0" u="none" baseline="0"/>
              <a:t>Critère de réussite 2.3.1 – Pas plus de trois flashs ou sous le seuil critique(a)</a:t>
            </a:r>
            <a:endParaRPr lang="fr-ca" sz="3200" dirty="0"/>
          </a:p>
          <a:p>
            <a:pPr lvl="0" algn="l" rtl="0"/>
            <a:r>
              <a:rPr lang="fr-ca" b="1" i="0" u="none" baseline="0"/>
              <a:t>LIGNE DIRECTRICE 2.4 – NAVIGABLE</a:t>
            </a:r>
            <a:endParaRPr lang="fr-ca" sz="3600" dirty="0"/>
          </a:p>
          <a:p>
            <a:pPr lvl="1" algn="l" rtl="0"/>
            <a:r>
              <a:rPr lang="fr-ca" b="0" i="0" u="none" baseline="0"/>
              <a:t>Critère de réussite 2.4.1 – Contourner des blocs (a)</a:t>
            </a:r>
            <a:endParaRPr lang="fr-ca" sz="3200" dirty="0"/>
          </a:p>
          <a:p>
            <a:pPr lvl="1" algn="l" rtl="0"/>
            <a:r>
              <a:rPr lang="fr-ca" b="0" i="0" u="none" baseline="0"/>
              <a:t>Critère de réussite 2.4.2 – Titre de page (a)</a:t>
            </a:r>
            <a:endParaRPr lang="fr-ca" sz="3200" dirty="0"/>
          </a:p>
          <a:p>
            <a:pPr lvl="1" algn="l" rtl="0"/>
            <a:r>
              <a:rPr lang="fr-ca" b="0" i="0" u="none" baseline="0"/>
              <a:t>Critère de réussite 2.4.3 – Parcours du focus (a)</a:t>
            </a:r>
            <a:endParaRPr lang="fr-ca" sz="3200" dirty="0"/>
          </a:p>
          <a:p>
            <a:pPr lvl="1" algn="l" rtl="0"/>
            <a:r>
              <a:rPr lang="fr-ca" b="0" i="0" u="none" baseline="0"/>
              <a:t>Critère de réussite 2.4.4 – Fonction du lien (selon le contexte) (a)</a:t>
            </a:r>
            <a:endParaRPr lang="fr-ca" sz="3200" dirty="0"/>
          </a:p>
          <a:p>
            <a:pPr lvl="1" algn="l" rtl="0"/>
            <a:r>
              <a:rPr lang="fr-ca" b="0" i="0" u="none" baseline="0"/>
              <a:t>Critère de réussite 2.4.5 – Accès multiples (aa)</a:t>
            </a:r>
            <a:endParaRPr lang="fr-ca" sz="3200" dirty="0"/>
          </a:p>
          <a:p>
            <a:pPr lvl="1" algn="l" rtl="0"/>
            <a:r>
              <a:rPr lang="fr-ca" b="0" i="0" u="none" baseline="0"/>
              <a:t>Critère de réussite 2.4.6 – En-têtes et étiquettes (aa)</a:t>
            </a:r>
            <a:endParaRPr lang="fr-ca" sz="3200" dirty="0"/>
          </a:p>
          <a:p>
            <a:pPr lvl="1" algn="l" rtl="0"/>
            <a:r>
              <a:rPr lang="fr-ca" b="0" i="0" u="none" baseline="0"/>
              <a:t>Critère de réussite 2.4.7 – Visibilité du focus (aa)</a:t>
            </a:r>
            <a:endParaRPr lang="fr-ca" sz="3200" dirty="0"/>
          </a:p>
          <a:p>
            <a:pPr lvl="0" algn="l" rtl="0"/>
            <a:r>
              <a:rPr lang="fr-ca" b="1" i="0" u="none" baseline="0"/>
              <a:t>LIGNE DIRECTRICE 2.5 – MODALITÉS D’ENTRÉE</a:t>
            </a:r>
            <a:endParaRPr lang="fr-ca" sz="3600" dirty="0"/>
          </a:p>
          <a:p>
            <a:pPr lvl="1" algn="l" rtl="0"/>
            <a:r>
              <a:rPr lang="fr-ca" b="0" i="0" u="none" baseline="0"/>
              <a:t>Critère de réussite 2.5.1 – Gestes de pointeur (a)</a:t>
            </a:r>
            <a:endParaRPr lang="fr-ca" sz="3200" dirty="0"/>
          </a:p>
          <a:p>
            <a:pPr lvl="1" algn="l" rtl="0"/>
            <a:r>
              <a:rPr lang="fr-ca" b="0" i="0" u="none" baseline="0"/>
              <a:t>Critère de réussite 2.5.2 – Annulation du pointeur (a)</a:t>
            </a:r>
            <a:endParaRPr lang="fr-ca" sz="3200" dirty="0"/>
          </a:p>
          <a:p>
            <a:pPr lvl="1" algn="l" rtl="0"/>
            <a:r>
              <a:rPr lang="fr-ca" b="0" i="0" u="none" baseline="0"/>
              <a:t>Critère de réussite 2.5.3 – Étiquette dans le nom (a)</a:t>
            </a:r>
            <a:endParaRPr lang="fr-ca" sz="3200" dirty="0"/>
          </a:p>
          <a:p>
            <a:pPr lvl="1" algn="l" rtl="0"/>
            <a:r>
              <a:rPr lang="fr-ca" b="0" i="0" u="none" baseline="0"/>
              <a:t>Critère de réussite 2.5.4 – Activation par le mouvement (a)</a:t>
            </a:r>
            <a:endParaRPr lang="fr-ca" sz="3200" dirty="0"/>
          </a:p>
        </p:txBody>
      </p:sp>
      <p:sp>
        <p:nvSpPr>
          <p:cNvPr id="44037" name="Slide Number Placeholder 4">
            <a:extLst>
              <a:ext uri="{FF2B5EF4-FFF2-40B4-BE49-F238E27FC236}">
                <a16:creationId xmlns:a16="http://schemas.microsoft.com/office/drawing/2014/main" id="{EA03B922-73BE-4D07-9885-CB992CAEA042}"/>
              </a:ext>
            </a:extLst>
          </p:cNvPr>
          <p:cNvSpPr>
            <a:spLocks noGrp="1"/>
          </p:cNvSpPr>
          <p:nvPr>
            <p:ph type="sldNum" sz="quarter" idx="11"/>
            <p:custDataLst>
              <p:tags r:id="rId3"/>
            </p:custDataLst>
          </p:nvPr>
        </p:nvSpPr>
        <p:spPr>
          <a:noFill/>
        </p:spPr>
        <p:txBody>
          <a:bodyPr/>
          <a:lstStyle>
            <a:lvl1pPr>
              <a:defRPr sz="2400" b="1">
                <a:solidFill>
                  <a:schemeClr val="tx1"/>
                </a:solidFill>
                <a:latin typeface="Futura Lt BT" pitchFamily="34" charset="0"/>
              </a:defRPr>
            </a:lvl1pPr>
            <a:lvl2pPr marL="742950" indent="-285750">
              <a:defRPr sz="2400" b="1">
                <a:solidFill>
                  <a:schemeClr val="tx1"/>
                </a:solidFill>
                <a:latin typeface="Futura Lt BT" pitchFamily="34" charset="0"/>
              </a:defRPr>
            </a:lvl2pPr>
            <a:lvl3pPr marL="1143000" indent="-228600">
              <a:defRPr sz="2400" b="1">
                <a:solidFill>
                  <a:schemeClr val="tx1"/>
                </a:solidFill>
                <a:latin typeface="Futura Lt BT" pitchFamily="34" charset="0"/>
              </a:defRPr>
            </a:lvl3pPr>
            <a:lvl4pPr marL="1600200" indent="-228600">
              <a:defRPr sz="2400" b="1">
                <a:solidFill>
                  <a:schemeClr val="tx1"/>
                </a:solidFill>
                <a:latin typeface="Futura Lt BT" pitchFamily="34" charset="0"/>
              </a:defRPr>
            </a:lvl4pPr>
            <a:lvl5pPr marL="2057400" indent="-228600">
              <a:defRPr sz="2400" b="1">
                <a:solidFill>
                  <a:schemeClr val="tx1"/>
                </a:solidFill>
                <a:latin typeface="Futura Lt BT" pitchFamily="34" charset="0"/>
              </a:defRPr>
            </a:lvl5pPr>
            <a:lvl6pPr marL="2514600" indent="-228600" eaLnBrk="0" fontAlgn="base" hangingPunct="0">
              <a:spcBef>
                <a:spcPct val="0"/>
              </a:spcBef>
              <a:spcAft>
                <a:spcPct val="0"/>
              </a:spcAft>
              <a:defRPr sz="2400" b="1">
                <a:solidFill>
                  <a:schemeClr val="tx1"/>
                </a:solidFill>
                <a:latin typeface="Futura Lt BT" pitchFamily="34" charset="0"/>
              </a:defRPr>
            </a:lvl6pPr>
            <a:lvl7pPr marL="2971800" indent="-228600" eaLnBrk="0" fontAlgn="base" hangingPunct="0">
              <a:spcBef>
                <a:spcPct val="0"/>
              </a:spcBef>
              <a:spcAft>
                <a:spcPct val="0"/>
              </a:spcAft>
              <a:defRPr sz="2400" b="1">
                <a:solidFill>
                  <a:schemeClr val="tx1"/>
                </a:solidFill>
                <a:latin typeface="Futura Lt BT" pitchFamily="34" charset="0"/>
              </a:defRPr>
            </a:lvl7pPr>
            <a:lvl8pPr marL="3429000" indent="-228600" eaLnBrk="0" fontAlgn="base" hangingPunct="0">
              <a:spcBef>
                <a:spcPct val="0"/>
              </a:spcBef>
              <a:spcAft>
                <a:spcPct val="0"/>
              </a:spcAft>
              <a:defRPr sz="2400" b="1">
                <a:solidFill>
                  <a:schemeClr val="tx1"/>
                </a:solidFill>
                <a:latin typeface="Futura Lt BT" pitchFamily="34" charset="0"/>
              </a:defRPr>
            </a:lvl8pPr>
            <a:lvl9pPr marL="3886200" indent="-228600" eaLnBrk="0" fontAlgn="base" hangingPunct="0">
              <a:spcBef>
                <a:spcPct val="0"/>
              </a:spcBef>
              <a:spcAft>
                <a:spcPct val="0"/>
              </a:spcAft>
              <a:defRPr sz="2400" b="1">
                <a:solidFill>
                  <a:schemeClr val="tx1"/>
                </a:solidFill>
                <a:latin typeface="Futura Lt BT" pitchFamily="34" charset="0"/>
              </a:defRPr>
            </a:lvl9pPr>
          </a:lstStyle>
          <a:p>
            <a:pPr algn="r" rtl="0"/>
            <a:fld id="{561F5A92-C881-4B57-9ADD-6018561E1DAE}" type="slidenum">
              <a:rPr sz="1200">
                <a:solidFill>
                  <a:schemeClr val="bg1"/>
                </a:solidFill>
              </a:rPr>
              <a:pPr/>
              <a:t>40</a:t>
            </a:fld>
            <a:endParaRPr lang="fr-ca" altLang="en-US" sz="1200">
              <a:solidFill>
                <a:schemeClr val="bg1"/>
              </a:solidFill>
            </a:endParaRPr>
          </a:p>
        </p:txBody>
      </p:sp>
    </p:spTree>
    <p:extLst>
      <p:ext uri="{BB962C8B-B14F-4D97-AF65-F5344CB8AC3E}">
        <p14:creationId xmlns:p14="http://schemas.microsoft.com/office/powerpoint/2010/main" val="3010741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9D61CA15-9CD9-4E7C-9BA3-C9D53DDA731C}"/>
              </a:ext>
            </a:extLst>
          </p:cNvPr>
          <p:cNvSpPr>
            <a:spLocks noGrp="1"/>
          </p:cNvSpPr>
          <p:nvPr>
            <p:ph type="title"/>
            <p:custDataLst>
              <p:tags r:id="rId1"/>
            </p:custDataLst>
          </p:nvPr>
        </p:nvSpPr>
        <p:spPr/>
        <p:txBody>
          <a:bodyPr>
            <a:normAutofit fontScale="90000"/>
          </a:bodyPr>
          <a:lstStyle/>
          <a:p>
            <a:pPr algn="l" rtl="0"/>
            <a:r>
              <a:rPr lang="fr-ca" b="1" i="0" u="none" baseline="0">
                <a:solidFill>
                  <a:srgbClr val="7030A0"/>
                </a:solidFill>
              </a:rPr>
              <a:t>La page Web est-elle compréhensible?</a:t>
            </a:r>
          </a:p>
        </p:txBody>
      </p:sp>
      <p:sp>
        <p:nvSpPr>
          <p:cNvPr id="48131" name="Content Placeholder 2">
            <a:extLst>
              <a:ext uri="{FF2B5EF4-FFF2-40B4-BE49-F238E27FC236}">
                <a16:creationId xmlns:a16="http://schemas.microsoft.com/office/drawing/2014/main" id="{7592427C-B5D1-4004-9BD8-1E16A253463F}"/>
              </a:ext>
            </a:extLst>
          </p:cNvPr>
          <p:cNvSpPr>
            <a:spLocks noGrp="1"/>
          </p:cNvSpPr>
          <p:nvPr>
            <p:ph idx="1"/>
            <p:custDataLst>
              <p:tags r:id="rId2"/>
            </p:custDataLst>
          </p:nvPr>
        </p:nvSpPr>
        <p:spPr>
          <a:xfrm>
            <a:off x="457200" y="1417638"/>
            <a:ext cx="8229600" cy="4525963"/>
          </a:xfrm>
        </p:spPr>
        <p:txBody>
          <a:bodyPr>
            <a:normAutofit fontScale="70000" lnSpcReduction="20000"/>
          </a:bodyPr>
          <a:lstStyle/>
          <a:p>
            <a:pPr marL="0" indent="0" algn="l" rtl="0" eaLnBrk="1" hangingPunct="1">
              <a:buNone/>
            </a:pPr>
            <a:r>
              <a:rPr lang="fr-ca" b="0" i="0" u="none" baseline="0">
                <a:solidFill>
                  <a:srgbClr val="7030A0"/>
                </a:solidFill>
              </a:rPr>
              <a:t>L’information et le fonctionnement de l’interface utilisateur doivent être compréhensibles.</a:t>
            </a:r>
          </a:p>
          <a:p>
            <a:pPr marL="0" indent="0" algn="l" rtl="0" eaLnBrk="1" hangingPunct="1">
              <a:buNone/>
            </a:pPr>
            <a:endParaRPr lang="fr-ca" altLang="en-US" sz="2400" dirty="0">
              <a:solidFill>
                <a:srgbClr val="7030A0"/>
              </a:solidFill>
            </a:endParaRPr>
          </a:p>
          <a:p>
            <a:pPr algn="l" rtl="0" eaLnBrk="1" hangingPunct="1"/>
            <a:r>
              <a:rPr lang="fr-ca" b="0" i="0" u="none" baseline="0"/>
              <a:t>La langue de la page ainsi que tout changement de langue peuvent-ils être déterminés par voie de programme informatique? </a:t>
            </a:r>
          </a:p>
          <a:p>
            <a:pPr algn="l" rtl="0" eaLnBrk="1" hangingPunct="1"/>
            <a:r>
              <a:rPr lang="fr-ca" b="0" i="0" u="none" baseline="0"/>
              <a:t>Y a-t-il suffisamment d’information liée aux éléments interactifs pour que tous les utilisateurs puissent interagir avec la page (y compris en ce qui concerne le traitement des erreurs)?  </a:t>
            </a:r>
          </a:p>
          <a:p>
            <a:pPr algn="l" rtl="0" eaLnBrk="1" hangingPunct="1"/>
            <a:r>
              <a:rPr lang="fr-ca" b="0" i="0" u="none" baseline="0"/>
              <a:t>Les éléments répétitifs dans les pages apparaissent-ils dans le même ordre relatif? </a:t>
            </a:r>
          </a:p>
          <a:p>
            <a:pPr algn="l" rtl="0" eaLnBrk="1" hangingPunct="1"/>
            <a:r>
              <a:rPr lang="fr-ca" b="0" i="0" u="none" baseline="0"/>
              <a:t>Le contenu est-il conforme au Guide de rédaction du contenu de Canada.ca?</a:t>
            </a:r>
            <a:endParaRPr lang="fr-ca" altLang="en-US" dirty="0"/>
          </a:p>
        </p:txBody>
      </p:sp>
      <p:sp>
        <p:nvSpPr>
          <p:cNvPr id="48132" name="Slide Number Placeholder 3">
            <a:extLst>
              <a:ext uri="{FF2B5EF4-FFF2-40B4-BE49-F238E27FC236}">
                <a16:creationId xmlns:a16="http://schemas.microsoft.com/office/drawing/2014/main" id="{D87971BD-FB1A-47E5-AA28-26C5662CCEFA}"/>
              </a:ext>
            </a:extLst>
          </p:cNvPr>
          <p:cNvSpPr>
            <a:spLocks noGrp="1"/>
          </p:cNvSpPr>
          <p:nvPr>
            <p:ph type="sldNum" sz="quarter" idx="11"/>
            <p:custDataLst>
              <p:tags r:id="rId3"/>
            </p:custDataLst>
          </p:nvPr>
        </p:nvSpPr>
        <p:spPr>
          <a:noFill/>
        </p:spPr>
        <p:txBody>
          <a:bodyPr/>
          <a:lstStyle>
            <a:lvl1pPr>
              <a:defRPr sz="2400" b="1">
                <a:solidFill>
                  <a:schemeClr val="tx1"/>
                </a:solidFill>
                <a:latin typeface="Futura Lt BT" pitchFamily="34" charset="0"/>
              </a:defRPr>
            </a:lvl1pPr>
            <a:lvl2pPr marL="742950" indent="-285750">
              <a:defRPr sz="2400" b="1">
                <a:solidFill>
                  <a:schemeClr val="tx1"/>
                </a:solidFill>
                <a:latin typeface="Futura Lt BT" pitchFamily="34" charset="0"/>
              </a:defRPr>
            </a:lvl2pPr>
            <a:lvl3pPr marL="1143000" indent="-228600">
              <a:defRPr sz="2400" b="1">
                <a:solidFill>
                  <a:schemeClr val="tx1"/>
                </a:solidFill>
                <a:latin typeface="Futura Lt BT" pitchFamily="34" charset="0"/>
              </a:defRPr>
            </a:lvl3pPr>
            <a:lvl4pPr marL="1600200" indent="-228600">
              <a:defRPr sz="2400" b="1">
                <a:solidFill>
                  <a:schemeClr val="tx1"/>
                </a:solidFill>
                <a:latin typeface="Futura Lt BT" pitchFamily="34" charset="0"/>
              </a:defRPr>
            </a:lvl4pPr>
            <a:lvl5pPr marL="2057400" indent="-228600">
              <a:defRPr sz="2400" b="1">
                <a:solidFill>
                  <a:schemeClr val="tx1"/>
                </a:solidFill>
                <a:latin typeface="Futura Lt BT" pitchFamily="34" charset="0"/>
              </a:defRPr>
            </a:lvl5pPr>
            <a:lvl6pPr marL="2514600" indent="-228600" eaLnBrk="0" fontAlgn="base" hangingPunct="0">
              <a:spcBef>
                <a:spcPct val="0"/>
              </a:spcBef>
              <a:spcAft>
                <a:spcPct val="0"/>
              </a:spcAft>
              <a:defRPr sz="2400" b="1">
                <a:solidFill>
                  <a:schemeClr val="tx1"/>
                </a:solidFill>
                <a:latin typeface="Futura Lt BT" pitchFamily="34" charset="0"/>
              </a:defRPr>
            </a:lvl6pPr>
            <a:lvl7pPr marL="2971800" indent="-228600" eaLnBrk="0" fontAlgn="base" hangingPunct="0">
              <a:spcBef>
                <a:spcPct val="0"/>
              </a:spcBef>
              <a:spcAft>
                <a:spcPct val="0"/>
              </a:spcAft>
              <a:defRPr sz="2400" b="1">
                <a:solidFill>
                  <a:schemeClr val="tx1"/>
                </a:solidFill>
                <a:latin typeface="Futura Lt BT" pitchFamily="34" charset="0"/>
              </a:defRPr>
            </a:lvl7pPr>
            <a:lvl8pPr marL="3429000" indent="-228600" eaLnBrk="0" fontAlgn="base" hangingPunct="0">
              <a:spcBef>
                <a:spcPct val="0"/>
              </a:spcBef>
              <a:spcAft>
                <a:spcPct val="0"/>
              </a:spcAft>
              <a:defRPr sz="2400" b="1">
                <a:solidFill>
                  <a:schemeClr val="tx1"/>
                </a:solidFill>
                <a:latin typeface="Futura Lt BT" pitchFamily="34" charset="0"/>
              </a:defRPr>
            </a:lvl8pPr>
            <a:lvl9pPr marL="3886200" indent="-228600" eaLnBrk="0" fontAlgn="base" hangingPunct="0">
              <a:spcBef>
                <a:spcPct val="0"/>
              </a:spcBef>
              <a:spcAft>
                <a:spcPct val="0"/>
              </a:spcAft>
              <a:defRPr sz="2400" b="1">
                <a:solidFill>
                  <a:schemeClr val="tx1"/>
                </a:solidFill>
                <a:latin typeface="Futura Lt BT" pitchFamily="34" charset="0"/>
              </a:defRPr>
            </a:lvl9pPr>
          </a:lstStyle>
          <a:p>
            <a:pPr algn="r" rtl="0"/>
            <a:fld id="{1D64B329-1DF6-4BF6-B5F0-0A28F0D7FF85}" type="slidenum">
              <a:rPr sz="1200">
                <a:solidFill>
                  <a:srgbClr val="FFFFFF"/>
                </a:solidFill>
              </a:rPr>
              <a:pPr/>
              <a:t>41</a:t>
            </a:fld>
            <a:endParaRPr lang="fr-ca" altLang="en-US" sz="1200">
              <a:solidFill>
                <a:srgbClr val="FFFFFF"/>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B31EA88A-8188-48DE-A26A-4F222B292465}"/>
              </a:ext>
            </a:extLst>
          </p:cNvPr>
          <p:cNvSpPr>
            <a:spLocks noGrp="1"/>
          </p:cNvSpPr>
          <p:nvPr>
            <p:ph type="title"/>
            <p:custDataLst>
              <p:tags r:id="rId1"/>
            </p:custDataLst>
          </p:nvPr>
        </p:nvSpPr>
        <p:spPr/>
        <p:txBody>
          <a:bodyPr>
            <a:normAutofit fontScale="90000"/>
          </a:bodyPr>
          <a:lstStyle/>
          <a:p>
            <a:pPr algn="l" rtl="0" eaLnBrk="1" hangingPunct="1"/>
            <a:r>
              <a:rPr lang="fr-ca" b="1" i="0" u="none" baseline="0">
                <a:solidFill>
                  <a:srgbClr val="7030A0"/>
                </a:solidFill>
              </a:rPr>
              <a:t>Compréhensible – Analyse approfondie</a:t>
            </a:r>
          </a:p>
        </p:txBody>
      </p:sp>
      <p:sp>
        <p:nvSpPr>
          <p:cNvPr id="20483" name="Content Placeholder 2">
            <a:extLst>
              <a:ext uri="{FF2B5EF4-FFF2-40B4-BE49-F238E27FC236}">
                <a16:creationId xmlns:a16="http://schemas.microsoft.com/office/drawing/2014/main" id="{C7B67F7F-2656-475F-9E9D-9630B48C2B54}"/>
              </a:ext>
            </a:extLst>
          </p:cNvPr>
          <p:cNvSpPr>
            <a:spLocks noGrp="1"/>
          </p:cNvSpPr>
          <p:nvPr>
            <p:ph idx="1"/>
            <p:custDataLst>
              <p:tags r:id="rId2"/>
            </p:custDataLst>
          </p:nvPr>
        </p:nvSpPr>
        <p:spPr>
          <a:xfrm>
            <a:off x="457200" y="1314604"/>
            <a:ext cx="8229600" cy="4951447"/>
          </a:xfrm>
        </p:spPr>
        <p:txBody>
          <a:bodyPr>
            <a:normAutofit/>
          </a:bodyPr>
          <a:lstStyle/>
          <a:p>
            <a:pPr lvl="0" algn="l" rtl="0"/>
            <a:r>
              <a:rPr lang="fr-ca" sz="1800" b="1" i="0" u="none" baseline="0"/>
              <a:t>LIGNE DIRECTRICE 3.1 – LISIBLE</a:t>
            </a:r>
            <a:endParaRPr lang="fr-ca" sz="1800" dirty="0"/>
          </a:p>
          <a:p>
            <a:pPr lvl="1" algn="l" rtl="0"/>
            <a:r>
              <a:rPr lang="fr-ca" sz="1600" b="0" i="0" u="none" baseline="0"/>
              <a:t>Critère de réussite 3.1.1 – Langue de la page (a)</a:t>
            </a:r>
            <a:endParaRPr lang="fr-ca" sz="1800" dirty="0"/>
          </a:p>
          <a:p>
            <a:pPr lvl="1" algn="l" rtl="0"/>
            <a:r>
              <a:rPr lang="fr-ca" sz="1600" b="0" i="0" u="none" baseline="0"/>
              <a:t>Critère de réussite 3.1.2 – Langue d'un passage (aa)</a:t>
            </a:r>
            <a:endParaRPr lang="fr-ca" sz="1800" dirty="0"/>
          </a:p>
          <a:p>
            <a:pPr lvl="0" algn="l" rtl="0"/>
            <a:r>
              <a:rPr lang="fr-ca" sz="1800" b="1" i="0" u="none" baseline="0"/>
              <a:t>LIGNE DIRECTRICE 3.2 – PRÉVISIBLE </a:t>
            </a:r>
            <a:endParaRPr lang="fr-ca" sz="1800" dirty="0"/>
          </a:p>
          <a:p>
            <a:pPr lvl="1" algn="l" rtl="0"/>
            <a:r>
              <a:rPr lang="fr-ca" sz="1600" b="0" i="0" u="none" baseline="0"/>
              <a:t>Critère de réussite 3.2.1 – Au focus (a)</a:t>
            </a:r>
            <a:endParaRPr lang="fr-ca" sz="1800" dirty="0"/>
          </a:p>
          <a:p>
            <a:pPr lvl="1" algn="l" rtl="0"/>
            <a:r>
              <a:rPr lang="fr-ca" sz="1600" b="0" i="0" u="none" baseline="0"/>
              <a:t>Critère de réussite 3.2.2 – À la saisie (a)</a:t>
            </a:r>
            <a:endParaRPr lang="fr-ca" sz="1800" dirty="0"/>
          </a:p>
          <a:p>
            <a:pPr lvl="1" algn="l" rtl="0"/>
            <a:r>
              <a:rPr lang="fr-ca" sz="1600" b="0" i="0" u="none" baseline="0"/>
              <a:t>Critère de réussite 3.2.3 – Navigation cohérente (aa)</a:t>
            </a:r>
            <a:endParaRPr lang="fr-ca" sz="1800" dirty="0"/>
          </a:p>
          <a:p>
            <a:pPr lvl="1" algn="l" rtl="0"/>
            <a:r>
              <a:rPr lang="fr-ca" sz="1600" b="0" i="0" u="none" baseline="0"/>
              <a:t>Critère de réussite 3.2.4 – Identification cohérente (aa)</a:t>
            </a:r>
            <a:endParaRPr lang="fr-ca" sz="1800" dirty="0"/>
          </a:p>
          <a:p>
            <a:pPr lvl="0" algn="l" rtl="0"/>
            <a:r>
              <a:rPr lang="fr-ca" sz="1800" b="1" i="0" u="none" baseline="0"/>
              <a:t>LIGNE DIRECTRICE 3.3 – ASSISTANCE À LA SAISIE</a:t>
            </a:r>
            <a:endParaRPr lang="fr-ca" sz="1800" dirty="0"/>
          </a:p>
          <a:p>
            <a:pPr lvl="1" algn="l" rtl="0"/>
            <a:r>
              <a:rPr lang="fr-ca" sz="1600" b="0" i="0" u="none" baseline="0"/>
              <a:t>Critère de réussite 3.3.1 – Identification des erreurs (a)</a:t>
            </a:r>
            <a:endParaRPr lang="fr-ca" sz="1800" dirty="0"/>
          </a:p>
          <a:p>
            <a:pPr lvl="1" algn="l" rtl="0"/>
            <a:r>
              <a:rPr lang="fr-ca" sz="1600" b="0" i="0" u="none" baseline="0"/>
              <a:t>Critère de réussite 3.3.2 – Étiquettes ou instructions (a)</a:t>
            </a:r>
            <a:endParaRPr lang="fr-ca" sz="1800" dirty="0"/>
          </a:p>
          <a:p>
            <a:pPr lvl="1" algn="l" rtl="0"/>
            <a:r>
              <a:rPr lang="fr-ca" sz="1600" b="0" i="0" u="none" baseline="0"/>
              <a:t>Critère de réussite 3.3.3 – Suggestion après une erreur (aa)</a:t>
            </a:r>
            <a:endParaRPr lang="fr-ca" sz="1800" dirty="0"/>
          </a:p>
          <a:p>
            <a:pPr lvl="1" algn="l" rtl="0"/>
            <a:r>
              <a:rPr lang="fr-ca" sz="1600" b="0" i="0" u="none" baseline="0"/>
              <a:t>Critère de réussite 3.3.4 – Prévention des erreurs (juridiques, financières, de données) (aa)</a:t>
            </a:r>
            <a:endParaRPr lang="fr-ca" sz="1800" dirty="0"/>
          </a:p>
        </p:txBody>
      </p:sp>
      <p:sp>
        <p:nvSpPr>
          <p:cNvPr id="44037" name="Slide Number Placeholder 4">
            <a:extLst>
              <a:ext uri="{FF2B5EF4-FFF2-40B4-BE49-F238E27FC236}">
                <a16:creationId xmlns:a16="http://schemas.microsoft.com/office/drawing/2014/main" id="{EA03B922-73BE-4D07-9885-CB992CAEA042}"/>
              </a:ext>
            </a:extLst>
          </p:cNvPr>
          <p:cNvSpPr>
            <a:spLocks noGrp="1"/>
          </p:cNvSpPr>
          <p:nvPr>
            <p:ph type="sldNum" sz="quarter" idx="11"/>
            <p:custDataLst>
              <p:tags r:id="rId3"/>
            </p:custDataLst>
          </p:nvPr>
        </p:nvSpPr>
        <p:spPr>
          <a:noFill/>
        </p:spPr>
        <p:txBody>
          <a:bodyPr/>
          <a:lstStyle>
            <a:lvl1pPr>
              <a:defRPr sz="2400" b="1">
                <a:solidFill>
                  <a:schemeClr val="tx1"/>
                </a:solidFill>
                <a:latin typeface="Futura Lt BT" pitchFamily="34" charset="0"/>
              </a:defRPr>
            </a:lvl1pPr>
            <a:lvl2pPr marL="742950" indent="-285750">
              <a:defRPr sz="2400" b="1">
                <a:solidFill>
                  <a:schemeClr val="tx1"/>
                </a:solidFill>
                <a:latin typeface="Futura Lt BT" pitchFamily="34" charset="0"/>
              </a:defRPr>
            </a:lvl2pPr>
            <a:lvl3pPr marL="1143000" indent="-228600">
              <a:defRPr sz="2400" b="1">
                <a:solidFill>
                  <a:schemeClr val="tx1"/>
                </a:solidFill>
                <a:latin typeface="Futura Lt BT" pitchFamily="34" charset="0"/>
              </a:defRPr>
            </a:lvl3pPr>
            <a:lvl4pPr marL="1600200" indent="-228600">
              <a:defRPr sz="2400" b="1">
                <a:solidFill>
                  <a:schemeClr val="tx1"/>
                </a:solidFill>
                <a:latin typeface="Futura Lt BT" pitchFamily="34" charset="0"/>
              </a:defRPr>
            </a:lvl4pPr>
            <a:lvl5pPr marL="2057400" indent="-228600">
              <a:defRPr sz="2400" b="1">
                <a:solidFill>
                  <a:schemeClr val="tx1"/>
                </a:solidFill>
                <a:latin typeface="Futura Lt BT" pitchFamily="34" charset="0"/>
              </a:defRPr>
            </a:lvl5pPr>
            <a:lvl6pPr marL="2514600" indent="-228600" eaLnBrk="0" fontAlgn="base" hangingPunct="0">
              <a:spcBef>
                <a:spcPct val="0"/>
              </a:spcBef>
              <a:spcAft>
                <a:spcPct val="0"/>
              </a:spcAft>
              <a:defRPr sz="2400" b="1">
                <a:solidFill>
                  <a:schemeClr val="tx1"/>
                </a:solidFill>
                <a:latin typeface="Futura Lt BT" pitchFamily="34" charset="0"/>
              </a:defRPr>
            </a:lvl6pPr>
            <a:lvl7pPr marL="2971800" indent="-228600" eaLnBrk="0" fontAlgn="base" hangingPunct="0">
              <a:spcBef>
                <a:spcPct val="0"/>
              </a:spcBef>
              <a:spcAft>
                <a:spcPct val="0"/>
              </a:spcAft>
              <a:defRPr sz="2400" b="1">
                <a:solidFill>
                  <a:schemeClr val="tx1"/>
                </a:solidFill>
                <a:latin typeface="Futura Lt BT" pitchFamily="34" charset="0"/>
              </a:defRPr>
            </a:lvl7pPr>
            <a:lvl8pPr marL="3429000" indent="-228600" eaLnBrk="0" fontAlgn="base" hangingPunct="0">
              <a:spcBef>
                <a:spcPct val="0"/>
              </a:spcBef>
              <a:spcAft>
                <a:spcPct val="0"/>
              </a:spcAft>
              <a:defRPr sz="2400" b="1">
                <a:solidFill>
                  <a:schemeClr val="tx1"/>
                </a:solidFill>
                <a:latin typeface="Futura Lt BT" pitchFamily="34" charset="0"/>
              </a:defRPr>
            </a:lvl8pPr>
            <a:lvl9pPr marL="3886200" indent="-228600" eaLnBrk="0" fontAlgn="base" hangingPunct="0">
              <a:spcBef>
                <a:spcPct val="0"/>
              </a:spcBef>
              <a:spcAft>
                <a:spcPct val="0"/>
              </a:spcAft>
              <a:defRPr sz="2400" b="1">
                <a:solidFill>
                  <a:schemeClr val="tx1"/>
                </a:solidFill>
                <a:latin typeface="Futura Lt BT" pitchFamily="34" charset="0"/>
              </a:defRPr>
            </a:lvl9pPr>
          </a:lstStyle>
          <a:p>
            <a:pPr algn="r" rtl="0"/>
            <a:fld id="{561F5A92-C881-4B57-9ADD-6018561E1DAE}" type="slidenum">
              <a:rPr sz="1200">
                <a:solidFill>
                  <a:schemeClr val="bg1"/>
                </a:solidFill>
              </a:rPr>
              <a:pPr/>
              <a:t>42</a:t>
            </a:fld>
            <a:endParaRPr lang="fr-ca" altLang="en-US" sz="1200">
              <a:solidFill>
                <a:schemeClr val="bg1"/>
              </a:solidFill>
            </a:endParaRPr>
          </a:p>
        </p:txBody>
      </p:sp>
    </p:spTree>
    <p:extLst>
      <p:ext uri="{BB962C8B-B14F-4D97-AF65-F5344CB8AC3E}">
        <p14:creationId xmlns:p14="http://schemas.microsoft.com/office/powerpoint/2010/main" val="6328523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A06DB479-B64D-472E-BEB0-841409A4A1B9}"/>
              </a:ext>
            </a:extLst>
          </p:cNvPr>
          <p:cNvSpPr>
            <a:spLocks noGrp="1"/>
          </p:cNvSpPr>
          <p:nvPr>
            <p:ph type="title"/>
            <p:custDataLst>
              <p:tags r:id="rId1"/>
            </p:custDataLst>
          </p:nvPr>
        </p:nvSpPr>
        <p:spPr/>
        <p:txBody>
          <a:bodyPr/>
          <a:lstStyle/>
          <a:p>
            <a:pPr algn="l" rtl="0" eaLnBrk="1" hangingPunct="1"/>
            <a:r>
              <a:rPr lang="fr-ca" b="1" i="0" u="none" baseline="0">
                <a:solidFill>
                  <a:srgbClr val="7030A0"/>
                </a:solidFill>
              </a:rPr>
              <a:t>La page Web est-elle robuste?</a:t>
            </a:r>
          </a:p>
        </p:txBody>
      </p:sp>
      <p:sp>
        <p:nvSpPr>
          <p:cNvPr id="49155" name="Content Placeholder 2">
            <a:extLst>
              <a:ext uri="{FF2B5EF4-FFF2-40B4-BE49-F238E27FC236}">
                <a16:creationId xmlns:a16="http://schemas.microsoft.com/office/drawing/2014/main" id="{A5F4328F-5A14-4604-8A05-15AFAEB3BE1B}"/>
              </a:ext>
            </a:extLst>
          </p:cNvPr>
          <p:cNvSpPr>
            <a:spLocks noGrp="1"/>
          </p:cNvSpPr>
          <p:nvPr>
            <p:ph idx="1"/>
            <p:custDataLst>
              <p:tags r:id="rId2"/>
            </p:custDataLst>
          </p:nvPr>
        </p:nvSpPr>
        <p:spPr>
          <a:xfrm>
            <a:off x="457200" y="1269049"/>
            <a:ext cx="8229600" cy="4525963"/>
          </a:xfrm>
        </p:spPr>
        <p:txBody>
          <a:bodyPr>
            <a:normAutofit fontScale="92500" lnSpcReduction="20000"/>
          </a:bodyPr>
          <a:lstStyle/>
          <a:p>
            <a:pPr marL="0" indent="0" algn="l" rtl="0" eaLnBrk="1" hangingPunct="1">
              <a:buNone/>
            </a:pPr>
            <a:r>
              <a:rPr lang="fr-ca" b="0" i="0" u="none" baseline="0">
                <a:solidFill>
                  <a:srgbClr val="7030A0"/>
                </a:solidFill>
              </a:rPr>
              <a:t>Le contenu doit être suffisamment robuste pour pouvoir être interprété de manière fiable par une grande variété d'agents utilisateurs, y compris les technologies d'assistance.</a:t>
            </a:r>
          </a:p>
          <a:p>
            <a:pPr marL="0" indent="0" algn="l" rtl="0" eaLnBrk="1" hangingPunct="1">
              <a:buNone/>
            </a:pPr>
            <a:endParaRPr lang="fr-ca" altLang="en-US" dirty="0">
              <a:solidFill>
                <a:srgbClr val="7030A0"/>
              </a:solidFill>
            </a:endParaRPr>
          </a:p>
          <a:p>
            <a:pPr algn="l" rtl="0" eaLnBrk="1" hangingPunct="1"/>
            <a:r>
              <a:rPr lang="fr-ca" b="0" i="0" u="none" baseline="0"/>
              <a:t>Les utilisateurs peuvent-ils déterminer les rôles, les états et les propriétés des éléments personnalisés? </a:t>
            </a:r>
          </a:p>
          <a:p>
            <a:pPr algn="l" rtl="0" eaLnBrk="1" hangingPunct="1"/>
            <a:r>
              <a:rPr lang="fr-ca" b="0" i="0" u="none" baseline="0"/>
              <a:t>Le langage de balisage utilisé est-il conforme au concept de « bonne formulation » selon ses spécifications?  </a:t>
            </a:r>
          </a:p>
        </p:txBody>
      </p:sp>
      <p:sp>
        <p:nvSpPr>
          <p:cNvPr id="49157" name="Slide Number Placeholder 4">
            <a:extLst>
              <a:ext uri="{FF2B5EF4-FFF2-40B4-BE49-F238E27FC236}">
                <a16:creationId xmlns:a16="http://schemas.microsoft.com/office/drawing/2014/main" id="{9D8FA367-CB4C-4F00-9A5E-8A1DCAD6C47D}"/>
              </a:ext>
            </a:extLst>
          </p:cNvPr>
          <p:cNvSpPr>
            <a:spLocks noGrp="1"/>
          </p:cNvSpPr>
          <p:nvPr>
            <p:ph type="sldNum" sz="quarter" idx="11"/>
            <p:custDataLst>
              <p:tags r:id="rId3"/>
            </p:custDataLst>
          </p:nvPr>
        </p:nvSpPr>
        <p:spPr>
          <a:noFill/>
        </p:spPr>
        <p:txBody>
          <a:bodyPr/>
          <a:lstStyle>
            <a:lvl1pPr>
              <a:defRPr sz="2400" b="1">
                <a:solidFill>
                  <a:schemeClr val="tx1"/>
                </a:solidFill>
                <a:latin typeface="Futura Lt BT" pitchFamily="34" charset="0"/>
              </a:defRPr>
            </a:lvl1pPr>
            <a:lvl2pPr marL="742950" indent="-285750">
              <a:defRPr sz="2400" b="1">
                <a:solidFill>
                  <a:schemeClr val="tx1"/>
                </a:solidFill>
                <a:latin typeface="Futura Lt BT" pitchFamily="34" charset="0"/>
              </a:defRPr>
            </a:lvl2pPr>
            <a:lvl3pPr marL="1143000" indent="-228600">
              <a:defRPr sz="2400" b="1">
                <a:solidFill>
                  <a:schemeClr val="tx1"/>
                </a:solidFill>
                <a:latin typeface="Futura Lt BT" pitchFamily="34" charset="0"/>
              </a:defRPr>
            </a:lvl3pPr>
            <a:lvl4pPr marL="1600200" indent="-228600">
              <a:defRPr sz="2400" b="1">
                <a:solidFill>
                  <a:schemeClr val="tx1"/>
                </a:solidFill>
                <a:latin typeface="Futura Lt BT" pitchFamily="34" charset="0"/>
              </a:defRPr>
            </a:lvl4pPr>
            <a:lvl5pPr marL="2057400" indent="-228600">
              <a:defRPr sz="2400" b="1">
                <a:solidFill>
                  <a:schemeClr val="tx1"/>
                </a:solidFill>
                <a:latin typeface="Futura Lt BT" pitchFamily="34" charset="0"/>
              </a:defRPr>
            </a:lvl5pPr>
            <a:lvl6pPr marL="2514600" indent="-228600" eaLnBrk="0" fontAlgn="base" hangingPunct="0">
              <a:spcBef>
                <a:spcPct val="0"/>
              </a:spcBef>
              <a:spcAft>
                <a:spcPct val="0"/>
              </a:spcAft>
              <a:defRPr sz="2400" b="1">
                <a:solidFill>
                  <a:schemeClr val="tx1"/>
                </a:solidFill>
                <a:latin typeface="Futura Lt BT" pitchFamily="34" charset="0"/>
              </a:defRPr>
            </a:lvl6pPr>
            <a:lvl7pPr marL="2971800" indent="-228600" eaLnBrk="0" fontAlgn="base" hangingPunct="0">
              <a:spcBef>
                <a:spcPct val="0"/>
              </a:spcBef>
              <a:spcAft>
                <a:spcPct val="0"/>
              </a:spcAft>
              <a:defRPr sz="2400" b="1">
                <a:solidFill>
                  <a:schemeClr val="tx1"/>
                </a:solidFill>
                <a:latin typeface="Futura Lt BT" pitchFamily="34" charset="0"/>
              </a:defRPr>
            </a:lvl7pPr>
            <a:lvl8pPr marL="3429000" indent="-228600" eaLnBrk="0" fontAlgn="base" hangingPunct="0">
              <a:spcBef>
                <a:spcPct val="0"/>
              </a:spcBef>
              <a:spcAft>
                <a:spcPct val="0"/>
              </a:spcAft>
              <a:defRPr sz="2400" b="1">
                <a:solidFill>
                  <a:schemeClr val="tx1"/>
                </a:solidFill>
                <a:latin typeface="Futura Lt BT" pitchFamily="34" charset="0"/>
              </a:defRPr>
            </a:lvl8pPr>
            <a:lvl9pPr marL="3886200" indent="-228600" eaLnBrk="0" fontAlgn="base" hangingPunct="0">
              <a:spcBef>
                <a:spcPct val="0"/>
              </a:spcBef>
              <a:spcAft>
                <a:spcPct val="0"/>
              </a:spcAft>
              <a:defRPr sz="2400" b="1">
                <a:solidFill>
                  <a:schemeClr val="tx1"/>
                </a:solidFill>
                <a:latin typeface="Futura Lt BT" pitchFamily="34" charset="0"/>
              </a:defRPr>
            </a:lvl9pPr>
          </a:lstStyle>
          <a:p>
            <a:pPr algn="r" rtl="0"/>
            <a:fld id="{EBBCA207-A7FE-4593-A803-6F6D72B0C08D}" type="slidenum">
              <a:rPr sz="1200">
                <a:solidFill>
                  <a:schemeClr val="bg1"/>
                </a:solidFill>
              </a:rPr>
              <a:pPr/>
              <a:t>43</a:t>
            </a:fld>
            <a:endParaRPr lang="fr-ca" altLang="en-US" sz="1200">
              <a:solidFill>
                <a:schemeClr val="bg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B31EA88A-8188-48DE-A26A-4F222B292465}"/>
              </a:ext>
            </a:extLst>
          </p:cNvPr>
          <p:cNvSpPr>
            <a:spLocks noGrp="1"/>
          </p:cNvSpPr>
          <p:nvPr>
            <p:ph type="title"/>
            <p:custDataLst>
              <p:tags r:id="rId1"/>
            </p:custDataLst>
          </p:nvPr>
        </p:nvSpPr>
        <p:spPr/>
        <p:txBody>
          <a:bodyPr/>
          <a:lstStyle/>
          <a:p>
            <a:pPr algn="l" rtl="0" eaLnBrk="1" hangingPunct="1"/>
            <a:r>
              <a:rPr lang="fr-ca" b="1" i="0" u="none" baseline="0">
                <a:solidFill>
                  <a:srgbClr val="7030A0"/>
                </a:solidFill>
              </a:rPr>
              <a:t>Robuste – Analyse approfondie</a:t>
            </a:r>
          </a:p>
        </p:txBody>
      </p:sp>
      <p:sp>
        <p:nvSpPr>
          <p:cNvPr id="20483" name="Content Placeholder 2">
            <a:extLst>
              <a:ext uri="{FF2B5EF4-FFF2-40B4-BE49-F238E27FC236}">
                <a16:creationId xmlns:a16="http://schemas.microsoft.com/office/drawing/2014/main" id="{C7B67F7F-2656-475F-9E9D-9630B48C2B54}"/>
              </a:ext>
            </a:extLst>
          </p:cNvPr>
          <p:cNvSpPr>
            <a:spLocks noGrp="1"/>
          </p:cNvSpPr>
          <p:nvPr>
            <p:ph idx="1"/>
            <p:custDataLst>
              <p:tags r:id="rId2"/>
            </p:custDataLst>
          </p:nvPr>
        </p:nvSpPr>
        <p:spPr>
          <a:xfrm>
            <a:off x="457200" y="1314604"/>
            <a:ext cx="8229600" cy="4951447"/>
          </a:xfrm>
        </p:spPr>
        <p:txBody>
          <a:bodyPr>
            <a:normAutofit/>
          </a:bodyPr>
          <a:lstStyle/>
          <a:p>
            <a:pPr lvl="0" algn="l" rtl="0"/>
            <a:r>
              <a:rPr lang="fr-ca" sz="1800" b="1" i="0" u="none" baseline="0"/>
              <a:t>LIGNE DIRECTRICE 4.1 – COMPATIBLE</a:t>
            </a:r>
            <a:endParaRPr lang="fr-ca" sz="2000" dirty="0"/>
          </a:p>
          <a:p>
            <a:pPr lvl="1" algn="l" rtl="0"/>
            <a:r>
              <a:rPr lang="fr-ca" sz="1600" b="0" i="0" u="none" baseline="0"/>
              <a:t>Critère de réussite 4.1.1 – Analyse syntaxique (a)</a:t>
            </a:r>
            <a:endParaRPr lang="fr-ca" sz="1800" dirty="0"/>
          </a:p>
          <a:p>
            <a:pPr lvl="1" algn="l" rtl="0"/>
            <a:r>
              <a:rPr lang="fr-ca" sz="1600" b="0" i="0" u="none" baseline="0"/>
              <a:t>Critère de réussite 4.1.2 – Nom, rôle et valeur (a)	</a:t>
            </a:r>
            <a:endParaRPr lang="fr-ca" sz="1800" dirty="0"/>
          </a:p>
          <a:p>
            <a:pPr lvl="1" algn="l" rtl="0"/>
            <a:r>
              <a:rPr lang="fr-ca" sz="1600" b="0" i="0" u="none" baseline="0"/>
              <a:t>Critère de réussite 4.1.3 – Messages de statut (aa)</a:t>
            </a:r>
            <a:endParaRPr lang="fr-ca" sz="1800" dirty="0"/>
          </a:p>
        </p:txBody>
      </p:sp>
      <p:sp>
        <p:nvSpPr>
          <p:cNvPr id="44037" name="Slide Number Placeholder 4">
            <a:extLst>
              <a:ext uri="{FF2B5EF4-FFF2-40B4-BE49-F238E27FC236}">
                <a16:creationId xmlns:a16="http://schemas.microsoft.com/office/drawing/2014/main" id="{EA03B922-73BE-4D07-9885-CB992CAEA042}"/>
              </a:ext>
            </a:extLst>
          </p:cNvPr>
          <p:cNvSpPr>
            <a:spLocks noGrp="1"/>
          </p:cNvSpPr>
          <p:nvPr>
            <p:ph type="sldNum" sz="quarter" idx="11"/>
            <p:custDataLst>
              <p:tags r:id="rId3"/>
            </p:custDataLst>
          </p:nvPr>
        </p:nvSpPr>
        <p:spPr>
          <a:noFill/>
        </p:spPr>
        <p:txBody>
          <a:bodyPr/>
          <a:lstStyle>
            <a:lvl1pPr>
              <a:defRPr sz="2400" b="1">
                <a:solidFill>
                  <a:schemeClr val="tx1"/>
                </a:solidFill>
                <a:latin typeface="Futura Lt BT" pitchFamily="34" charset="0"/>
              </a:defRPr>
            </a:lvl1pPr>
            <a:lvl2pPr marL="742950" indent="-285750">
              <a:defRPr sz="2400" b="1">
                <a:solidFill>
                  <a:schemeClr val="tx1"/>
                </a:solidFill>
                <a:latin typeface="Futura Lt BT" pitchFamily="34" charset="0"/>
              </a:defRPr>
            </a:lvl2pPr>
            <a:lvl3pPr marL="1143000" indent="-228600">
              <a:defRPr sz="2400" b="1">
                <a:solidFill>
                  <a:schemeClr val="tx1"/>
                </a:solidFill>
                <a:latin typeface="Futura Lt BT" pitchFamily="34" charset="0"/>
              </a:defRPr>
            </a:lvl3pPr>
            <a:lvl4pPr marL="1600200" indent="-228600">
              <a:defRPr sz="2400" b="1">
                <a:solidFill>
                  <a:schemeClr val="tx1"/>
                </a:solidFill>
                <a:latin typeface="Futura Lt BT" pitchFamily="34" charset="0"/>
              </a:defRPr>
            </a:lvl4pPr>
            <a:lvl5pPr marL="2057400" indent="-228600">
              <a:defRPr sz="2400" b="1">
                <a:solidFill>
                  <a:schemeClr val="tx1"/>
                </a:solidFill>
                <a:latin typeface="Futura Lt BT" pitchFamily="34" charset="0"/>
              </a:defRPr>
            </a:lvl5pPr>
            <a:lvl6pPr marL="2514600" indent="-228600" eaLnBrk="0" fontAlgn="base" hangingPunct="0">
              <a:spcBef>
                <a:spcPct val="0"/>
              </a:spcBef>
              <a:spcAft>
                <a:spcPct val="0"/>
              </a:spcAft>
              <a:defRPr sz="2400" b="1">
                <a:solidFill>
                  <a:schemeClr val="tx1"/>
                </a:solidFill>
                <a:latin typeface="Futura Lt BT" pitchFamily="34" charset="0"/>
              </a:defRPr>
            </a:lvl6pPr>
            <a:lvl7pPr marL="2971800" indent="-228600" eaLnBrk="0" fontAlgn="base" hangingPunct="0">
              <a:spcBef>
                <a:spcPct val="0"/>
              </a:spcBef>
              <a:spcAft>
                <a:spcPct val="0"/>
              </a:spcAft>
              <a:defRPr sz="2400" b="1">
                <a:solidFill>
                  <a:schemeClr val="tx1"/>
                </a:solidFill>
                <a:latin typeface="Futura Lt BT" pitchFamily="34" charset="0"/>
              </a:defRPr>
            </a:lvl7pPr>
            <a:lvl8pPr marL="3429000" indent="-228600" eaLnBrk="0" fontAlgn="base" hangingPunct="0">
              <a:spcBef>
                <a:spcPct val="0"/>
              </a:spcBef>
              <a:spcAft>
                <a:spcPct val="0"/>
              </a:spcAft>
              <a:defRPr sz="2400" b="1">
                <a:solidFill>
                  <a:schemeClr val="tx1"/>
                </a:solidFill>
                <a:latin typeface="Futura Lt BT" pitchFamily="34" charset="0"/>
              </a:defRPr>
            </a:lvl8pPr>
            <a:lvl9pPr marL="3886200" indent="-228600" eaLnBrk="0" fontAlgn="base" hangingPunct="0">
              <a:spcBef>
                <a:spcPct val="0"/>
              </a:spcBef>
              <a:spcAft>
                <a:spcPct val="0"/>
              </a:spcAft>
              <a:defRPr sz="2400" b="1">
                <a:solidFill>
                  <a:schemeClr val="tx1"/>
                </a:solidFill>
                <a:latin typeface="Futura Lt BT" pitchFamily="34" charset="0"/>
              </a:defRPr>
            </a:lvl9pPr>
          </a:lstStyle>
          <a:p>
            <a:pPr algn="r" rtl="0"/>
            <a:fld id="{561F5A92-C881-4B57-9ADD-6018561E1DAE}" type="slidenum">
              <a:rPr sz="1200">
                <a:solidFill>
                  <a:schemeClr val="bg1"/>
                </a:solidFill>
              </a:rPr>
              <a:pPr/>
              <a:t>44</a:t>
            </a:fld>
            <a:endParaRPr lang="fr-ca" altLang="en-US" sz="1200">
              <a:solidFill>
                <a:schemeClr val="bg1"/>
              </a:solidFill>
            </a:endParaRPr>
          </a:p>
        </p:txBody>
      </p:sp>
    </p:spTree>
    <p:extLst>
      <p:ext uri="{BB962C8B-B14F-4D97-AF65-F5344CB8AC3E}">
        <p14:creationId xmlns:p14="http://schemas.microsoft.com/office/powerpoint/2010/main" val="17800954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3BFE219A-7095-44E7-ADE0-8622B2790A62}"/>
              </a:ext>
            </a:extLst>
          </p:cNvPr>
          <p:cNvSpPr>
            <a:spLocks noGrp="1" noChangeArrowheads="1"/>
          </p:cNvSpPr>
          <p:nvPr>
            <p:ph type="title"/>
            <p:custDataLst>
              <p:tags r:id="rId1"/>
            </p:custDataLst>
          </p:nvPr>
        </p:nvSpPr>
        <p:spPr/>
        <p:txBody>
          <a:bodyPr/>
          <a:lstStyle/>
          <a:p>
            <a:pPr algn="l" rtl="0" eaLnBrk="1" hangingPunct="1"/>
            <a:r>
              <a:rPr lang="fr-ca" b="1" i="0" u="none" baseline="0">
                <a:solidFill>
                  <a:srgbClr val="7030A0"/>
                </a:solidFill>
              </a:rPr>
              <a:t>Exigences de conformité aux WCAG </a:t>
            </a:r>
            <a:endParaRPr lang="fr-ca" altLang="en-US" dirty="0">
              <a:solidFill>
                <a:srgbClr val="7030A0"/>
              </a:solidFill>
            </a:endParaRPr>
          </a:p>
        </p:txBody>
      </p:sp>
      <p:sp>
        <p:nvSpPr>
          <p:cNvPr id="51203" name="Rectangle 8">
            <a:extLst>
              <a:ext uri="{FF2B5EF4-FFF2-40B4-BE49-F238E27FC236}">
                <a16:creationId xmlns:a16="http://schemas.microsoft.com/office/drawing/2014/main" id="{2AAE206D-25BE-4A86-8DAC-E5E10311F641}"/>
              </a:ext>
            </a:extLst>
          </p:cNvPr>
          <p:cNvSpPr>
            <a:spLocks noGrp="1" noChangeArrowheads="1"/>
          </p:cNvSpPr>
          <p:nvPr>
            <p:ph idx="1"/>
            <p:custDataLst>
              <p:tags r:id="rId2"/>
            </p:custDataLst>
          </p:nvPr>
        </p:nvSpPr>
        <p:spPr>
          <a:xfrm>
            <a:off x="457200" y="1404938"/>
            <a:ext cx="8229600" cy="4525963"/>
          </a:xfrm>
        </p:spPr>
        <p:txBody>
          <a:bodyPr>
            <a:normAutofit lnSpcReduction="10000"/>
          </a:bodyPr>
          <a:lstStyle/>
          <a:p>
            <a:pPr marL="457200" indent="-457200" algn="l" rtl="0" eaLnBrk="1" hangingPunct="1">
              <a:buFont typeface="Wingdings" panose="05000000000000000000" pitchFamily="2" charset="2"/>
              <a:buAutoNum type="arabicPeriod"/>
            </a:pPr>
            <a:r>
              <a:rPr lang="fr-ca" b="0" i="0" u="none" baseline="0"/>
              <a:t>Niveau de conformité</a:t>
            </a:r>
          </a:p>
          <a:p>
            <a:pPr marL="914400" lvl="1" algn="l" rtl="0" eaLnBrk="1" hangingPunct="1"/>
            <a:r>
              <a:rPr lang="fr-ca" b="0" i="0" u="none" baseline="0"/>
              <a:t>Conforme au niveau AA (y compris tous les niveaux A)</a:t>
            </a:r>
          </a:p>
          <a:p>
            <a:pPr marL="457200" indent="-457200" algn="l" rtl="0" eaLnBrk="1" hangingPunct="1">
              <a:buFont typeface="Wingdings" panose="05000000000000000000" pitchFamily="2" charset="2"/>
              <a:buAutoNum type="arabicPeriod"/>
            </a:pPr>
            <a:r>
              <a:rPr lang="fr-ca" b="0" i="0" u="none" baseline="0"/>
              <a:t>Pages complètes</a:t>
            </a:r>
          </a:p>
          <a:p>
            <a:pPr marL="457200" indent="-457200" algn="l" rtl="0" eaLnBrk="1" hangingPunct="1">
              <a:buFont typeface="Wingdings" panose="05000000000000000000" pitchFamily="2" charset="2"/>
              <a:buAutoNum type="arabicPeriod"/>
            </a:pPr>
            <a:r>
              <a:rPr lang="fr-ca" b="0" i="0" u="none" baseline="0"/>
              <a:t>Processus complets</a:t>
            </a:r>
          </a:p>
          <a:p>
            <a:pPr marL="457200" indent="-457200" algn="l" rtl="0" eaLnBrk="1" hangingPunct="1">
              <a:buFont typeface="Wingdings" panose="05000000000000000000" pitchFamily="2" charset="2"/>
              <a:buAutoNum type="arabicPeriod"/>
            </a:pPr>
            <a:r>
              <a:rPr lang="fr-ca" b="0" i="0" u="none" baseline="0"/>
              <a:t>Seules les façons d’utiliser les technologies fondées sur l’accessibilité</a:t>
            </a:r>
          </a:p>
          <a:p>
            <a:pPr marL="914400" lvl="1" algn="l" rtl="0" eaLnBrk="1" hangingPunct="1"/>
            <a:r>
              <a:rPr lang="fr-ca" b="0" i="0" u="none" baseline="0"/>
              <a:t>Utilisation de technologies fiables</a:t>
            </a:r>
          </a:p>
          <a:p>
            <a:pPr marL="457200" indent="-457200" algn="l" rtl="0" eaLnBrk="1" hangingPunct="1">
              <a:buFont typeface="Wingdings" panose="05000000000000000000" pitchFamily="2" charset="2"/>
              <a:buAutoNum type="arabicPeriod"/>
            </a:pPr>
            <a:r>
              <a:rPr lang="fr-ca" b="0" i="0" u="none" baseline="0"/>
              <a:t>Non-interférence</a:t>
            </a:r>
          </a:p>
        </p:txBody>
      </p:sp>
      <p:sp>
        <p:nvSpPr>
          <p:cNvPr id="51205" name="Slide Number Placeholder 5">
            <a:extLst>
              <a:ext uri="{FF2B5EF4-FFF2-40B4-BE49-F238E27FC236}">
                <a16:creationId xmlns:a16="http://schemas.microsoft.com/office/drawing/2014/main" id="{8D43355C-51D0-42A3-BCE8-5A80292C6B61}"/>
              </a:ext>
            </a:extLst>
          </p:cNvPr>
          <p:cNvSpPr>
            <a:spLocks noGrp="1"/>
          </p:cNvSpPr>
          <p:nvPr>
            <p:ph type="sldNum" sz="quarter" idx="11"/>
            <p:custDataLst>
              <p:tags r:id="rId3"/>
            </p:custDataLst>
          </p:nvPr>
        </p:nvSpPr>
        <p:spPr>
          <a:noFill/>
        </p:spPr>
        <p:txBody>
          <a:bodyPr/>
          <a:lstStyle>
            <a:lvl1pPr>
              <a:defRPr sz="2400" b="1">
                <a:solidFill>
                  <a:schemeClr val="tx1"/>
                </a:solidFill>
                <a:latin typeface="Futura Lt BT" pitchFamily="34" charset="0"/>
              </a:defRPr>
            </a:lvl1pPr>
            <a:lvl2pPr marL="742950" indent="-285750">
              <a:defRPr sz="2400" b="1">
                <a:solidFill>
                  <a:schemeClr val="tx1"/>
                </a:solidFill>
                <a:latin typeface="Futura Lt BT" pitchFamily="34" charset="0"/>
              </a:defRPr>
            </a:lvl2pPr>
            <a:lvl3pPr marL="1143000" indent="-228600">
              <a:defRPr sz="2400" b="1">
                <a:solidFill>
                  <a:schemeClr val="tx1"/>
                </a:solidFill>
                <a:latin typeface="Futura Lt BT" pitchFamily="34" charset="0"/>
              </a:defRPr>
            </a:lvl3pPr>
            <a:lvl4pPr marL="1600200" indent="-228600">
              <a:defRPr sz="2400" b="1">
                <a:solidFill>
                  <a:schemeClr val="tx1"/>
                </a:solidFill>
                <a:latin typeface="Futura Lt BT" pitchFamily="34" charset="0"/>
              </a:defRPr>
            </a:lvl4pPr>
            <a:lvl5pPr marL="2057400" indent="-228600">
              <a:defRPr sz="2400" b="1">
                <a:solidFill>
                  <a:schemeClr val="tx1"/>
                </a:solidFill>
                <a:latin typeface="Futura Lt BT" pitchFamily="34" charset="0"/>
              </a:defRPr>
            </a:lvl5pPr>
            <a:lvl6pPr marL="2514600" indent="-228600" eaLnBrk="0" fontAlgn="base" hangingPunct="0">
              <a:spcBef>
                <a:spcPct val="0"/>
              </a:spcBef>
              <a:spcAft>
                <a:spcPct val="0"/>
              </a:spcAft>
              <a:defRPr sz="2400" b="1">
                <a:solidFill>
                  <a:schemeClr val="tx1"/>
                </a:solidFill>
                <a:latin typeface="Futura Lt BT" pitchFamily="34" charset="0"/>
              </a:defRPr>
            </a:lvl6pPr>
            <a:lvl7pPr marL="2971800" indent="-228600" eaLnBrk="0" fontAlgn="base" hangingPunct="0">
              <a:spcBef>
                <a:spcPct val="0"/>
              </a:spcBef>
              <a:spcAft>
                <a:spcPct val="0"/>
              </a:spcAft>
              <a:defRPr sz="2400" b="1">
                <a:solidFill>
                  <a:schemeClr val="tx1"/>
                </a:solidFill>
                <a:latin typeface="Futura Lt BT" pitchFamily="34" charset="0"/>
              </a:defRPr>
            </a:lvl7pPr>
            <a:lvl8pPr marL="3429000" indent="-228600" eaLnBrk="0" fontAlgn="base" hangingPunct="0">
              <a:spcBef>
                <a:spcPct val="0"/>
              </a:spcBef>
              <a:spcAft>
                <a:spcPct val="0"/>
              </a:spcAft>
              <a:defRPr sz="2400" b="1">
                <a:solidFill>
                  <a:schemeClr val="tx1"/>
                </a:solidFill>
                <a:latin typeface="Futura Lt BT" pitchFamily="34" charset="0"/>
              </a:defRPr>
            </a:lvl8pPr>
            <a:lvl9pPr marL="3886200" indent="-228600" eaLnBrk="0" fontAlgn="base" hangingPunct="0">
              <a:spcBef>
                <a:spcPct val="0"/>
              </a:spcBef>
              <a:spcAft>
                <a:spcPct val="0"/>
              </a:spcAft>
              <a:defRPr sz="2400" b="1">
                <a:solidFill>
                  <a:schemeClr val="tx1"/>
                </a:solidFill>
                <a:latin typeface="Futura Lt BT" pitchFamily="34" charset="0"/>
              </a:defRPr>
            </a:lvl9pPr>
          </a:lstStyle>
          <a:p>
            <a:pPr algn="r" rtl="0"/>
            <a:fld id="{05377906-E0B5-4897-A1C1-553258C42D3D}" type="slidenum">
              <a:rPr sz="1200">
                <a:solidFill>
                  <a:schemeClr val="bg1"/>
                </a:solidFill>
              </a:rPr>
              <a:pPr/>
              <a:t>45</a:t>
            </a:fld>
            <a:endParaRPr lang="fr-ca" altLang="en-US" sz="1200">
              <a:solidFill>
                <a:schemeClr val="bg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3BFE219A-7095-44E7-ADE0-8622B2790A62}"/>
              </a:ext>
            </a:extLst>
          </p:cNvPr>
          <p:cNvSpPr>
            <a:spLocks noGrp="1" noChangeArrowheads="1"/>
          </p:cNvSpPr>
          <p:nvPr>
            <p:ph type="title"/>
            <p:custDataLst>
              <p:tags r:id="rId1"/>
            </p:custDataLst>
          </p:nvPr>
        </p:nvSpPr>
        <p:spPr/>
        <p:txBody>
          <a:bodyPr/>
          <a:lstStyle/>
          <a:p>
            <a:pPr algn="l" rtl="0" eaLnBrk="1" hangingPunct="1"/>
            <a:r>
              <a:rPr lang="fr-ca" b="1" i="0" u="none" baseline="0">
                <a:solidFill>
                  <a:srgbClr val="7030A0"/>
                </a:solidFill>
              </a:rPr>
              <a:t>Questionnaire final sur les WCAG</a:t>
            </a:r>
          </a:p>
        </p:txBody>
      </p:sp>
      <p:sp>
        <p:nvSpPr>
          <p:cNvPr id="51205" name="Slide Number Placeholder 5">
            <a:extLst>
              <a:ext uri="{FF2B5EF4-FFF2-40B4-BE49-F238E27FC236}">
                <a16:creationId xmlns:a16="http://schemas.microsoft.com/office/drawing/2014/main" id="{8D43355C-51D0-42A3-BCE8-5A80292C6B61}"/>
              </a:ext>
            </a:extLst>
          </p:cNvPr>
          <p:cNvSpPr>
            <a:spLocks noGrp="1"/>
          </p:cNvSpPr>
          <p:nvPr>
            <p:ph type="sldNum" sz="quarter" idx="11"/>
            <p:custDataLst>
              <p:tags r:id="rId2"/>
            </p:custDataLst>
          </p:nvPr>
        </p:nvSpPr>
        <p:spPr>
          <a:noFill/>
        </p:spPr>
        <p:txBody>
          <a:bodyPr/>
          <a:lstStyle>
            <a:lvl1pPr>
              <a:defRPr sz="2400" b="1">
                <a:solidFill>
                  <a:schemeClr val="tx1"/>
                </a:solidFill>
                <a:latin typeface="Futura Lt BT" pitchFamily="34" charset="0"/>
              </a:defRPr>
            </a:lvl1pPr>
            <a:lvl2pPr marL="742950" indent="-285750">
              <a:defRPr sz="2400" b="1">
                <a:solidFill>
                  <a:schemeClr val="tx1"/>
                </a:solidFill>
                <a:latin typeface="Futura Lt BT" pitchFamily="34" charset="0"/>
              </a:defRPr>
            </a:lvl2pPr>
            <a:lvl3pPr marL="1143000" indent="-228600">
              <a:defRPr sz="2400" b="1">
                <a:solidFill>
                  <a:schemeClr val="tx1"/>
                </a:solidFill>
                <a:latin typeface="Futura Lt BT" pitchFamily="34" charset="0"/>
              </a:defRPr>
            </a:lvl3pPr>
            <a:lvl4pPr marL="1600200" indent="-228600">
              <a:defRPr sz="2400" b="1">
                <a:solidFill>
                  <a:schemeClr val="tx1"/>
                </a:solidFill>
                <a:latin typeface="Futura Lt BT" pitchFamily="34" charset="0"/>
              </a:defRPr>
            </a:lvl4pPr>
            <a:lvl5pPr marL="2057400" indent="-228600">
              <a:defRPr sz="2400" b="1">
                <a:solidFill>
                  <a:schemeClr val="tx1"/>
                </a:solidFill>
                <a:latin typeface="Futura Lt BT" pitchFamily="34" charset="0"/>
              </a:defRPr>
            </a:lvl5pPr>
            <a:lvl6pPr marL="2514600" indent="-228600" eaLnBrk="0" fontAlgn="base" hangingPunct="0">
              <a:spcBef>
                <a:spcPct val="0"/>
              </a:spcBef>
              <a:spcAft>
                <a:spcPct val="0"/>
              </a:spcAft>
              <a:defRPr sz="2400" b="1">
                <a:solidFill>
                  <a:schemeClr val="tx1"/>
                </a:solidFill>
                <a:latin typeface="Futura Lt BT" pitchFamily="34" charset="0"/>
              </a:defRPr>
            </a:lvl6pPr>
            <a:lvl7pPr marL="2971800" indent="-228600" eaLnBrk="0" fontAlgn="base" hangingPunct="0">
              <a:spcBef>
                <a:spcPct val="0"/>
              </a:spcBef>
              <a:spcAft>
                <a:spcPct val="0"/>
              </a:spcAft>
              <a:defRPr sz="2400" b="1">
                <a:solidFill>
                  <a:schemeClr val="tx1"/>
                </a:solidFill>
                <a:latin typeface="Futura Lt BT" pitchFamily="34" charset="0"/>
              </a:defRPr>
            </a:lvl7pPr>
            <a:lvl8pPr marL="3429000" indent="-228600" eaLnBrk="0" fontAlgn="base" hangingPunct="0">
              <a:spcBef>
                <a:spcPct val="0"/>
              </a:spcBef>
              <a:spcAft>
                <a:spcPct val="0"/>
              </a:spcAft>
              <a:defRPr sz="2400" b="1">
                <a:solidFill>
                  <a:schemeClr val="tx1"/>
                </a:solidFill>
                <a:latin typeface="Futura Lt BT" pitchFamily="34" charset="0"/>
              </a:defRPr>
            </a:lvl8pPr>
            <a:lvl9pPr marL="3886200" indent="-228600" eaLnBrk="0" fontAlgn="base" hangingPunct="0">
              <a:spcBef>
                <a:spcPct val="0"/>
              </a:spcBef>
              <a:spcAft>
                <a:spcPct val="0"/>
              </a:spcAft>
              <a:defRPr sz="2400" b="1">
                <a:solidFill>
                  <a:schemeClr val="tx1"/>
                </a:solidFill>
                <a:latin typeface="Futura Lt BT" pitchFamily="34" charset="0"/>
              </a:defRPr>
            </a:lvl9pPr>
          </a:lstStyle>
          <a:p>
            <a:pPr algn="r" rtl="0"/>
            <a:fld id="{05377906-E0B5-4897-A1C1-553258C42D3D}" type="slidenum">
              <a:rPr sz="1200">
                <a:solidFill>
                  <a:schemeClr val="bg1"/>
                </a:solidFill>
              </a:rPr>
              <a:pPr/>
              <a:t>46</a:t>
            </a:fld>
            <a:endParaRPr lang="fr-ca" altLang="en-US" sz="1200">
              <a:solidFill>
                <a:schemeClr val="bg1"/>
              </a:solidFill>
            </a:endParaRPr>
          </a:p>
        </p:txBody>
      </p:sp>
      <p:sp>
        <p:nvSpPr>
          <p:cNvPr id="4" name="TextBox 3">
            <a:extLst>
              <a:ext uri="{FF2B5EF4-FFF2-40B4-BE49-F238E27FC236}">
                <a16:creationId xmlns:a16="http://schemas.microsoft.com/office/drawing/2014/main" id="{BA3E8D27-3309-4D4D-8E9A-7B32EBF8B1B9}"/>
              </a:ext>
            </a:extLst>
          </p:cNvPr>
          <p:cNvSpPr txBox="1"/>
          <p:nvPr>
            <p:custDataLst>
              <p:tags r:id="rId3"/>
            </p:custDataLst>
          </p:nvPr>
        </p:nvSpPr>
        <p:spPr>
          <a:xfrm>
            <a:off x="457200" y="1417638"/>
            <a:ext cx="4871847" cy="1107996"/>
          </a:xfrm>
          <a:prstGeom prst="rect">
            <a:avLst/>
          </a:prstGeom>
          <a:noFill/>
        </p:spPr>
        <p:txBody>
          <a:bodyPr wrap="none" rtlCol="0">
            <a:spAutoFit/>
          </a:bodyPr>
          <a:lstStyle/>
          <a:p>
            <a:pPr algn="l" rtl="0"/>
            <a:r>
              <a:rPr lang="fr-ca" sz="2400" b="0" i="0" u="none" baseline="0"/>
              <a:t>Exercice final : Jeu-questionnaire sur les WCAG 2.1</a:t>
            </a:r>
          </a:p>
          <a:p>
            <a:pPr algn="l" rtl="0"/>
            <a:r>
              <a:rPr lang="fr-ca" sz="2400" b="0" i="0" u="none" baseline="0"/>
              <a:t>Examen du jeu-questionnaire sur les WCAG 2.1</a:t>
            </a:r>
          </a:p>
          <a:p>
            <a:endParaRPr lang="fr-ca" dirty="0"/>
          </a:p>
        </p:txBody>
      </p:sp>
    </p:spTree>
    <p:extLst>
      <p:ext uri="{BB962C8B-B14F-4D97-AF65-F5344CB8AC3E}">
        <p14:creationId xmlns:p14="http://schemas.microsoft.com/office/powerpoint/2010/main" val="8018553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D832E-58C4-49AD-B1AD-8FA6AD5BAEF5}"/>
              </a:ext>
            </a:extLst>
          </p:cNvPr>
          <p:cNvSpPr>
            <a:spLocks noGrp="1"/>
          </p:cNvSpPr>
          <p:nvPr>
            <p:ph type="title"/>
            <p:custDataLst>
              <p:tags r:id="rId1"/>
            </p:custDataLst>
          </p:nvPr>
        </p:nvSpPr>
        <p:spPr/>
        <p:txBody>
          <a:bodyPr>
            <a:normAutofit fontScale="90000"/>
          </a:bodyPr>
          <a:lstStyle/>
          <a:p>
            <a:pPr algn="l" rtl="0"/>
            <a:r>
              <a:rPr lang="fr-ca" b="1" i="0" u="none" baseline="0">
                <a:solidFill>
                  <a:srgbClr val="7030A0"/>
                </a:solidFill>
              </a:rPr>
              <a:t>Listes de vérification de l’auto-évaluation</a:t>
            </a:r>
          </a:p>
        </p:txBody>
      </p:sp>
      <p:sp>
        <p:nvSpPr>
          <p:cNvPr id="3" name="Content Placeholder 2">
            <a:extLst>
              <a:ext uri="{FF2B5EF4-FFF2-40B4-BE49-F238E27FC236}">
                <a16:creationId xmlns:a16="http://schemas.microsoft.com/office/drawing/2014/main" id="{8F8755CA-23CD-4D90-8EEF-639343D5A8C2}"/>
              </a:ext>
            </a:extLst>
          </p:cNvPr>
          <p:cNvSpPr>
            <a:spLocks noGrp="1"/>
          </p:cNvSpPr>
          <p:nvPr>
            <p:ph idx="1"/>
            <p:custDataLst>
              <p:tags r:id="rId2"/>
            </p:custDataLst>
          </p:nvPr>
        </p:nvSpPr>
        <p:spPr>
          <a:xfrm>
            <a:off x="457200" y="1417638"/>
            <a:ext cx="8229600" cy="4525963"/>
          </a:xfrm>
        </p:spPr>
        <p:txBody>
          <a:bodyPr>
            <a:normAutofit fontScale="92500" lnSpcReduction="10000"/>
          </a:bodyPr>
          <a:lstStyle/>
          <a:p>
            <a:pPr algn="l" rtl="0"/>
            <a:r>
              <a:rPr lang="fr-ca" b="0" i="0" u="none" baseline="0" dirty="0"/>
              <a:t>Centre d’expertise des normes Web</a:t>
            </a:r>
          </a:p>
          <a:p>
            <a:pPr lvl="1" algn="l" rtl="0"/>
            <a:r>
              <a:rPr lang="fr-ca" b="0" i="0" u="sng" baseline="0" dirty="0">
                <a:hlinkClick r:id="rId5"/>
              </a:rPr>
              <a:t>Liste de vérification du Centre d’excellence sur les normes Web</a:t>
            </a:r>
            <a:endParaRPr lang="fr-ca" dirty="0"/>
          </a:p>
          <a:p>
            <a:pPr marL="0" indent="0" algn="l" rtl="0">
              <a:buNone/>
            </a:pPr>
            <a:endParaRPr lang="fr-ca" dirty="0"/>
          </a:p>
          <a:p>
            <a:pPr algn="l" rtl="0"/>
            <a:r>
              <a:rPr lang="fr-ca" b="0" i="0" u="none" baseline="0" dirty="0"/>
              <a:t>Évaluation de la conformité à l’accessibilité</a:t>
            </a:r>
          </a:p>
          <a:p>
            <a:pPr lvl="1" algn="l" rtl="0"/>
            <a:r>
              <a:rPr lang="fr-ca" b="0" i="0" u="sng" baseline="0" dirty="0">
                <a:hlinkClick r:id="rId6"/>
              </a:rPr>
              <a:t>Liste de contrôle de la LCA</a:t>
            </a:r>
            <a:endParaRPr lang="fr-ca" dirty="0"/>
          </a:p>
          <a:p>
            <a:endParaRPr lang="fr-ca" dirty="0"/>
          </a:p>
          <a:p>
            <a:pPr algn="l" rtl="0"/>
            <a:r>
              <a:rPr lang="fr-ca" sz="2400" b="0" i="0" u="none" baseline="0" dirty="0"/>
              <a:t>Les listes de contrôle couvrent environ </a:t>
            </a:r>
            <a:r>
              <a:rPr lang="fr-ca" sz="2400" b="0" i="0" u="none" baseline="0" dirty="0" smtClean="0"/>
              <a:t>70 </a:t>
            </a:r>
            <a:r>
              <a:rPr lang="fr-ca" sz="2400" b="0" i="0" u="none" baseline="0" dirty="0"/>
              <a:t>à </a:t>
            </a:r>
            <a:r>
              <a:rPr lang="fr-ca" sz="2400" b="0" i="0" u="none" baseline="0" dirty="0" smtClean="0"/>
              <a:t>80</a:t>
            </a:r>
            <a:r>
              <a:rPr lang="fr-ca" sz="2400" b="0" i="0" u="none" baseline="0" dirty="0"/>
              <a:t> % des exigences en matière d’accessibilité qui ne nécessitent pas de vérification par un expert.</a:t>
            </a:r>
          </a:p>
        </p:txBody>
      </p:sp>
      <p:sp>
        <p:nvSpPr>
          <p:cNvPr id="4" name="Slide Number Placeholder 3">
            <a:extLst>
              <a:ext uri="{FF2B5EF4-FFF2-40B4-BE49-F238E27FC236}">
                <a16:creationId xmlns:a16="http://schemas.microsoft.com/office/drawing/2014/main" id="{8754E5CE-A79E-4EEB-8B8D-B1461E6C6386}"/>
              </a:ext>
            </a:extLst>
          </p:cNvPr>
          <p:cNvSpPr>
            <a:spLocks noGrp="1"/>
          </p:cNvSpPr>
          <p:nvPr>
            <p:ph type="sldNum" sz="quarter" idx="12"/>
            <p:custDataLst>
              <p:tags r:id="rId3"/>
            </p:custDataLst>
          </p:nvPr>
        </p:nvSpPr>
        <p:spPr/>
        <p:txBody>
          <a:bodyPr/>
          <a:lstStyle/>
          <a:p>
            <a:pPr algn="r" rtl="0"/>
            <a:fld id="{2E86C063-E22E-2E4C-A523-54089486E38F}" type="slidenum">
              <a:rPr/>
              <a:t>47</a:t>
            </a:fld>
            <a:endParaRPr lang="fr-ca"/>
          </a:p>
        </p:txBody>
      </p:sp>
    </p:spTree>
    <p:extLst>
      <p:ext uri="{BB962C8B-B14F-4D97-AF65-F5344CB8AC3E}">
        <p14:creationId xmlns:p14="http://schemas.microsoft.com/office/powerpoint/2010/main" val="22744679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3"/>
          <p:cNvSpPr>
            <a:spLocks noGrp="1"/>
          </p:cNvSpPr>
          <p:nvPr>
            <p:ph type="title"/>
            <p:custDataLst>
              <p:tags r:id="rId1"/>
            </p:custDataLst>
          </p:nvPr>
        </p:nvSpPr>
        <p:spPr>
          <a:xfrm>
            <a:off x="324680" y="181874"/>
            <a:ext cx="8229600" cy="1143000"/>
          </a:xfrm>
        </p:spPr>
        <p:txBody>
          <a:bodyPr>
            <a:normAutofit/>
          </a:bodyPr>
          <a:lstStyle/>
          <a:p>
            <a:pPr algn="l" rtl="0"/>
            <a:r>
              <a:rPr lang="fr-ca" sz="2800" b="1" i="0" u="none" baseline="0">
                <a:solidFill>
                  <a:srgbClr val="7030A0"/>
                </a:solidFill>
                <a:cs typeface="+mn-cs"/>
              </a:rPr>
              <a:t>Ressources</a:t>
            </a:r>
            <a:endParaRPr lang="fr-ca" sz="2200" dirty="0">
              <a:solidFill>
                <a:srgbClr val="7030A0"/>
              </a:solidFill>
              <a:latin typeface="+mn-lt"/>
              <a:ea typeface="+mn-ea"/>
              <a:cs typeface="+mn-cs"/>
            </a:endParaRPr>
          </a:p>
        </p:txBody>
      </p:sp>
      <p:sp>
        <p:nvSpPr>
          <p:cNvPr id="3" name="Content Placeholder 3"/>
          <p:cNvSpPr>
            <a:spLocks noGrp="1"/>
          </p:cNvSpPr>
          <p:nvPr>
            <p:ph idx="4294967295"/>
            <p:custDataLst>
              <p:tags r:id="rId2"/>
            </p:custDataLst>
          </p:nvPr>
        </p:nvSpPr>
        <p:spPr>
          <a:xfrm>
            <a:off x="457199" y="1041068"/>
            <a:ext cx="8229601" cy="4740364"/>
          </a:xfrm>
          <a:prstGeom prst="rect">
            <a:avLst/>
          </a:prstGeom>
          <a:ln>
            <a:noFill/>
          </a:ln>
        </p:spPr>
        <p:txBody>
          <a:bodyPr>
            <a:noAutofit/>
          </a:bodyPr>
          <a:lstStyle/>
          <a:p>
            <a:pPr marL="0" indent="0" algn="l" rtl="0">
              <a:spcBef>
                <a:spcPts val="0"/>
              </a:spcBef>
              <a:spcAft>
                <a:spcPts val="600"/>
              </a:spcAft>
              <a:buClr>
                <a:srgbClr val="7030A0"/>
              </a:buClr>
              <a:buNone/>
            </a:pPr>
            <a:r>
              <a:rPr lang="fr-ca" sz="1400" b="1" i="0" u="none" baseline="0" dirty="0"/>
              <a:t>Bureau de l’accessibilité des TI (BATI)</a:t>
            </a:r>
          </a:p>
          <a:p>
            <a:pPr algn="l" rtl="0"/>
            <a:r>
              <a:rPr lang="fr-ca" sz="1400" b="0" i="0" u="none" baseline="0" dirty="0"/>
              <a:t>Depuis 20 ans, sous diverses bannières, le Bureau de l’accessibilité des TI fournit des technologies d’adaptation et préconise l’inclusion des personnes handicapées en milieu de travail. Nous sommes des chefs de file reconnus, déterminés à exécuter notre mandat en matière d’accessibilité, et nous continuons d’offrir un soutien aux employés handicapés.</a:t>
            </a:r>
          </a:p>
          <a:p>
            <a:pPr algn="l" rtl="0"/>
            <a:r>
              <a:rPr lang="fr-ca" sz="1400" b="0" i="0" u="none" baseline="0" dirty="0"/>
              <a:t>Voici certains des services offerts par le BATI (liste complète disponible sur </a:t>
            </a:r>
            <a:r>
              <a:rPr lang="fr-ca" sz="1400" b="0" i="0" u="none" baseline="0" dirty="0" err="1"/>
              <a:t>iService</a:t>
            </a:r>
            <a:r>
              <a:rPr lang="fr-ca" sz="1400" b="0" i="0" u="none" baseline="0" dirty="0"/>
              <a:t>) :</a:t>
            </a:r>
          </a:p>
          <a:p>
            <a:pPr lvl="1" algn="l" rtl="0"/>
            <a:r>
              <a:rPr lang="fr-ca" sz="1200" b="0" i="0" u="none" baseline="0" dirty="0"/>
              <a:t>Conseils généraux sur les TIC accessibles</a:t>
            </a:r>
          </a:p>
          <a:p>
            <a:pPr lvl="1" algn="l" rtl="0"/>
            <a:r>
              <a:rPr lang="fr-ca" sz="1200" b="0" i="0" u="none" baseline="0" dirty="0"/>
              <a:t>Conseils sur la conception d’une solution de TIC accessible</a:t>
            </a:r>
          </a:p>
          <a:p>
            <a:pPr lvl="1" algn="l" rtl="0"/>
            <a:r>
              <a:rPr lang="fr-ca" sz="1200" b="0" i="0" u="none" baseline="0" dirty="0"/>
              <a:t>Évaluations accessibles des solutions de TIC</a:t>
            </a:r>
          </a:p>
          <a:p>
            <a:pPr lvl="1" algn="l" rtl="0"/>
            <a:r>
              <a:rPr lang="fr-ca" sz="1200" b="0" i="0" u="none" baseline="0" dirty="0"/>
              <a:t>Examen de documents (Outlook, Word, Excel, PowerPoint, PDF)</a:t>
            </a:r>
          </a:p>
          <a:p>
            <a:pPr marL="0" indent="0" algn="l" rtl="0">
              <a:buNone/>
            </a:pPr>
            <a:endParaRPr lang="fr-ca" sz="1400" b="1" dirty="0"/>
          </a:p>
          <a:p>
            <a:pPr marL="0" indent="0" algn="l" rtl="0">
              <a:buNone/>
            </a:pPr>
            <a:r>
              <a:rPr lang="fr-ca" sz="1400" b="1" i="0" u="none" baseline="0" dirty="0"/>
              <a:t>Communiquer avec nous</a:t>
            </a:r>
          </a:p>
          <a:p>
            <a:pPr algn="l" rtl="0"/>
            <a:r>
              <a:rPr lang="fr-ca" sz="1400" b="0" i="0" u="none" baseline="0" dirty="0">
                <a:hlinkClick r:id="rId5"/>
              </a:rPr>
              <a:t>Site </a:t>
            </a:r>
            <a:r>
              <a:rPr lang="fr-ca" sz="1400" b="0" i="0" u="none" baseline="0" dirty="0" smtClean="0">
                <a:hlinkClick r:id="rId5"/>
              </a:rPr>
              <a:t>Web</a:t>
            </a:r>
            <a:endParaRPr lang="fr-ca" sz="1400" dirty="0"/>
          </a:p>
          <a:p>
            <a:pPr algn="l" rtl="0"/>
            <a:r>
              <a:rPr lang="fr-ca" sz="1400" b="0" i="0" u="none" baseline="0" dirty="0" smtClean="0"/>
              <a:t>Envoyez </a:t>
            </a:r>
            <a:r>
              <a:rPr lang="fr-ca" sz="1400" b="0" i="0" u="none" baseline="0" dirty="0"/>
              <a:t>un </a:t>
            </a:r>
            <a:r>
              <a:rPr lang="fr-ca" sz="1400" b="0" i="0" u="none" baseline="0" dirty="0" smtClean="0">
                <a:hlinkClick r:id="rId6"/>
              </a:rPr>
              <a:t>courriel</a:t>
            </a:r>
            <a:r>
              <a:rPr lang="fr-ca" sz="1400" b="0" i="0" u="none" baseline="0" dirty="0" smtClean="0"/>
              <a:t> </a:t>
            </a:r>
            <a:endParaRPr lang="fr-ca" sz="1400" b="0" i="0" u="none" baseline="0" dirty="0"/>
          </a:p>
          <a:p>
            <a:pPr algn="l" rtl="0"/>
            <a:r>
              <a:rPr lang="fr-ca" sz="1400" b="0" i="0" u="none" baseline="0" dirty="0" smtClean="0"/>
              <a:t>Appelez </a:t>
            </a:r>
            <a:r>
              <a:rPr lang="fr-ca" sz="1400" b="0" i="0" u="none" baseline="0" dirty="0"/>
              <a:t>et laissez un message au </a:t>
            </a:r>
            <a:r>
              <a:rPr lang="fr-ca" sz="1400" b="0" i="0" u="none" baseline="0" dirty="0" smtClean="0"/>
              <a:t>819-654-1071</a:t>
            </a:r>
            <a:endParaRPr lang="fr-ca" sz="1400" b="0" i="0" u="none" baseline="0" dirty="0"/>
          </a:p>
        </p:txBody>
      </p:sp>
      <p:sp>
        <p:nvSpPr>
          <p:cNvPr id="4" name="Slide Number Placeholder 3"/>
          <p:cNvSpPr>
            <a:spLocks noGrp="1"/>
          </p:cNvSpPr>
          <p:nvPr>
            <p:ph type="sldNum" sz="quarter" idx="12"/>
            <p:custDataLst>
              <p:tags r:id="rId3"/>
            </p:custDataLst>
          </p:nvPr>
        </p:nvSpPr>
        <p:spPr/>
        <p:txBody>
          <a:bodyPr/>
          <a:lstStyle/>
          <a:p>
            <a:pPr algn="r" rtl="0"/>
            <a:fld id="{2E86C063-E22E-2E4C-A523-54089486E38F}" type="slidenum">
              <a:rPr/>
              <a:t>48</a:t>
            </a:fld>
            <a:endParaRPr lang="fr-ca"/>
          </a:p>
        </p:txBody>
      </p:sp>
    </p:spTree>
    <p:extLst>
      <p:ext uri="{BB962C8B-B14F-4D97-AF65-F5344CB8AC3E}">
        <p14:creationId xmlns:p14="http://schemas.microsoft.com/office/powerpoint/2010/main" val="33036922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3"/>
          <p:cNvSpPr>
            <a:spLocks noGrp="1"/>
          </p:cNvSpPr>
          <p:nvPr>
            <p:ph type="title"/>
            <p:custDataLst>
              <p:tags r:id="rId1"/>
            </p:custDataLst>
          </p:nvPr>
        </p:nvSpPr>
        <p:spPr>
          <a:xfrm>
            <a:off x="324680" y="181874"/>
            <a:ext cx="8229600" cy="1143000"/>
          </a:xfrm>
        </p:spPr>
        <p:txBody>
          <a:bodyPr>
            <a:normAutofit/>
          </a:bodyPr>
          <a:lstStyle/>
          <a:p>
            <a:pPr algn="l" rtl="0"/>
            <a:r>
              <a:rPr lang="fr-ca" sz="2800" b="1" i="0" u="none" baseline="0">
                <a:solidFill>
                  <a:srgbClr val="7030A0"/>
                </a:solidFill>
                <a:cs typeface="+mn-cs"/>
              </a:rPr>
              <a:t>Questions et réponses</a:t>
            </a:r>
            <a:endParaRPr lang="fr-ca" sz="2200" dirty="0">
              <a:solidFill>
                <a:srgbClr val="7030A0"/>
              </a:solidFill>
              <a:latin typeface="+mn-lt"/>
              <a:ea typeface="+mn-ea"/>
              <a:cs typeface="+mn-cs"/>
            </a:endParaRPr>
          </a:p>
        </p:txBody>
      </p:sp>
      <p:sp>
        <p:nvSpPr>
          <p:cNvPr id="4" name="Slide Number Placeholder 3"/>
          <p:cNvSpPr>
            <a:spLocks noGrp="1"/>
          </p:cNvSpPr>
          <p:nvPr>
            <p:ph type="sldNum" sz="quarter" idx="12"/>
            <p:custDataLst>
              <p:tags r:id="rId2"/>
            </p:custDataLst>
          </p:nvPr>
        </p:nvSpPr>
        <p:spPr/>
        <p:txBody>
          <a:bodyPr/>
          <a:lstStyle/>
          <a:p>
            <a:pPr algn="r" rtl="0"/>
            <a:fld id="{2E86C063-E22E-2E4C-A523-54089486E38F}" type="slidenum">
              <a:rPr/>
              <a:t>49</a:t>
            </a:fld>
            <a:endParaRPr lang="fr-ca"/>
          </a:p>
        </p:txBody>
      </p:sp>
      <p:sp>
        <p:nvSpPr>
          <p:cNvPr id="7" name="Rectangle 5"/>
          <p:cNvSpPr>
            <a:spLocks noChangeArrowheads="1"/>
          </p:cNvSpPr>
          <p:nvPr>
            <p:custDataLst>
              <p:tags r:id="rId3"/>
            </p:custDataLst>
          </p:nvPr>
        </p:nvSpPr>
        <p:spPr bwMode="auto">
          <a:xfrm>
            <a:off x="4328159" y="3948963"/>
            <a:ext cx="5273040" cy="1046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ca" sz="1100" b="1"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Roch Lambert, CPACC</a:t>
            </a:r>
            <a:endParaRPr kumimoji="0" lang="fr-ca" altLang="en-US" sz="6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ca"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Gestionnaire, Bureau de l’accessibilité de la TI – Stratégie et sensibilisation</a:t>
            </a:r>
            <a:endParaRPr kumimoji="0" lang="fr-ca"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ca"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Emploi et Développement social Canada / gouvernement du Canada</a:t>
            </a:r>
            <a:endParaRPr kumimoji="0" lang="fr-ca"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ca"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roch.lambert@hrsdc-rhdcc.gc.ca  / Tél : 819-654-0498 / BlackBerry : 343-542-1013</a:t>
            </a:r>
            <a:endParaRPr kumimoji="0" lang="fr-ca"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ca"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6"/>
          <p:cNvSpPr>
            <a:spLocks noChangeArrowheads="1"/>
          </p:cNvSpPr>
          <p:nvPr>
            <p:custDataLst>
              <p:tags r:id="rId4"/>
            </p:custDataLst>
          </p:nvPr>
        </p:nvSpPr>
        <p:spPr bwMode="auto">
          <a:xfrm>
            <a:off x="457199" y="363445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ca"/>
          </a:p>
        </p:txBody>
      </p:sp>
      <p:pic>
        <p:nvPicPr>
          <p:cNvPr id="5122" name="Picture 2" descr="Image result for questions and answers">
            <a:extLst>
              <a:ext uri="{FF2B5EF4-FFF2-40B4-BE49-F238E27FC236}">
                <a16:creationId xmlns:a16="http://schemas.microsoft.com/office/drawing/2014/main" id="{B0B985FD-ECBF-4F21-BFEC-CC18AD91FBFD}"/>
              </a:ext>
            </a:extLst>
          </p:cNvPr>
          <p:cNvPicPr>
            <a:picLocks noChangeAspect="1" noChangeArrowheads="1"/>
          </p:cNvPicPr>
          <p:nvPr>
            <p:custDataLst>
              <p:tags r:id="rId5"/>
            </p:custDataLst>
          </p:nvPr>
        </p:nvPicPr>
        <p:blipFill>
          <a:blip r:embed="rId8">
            <a:extLst>
              <a:ext uri="{28A0092B-C50C-407E-A947-70E740481C1C}">
                <a14:useLocalDpi xmlns:a14="http://schemas.microsoft.com/office/drawing/2010/main" val="0"/>
              </a:ext>
            </a:extLst>
          </a:blip>
          <a:srcRect/>
          <a:stretch>
            <a:fillRect/>
          </a:stretch>
        </p:blipFill>
        <p:spPr bwMode="auto">
          <a:xfrm>
            <a:off x="459003" y="1591144"/>
            <a:ext cx="3583546" cy="358354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C4D36EC-988A-4FE1-BDB3-C84E5FE95A56}"/>
              </a:ext>
            </a:extLst>
          </p:cNvPr>
          <p:cNvSpPr txBox="1"/>
          <p:nvPr>
            <p:custDataLst>
              <p:tags r:id="rId6"/>
            </p:custDataLst>
          </p:nvPr>
        </p:nvSpPr>
        <p:spPr>
          <a:xfrm>
            <a:off x="4328159" y="1523047"/>
            <a:ext cx="4247320" cy="646331"/>
          </a:xfrm>
          <a:prstGeom prst="rect">
            <a:avLst/>
          </a:prstGeom>
          <a:noFill/>
        </p:spPr>
        <p:txBody>
          <a:bodyPr wrap="square" rtlCol="0">
            <a:spAutoFit/>
          </a:bodyPr>
          <a:lstStyle/>
          <a:p>
            <a:pPr algn="l" rtl="0"/>
            <a:r>
              <a:rPr lang="fr-ca" b="0" i="0" u="none" baseline="0"/>
              <a:t>Toute question sur l’accessibilité dans la langue officielle de votre choix!</a:t>
            </a:r>
          </a:p>
        </p:txBody>
      </p:sp>
      <p:pic>
        <p:nvPicPr>
          <p:cNvPr id="10" name="Picture 9" descr="Certified Professional in Web Accessibility - International Association of Accessibility Professionals"/>
          <p:cNvPicPr/>
          <p:nvPr/>
        </p:nvPicPr>
        <p:blipFill>
          <a:blip r:embed="rId9">
            <a:extLst>
              <a:ext uri="{28A0092B-C50C-407E-A947-70E740481C1C}">
                <a14:useLocalDpi xmlns:a14="http://schemas.microsoft.com/office/drawing/2010/main" val="0"/>
              </a:ext>
            </a:extLst>
          </a:blip>
          <a:srcRect/>
          <a:stretch>
            <a:fillRect/>
          </a:stretch>
        </p:blipFill>
        <p:spPr bwMode="auto">
          <a:xfrm>
            <a:off x="4572000" y="4865127"/>
            <a:ext cx="3295650" cy="619125"/>
          </a:xfrm>
          <a:prstGeom prst="rect">
            <a:avLst/>
          </a:prstGeom>
          <a:noFill/>
          <a:ln>
            <a:noFill/>
          </a:ln>
        </p:spPr>
      </p:pic>
    </p:spTree>
    <p:extLst>
      <p:ext uri="{BB962C8B-B14F-4D97-AF65-F5344CB8AC3E}">
        <p14:creationId xmlns:p14="http://schemas.microsoft.com/office/powerpoint/2010/main" val="1791809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19D73-D0BF-4D09-B950-5CE78CEBECB1}"/>
              </a:ext>
            </a:extLst>
          </p:cNvPr>
          <p:cNvSpPr>
            <a:spLocks noGrp="1"/>
          </p:cNvSpPr>
          <p:nvPr>
            <p:ph type="title"/>
            <p:custDataLst>
              <p:tags r:id="rId1"/>
            </p:custDataLst>
          </p:nvPr>
        </p:nvSpPr>
        <p:spPr/>
        <p:txBody>
          <a:bodyPr>
            <a:normAutofit/>
          </a:bodyPr>
          <a:lstStyle/>
          <a:p>
            <a:pPr algn="l" rtl="0"/>
            <a:r>
              <a:rPr lang="fr-ca" sz="3200" b="1" i="0" u="none" baseline="0">
                <a:solidFill>
                  <a:srgbClr val="7030A0"/>
                </a:solidFill>
              </a:rPr>
              <a:t>Tout sur l’accessibilité</a:t>
            </a:r>
          </a:p>
        </p:txBody>
      </p:sp>
      <p:sp>
        <p:nvSpPr>
          <p:cNvPr id="5" name="Slide Number Placeholder 4">
            <a:extLst>
              <a:ext uri="{FF2B5EF4-FFF2-40B4-BE49-F238E27FC236}">
                <a16:creationId xmlns:a16="http://schemas.microsoft.com/office/drawing/2014/main" id="{95F047D4-3103-4CA7-AAC1-6EEC711AA832}"/>
              </a:ext>
            </a:extLst>
          </p:cNvPr>
          <p:cNvSpPr>
            <a:spLocks noGrp="1"/>
          </p:cNvSpPr>
          <p:nvPr>
            <p:ph type="sldNum" sz="quarter" idx="12"/>
            <p:custDataLst>
              <p:tags r:id="rId2"/>
            </p:custDataLst>
          </p:nvPr>
        </p:nvSpPr>
        <p:spPr/>
        <p:txBody>
          <a:bodyPr/>
          <a:lstStyle/>
          <a:p>
            <a:pPr algn="r" rtl="0"/>
            <a:fld id="{2E86C063-E22E-2E4C-A523-54089486E38F}" type="slidenum">
              <a:rPr/>
              <a:pPr/>
              <a:t>5</a:t>
            </a:fld>
            <a:endParaRPr lang="fr-ca"/>
          </a:p>
        </p:txBody>
      </p:sp>
      <p:pic>
        <p:nvPicPr>
          <p:cNvPr id="3074" name="Picture 2" descr="Ce n'est pas tous les handicaps qui sont visibles">
            <a:extLst>
              <a:ext uri="{FF2B5EF4-FFF2-40B4-BE49-F238E27FC236}">
                <a16:creationId xmlns:a16="http://schemas.microsoft.com/office/drawing/2014/main" id="{F4E1F55B-415B-4949-8921-837B33D7A586}"/>
              </a:ext>
            </a:extLst>
          </p:cNvPr>
          <p:cNvPicPr>
            <a:picLocks noChangeAspect="1" noChangeArrowheads="1"/>
          </p:cNvPicPr>
          <p:nvPr>
            <p:custDataLst>
              <p:tags r:id="rId3"/>
            </p:custDataLst>
          </p:nvPr>
        </p:nvPicPr>
        <p:blipFill>
          <a:blip r:embed="rId5">
            <a:extLst>
              <a:ext uri="{28A0092B-C50C-407E-A947-70E740481C1C}">
                <a14:useLocalDpi xmlns:a14="http://schemas.microsoft.com/office/drawing/2010/main" val="0"/>
              </a:ext>
            </a:extLst>
          </a:blip>
          <a:srcRect/>
          <a:stretch>
            <a:fillRect/>
          </a:stretch>
        </p:blipFill>
        <p:spPr bwMode="auto">
          <a:xfrm>
            <a:off x="1714500" y="1819275"/>
            <a:ext cx="5715000" cy="3219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4918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a:spLocks noGrp="1"/>
          </p:cNvSpPr>
          <p:nvPr>
            <p:ph type="title"/>
            <p:custDataLst>
              <p:tags r:id="rId1"/>
            </p:custDataLst>
          </p:nvPr>
        </p:nvSpPr>
        <p:spPr>
          <a:xfrm>
            <a:off x="457200" y="274639"/>
            <a:ext cx="8229600" cy="781276"/>
          </a:xfrm>
        </p:spPr>
        <p:txBody>
          <a:bodyPr>
            <a:normAutofit/>
          </a:bodyPr>
          <a:lstStyle/>
          <a:p>
            <a:pPr algn="l" rtl="0"/>
            <a:r>
              <a:rPr lang="fr-ca" sz="2800" b="1" i="0" u="none" baseline="0">
                <a:solidFill>
                  <a:srgbClr val="7030A0"/>
                </a:solidFill>
              </a:rPr>
              <a:t>Qu’est-ce que l’accessibilité pour vous?</a:t>
            </a:r>
            <a:endParaRPr lang="fr-ca" sz="2800" dirty="0"/>
          </a:p>
        </p:txBody>
      </p:sp>
      <p:sp>
        <p:nvSpPr>
          <p:cNvPr id="3" name="Content Placeholder 2"/>
          <p:cNvSpPr>
            <a:spLocks noGrp="1"/>
          </p:cNvSpPr>
          <p:nvPr>
            <p:ph idx="1"/>
            <p:custDataLst>
              <p:tags r:id="rId2"/>
            </p:custDataLst>
          </p:nvPr>
        </p:nvSpPr>
        <p:spPr>
          <a:xfrm>
            <a:off x="457200" y="1125575"/>
            <a:ext cx="8229600" cy="5024853"/>
          </a:xfrm>
        </p:spPr>
        <p:txBody>
          <a:bodyPr>
            <a:noAutofit/>
          </a:bodyPr>
          <a:lstStyle/>
          <a:p>
            <a:pPr algn="l" rtl="0">
              <a:buClr>
                <a:srgbClr val="7030A0"/>
              </a:buClr>
            </a:pPr>
            <a:r>
              <a:rPr lang="fr-ca" sz="1800" b="0" i="0" u="none" baseline="0" dirty="0"/>
              <a:t>Définition</a:t>
            </a:r>
          </a:p>
          <a:p>
            <a:pPr algn="l" rtl="0">
              <a:buClr>
                <a:srgbClr val="7030A0"/>
              </a:buClr>
            </a:pPr>
            <a:r>
              <a:rPr lang="fr-ca" sz="1800" b="0" i="0" u="none" baseline="0" dirty="0"/>
              <a:t>Quelle est la différence entre accessibilité et convivialité</a:t>
            </a:r>
            <a:r>
              <a:rPr lang="fr-ca" sz="1800" b="0" i="0" u="none" baseline="0" dirty="0" smtClean="0"/>
              <a:t>?</a:t>
            </a:r>
          </a:p>
          <a:p>
            <a:pPr>
              <a:buClr>
                <a:srgbClr val="7030A0"/>
              </a:buClr>
            </a:pPr>
            <a:r>
              <a:rPr lang="fr-CA" sz="1800" dirty="0"/>
              <a:t>Qu'est-ce qu'un handicap?</a:t>
            </a:r>
            <a:endParaRPr lang="fr-ca" sz="1800" dirty="0"/>
          </a:p>
          <a:p>
            <a:pPr algn="l" rtl="0">
              <a:buClr>
                <a:srgbClr val="7030A0"/>
              </a:buClr>
            </a:pPr>
            <a:r>
              <a:rPr lang="fr-ca" sz="1800" b="0" i="0" u="none" baseline="0" dirty="0" smtClean="0"/>
              <a:t>L’accessibilité </a:t>
            </a:r>
            <a:r>
              <a:rPr lang="fr-ca" sz="1800" b="0" i="0" u="none" baseline="0" dirty="0"/>
              <a:t>est-elle une question d’invalidité</a:t>
            </a:r>
            <a:r>
              <a:rPr lang="fr-ca" sz="1800" b="0" i="0" u="none" baseline="0" dirty="0" smtClean="0"/>
              <a:t>?</a:t>
            </a:r>
          </a:p>
        </p:txBody>
      </p:sp>
      <p:sp>
        <p:nvSpPr>
          <p:cNvPr id="4" name="Slide Number Placeholder 2"/>
          <p:cNvSpPr>
            <a:spLocks noGrp="1"/>
          </p:cNvSpPr>
          <p:nvPr>
            <p:ph type="sldNum" sz="quarter" idx="12"/>
            <p:custDataLst>
              <p:tags r:id="rId3"/>
            </p:custDataLst>
          </p:nvPr>
        </p:nvSpPr>
        <p:spPr/>
        <p:txBody>
          <a:bodyPr/>
          <a:lstStyle/>
          <a:p>
            <a:pPr algn="r" rtl="0"/>
            <a:fld id="{2E86C063-E22E-2E4C-A523-54089486E38F}" type="slidenum">
              <a:rPr/>
              <a:t>6</a:t>
            </a:fld>
            <a:endParaRPr lang="fr-ca"/>
          </a:p>
        </p:txBody>
      </p:sp>
      <p:pic>
        <p:nvPicPr>
          <p:cNvPr id="5" name="Picture 4" descr="Clavier avec un bouton accessibilité"/>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1646293" y="3346460"/>
            <a:ext cx="5851414" cy="1983530"/>
          </a:xfrm>
          <a:prstGeom prst="rect">
            <a:avLst/>
          </a:prstGeom>
        </p:spPr>
      </p:pic>
    </p:spTree>
    <p:extLst>
      <p:ext uri="{BB962C8B-B14F-4D97-AF65-F5344CB8AC3E}">
        <p14:creationId xmlns:p14="http://schemas.microsoft.com/office/powerpoint/2010/main" val="3806304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a:spLocks noGrp="1"/>
          </p:cNvSpPr>
          <p:nvPr>
            <p:ph type="title"/>
            <p:custDataLst>
              <p:tags r:id="rId1"/>
            </p:custDataLst>
          </p:nvPr>
        </p:nvSpPr>
        <p:spPr>
          <a:xfrm>
            <a:off x="457200" y="274639"/>
            <a:ext cx="8229600" cy="781276"/>
          </a:xfrm>
        </p:spPr>
        <p:txBody>
          <a:bodyPr>
            <a:normAutofit/>
          </a:bodyPr>
          <a:lstStyle/>
          <a:p>
            <a:pPr algn="l" rtl="0"/>
            <a:r>
              <a:rPr lang="fr-ca" sz="2800" b="1" i="0" u="none" baseline="0">
                <a:solidFill>
                  <a:srgbClr val="7030A0"/>
                </a:solidFill>
              </a:rPr>
              <a:t>Définitions</a:t>
            </a:r>
            <a:endParaRPr lang="fr-ca" sz="2800" dirty="0"/>
          </a:p>
        </p:txBody>
      </p:sp>
      <p:sp>
        <p:nvSpPr>
          <p:cNvPr id="4" name="Slide Number Placeholder 2"/>
          <p:cNvSpPr>
            <a:spLocks noGrp="1"/>
          </p:cNvSpPr>
          <p:nvPr>
            <p:ph type="sldNum" sz="quarter" idx="12"/>
            <p:custDataLst>
              <p:tags r:id="rId2"/>
            </p:custDataLst>
          </p:nvPr>
        </p:nvSpPr>
        <p:spPr/>
        <p:txBody>
          <a:bodyPr/>
          <a:lstStyle/>
          <a:p>
            <a:pPr algn="r" rtl="0"/>
            <a:fld id="{2E86C063-E22E-2E4C-A523-54089486E38F}" type="slidenum">
              <a:rPr/>
              <a:t>7</a:t>
            </a:fld>
            <a:endParaRPr lang="fr-ca"/>
          </a:p>
        </p:txBody>
      </p:sp>
      <p:sp>
        <p:nvSpPr>
          <p:cNvPr id="7" name="Rectangle 3"/>
          <p:cNvSpPr>
            <a:spLocks noGrp="1" noChangeArrowheads="1"/>
          </p:cNvSpPr>
          <p:nvPr>
            <p:ph idx="1"/>
            <p:custDataLst>
              <p:tags r:id="rId3"/>
            </p:custDataLst>
          </p:nvPr>
        </p:nvSpPr>
        <p:spPr bwMode="auto">
          <a:xfrm>
            <a:off x="457200" y="1087142"/>
            <a:ext cx="822960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ca" sz="1800" b="1" i="0" u="none" strike="noStrike" cap="none" normalizeH="0" baseline="0" dirty="0">
                <a:ln>
                  <a:noFill/>
                </a:ln>
                <a:solidFill>
                  <a:schemeClr val="tx1"/>
                </a:solidFill>
                <a:effectLst/>
                <a:latin typeface="Arial" panose="020B0604020202020204" pitchFamily="34" charset="0"/>
              </a:rPr>
              <a:t>Accessibilité du Web</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fr-ca" sz="1800" b="0" i="0" u="none" strike="noStrike" cap="none" normalizeH="0" baseline="0" dirty="0">
                <a:ln>
                  <a:noFill/>
                </a:ln>
                <a:solidFill>
                  <a:schemeClr val="tx1"/>
                </a:solidFill>
                <a:effectLst/>
                <a:latin typeface="Arial" panose="020B0604020202020204" pitchFamily="34" charset="0"/>
              </a:rPr>
              <a:t>Les qualités qui rendent l’expérience Web </a:t>
            </a:r>
            <a:r>
              <a:rPr kumimoji="0" lang="fr-ca" sz="1800" b="1" i="0" u="none" strike="noStrike" cap="none" normalizeH="0" baseline="0" dirty="0">
                <a:ln>
                  <a:noFill/>
                </a:ln>
                <a:solidFill>
                  <a:srgbClr val="7030A0"/>
                </a:solidFill>
                <a:effectLst/>
                <a:latin typeface="Arial" panose="020B0604020202020204" pitchFamily="34" charset="0"/>
              </a:rPr>
              <a:t>accessible au plus grand nombre d’utilisateurs possible, indépendamment de leurs capacités ou leurs invalidités</a:t>
            </a:r>
            <a:r>
              <a:rPr kumimoji="0" lang="fr-ca"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None/>
              <a:tabLst/>
            </a:pPr>
            <a:endParaRPr kumimoji="0" lang="fr-ca"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ca" sz="1800" b="1" i="0" u="none" strike="noStrike" cap="none" normalizeH="0" baseline="0" dirty="0">
                <a:ln>
                  <a:noFill/>
                </a:ln>
                <a:solidFill>
                  <a:schemeClr val="tx1"/>
                </a:solidFill>
                <a:effectLst/>
                <a:latin typeface="Arial" panose="020B0604020202020204" pitchFamily="34" charset="0"/>
              </a:rPr>
              <a:t>Convivialité</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fr-ca" sz="1800" b="0" i="0" u="none" strike="noStrike" cap="none" normalizeH="0" baseline="0" dirty="0">
                <a:ln>
                  <a:noFill/>
                </a:ln>
                <a:solidFill>
                  <a:schemeClr val="tx1"/>
                </a:solidFill>
                <a:effectLst/>
                <a:latin typeface="Arial" panose="020B0604020202020204" pitchFamily="34" charset="0"/>
              </a:rPr>
              <a:t>Les qualités qui rendent l'expérience Web </a:t>
            </a:r>
            <a:r>
              <a:rPr kumimoji="0" lang="fr-ca" sz="1800" b="1" i="0" u="none" strike="noStrike" cap="none" normalizeH="0" baseline="0" dirty="0">
                <a:ln>
                  <a:noFill/>
                </a:ln>
                <a:solidFill>
                  <a:srgbClr val="7030A0"/>
                </a:solidFill>
                <a:effectLst/>
                <a:latin typeface="Arial" panose="020B0604020202020204" pitchFamily="34" charset="0"/>
              </a:rPr>
              <a:t>intuitive et facile à utiliser</a:t>
            </a:r>
            <a:r>
              <a:rPr kumimoji="0" lang="fr-ca" sz="1800" b="0" i="0" u="none" strike="noStrike" cap="none" normalizeH="0" baseline="0" dirty="0">
                <a:ln>
                  <a:noFill/>
                </a:ln>
                <a:solidFill>
                  <a:schemeClr val="tx1"/>
                </a:solidFill>
                <a:effectLst/>
                <a:latin typeface="Arial" panose="020B0604020202020204" pitchFamily="34" charset="0"/>
              </a:rPr>
              <a:t>. Une conception Web conviviale s'inscrit dans l'objectif pour lequel le site Web a été créé.</a:t>
            </a:r>
          </a:p>
          <a:p>
            <a:pPr marL="457200" marR="0" lvl="1" indent="0" algn="l" defTabSz="914400" rtl="0" eaLnBrk="0" fontAlgn="base" latinLnBrk="0" hangingPunct="0">
              <a:lnSpc>
                <a:spcPct val="100000"/>
              </a:lnSpc>
              <a:spcBef>
                <a:spcPct val="0"/>
              </a:spcBef>
              <a:spcAft>
                <a:spcPct val="0"/>
              </a:spcAft>
              <a:buClrTx/>
              <a:buSzTx/>
              <a:buFontTx/>
              <a:buNone/>
              <a:tabLst/>
            </a:pPr>
            <a:endParaRPr kumimoji="0" lang="fr-ca" altLang="en-US" sz="1800" b="0" i="0" u="none" strike="noStrike" cap="none" normalizeH="0" baseline="0" dirty="0">
              <a:ln>
                <a:noFill/>
              </a:ln>
              <a:solidFill>
                <a:schemeClr val="tx1"/>
              </a:solidFill>
              <a:effectLst/>
              <a:latin typeface="Arial" panose="020B0604020202020204" pitchFamily="34" charset="0"/>
            </a:endParaRPr>
          </a:p>
          <a:p>
            <a:pPr marL="0" lvl="0" indent="0" algn="l" defTabSz="914400" rtl="0" eaLnBrk="0" fontAlgn="base" hangingPunct="0">
              <a:spcBef>
                <a:spcPct val="0"/>
              </a:spcBef>
              <a:spcAft>
                <a:spcPct val="0"/>
              </a:spcAft>
              <a:buNone/>
            </a:pPr>
            <a:r>
              <a:rPr lang="fr-ca" sz="1800" b="1" i="0" u="none" baseline="0" dirty="0">
                <a:latin typeface="Arial" panose="020B0604020202020204" pitchFamily="34" charset="0"/>
              </a:rPr>
              <a:t>Incapacité</a:t>
            </a:r>
          </a:p>
          <a:p>
            <a:pPr marL="457200" lvl="1" indent="0" algn="l" defTabSz="914400" rtl="0" eaLnBrk="0" fontAlgn="base" hangingPunct="0">
              <a:spcBef>
                <a:spcPct val="0"/>
              </a:spcBef>
              <a:spcAft>
                <a:spcPct val="0"/>
              </a:spcAft>
              <a:buNone/>
            </a:pPr>
            <a:r>
              <a:rPr lang="fr-ca" sz="1800" b="0" i="0" u="none" baseline="0" dirty="0">
                <a:latin typeface="Arial" panose="020B0604020202020204" pitchFamily="34" charset="0"/>
              </a:rPr>
              <a:t>Une incapacité est une condition </a:t>
            </a:r>
            <a:r>
              <a:rPr lang="fr-ca" sz="1800" b="0" i="0" u="none" baseline="0" dirty="0" smtClean="0">
                <a:latin typeface="Arial" panose="020B0604020202020204" pitchFamily="34" charset="0"/>
              </a:rPr>
              <a:t>continue </a:t>
            </a:r>
            <a:r>
              <a:rPr lang="fr-ca" sz="1800" b="0" i="0" u="none" baseline="0" dirty="0">
                <a:latin typeface="Arial" panose="020B0604020202020204" pitchFamily="34" charset="0"/>
              </a:rPr>
              <a:t>qui </a:t>
            </a:r>
            <a:r>
              <a:rPr lang="fr-ca" sz="1800" b="1" i="0" u="none" baseline="0" dirty="0">
                <a:solidFill>
                  <a:srgbClr val="7030A0"/>
                </a:solidFill>
                <a:latin typeface="Arial" panose="020B0604020202020204" pitchFamily="34" charset="0"/>
              </a:rPr>
              <a:t>limite les activités quotidiennes</a:t>
            </a:r>
            <a:r>
              <a:rPr lang="fr-ca" sz="1800" b="0" i="0" u="none" baseline="0" dirty="0">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None/>
              <a:tabLst/>
            </a:pPr>
            <a:endParaRPr kumimoji="0" lang="fr-ca"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ca"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60345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635619" y="224371"/>
            <a:ext cx="8229600" cy="1143000"/>
          </a:xfrm>
        </p:spPr>
        <p:txBody>
          <a:bodyPr>
            <a:normAutofit/>
          </a:bodyPr>
          <a:lstStyle/>
          <a:p>
            <a:pPr algn="l" rtl="0"/>
            <a:r>
              <a:rPr lang="fr-ca" sz="2800" b="1" i="0" u="none" baseline="0">
                <a:solidFill>
                  <a:srgbClr val="7030A0"/>
                </a:solidFill>
              </a:rPr>
              <a:t>Les incapacités au Canada</a:t>
            </a:r>
            <a:endParaRPr lang="fr-ca" sz="2200" dirty="0"/>
          </a:p>
        </p:txBody>
      </p:sp>
      <p:sp>
        <p:nvSpPr>
          <p:cNvPr id="4" name="Slide Number Placeholder 3"/>
          <p:cNvSpPr>
            <a:spLocks noGrp="1"/>
          </p:cNvSpPr>
          <p:nvPr>
            <p:ph type="sldNum" sz="quarter" idx="12"/>
            <p:custDataLst>
              <p:tags r:id="rId2"/>
            </p:custDataLst>
          </p:nvPr>
        </p:nvSpPr>
        <p:spPr/>
        <p:txBody>
          <a:bodyPr/>
          <a:lstStyle/>
          <a:p>
            <a:pPr algn="r" rtl="0"/>
            <a:fld id="{2E86C063-E22E-2E4C-A523-54089486E38F}" type="slidenum">
              <a:rPr/>
              <a:t>8</a:t>
            </a:fld>
            <a:endParaRPr lang="fr-ca"/>
          </a:p>
        </p:txBody>
      </p:sp>
      <p:pic>
        <p:nvPicPr>
          <p:cNvPr id="3" name="Picture 2" descr="Description complète ici : https://www150.statcan.gc.ca/n1/pub/11-627-m/11-627-m2018035-fra.htm"/>
          <p:cNvPicPr>
            <a:picLocks noChangeAspect="1"/>
          </p:cNvPicPr>
          <p:nvPr/>
        </p:nvPicPr>
        <p:blipFill>
          <a:blip r:embed="rId4"/>
          <a:stretch>
            <a:fillRect/>
          </a:stretch>
        </p:blipFill>
        <p:spPr>
          <a:xfrm>
            <a:off x="635619" y="1120151"/>
            <a:ext cx="7799464" cy="4866920"/>
          </a:xfrm>
          <a:prstGeom prst="rect">
            <a:avLst/>
          </a:prstGeom>
        </p:spPr>
      </p:pic>
    </p:spTree>
    <p:extLst>
      <p:ext uri="{BB962C8B-B14F-4D97-AF65-F5344CB8AC3E}">
        <p14:creationId xmlns:p14="http://schemas.microsoft.com/office/powerpoint/2010/main" val="2574479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rmAutofit/>
          </a:bodyPr>
          <a:lstStyle/>
          <a:p>
            <a:pPr algn="l" rtl="0"/>
            <a:r>
              <a:rPr lang="fr-ca" sz="2800" b="1" i="0" u="none" baseline="0">
                <a:solidFill>
                  <a:srgbClr val="7030A0"/>
                </a:solidFill>
              </a:rPr>
              <a:t>Prévalence des incapacités selon le type, 2017</a:t>
            </a:r>
            <a:endParaRPr lang="fr-ca" sz="2000" dirty="0"/>
          </a:p>
        </p:txBody>
      </p:sp>
      <p:sp>
        <p:nvSpPr>
          <p:cNvPr id="4" name="Slide Number Placeholder 3"/>
          <p:cNvSpPr>
            <a:spLocks noGrp="1"/>
          </p:cNvSpPr>
          <p:nvPr>
            <p:ph type="sldNum" sz="quarter" idx="12"/>
            <p:custDataLst>
              <p:tags r:id="rId2"/>
            </p:custDataLst>
          </p:nvPr>
        </p:nvSpPr>
        <p:spPr/>
        <p:txBody>
          <a:bodyPr/>
          <a:lstStyle/>
          <a:p>
            <a:pPr algn="r" rtl="0"/>
            <a:fld id="{2E86C063-E22E-2E4C-A523-54089486E38F}" type="slidenum">
              <a:rPr/>
              <a:t>9</a:t>
            </a:fld>
            <a:endParaRPr lang="fr-ca"/>
          </a:p>
        </p:txBody>
      </p:sp>
      <p:graphicFrame>
        <p:nvGraphicFramePr>
          <p:cNvPr id="6" name="Table 5" descr="A table that lists the top tem disability types in Canada by percentage and population." title="Disabled Canadians table"/>
          <p:cNvGraphicFramePr>
            <a:graphicFrameLocks noGrp="1"/>
          </p:cNvGraphicFramePr>
          <p:nvPr>
            <p:custDataLst>
              <p:tags r:id="rId3"/>
            </p:custDataLst>
          </p:nvPr>
        </p:nvGraphicFramePr>
        <p:xfrm>
          <a:off x="685800" y="1371600"/>
          <a:ext cx="7543800" cy="3981450"/>
        </p:xfrm>
        <a:graphic>
          <a:graphicData uri="http://schemas.openxmlformats.org/drawingml/2006/table">
            <a:tbl>
              <a:tblPr firstRow="1" firstCol="1" bandRow="1"/>
              <a:tblGrid>
                <a:gridCol w="3515753">
                  <a:extLst>
                    <a:ext uri="{9D8B030D-6E8A-4147-A177-3AD203B41FA5}">
                      <a16:colId xmlns:a16="http://schemas.microsoft.com/office/drawing/2014/main" val="20000"/>
                    </a:ext>
                  </a:extLst>
                </a:gridCol>
                <a:gridCol w="4028047">
                  <a:extLst>
                    <a:ext uri="{9D8B030D-6E8A-4147-A177-3AD203B41FA5}">
                      <a16:colId xmlns:a16="http://schemas.microsoft.com/office/drawing/2014/main" val="20001"/>
                    </a:ext>
                  </a:extLst>
                </a:gridCol>
              </a:tblGrid>
              <a:tr h="361950">
                <a:tc>
                  <a:txBody>
                    <a:bodyPr/>
                    <a:lstStyle/>
                    <a:p>
                      <a:pPr algn="ctr" rtl="0">
                        <a:lnSpc>
                          <a:spcPct val="107000"/>
                        </a:lnSpc>
                        <a:spcAft>
                          <a:spcPts val="0"/>
                        </a:spcAft>
                      </a:pPr>
                      <a:r>
                        <a:rPr lang="fr-ca" sz="1400" b="0" i="0" u="none" baseline="0">
                          <a:effectLst/>
                          <a:latin typeface="Futura Md BT" panose="020B0602020204020303" pitchFamily="34" charset="0"/>
                          <a:ea typeface="Calibri" panose="020F0502020204030204" pitchFamily="34" charset="0"/>
                          <a:cs typeface="Times New Roman" panose="02020603050405020304" pitchFamily="18" charset="0"/>
                        </a:rPr>
                        <a:t>Type d'incapacité</a:t>
                      </a:r>
                      <a:endParaRPr lang="fr-ca"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ctr" rtl="0">
                        <a:lnSpc>
                          <a:spcPct val="107000"/>
                        </a:lnSpc>
                        <a:spcAft>
                          <a:spcPts val="0"/>
                        </a:spcAft>
                      </a:pPr>
                      <a:r>
                        <a:rPr lang="fr-ca" sz="1600" b="0" i="0" u="none" baseline="0">
                          <a:effectLst/>
                          <a:latin typeface="Futura Md BT" panose="020B0602020204020303" pitchFamily="34" charset="0"/>
                          <a:ea typeface="Calibri" panose="020F0502020204030204" pitchFamily="34" charset="0"/>
                          <a:cs typeface="Times New Roman" panose="02020603050405020304" pitchFamily="18" charset="0"/>
                        </a:rPr>
                        <a:t>Pourcentage </a:t>
                      </a:r>
                      <a:endParaRPr lang="fr-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10000"/>
                  </a:ext>
                </a:extLst>
              </a:tr>
              <a:tr h="361950">
                <a:tc>
                  <a:txBody>
                    <a:bodyPr/>
                    <a:lstStyle/>
                    <a:p>
                      <a:pPr algn="ctr" rtl="0">
                        <a:lnSpc>
                          <a:spcPct val="107000"/>
                        </a:lnSpc>
                        <a:spcAft>
                          <a:spcPts val="0"/>
                        </a:spcAft>
                      </a:pPr>
                      <a:r>
                        <a:rPr lang="fr-ca" sz="1400" b="0" i="0" u="none" baseline="0">
                          <a:effectLst/>
                          <a:latin typeface="Futura Md BT" panose="020B0602020204020303" pitchFamily="34" charset="0"/>
                          <a:ea typeface="Calibri" panose="020F0502020204030204" pitchFamily="34" charset="0"/>
                          <a:cs typeface="Times New Roman" panose="02020603050405020304" pitchFamily="18" charset="0"/>
                        </a:rPr>
                        <a:t>Liée à la douleur</a:t>
                      </a:r>
                      <a:endParaRPr lang="fr-ca"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lnSpc>
                          <a:spcPct val="107000"/>
                        </a:lnSpc>
                        <a:spcAft>
                          <a:spcPts val="0"/>
                        </a:spcAft>
                      </a:pPr>
                      <a:r>
                        <a:rPr lang="fr-ca" sz="1600" b="0" i="0" u="none" baseline="0">
                          <a:effectLst/>
                          <a:latin typeface="Futura Md BT" panose="020B0602020204020303" pitchFamily="34" charset="0"/>
                          <a:ea typeface="Calibri" panose="020F0502020204030204" pitchFamily="34" charset="0"/>
                          <a:cs typeface="Times New Roman" panose="02020603050405020304" pitchFamily="18" charset="0"/>
                        </a:rPr>
                        <a:t>15</a:t>
                      </a:r>
                      <a:endParaRPr lang="fr-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61950">
                <a:tc>
                  <a:txBody>
                    <a:bodyPr/>
                    <a:lstStyle/>
                    <a:p>
                      <a:pPr algn="ctr" rtl="0">
                        <a:lnSpc>
                          <a:spcPct val="107000"/>
                        </a:lnSpc>
                        <a:spcAft>
                          <a:spcPts val="0"/>
                        </a:spcAft>
                      </a:pPr>
                      <a:r>
                        <a:rPr lang="fr-ca" sz="1400" b="0" i="0" u="none" baseline="0">
                          <a:effectLst/>
                          <a:latin typeface="Futura Md BT" panose="020B0602020204020303" pitchFamily="34" charset="0"/>
                          <a:ea typeface="Calibri" panose="020F0502020204030204" pitchFamily="34" charset="0"/>
                          <a:cs typeface="Times New Roman" panose="02020603050405020304" pitchFamily="18" charset="0"/>
                        </a:rPr>
                        <a:t>Flexibilité</a:t>
                      </a:r>
                      <a:endParaRPr lang="fr-ca"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lnSpc>
                          <a:spcPct val="107000"/>
                        </a:lnSpc>
                        <a:spcAft>
                          <a:spcPts val="0"/>
                        </a:spcAft>
                      </a:pPr>
                      <a:r>
                        <a:rPr lang="fr-ca" sz="1600" b="0" i="0" u="none" baseline="0">
                          <a:effectLst/>
                          <a:latin typeface="Futura Md BT" panose="020B0602020204020303" pitchFamily="34" charset="0"/>
                          <a:ea typeface="Calibri" panose="020F0502020204030204" pitchFamily="34" charset="0"/>
                          <a:cs typeface="Times New Roman" panose="02020603050405020304" pitchFamily="18" charset="0"/>
                        </a:rPr>
                        <a:t>10</a:t>
                      </a:r>
                      <a:endParaRPr lang="fr-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61950">
                <a:tc>
                  <a:txBody>
                    <a:bodyPr/>
                    <a:lstStyle/>
                    <a:p>
                      <a:pPr algn="ctr" rtl="0">
                        <a:lnSpc>
                          <a:spcPct val="107000"/>
                        </a:lnSpc>
                        <a:spcAft>
                          <a:spcPts val="0"/>
                        </a:spcAft>
                      </a:pPr>
                      <a:r>
                        <a:rPr lang="fr-ca" sz="1400" b="0" i="0" u="none" baseline="0">
                          <a:effectLst/>
                          <a:latin typeface="Futura Md BT" panose="020B0602020204020303" pitchFamily="34" charset="0"/>
                          <a:ea typeface="Calibri" panose="020F0502020204030204" pitchFamily="34" charset="0"/>
                          <a:cs typeface="Times New Roman" panose="02020603050405020304" pitchFamily="18" charset="0"/>
                        </a:rPr>
                        <a:t>Mobilité</a:t>
                      </a:r>
                      <a:endParaRPr lang="fr-ca"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lnSpc>
                          <a:spcPct val="107000"/>
                        </a:lnSpc>
                        <a:spcAft>
                          <a:spcPts val="0"/>
                        </a:spcAft>
                      </a:pPr>
                      <a:r>
                        <a:rPr lang="fr-ca" sz="1600" b="0" i="0" u="none" baseline="0">
                          <a:effectLst/>
                          <a:latin typeface="Futura Md BT" panose="020B0602020204020303" pitchFamily="34" charset="0"/>
                          <a:ea typeface="Calibri" panose="020F0502020204030204" pitchFamily="34" charset="0"/>
                          <a:cs typeface="Times New Roman" panose="02020603050405020304" pitchFamily="18" charset="0"/>
                        </a:rPr>
                        <a:t>10</a:t>
                      </a:r>
                      <a:endParaRPr lang="fr-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61950">
                <a:tc>
                  <a:txBody>
                    <a:bodyPr/>
                    <a:lstStyle/>
                    <a:p>
                      <a:pPr algn="ctr" rtl="0">
                        <a:lnSpc>
                          <a:spcPct val="107000"/>
                        </a:lnSpc>
                        <a:spcAft>
                          <a:spcPts val="0"/>
                        </a:spcAft>
                      </a:pPr>
                      <a:r>
                        <a:rPr lang="fr-ca" sz="1400" b="0" i="0" u="none" baseline="0">
                          <a:effectLst/>
                          <a:latin typeface="Futura Md BT" panose="020B0602020204020303" pitchFamily="34" charset="0"/>
                          <a:ea typeface="Calibri" panose="020F0502020204030204" pitchFamily="34" charset="0"/>
                          <a:cs typeface="Times New Roman" panose="02020603050405020304" pitchFamily="18" charset="0"/>
                        </a:rPr>
                        <a:t>Liée à la santé mentale/psychologique</a:t>
                      </a:r>
                      <a:endParaRPr lang="fr-ca"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lnSpc>
                          <a:spcPct val="107000"/>
                        </a:lnSpc>
                        <a:spcAft>
                          <a:spcPts val="0"/>
                        </a:spcAft>
                      </a:pPr>
                      <a:r>
                        <a:rPr lang="fr-ca" sz="1600" b="0" i="0" u="none" baseline="0">
                          <a:effectLst/>
                          <a:latin typeface="Futura Md BT" panose="020B0602020204020303" pitchFamily="34" charset="0"/>
                          <a:ea typeface="Calibri" panose="020F0502020204030204" pitchFamily="34" charset="0"/>
                          <a:cs typeface="Times New Roman" panose="02020603050405020304" pitchFamily="18" charset="0"/>
                        </a:rPr>
                        <a:t>7</a:t>
                      </a:r>
                      <a:endParaRPr lang="fr-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61950">
                <a:tc>
                  <a:txBody>
                    <a:bodyPr/>
                    <a:lstStyle/>
                    <a:p>
                      <a:pPr algn="ctr" rtl="0">
                        <a:lnSpc>
                          <a:spcPct val="107000"/>
                        </a:lnSpc>
                        <a:spcAft>
                          <a:spcPts val="0"/>
                        </a:spcAft>
                      </a:pPr>
                      <a:r>
                        <a:rPr lang="fr-ca" sz="1400" b="0" i="0" u="none" baseline="0">
                          <a:effectLst/>
                          <a:latin typeface="Futura Md BT" panose="020B0602020204020303" pitchFamily="34" charset="0"/>
                          <a:ea typeface="Calibri" panose="020F0502020204030204" pitchFamily="34" charset="0"/>
                          <a:cs typeface="Times New Roman" panose="02020603050405020304" pitchFamily="18" charset="0"/>
                        </a:rPr>
                        <a:t>Dextérité</a:t>
                      </a:r>
                      <a:endParaRPr lang="fr-ca"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lnSpc>
                          <a:spcPct val="107000"/>
                        </a:lnSpc>
                        <a:spcAft>
                          <a:spcPts val="0"/>
                        </a:spcAft>
                      </a:pPr>
                      <a:r>
                        <a:rPr lang="fr-ca" sz="1600" b="0" i="0" u="none" baseline="0">
                          <a:effectLst/>
                          <a:latin typeface="Futura Md BT" panose="020B0602020204020303" pitchFamily="34" charset="0"/>
                          <a:ea typeface="Calibri" panose="020F0502020204030204" pitchFamily="34" charset="0"/>
                          <a:cs typeface="Times New Roman" panose="02020603050405020304" pitchFamily="18" charset="0"/>
                        </a:rPr>
                        <a:t>5</a:t>
                      </a:r>
                      <a:endParaRPr lang="fr-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61950">
                <a:tc>
                  <a:txBody>
                    <a:bodyPr/>
                    <a:lstStyle/>
                    <a:p>
                      <a:pPr algn="ctr" rtl="0">
                        <a:lnSpc>
                          <a:spcPct val="107000"/>
                        </a:lnSpc>
                        <a:spcAft>
                          <a:spcPts val="0"/>
                        </a:spcAft>
                      </a:pPr>
                      <a:r>
                        <a:rPr lang="fr-ca" sz="1400" b="0" i="0" u="none" baseline="0">
                          <a:effectLst/>
                          <a:latin typeface="Futura Md BT" panose="020B0602020204020303" pitchFamily="34" charset="0"/>
                          <a:ea typeface="Calibri" panose="020F0502020204030204" pitchFamily="34" charset="0"/>
                          <a:cs typeface="Times New Roman" panose="02020603050405020304" pitchFamily="18" charset="0"/>
                        </a:rPr>
                        <a:t>Ouïe</a:t>
                      </a:r>
                      <a:endParaRPr lang="fr-ca"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lnSpc>
                          <a:spcPct val="107000"/>
                        </a:lnSpc>
                        <a:spcAft>
                          <a:spcPts val="0"/>
                        </a:spcAft>
                      </a:pPr>
                      <a:r>
                        <a:rPr lang="fr-ca" sz="1600" b="0" i="0" u="none" baseline="0">
                          <a:effectLst/>
                          <a:latin typeface="Futura Md BT" panose="020B0602020204020303" pitchFamily="34" charset="0"/>
                          <a:ea typeface="Calibri" panose="020F0502020204030204" pitchFamily="34" charset="0"/>
                          <a:cs typeface="Times New Roman" panose="02020603050405020304" pitchFamily="18" charset="0"/>
                        </a:rPr>
                        <a:t>5</a:t>
                      </a:r>
                      <a:endParaRPr lang="fr-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61950">
                <a:tc>
                  <a:txBody>
                    <a:bodyPr/>
                    <a:lstStyle/>
                    <a:p>
                      <a:pPr algn="ctr" rtl="0">
                        <a:lnSpc>
                          <a:spcPct val="107000"/>
                        </a:lnSpc>
                        <a:spcAft>
                          <a:spcPts val="0"/>
                        </a:spcAft>
                      </a:pPr>
                      <a:r>
                        <a:rPr lang="fr-ca" sz="1400" b="0" i="0" u="none" baseline="0">
                          <a:effectLst/>
                          <a:latin typeface="Futura Md BT" panose="020B0602020204020303" pitchFamily="34" charset="0"/>
                          <a:ea typeface="Calibri" panose="020F0502020204030204" pitchFamily="34" charset="0"/>
                          <a:cs typeface="Times New Roman" panose="02020603050405020304" pitchFamily="18" charset="0"/>
                        </a:rPr>
                        <a:t>Vision</a:t>
                      </a:r>
                      <a:endParaRPr lang="fr-ca"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lnSpc>
                          <a:spcPct val="107000"/>
                        </a:lnSpc>
                        <a:spcAft>
                          <a:spcPts val="0"/>
                        </a:spcAft>
                      </a:pPr>
                      <a:r>
                        <a:rPr lang="fr-ca" sz="1600" b="0" i="0" u="none" baseline="0">
                          <a:effectLst/>
                          <a:latin typeface="Futura Md BT" panose="020B0602020204020303" pitchFamily="34" charset="0"/>
                          <a:ea typeface="Calibri" panose="020F0502020204030204" pitchFamily="34" charset="0"/>
                          <a:cs typeface="Times New Roman" panose="02020603050405020304" pitchFamily="18" charset="0"/>
                        </a:rPr>
                        <a:t>5</a:t>
                      </a:r>
                      <a:endParaRPr lang="fr-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61950">
                <a:tc>
                  <a:txBody>
                    <a:bodyPr/>
                    <a:lstStyle/>
                    <a:p>
                      <a:pPr algn="ctr" rtl="0">
                        <a:lnSpc>
                          <a:spcPct val="107000"/>
                        </a:lnSpc>
                        <a:spcAft>
                          <a:spcPts val="0"/>
                        </a:spcAft>
                      </a:pPr>
                      <a:r>
                        <a:rPr lang="fr-ca" sz="1400" b="0" i="0" u="none" baseline="0">
                          <a:effectLst/>
                          <a:latin typeface="Futura Md BT" panose="020B0602020204020303" pitchFamily="34" charset="0"/>
                          <a:ea typeface="Calibri" panose="020F0502020204030204" pitchFamily="34" charset="0"/>
                          <a:cs typeface="Times New Roman" panose="02020603050405020304" pitchFamily="18" charset="0"/>
                        </a:rPr>
                        <a:t>Mémoire</a:t>
                      </a:r>
                      <a:endParaRPr lang="fr-ca"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lnSpc>
                          <a:spcPct val="107000"/>
                        </a:lnSpc>
                        <a:spcAft>
                          <a:spcPts val="0"/>
                        </a:spcAft>
                      </a:pPr>
                      <a:r>
                        <a:rPr lang="fr-ca" sz="1600" b="0" i="0" u="none" baseline="0">
                          <a:effectLst/>
                          <a:latin typeface="Futura Md BT" panose="020B0602020204020303" pitchFamily="34" charset="0"/>
                          <a:ea typeface="Calibri" panose="020F0502020204030204" pitchFamily="34" charset="0"/>
                          <a:cs typeface="Times New Roman" panose="02020603050405020304" pitchFamily="18" charset="0"/>
                        </a:rPr>
                        <a:t>4</a:t>
                      </a:r>
                      <a:endParaRPr lang="fr-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61950">
                <a:tc>
                  <a:txBody>
                    <a:bodyPr/>
                    <a:lstStyle/>
                    <a:p>
                      <a:pPr algn="ctr" rtl="0">
                        <a:lnSpc>
                          <a:spcPct val="107000"/>
                        </a:lnSpc>
                        <a:spcAft>
                          <a:spcPts val="0"/>
                        </a:spcAft>
                      </a:pPr>
                      <a:r>
                        <a:rPr lang="fr-ca" sz="1400" b="0" i="0" u="none" baseline="0">
                          <a:effectLst/>
                          <a:latin typeface="Futura Md BT" panose="020B0602020204020303" pitchFamily="34" charset="0"/>
                          <a:ea typeface="Calibri" panose="020F0502020204030204" pitchFamily="34" charset="0"/>
                          <a:cs typeface="Times New Roman" panose="02020603050405020304" pitchFamily="18" charset="0"/>
                        </a:rPr>
                        <a:t>Apprentissage</a:t>
                      </a:r>
                      <a:endParaRPr lang="fr-ca"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lnSpc>
                          <a:spcPct val="107000"/>
                        </a:lnSpc>
                        <a:spcAft>
                          <a:spcPts val="0"/>
                        </a:spcAft>
                      </a:pPr>
                      <a:r>
                        <a:rPr lang="fr-ca" sz="1600" b="0" i="0" u="none" baseline="0">
                          <a:effectLst/>
                          <a:latin typeface="Futura Md BT" panose="020B0602020204020303" pitchFamily="34" charset="0"/>
                          <a:ea typeface="Calibri" panose="020F0502020204030204" pitchFamily="34" charset="0"/>
                          <a:cs typeface="Times New Roman" panose="02020603050405020304" pitchFamily="18" charset="0"/>
                        </a:rPr>
                        <a:t>4</a:t>
                      </a:r>
                      <a:endParaRPr lang="fr-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61950">
                <a:tc>
                  <a:txBody>
                    <a:bodyPr/>
                    <a:lstStyle/>
                    <a:p>
                      <a:pPr algn="ctr" rtl="0">
                        <a:lnSpc>
                          <a:spcPct val="107000"/>
                        </a:lnSpc>
                        <a:spcAft>
                          <a:spcPts val="0"/>
                        </a:spcAft>
                      </a:pPr>
                      <a:r>
                        <a:rPr lang="fr-ca" sz="1400" b="0" i="0" u="none" baseline="0">
                          <a:effectLst/>
                          <a:latin typeface="Futura Md BT" panose="020B0602020204020303" pitchFamily="34" charset="0"/>
                          <a:ea typeface="Calibri" panose="020F0502020204030204" pitchFamily="34" charset="0"/>
                          <a:cs typeface="Times New Roman" panose="02020603050405020304" pitchFamily="18" charset="0"/>
                        </a:rPr>
                        <a:t>Développement</a:t>
                      </a:r>
                      <a:endParaRPr lang="fr-ca"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a:lnSpc>
                          <a:spcPct val="107000"/>
                        </a:lnSpc>
                        <a:spcAft>
                          <a:spcPts val="0"/>
                        </a:spcAft>
                      </a:pPr>
                      <a:r>
                        <a:rPr lang="fr-ca" sz="1600" b="0" i="0" u="none" baseline="0">
                          <a:effectLst/>
                          <a:latin typeface="Futura Md BT" panose="020B0602020204020303" pitchFamily="34" charset="0"/>
                          <a:ea typeface="Calibri" panose="020F0502020204030204" pitchFamily="34" charset="0"/>
                          <a:cs typeface="Times New Roman" panose="02020603050405020304" pitchFamily="18" charset="0"/>
                        </a:rPr>
                        <a:t>1</a:t>
                      </a:r>
                      <a:endParaRPr lang="fr-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
        <p:nvSpPr>
          <p:cNvPr id="7" name="TextBox 6"/>
          <p:cNvSpPr txBox="1"/>
          <p:nvPr>
            <p:custDataLst>
              <p:tags r:id="rId4"/>
            </p:custDataLst>
          </p:nvPr>
        </p:nvSpPr>
        <p:spPr>
          <a:xfrm>
            <a:off x="685800" y="5657316"/>
            <a:ext cx="7543800" cy="276999"/>
          </a:xfrm>
          <a:prstGeom prst="rect">
            <a:avLst/>
          </a:prstGeom>
          <a:noFill/>
        </p:spPr>
        <p:txBody>
          <a:bodyPr wrap="square" rtlCol="0">
            <a:spAutoFit/>
          </a:bodyPr>
          <a:lstStyle/>
          <a:p>
            <a:pPr algn="l" rtl="0"/>
            <a:r>
              <a:rPr lang="fr-ca" sz="1200" b="0" i="0" u="none" baseline="0"/>
              <a:t>Source : </a:t>
            </a:r>
            <a:r>
              <a:rPr lang="fr-ca" sz="1200" b="0" i="0" u="none" baseline="0">
                <a:hlinkClick r:id="rId6"/>
              </a:rPr>
              <a:t>Nouvelles données sur les incapacités au Canada, 2017</a:t>
            </a:r>
            <a:endParaRPr lang="fr-ca" sz="1200" dirty="0"/>
          </a:p>
        </p:txBody>
      </p:sp>
    </p:spTree>
    <p:extLst>
      <p:ext uri="{BB962C8B-B14F-4D97-AF65-F5344CB8AC3E}">
        <p14:creationId xmlns:p14="http://schemas.microsoft.com/office/powerpoint/2010/main" val="38920423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NGAGE" val="{&quot;SavedSwatch&quot;:&quot;-11817786|-9193934|-8748374|-551354|-16777216|ESDC&quot;,&quot;Id&quot;:&quot;5dd803cf4333322920e9c31c&quot;,&quot;SmartGridHorizontal&quot;:0,&quot;LinkedExcelSources&quot;:{},&quot;LinkedProjectSources&quot;:{},&quot;FlowConfig&quot;:{&quot;Canvas&quot;:{&quot;Slide&quot;:-1,&quot;Width&quot;:0,&quot;Height&quot;:0},&quot;Timeline&quot;:{&quot;Actions&quot;:[]}},&quot;LinkedSlideMergeSources&quot;:{},&quot;LinkedSharePointSlideMergeSources&quot;:{}}"/>
</p:tagLst>
</file>

<file path=ppt/tags/tag10.xml><?xml version="1.0" encoding="utf-8"?>
<p:tagLst xmlns:a="http://schemas.openxmlformats.org/drawingml/2006/main" xmlns:r="http://schemas.openxmlformats.org/officeDocument/2006/relationships" xmlns:p="http://schemas.openxmlformats.org/presentationml/2006/main">
  <p:tag name="NUM" val="3"/>
</p:tagLst>
</file>

<file path=ppt/tags/tag100.xml><?xml version="1.0" encoding="utf-8"?>
<p:tagLst xmlns:a="http://schemas.openxmlformats.org/drawingml/2006/main" xmlns:r="http://schemas.openxmlformats.org/officeDocument/2006/relationships" xmlns:p="http://schemas.openxmlformats.org/presentationml/2006/main">
  <p:tag name="NUM" val="5"/>
</p:tagLst>
</file>

<file path=ppt/tags/tag101.xml><?xml version="1.0" encoding="utf-8"?>
<p:tagLst xmlns:a="http://schemas.openxmlformats.org/drawingml/2006/main" xmlns:r="http://schemas.openxmlformats.org/officeDocument/2006/relationships" xmlns:p="http://schemas.openxmlformats.org/presentationml/2006/main">
  <p:tag name="NUM" val="6"/>
</p:tagLst>
</file>

<file path=ppt/tags/tag102.xml><?xml version="1.0" encoding="utf-8"?>
<p:tagLst xmlns:a="http://schemas.openxmlformats.org/drawingml/2006/main" xmlns:r="http://schemas.openxmlformats.org/officeDocument/2006/relationships" xmlns:p="http://schemas.openxmlformats.org/presentationml/2006/main">
  <p:tag name="NUM" val="1"/>
</p:tagLst>
</file>

<file path=ppt/tags/tag103.xml><?xml version="1.0" encoding="utf-8"?>
<p:tagLst xmlns:a="http://schemas.openxmlformats.org/drawingml/2006/main" xmlns:r="http://schemas.openxmlformats.org/officeDocument/2006/relationships" xmlns:p="http://schemas.openxmlformats.org/presentationml/2006/main">
  <p:tag name="NUM" val="2"/>
</p:tagLst>
</file>

<file path=ppt/tags/tag104.xml><?xml version="1.0" encoding="utf-8"?>
<p:tagLst xmlns:a="http://schemas.openxmlformats.org/drawingml/2006/main" xmlns:r="http://schemas.openxmlformats.org/officeDocument/2006/relationships" xmlns:p="http://schemas.openxmlformats.org/presentationml/2006/main">
  <p:tag name="NUM" val="3"/>
</p:tagLst>
</file>

<file path=ppt/tags/tag105.xml><?xml version="1.0" encoding="utf-8"?>
<p:tagLst xmlns:a="http://schemas.openxmlformats.org/drawingml/2006/main" xmlns:r="http://schemas.openxmlformats.org/officeDocument/2006/relationships" xmlns:p="http://schemas.openxmlformats.org/presentationml/2006/main">
  <p:tag name="NUM" val="1"/>
</p:tagLst>
</file>

<file path=ppt/tags/tag106.xml><?xml version="1.0" encoding="utf-8"?>
<p:tagLst xmlns:a="http://schemas.openxmlformats.org/drawingml/2006/main" xmlns:r="http://schemas.openxmlformats.org/officeDocument/2006/relationships" xmlns:p="http://schemas.openxmlformats.org/presentationml/2006/main">
  <p:tag name="NUM" val="2"/>
</p:tagLst>
</file>

<file path=ppt/tags/tag107.xml><?xml version="1.0" encoding="utf-8"?>
<p:tagLst xmlns:a="http://schemas.openxmlformats.org/drawingml/2006/main" xmlns:r="http://schemas.openxmlformats.org/officeDocument/2006/relationships" xmlns:p="http://schemas.openxmlformats.org/presentationml/2006/main">
  <p:tag name="NUM" val="3"/>
</p:tagLst>
</file>

<file path=ppt/tags/tag108.xml><?xml version="1.0" encoding="utf-8"?>
<p:tagLst xmlns:a="http://schemas.openxmlformats.org/drawingml/2006/main" xmlns:r="http://schemas.openxmlformats.org/officeDocument/2006/relationships" xmlns:p="http://schemas.openxmlformats.org/presentationml/2006/main">
  <p:tag name="NUM" val="1"/>
</p:tagLst>
</file>

<file path=ppt/tags/tag109.xml><?xml version="1.0" encoding="utf-8"?>
<p:tagLst xmlns:a="http://schemas.openxmlformats.org/drawingml/2006/main" xmlns:r="http://schemas.openxmlformats.org/officeDocument/2006/relationships" xmlns:p="http://schemas.openxmlformats.org/presentationml/2006/main">
  <p:tag name="NUM" val="2"/>
</p:tagLst>
</file>

<file path=ppt/tags/tag11.xml><?xml version="1.0" encoding="utf-8"?>
<p:tagLst xmlns:a="http://schemas.openxmlformats.org/drawingml/2006/main" xmlns:r="http://schemas.openxmlformats.org/officeDocument/2006/relationships" xmlns:p="http://schemas.openxmlformats.org/presentationml/2006/main">
  <p:tag name="NUM" val="1"/>
</p:tagLst>
</file>

<file path=ppt/tags/tag110.xml><?xml version="1.0" encoding="utf-8"?>
<p:tagLst xmlns:a="http://schemas.openxmlformats.org/drawingml/2006/main" xmlns:r="http://schemas.openxmlformats.org/officeDocument/2006/relationships" xmlns:p="http://schemas.openxmlformats.org/presentationml/2006/main">
  <p:tag name="NUM" val="3"/>
</p:tagLst>
</file>

<file path=ppt/tags/tag111.xml><?xml version="1.0" encoding="utf-8"?>
<p:tagLst xmlns:a="http://schemas.openxmlformats.org/drawingml/2006/main" xmlns:r="http://schemas.openxmlformats.org/officeDocument/2006/relationships" xmlns:p="http://schemas.openxmlformats.org/presentationml/2006/main">
  <p:tag name="NUM" val="1"/>
</p:tagLst>
</file>

<file path=ppt/tags/tag112.xml><?xml version="1.0" encoding="utf-8"?>
<p:tagLst xmlns:a="http://schemas.openxmlformats.org/drawingml/2006/main" xmlns:r="http://schemas.openxmlformats.org/officeDocument/2006/relationships" xmlns:p="http://schemas.openxmlformats.org/presentationml/2006/main">
  <p:tag name="NUM" val="2"/>
</p:tagLst>
</file>

<file path=ppt/tags/tag113.xml><?xml version="1.0" encoding="utf-8"?>
<p:tagLst xmlns:a="http://schemas.openxmlformats.org/drawingml/2006/main" xmlns:r="http://schemas.openxmlformats.org/officeDocument/2006/relationships" xmlns:p="http://schemas.openxmlformats.org/presentationml/2006/main">
  <p:tag name="NUM" val="3"/>
</p:tagLst>
</file>

<file path=ppt/tags/tag114.xml><?xml version="1.0" encoding="utf-8"?>
<p:tagLst xmlns:a="http://schemas.openxmlformats.org/drawingml/2006/main" xmlns:r="http://schemas.openxmlformats.org/officeDocument/2006/relationships" xmlns:p="http://schemas.openxmlformats.org/presentationml/2006/main">
  <p:tag name="NUM" val="1"/>
</p:tagLst>
</file>

<file path=ppt/tags/tag115.xml><?xml version="1.0" encoding="utf-8"?>
<p:tagLst xmlns:a="http://schemas.openxmlformats.org/drawingml/2006/main" xmlns:r="http://schemas.openxmlformats.org/officeDocument/2006/relationships" xmlns:p="http://schemas.openxmlformats.org/presentationml/2006/main">
  <p:tag name="NUM" val="2"/>
</p:tagLst>
</file>

<file path=ppt/tags/tag116.xml><?xml version="1.0" encoding="utf-8"?>
<p:tagLst xmlns:a="http://schemas.openxmlformats.org/drawingml/2006/main" xmlns:r="http://schemas.openxmlformats.org/officeDocument/2006/relationships" xmlns:p="http://schemas.openxmlformats.org/presentationml/2006/main">
  <p:tag name="NUM" val="3"/>
</p:tagLst>
</file>

<file path=ppt/tags/tag117.xml><?xml version="1.0" encoding="utf-8"?>
<p:tagLst xmlns:a="http://schemas.openxmlformats.org/drawingml/2006/main" xmlns:r="http://schemas.openxmlformats.org/officeDocument/2006/relationships" xmlns:p="http://schemas.openxmlformats.org/presentationml/2006/main">
  <p:tag name="NUM" val="1"/>
</p:tagLst>
</file>

<file path=ppt/tags/tag118.xml><?xml version="1.0" encoding="utf-8"?>
<p:tagLst xmlns:a="http://schemas.openxmlformats.org/drawingml/2006/main" xmlns:r="http://schemas.openxmlformats.org/officeDocument/2006/relationships" xmlns:p="http://schemas.openxmlformats.org/presentationml/2006/main">
  <p:tag name="NUM" val="2"/>
</p:tagLst>
</file>

<file path=ppt/tags/tag119.xml><?xml version="1.0" encoding="utf-8"?>
<p:tagLst xmlns:a="http://schemas.openxmlformats.org/drawingml/2006/main" xmlns:r="http://schemas.openxmlformats.org/officeDocument/2006/relationships" xmlns:p="http://schemas.openxmlformats.org/presentationml/2006/main">
  <p:tag name="NUM" val="3"/>
</p:tagLst>
</file>

<file path=ppt/tags/tag12.xml><?xml version="1.0" encoding="utf-8"?>
<p:tagLst xmlns:a="http://schemas.openxmlformats.org/drawingml/2006/main" xmlns:r="http://schemas.openxmlformats.org/officeDocument/2006/relationships" xmlns:p="http://schemas.openxmlformats.org/presentationml/2006/main">
  <p:tag name="NUM" val="2"/>
</p:tagLst>
</file>

<file path=ppt/tags/tag120.xml><?xml version="1.0" encoding="utf-8"?>
<p:tagLst xmlns:a="http://schemas.openxmlformats.org/drawingml/2006/main" xmlns:r="http://schemas.openxmlformats.org/officeDocument/2006/relationships" xmlns:p="http://schemas.openxmlformats.org/presentationml/2006/main">
  <p:tag name="NUM" val="1"/>
</p:tagLst>
</file>

<file path=ppt/tags/tag121.xml><?xml version="1.0" encoding="utf-8"?>
<p:tagLst xmlns:a="http://schemas.openxmlformats.org/drawingml/2006/main" xmlns:r="http://schemas.openxmlformats.org/officeDocument/2006/relationships" xmlns:p="http://schemas.openxmlformats.org/presentationml/2006/main">
  <p:tag name="NUM" val="2"/>
</p:tagLst>
</file>

<file path=ppt/tags/tag122.xml><?xml version="1.0" encoding="utf-8"?>
<p:tagLst xmlns:a="http://schemas.openxmlformats.org/drawingml/2006/main" xmlns:r="http://schemas.openxmlformats.org/officeDocument/2006/relationships" xmlns:p="http://schemas.openxmlformats.org/presentationml/2006/main">
  <p:tag name="NUM" val="3"/>
</p:tagLst>
</file>

<file path=ppt/tags/tag123.xml><?xml version="1.0" encoding="utf-8"?>
<p:tagLst xmlns:a="http://schemas.openxmlformats.org/drawingml/2006/main" xmlns:r="http://schemas.openxmlformats.org/officeDocument/2006/relationships" xmlns:p="http://schemas.openxmlformats.org/presentationml/2006/main">
  <p:tag name="NUM" val="1"/>
</p:tagLst>
</file>

<file path=ppt/tags/tag124.xml><?xml version="1.0" encoding="utf-8"?>
<p:tagLst xmlns:a="http://schemas.openxmlformats.org/drawingml/2006/main" xmlns:r="http://schemas.openxmlformats.org/officeDocument/2006/relationships" xmlns:p="http://schemas.openxmlformats.org/presentationml/2006/main">
  <p:tag name="NUM" val="2"/>
</p:tagLst>
</file>

<file path=ppt/tags/tag125.xml><?xml version="1.0" encoding="utf-8"?>
<p:tagLst xmlns:a="http://schemas.openxmlformats.org/drawingml/2006/main" xmlns:r="http://schemas.openxmlformats.org/officeDocument/2006/relationships" xmlns:p="http://schemas.openxmlformats.org/presentationml/2006/main">
  <p:tag name="NUM" val="3"/>
</p:tagLst>
</file>

<file path=ppt/tags/tag126.xml><?xml version="1.0" encoding="utf-8"?>
<p:tagLst xmlns:a="http://schemas.openxmlformats.org/drawingml/2006/main" xmlns:r="http://schemas.openxmlformats.org/officeDocument/2006/relationships" xmlns:p="http://schemas.openxmlformats.org/presentationml/2006/main">
  <p:tag name="NUM" val="1"/>
</p:tagLst>
</file>

<file path=ppt/tags/tag127.xml><?xml version="1.0" encoding="utf-8"?>
<p:tagLst xmlns:a="http://schemas.openxmlformats.org/drawingml/2006/main" xmlns:r="http://schemas.openxmlformats.org/officeDocument/2006/relationships" xmlns:p="http://schemas.openxmlformats.org/presentationml/2006/main">
  <p:tag name="NUM" val="2"/>
</p:tagLst>
</file>

<file path=ppt/tags/tag128.xml><?xml version="1.0" encoding="utf-8"?>
<p:tagLst xmlns:a="http://schemas.openxmlformats.org/drawingml/2006/main" xmlns:r="http://schemas.openxmlformats.org/officeDocument/2006/relationships" xmlns:p="http://schemas.openxmlformats.org/presentationml/2006/main">
  <p:tag name="NUM" val="3"/>
</p:tagLst>
</file>

<file path=ppt/tags/tag129.xml><?xml version="1.0" encoding="utf-8"?>
<p:tagLst xmlns:a="http://schemas.openxmlformats.org/drawingml/2006/main" xmlns:r="http://schemas.openxmlformats.org/officeDocument/2006/relationships" xmlns:p="http://schemas.openxmlformats.org/presentationml/2006/main">
  <p:tag name="NUM" val="1"/>
</p:tagLst>
</file>

<file path=ppt/tags/tag13.xml><?xml version="1.0" encoding="utf-8"?>
<p:tagLst xmlns:a="http://schemas.openxmlformats.org/drawingml/2006/main" xmlns:r="http://schemas.openxmlformats.org/officeDocument/2006/relationships" xmlns:p="http://schemas.openxmlformats.org/presentationml/2006/main">
  <p:tag name="NUM" val="3"/>
</p:tagLst>
</file>

<file path=ppt/tags/tag130.xml><?xml version="1.0" encoding="utf-8"?>
<p:tagLst xmlns:a="http://schemas.openxmlformats.org/drawingml/2006/main" xmlns:r="http://schemas.openxmlformats.org/officeDocument/2006/relationships" xmlns:p="http://schemas.openxmlformats.org/presentationml/2006/main">
  <p:tag name="NUM" val="2"/>
</p:tagLst>
</file>

<file path=ppt/tags/tag131.xml><?xml version="1.0" encoding="utf-8"?>
<p:tagLst xmlns:a="http://schemas.openxmlformats.org/drawingml/2006/main" xmlns:r="http://schemas.openxmlformats.org/officeDocument/2006/relationships" xmlns:p="http://schemas.openxmlformats.org/presentationml/2006/main">
  <p:tag name="NUM" val="3"/>
</p:tagLst>
</file>

<file path=ppt/tags/tag132.xml><?xml version="1.0" encoding="utf-8"?>
<p:tagLst xmlns:a="http://schemas.openxmlformats.org/drawingml/2006/main" xmlns:r="http://schemas.openxmlformats.org/officeDocument/2006/relationships" xmlns:p="http://schemas.openxmlformats.org/presentationml/2006/main">
  <p:tag name="NUM" val="1"/>
</p:tagLst>
</file>

<file path=ppt/tags/tag133.xml><?xml version="1.0" encoding="utf-8"?>
<p:tagLst xmlns:a="http://schemas.openxmlformats.org/drawingml/2006/main" xmlns:r="http://schemas.openxmlformats.org/officeDocument/2006/relationships" xmlns:p="http://schemas.openxmlformats.org/presentationml/2006/main">
  <p:tag name="NUM" val="2"/>
</p:tagLst>
</file>

<file path=ppt/tags/tag134.xml><?xml version="1.0" encoding="utf-8"?>
<p:tagLst xmlns:a="http://schemas.openxmlformats.org/drawingml/2006/main" xmlns:r="http://schemas.openxmlformats.org/officeDocument/2006/relationships" xmlns:p="http://schemas.openxmlformats.org/presentationml/2006/main">
  <p:tag name="NUM" val="3"/>
</p:tagLst>
</file>

<file path=ppt/tags/tag135.xml><?xml version="1.0" encoding="utf-8"?>
<p:tagLst xmlns:a="http://schemas.openxmlformats.org/drawingml/2006/main" xmlns:r="http://schemas.openxmlformats.org/officeDocument/2006/relationships" xmlns:p="http://schemas.openxmlformats.org/presentationml/2006/main">
  <p:tag name="NUM" val="1"/>
</p:tagLst>
</file>

<file path=ppt/tags/tag136.xml><?xml version="1.0" encoding="utf-8"?>
<p:tagLst xmlns:a="http://schemas.openxmlformats.org/drawingml/2006/main" xmlns:r="http://schemas.openxmlformats.org/officeDocument/2006/relationships" xmlns:p="http://schemas.openxmlformats.org/presentationml/2006/main">
  <p:tag name="NUM" val="2"/>
</p:tagLst>
</file>

<file path=ppt/tags/tag137.xml><?xml version="1.0" encoding="utf-8"?>
<p:tagLst xmlns:a="http://schemas.openxmlformats.org/drawingml/2006/main" xmlns:r="http://schemas.openxmlformats.org/officeDocument/2006/relationships" xmlns:p="http://schemas.openxmlformats.org/presentationml/2006/main">
  <p:tag name="NUM" val="3"/>
</p:tagLst>
</file>

<file path=ppt/tags/tag138.xml><?xml version="1.0" encoding="utf-8"?>
<p:tagLst xmlns:a="http://schemas.openxmlformats.org/drawingml/2006/main" xmlns:r="http://schemas.openxmlformats.org/officeDocument/2006/relationships" xmlns:p="http://schemas.openxmlformats.org/presentationml/2006/main">
  <p:tag name="NUM" val="1"/>
</p:tagLst>
</file>

<file path=ppt/tags/tag139.xml><?xml version="1.0" encoding="utf-8"?>
<p:tagLst xmlns:a="http://schemas.openxmlformats.org/drawingml/2006/main" xmlns:r="http://schemas.openxmlformats.org/officeDocument/2006/relationships" xmlns:p="http://schemas.openxmlformats.org/presentationml/2006/main">
  <p:tag name="NUM" val="2"/>
</p:tagLst>
</file>

<file path=ppt/tags/tag14.xml><?xml version="1.0" encoding="utf-8"?>
<p:tagLst xmlns:a="http://schemas.openxmlformats.org/drawingml/2006/main" xmlns:r="http://schemas.openxmlformats.org/officeDocument/2006/relationships" xmlns:p="http://schemas.openxmlformats.org/presentationml/2006/main">
  <p:tag name="NUM" val="1"/>
</p:tagLst>
</file>

<file path=ppt/tags/tag140.xml><?xml version="1.0" encoding="utf-8"?>
<p:tagLst xmlns:a="http://schemas.openxmlformats.org/drawingml/2006/main" xmlns:r="http://schemas.openxmlformats.org/officeDocument/2006/relationships" xmlns:p="http://schemas.openxmlformats.org/presentationml/2006/main">
  <p:tag name="NUM" val="3"/>
</p:tagLst>
</file>

<file path=ppt/tags/tag141.xml><?xml version="1.0" encoding="utf-8"?>
<p:tagLst xmlns:a="http://schemas.openxmlformats.org/drawingml/2006/main" xmlns:r="http://schemas.openxmlformats.org/officeDocument/2006/relationships" xmlns:p="http://schemas.openxmlformats.org/presentationml/2006/main">
  <p:tag name="NUM" val="1"/>
</p:tagLst>
</file>

<file path=ppt/tags/tag142.xml><?xml version="1.0" encoding="utf-8"?>
<p:tagLst xmlns:a="http://schemas.openxmlformats.org/drawingml/2006/main" xmlns:r="http://schemas.openxmlformats.org/officeDocument/2006/relationships" xmlns:p="http://schemas.openxmlformats.org/presentationml/2006/main">
  <p:tag name="NUM" val="2"/>
</p:tagLst>
</file>

<file path=ppt/tags/tag143.xml><?xml version="1.0" encoding="utf-8"?>
<p:tagLst xmlns:a="http://schemas.openxmlformats.org/drawingml/2006/main" xmlns:r="http://schemas.openxmlformats.org/officeDocument/2006/relationships" xmlns:p="http://schemas.openxmlformats.org/presentationml/2006/main">
  <p:tag name="NUM" val="3"/>
</p:tagLst>
</file>

<file path=ppt/tags/tag144.xml><?xml version="1.0" encoding="utf-8"?>
<p:tagLst xmlns:a="http://schemas.openxmlformats.org/drawingml/2006/main" xmlns:r="http://schemas.openxmlformats.org/officeDocument/2006/relationships" xmlns:p="http://schemas.openxmlformats.org/presentationml/2006/main">
  <p:tag name="NUM" val="1"/>
</p:tagLst>
</file>

<file path=ppt/tags/tag145.xml><?xml version="1.0" encoding="utf-8"?>
<p:tagLst xmlns:a="http://schemas.openxmlformats.org/drawingml/2006/main" xmlns:r="http://schemas.openxmlformats.org/officeDocument/2006/relationships" xmlns:p="http://schemas.openxmlformats.org/presentationml/2006/main">
  <p:tag name="NUM" val="2"/>
</p:tagLst>
</file>

<file path=ppt/tags/tag146.xml><?xml version="1.0" encoding="utf-8"?>
<p:tagLst xmlns:a="http://schemas.openxmlformats.org/drawingml/2006/main" xmlns:r="http://schemas.openxmlformats.org/officeDocument/2006/relationships" xmlns:p="http://schemas.openxmlformats.org/presentationml/2006/main">
  <p:tag name="NUM" val="3"/>
</p:tagLst>
</file>

<file path=ppt/tags/tag147.xml><?xml version="1.0" encoding="utf-8"?>
<p:tagLst xmlns:a="http://schemas.openxmlformats.org/drawingml/2006/main" xmlns:r="http://schemas.openxmlformats.org/officeDocument/2006/relationships" xmlns:p="http://schemas.openxmlformats.org/presentationml/2006/main">
  <p:tag name="NUM" val="1"/>
</p:tagLst>
</file>

<file path=ppt/tags/tag148.xml><?xml version="1.0" encoding="utf-8"?>
<p:tagLst xmlns:a="http://schemas.openxmlformats.org/drawingml/2006/main" xmlns:r="http://schemas.openxmlformats.org/officeDocument/2006/relationships" xmlns:p="http://schemas.openxmlformats.org/presentationml/2006/main">
  <p:tag name="NUM" val="2"/>
</p:tagLst>
</file>

<file path=ppt/tags/tag149.xml><?xml version="1.0" encoding="utf-8"?>
<p:tagLst xmlns:a="http://schemas.openxmlformats.org/drawingml/2006/main" xmlns:r="http://schemas.openxmlformats.org/officeDocument/2006/relationships" xmlns:p="http://schemas.openxmlformats.org/presentationml/2006/main">
  <p:tag name="NUM" val="4"/>
</p:tagLst>
</file>

<file path=ppt/tags/tag15.xml><?xml version="1.0" encoding="utf-8"?>
<p:tagLst xmlns:a="http://schemas.openxmlformats.org/drawingml/2006/main" xmlns:r="http://schemas.openxmlformats.org/officeDocument/2006/relationships" xmlns:p="http://schemas.openxmlformats.org/presentationml/2006/main">
  <p:tag name="NUM" val="2"/>
</p:tagLst>
</file>

<file path=ppt/tags/tag150.xml><?xml version="1.0" encoding="utf-8"?>
<p:tagLst xmlns:a="http://schemas.openxmlformats.org/drawingml/2006/main" xmlns:r="http://schemas.openxmlformats.org/officeDocument/2006/relationships" xmlns:p="http://schemas.openxmlformats.org/presentationml/2006/main">
  <p:tag name="NUM" val="1"/>
</p:tagLst>
</file>

<file path=ppt/tags/tag151.xml><?xml version="1.0" encoding="utf-8"?>
<p:tagLst xmlns:a="http://schemas.openxmlformats.org/drawingml/2006/main" xmlns:r="http://schemas.openxmlformats.org/officeDocument/2006/relationships" xmlns:p="http://schemas.openxmlformats.org/presentationml/2006/main">
  <p:tag name="NUM" val="2"/>
</p:tagLst>
</file>

<file path=ppt/tags/tag152.xml><?xml version="1.0" encoding="utf-8"?>
<p:tagLst xmlns:a="http://schemas.openxmlformats.org/drawingml/2006/main" xmlns:r="http://schemas.openxmlformats.org/officeDocument/2006/relationships" xmlns:p="http://schemas.openxmlformats.org/presentationml/2006/main">
  <p:tag name="NUM" val="3"/>
</p:tagLst>
</file>

<file path=ppt/tags/tag153.xml><?xml version="1.0" encoding="utf-8"?>
<p:tagLst xmlns:a="http://schemas.openxmlformats.org/drawingml/2006/main" xmlns:r="http://schemas.openxmlformats.org/officeDocument/2006/relationships" xmlns:p="http://schemas.openxmlformats.org/presentationml/2006/main">
  <p:tag name="NUM" val="1"/>
</p:tagLst>
</file>

<file path=ppt/tags/tag154.xml><?xml version="1.0" encoding="utf-8"?>
<p:tagLst xmlns:a="http://schemas.openxmlformats.org/drawingml/2006/main" xmlns:r="http://schemas.openxmlformats.org/officeDocument/2006/relationships" xmlns:p="http://schemas.openxmlformats.org/presentationml/2006/main">
  <p:tag name="NUM" val="2"/>
</p:tagLst>
</file>

<file path=ppt/tags/tag155.xml><?xml version="1.0" encoding="utf-8"?>
<p:tagLst xmlns:a="http://schemas.openxmlformats.org/drawingml/2006/main" xmlns:r="http://schemas.openxmlformats.org/officeDocument/2006/relationships" xmlns:p="http://schemas.openxmlformats.org/presentationml/2006/main">
  <p:tag name="NUM" val="3"/>
</p:tagLst>
</file>

<file path=ppt/tags/tag156.xml><?xml version="1.0" encoding="utf-8"?>
<p:tagLst xmlns:a="http://schemas.openxmlformats.org/drawingml/2006/main" xmlns:r="http://schemas.openxmlformats.org/officeDocument/2006/relationships" xmlns:p="http://schemas.openxmlformats.org/presentationml/2006/main">
  <p:tag name="NUM" val="1"/>
</p:tagLst>
</file>

<file path=ppt/tags/tag157.xml><?xml version="1.0" encoding="utf-8"?>
<p:tagLst xmlns:a="http://schemas.openxmlformats.org/drawingml/2006/main" xmlns:r="http://schemas.openxmlformats.org/officeDocument/2006/relationships" xmlns:p="http://schemas.openxmlformats.org/presentationml/2006/main">
  <p:tag name="NUM" val="2"/>
</p:tagLst>
</file>

<file path=ppt/tags/tag158.xml><?xml version="1.0" encoding="utf-8"?>
<p:tagLst xmlns:a="http://schemas.openxmlformats.org/drawingml/2006/main" xmlns:r="http://schemas.openxmlformats.org/officeDocument/2006/relationships" xmlns:p="http://schemas.openxmlformats.org/presentationml/2006/main">
  <p:tag name="NUM" val="3"/>
</p:tagLst>
</file>

<file path=ppt/tags/tag159.xml><?xml version="1.0" encoding="utf-8"?>
<p:tagLst xmlns:a="http://schemas.openxmlformats.org/drawingml/2006/main" xmlns:r="http://schemas.openxmlformats.org/officeDocument/2006/relationships" xmlns:p="http://schemas.openxmlformats.org/presentationml/2006/main">
  <p:tag name="NUM" val="5"/>
</p:tagLst>
</file>

<file path=ppt/tags/tag16.xml><?xml version="1.0" encoding="utf-8"?>
<p:tagLst xmlns:a="http://schemas.openxmlformats.org/drawingml/2006/main" xmlns:r="http://schemas.openxmlformats.org/officeDocument/2006/relationships" xmlns:p="http://schemas.openxmlformats.org/presentationml/2006/main">
  <p:tag name="NUM" val="3"/>
</p:tagLst>
</file>

<file path=ppt/tags/tag160.xml><?xml version="1.0" encoding="utf-8"?>
<p:tagLst xmlns:a="http://schemas.openxmlformats.org/drawingml/2006/main" xmlns:r="http://schemas.openxmlformats.org/officeDocument/2006/relationships" xmlns:p="http://schemas.openxmlformats.org/presentationml/2006/main">
  <p:tag name="NUM" val="6"/>
</p:tagLst>
</file>

<file path=ppt/tags/tag161.xml><?xml version="1.0" encoding="utf-8"?>
<p:tagLst xmlns:a="http://schemas.openxmlformats.org/drawingml/2006/main" xmlns:r="http://schemas.openxmlformats.org/officeDocument/2006/relationships" xmlns:p="http://schemas.openxmlformats.org/presentationml/2006/main">
  <p:tag name="NUM" val="7"/>
</p:tagLst>
</file>

<file path=ppt/tags/tag17.xml><?xml version="1.0" encoding="utf-8"?>
<p:tagLst xmlns:a="http://schemas.openxmlformats.org/drawingml/2006/main" xmlns:r="http://schemas.openxmlformats.org/officeDocument/2006/relationships" xmlns:p="http://schemas.openxmlformats.org/presentationml/2006/main">
  <p:tag name="NUM" val="1"/>
</p:tagLst>
</file>

<file path=ppt/tags/tag18.xml><?xml version="1.0" encoding="utf-8"?>
<p:tagLst xmlns:a="http://schemas.openxmlformats.org/drawingml/2006/main" xmlns:r="http://schemas.openxmlformats.org/officeDocument/2006/relationships" xmlns:p="http://schemas.openxmlformats.org/presentationml/2006/main">
  <p:tag name="NUM" val="2"/>
</p:tagLst>
</file>

<file path=ppt/tags/tag19.xml><?xml version="1.0" encoding="utf-8"?>
<p:tagLst xmlns:a="http://schemas.openxmlformats.org/drawingml/2006/main" xmlns:r="http://schemas.openxmlformats.org/officeDocument/2006/relationships" xmlns:p="http://schemas.openxmlformats.org/presentationml/2006/main">
  <p:tag name="NUM" val="3"/>
</p:tagLst>
</file>

<file path=ppt/tags/tag2.xml><?xml version="1.0" encoding="utf-8"?>
<p:tagLst xmlns:a="http://schemas.openxmlformats.org/drawingml/2006/main" xmlns:r="http://schemas.openxmlformats.org/officeDocument/2006/relationships" xmlns:p="http://schemas.openxmlformats.org/presentationml/2006/main">
  <p:tag name="NUM" val="1"/>
</p:tagLst>
</file>

<file path=ppt/tags/tag20.xml><?xml version="1.0" encoding="utf-8"?>
<p:tagLst xmlns:a="http://schemas.openxmlformats.org/drawingml/2006/main" xmlns:r="http://schemas.openxmlformats.org/officeDocument/2006/relationships" xmlns:p="http://schemas.openxmlformats.org/presentationml/2006/main">
  <p:tag name="NUM" val="4"/>
</p:tagLst>
</file>

<file path=ppt/tags/tag21.xml><?xml version="1.0" encoding="utf-8"?>
<p:tagLst xmlns:a="http://schemas.openxmlformats.org/drawingml/2006/main" xmlns:r="http://schemas.openxmlformats.org/officeDocument/2006/relationships" xmlns:p="http://schemas.openxmlformats.org/presentationml/2006/main">
  <p:tag name="NUM" val="1"/>
</p:tagLst>
</file>

<file path=ppt/tags/tag22.xml><?xml version="1.0" encoding="utf-8"?>
<p:tagLst xmlns:a="http://schemas.openxmlformats.org/drawingml/2006/main" xmlns:r="http://schemas.openxmlformats.org/officeDocument/2006/relationships" xmlns:p="http://schemas.openxmlformats.org/presentationml/2006/main">
  <p:tag name="NUM" val="2"/>
</p:tagLst>
</file>

<file path=ppt/tags/tag23.xml><?xml version="1.0" encoding="utf-8"?>
<p:tagLst xmlns:a="http://schemas.openxmlformats.org/drawingml/2006/main" xmlns:r="http://schemas.openxmlformats.org/officeDocument/2006/relationships" xmlns:p="http://schemas.openxmlformats.org/presentationml/2006/main">
  <p:tag name="NUM" val="3"/>
</p:tagLst>
</file>

<file path=ppt/tags/tag24.xml><?xml version="1.0" encoding="utf-8"?>
<p:tagLst xmlns:a="http://schemas.openxmlformats.org/drawingml/2006/main" xmlns:r="http://schemas.openxmlformats.org/officeDocument/2006/relationships" xmlns:p="http://schemas.openxmlformats.org/presentationml/2006/main">
  <p:tag name="NUM" val="1"/>
</p:tagLst>
</file>

<file path=ppt/tags/tag25.xml><?xml version="1.0" encoding="utf-8"?>
<p:tagLst xmlns:a="http://schemas.openxmlformats.org/drawingml/2006/main" xmlns:r="http://schemas.openxmlformats.org/officeDocument/2006/relationships" xmlns:p="http://schemas.openxmlformats.org/presentationml/2006/main">
  <p:tag name="NUM" val="2"/>
</p:tagLst>
</file>

<file path=ppt/tags/tag26.xml><?xml version="1.0" encoding="utf-8"?>
<p:tagLst xmlns:a="http://schemas.openxmlformats.org/drawingml/2006/main" xmlns:r="http://schemas.openxmlformats.org/officeDocument/2006/relationships" xmlns:p="http://schemas.openxmlformats.org/presentationml/2006/main">
  <p:tag name="NUM" val="1"/>
</p:tagLst>
</file>

<file path=ppt/tags/tag27.xml><?xml version="1.0" encoding="utf-8"?>
<p:tagLst xmlns:a="http://schemas.openxmlformats.org/drawingml/2006/main" xmlns:r="http://schemas.openxmlformats.org/officeDocument/2006/relationships" xmlns:p="http://schemas.openxmlformats.org/presentationml/2006/main">
  <p:tag name="NUM" val="2"/>
</p:tagLst>
</file>

<file path=ppt/tags/tag28.xml><?xml version="1.0" encoding="utf-8"?>
<p:tagLst xmlns:a="http://schemas.openxmlformats.org/drawingml/2006/main" xmlns:r="http://schemas.openxmlformats.org/officeDocument/2006/relationships" xmlns:p="http://schemas.openxmlformats.org/presentationml/2006/main">
  <p:tag name="NUM" val="3"/>
</p:tagLst>
</file>

<file path=ppt/tags/tag29.xml><?xml version="1.0" encoding="utf-8"?>
<p:tagLst xmlns:a="http://schemas.openxmlformats.org/drawingml/2006/main" xmlns:r="http://schemas.openxmlformats.org/officeDocument/2006/relationships" xmlns:p="http://schemas.openxmlformats.org/presentationml/2006/main">
  <p:tag name="NUM" val="4"/>
</p:tagLst>
</file>

<file path=ppt/tags/tag3.xml><?xml version="1.0" encoding="utf-8"?>
<p:tagLst xmlns:a="http://schemas.openxmlformats.org/drawingml/2006/main" xmlns:r="http://schemas.openxmlformats.org/officeDocument/2006/relationships" xmlns:p="http://schemas.openxmlformats.org/presentationml/2006/main">
  <p:tag name="NUM" val="2"/>
</p:tagLst>
</file>

<file path=ppt/tags/tag30.xml><?xml version="1.0" encoding="utf-8"?>
<p:tagLst xmlns:a="http://schemas.openxmlformats.org/drawingml/2006/main" xmlns:r="http://schemas.openxmlformats.org/officeDocument/2006/relationships" xmlns:p="http://schemas.openxmlformats.org/presentationml/2006/main">
  <p:tag name="NUM" val="1"/>
</p:tagLst>
</file>

<file path=ppt/tags/tag31.xml><?xml version="1.0" encoding="utf-8"?>
<p:tagLst xmlns:a="http://schemas.openxmlformats.org/drawingml/2006/main" xmlns:r="http://schemas.openxmlformats.org/officeDocument/2006/relationships" xmlns:p="http://schemas.openxmlformats.org/presentationml/2006/main">
  <p:tag name="NUM" val="2"/>
</p:tagLst>
</file>

<file path=ppt/tags/tag32.xml><?xml version="1.0" encoding="utf-8"?>
<p:tagLst xmlns:a="http://schemas.openxmlformats.org/drawingml/2006/main" xmlns:r="http://schemas.openxmlformats.org/officeDocument/2006/relationships" xmlns:p="http://schemas.openxmlformats.org/presentationml/2006/main">
  <p:tag name="NUM" val="3"/>
</p:tagLst>
</file>

<file path=ppt/tags/tag33.xml><?xml version="1.0" encoding="utf-8"?>
<p:tagLst xmlns:a="http://schemas.openxmlformats.org/drawingml/2006/main" xmlns:r="http://schemas.openxmlformats.org/officeDocument/2006/relationships" xmlns:p="http://schemas.openxmlformats.org/presentationml/2006/main">
  <p:tag name="NUM" val="4"/>
</p:tagLst>
</file>

<file path=ppt/tags/tag34.xml><?xml version="1.0" encoding="utf-8"?>
<p:tagLst xmlns:a="http://schemas.openxmlformats.org/drawingml/2006/main" xmlns:r="http://schemas.openxmlformats.org/officeDocument/2006/relationships" xmlns:p="http://schemas.openxmlformats.org/presentationml/2006/main">
  <p:tag name="NUM" val="1"/>
</p:tagLst>
</file>

<file path=ppt/tags/tag35.xml><?xml version="1.0" encoding="utf-8"?>
<p:tagLst xmlns:a="http://schemas.openxmlformats.org/drawingml/2006/main" xmlns:r="http://schemas.openxmlformats.org/officeDocument/2006/relationships" xmlns:p="http://schemas.openxmlformats.org/presentationml/2006/main">
  <p:tag name="NUM" val="2"/>
</p:tagLst>
</file>

<file path=ppt/tags/tag36.xml><?xml version="1.0" encoding="utf-8"?>
<p:tagLst xmlns:a="http://schemas.openxmlformats.org/drawingml/2006/main" xmlns:r="http://schemas.openxmlformats.org/officeDocument/2006/relationships" xmlns:p="http://schemas.openxmlformats.org/presentationml/2006/main">
  <p:tag name="NUM" val="3"/>
</p:tagLst>
</file>

<file path=ppt/tags/tag37.xml><?xml version="1.0" encoding="utf-8"?>
<p:tagLst xmlns:a="http://schemas.openxmlformats.org/drawingml/2006/main" xmlns:r="http://schemas.openxmlformats.org/officeDocument/2006/relationships" xmlns:p="http://schemas.openxmlformats.org/presentationml/2006/main">
  <p:tag name="NUM" val="1"/>
</p:tagLst>
</file>

<file path=ppt/tags/tag38.xml><?xml version="1.0" encoding="utf-8"?>
<p:tagLst xmlns:a="http://schemas.openxmlformats.org/drawingml/2006/main" xmlns:r="http://schemas.openxmlformats.org/officeDocument/2006/relationships" xmlns:p="http://schemas.openxmlformats.org/presentationml/2006/main">
  <p:tag name="NUM" val="2"/>
</p:tagLst>
</file>

<file path=ppt/tags/tag39.xml><?xml version="1.0" encoding="utf-8"?>
<p:tagLst xmlns:a="http://schemas.openxmlformats.org/drawingml/2006/main" xmlns:r="http://schemas.openxmlformats.org/officeDocument/2006/relationships" xmlns:p="http://schemas.openxmlformats.org/presentationml/2006/main">
  <p:tag name="NUM" val="3"/>
</p:tagLst>
</file>

<file path=ppt/tags/tag4.xml><?xml version="1.0" encoding="utf-8"?>
<p:tagLst xmlns:a="http://schemas.openxmlformats.org/drawingml/2006/main" xmlns:r="http://schemas.openxmlformats.org/officeDocument/2006/relationships" xmlns:p="http://schemas.openxmlformats.org/presentationml/2006/main">
  <p:tag name="NUM" val="3"/>
</p:tagLst>
</file>

<file path=ppt/tags/tag40.xml><?xml version="1.0" encoding="utf-8"?>
<p:tagLst xmlns:a="http://schemas.openxmlformats.org/drawingml/2006/main" xmlns:r="http://schemas.openxmlformats.org/officeDocument/2006/relationships" xmlns:p="http://schemas.openxmlformats.org/presentationml/2006/main">
  <p:tag name="NUM" val="1"/>
</p:tagLst>
</file>

<file path=ppt/tags/tag41.xml><?xml version="1.0" encoding="utf-8"?>
<p:tagLst xmlns:a="http://schemas.openxmlformats.org/drawingml/2006/main" xmlns:r="http://schemas.openxmlformats.org/officeDocument/2006/relationships" xmlns:p="http://schemas.openxmlformats.org/presentationml/2006/main">
  <p:tag name="NUM" val="2"/>
</p:tagLst>
</file>

<file path=ppt/tags/tag42.xml><?xml version="1.0" encoding="utf-8"?>
<p:tagLst xmlns:a="http://schemas.openxmlformats.org/drawingml/2006/main" xmlns:r="http://schemas.openxmlformats.org/officeDocument/2006/relationships" xmlns:p="http://schemas.openxmlformats.org/presentationml/2006/main">
  <p:tag name="NUM" val="3"/>
</p:tagLst>
</file>

<file path=ppt/tags/tag43.xml><?xml version="1.0" encoding="utf-8"?>
<p:tagLst xmlns:a="http://schemas.openxmlformats.org/drawingml/2006/main" xmlns:r="http://schemas.openxmlformats.org/officeDocument/2006/relationships" xmlns:p="http://schemas.openxmlformats.org/presentationml/2006/main">
  <p:tag name="NUM" val="4"/>
</p:tagLst>
</file>

<file path=ppt/tags/tag44.xml><?xml version="1.0" encoding="utf-8"?>
<p:tagLst xmlns:a="http://schemas.openxmlformats.org/drawingml/2006/main" xmlns:r="http://schemas.openxmlformats.org/officeDocument/2006/relationships" xmlns:p="http://schemas.openxmlformats.org/presentationml/2006/main">
  <p:tag name="NUM" val="1"/>
</p:tagLst>
</file>

<file path=ppt/tags/tag45.xml><?xml version="1.0" encoding="utf-8"?>
<p:tagLst xmlns:a="http://schemas.openxmlformats.org/drawingml/2006/main" xmlns:r="http://schemas.openxmlformats.org/officeDocument/2006/relationships" xmlns:p="http://schemas.openxmlformats.org/presentationml/2006/main">
  <p:tag name="NUM" val="2"/>
</p:tagLst>
</file>

<file path=ppt/tags/tag46.xml><?xml version="1.0" encoding="utf-8"?>
<p:tagLst xmlns:a="http://schemas.openxmlformats.org/drawingml/2006/main" xmlns:r="http://schemas.openxmlformats.org/officeDocument/2006/relationships" xmlns:p="http://schemas.openxmlformats.org/presentationml/2006/main">
  <p:tag name="NUM" val="3"/>
</p:tagLst>
</file>

<file path=ppt/tags/tag47.xml><?xml version="1.0" encoding="utf-8"?>
<p:tagLst xmlns:a="http://schemas.openxmlformats.org/drawingml/2006/main" xmlns:r="http://schemas.openxmlformats.org/officeDocument/2006/relationships" xmlns:p="http://schemas.openxmlformats.org/presentationml/2006/main">
  <p:tag name="NUM" val="1"/>
</p:tagLst>
</file>

<file path=ppt/tags/tag48.xml><?xml version="1.0" encoding="utf-8"?>
<p:tagLst xmlns:a="http://schemas.openxmlformats.org/drawingml/2006/main" xmlns:r="http://schemas.openxmlformats.org/officeDocument/2006/relationships" xmlns:p="http://schemas.openxmlformats.org/presentationml/2006/main">
  <p:tag name="NUM" val="2"/>
</p:tagLst>
</file>

<file path=ppt/tags/tag49.xml><?xml version="1.0" encoding="utf-8"?>
<p:tagLst xmlns:a="http://schemas.openxmlformats.org/drawingml/2006/main" xmlns:r="http://schemas.openxmlformats.org/officeDocument/2006/relationships" xmlns:p="http://schemas.openxmlformats.org/presentationml/2006/main">
  <p:tag name="NUM" val="3"/>
</p:tagLst>
</file>

<file path=ppt/tags/tag5.xml><?xml version="1.0" encoding="utf-8"?>
<p:tagLst xmlns:a="http://schemas.openxmlformats.org/drawingml/2006/main" xmlns:r="http://schemas.openxmlformats.org/officeDocument/2006/relationships" xmlns:p="http://schemas.openxmlformats.org/presentationml/2006/main">
  <p:tag name="NUM" val="1"/>
</p:tagLst>
</file>

<file path=ppt/tags/tag50.xml><?xml version="1.0" encoding="utf-8"?>
<p:tagLst xmlns:a="http://schemas.openxmlformats.org/drawingml/2006/main" xmlns:r="http://schemas.openxmlformats.org/officeDocument/2006/relationships" xmlns:p="http://schemas.openxmlformats.org/presentationml/2006/main">
  <p:tag name="NUM" val="1"/>
</p:tagLst>
</file>

<file path=ppt/tags/tag51.xml><?xml version="1.0" encoding="utf-8"?>
<p:tagLst xmlns:a="http://schemas.openxmlformats.org/drawingml/2006/main" xmlns:r="http://schemas.openxmlformats.org/officeDocument/2006/relationships" xmlns:p="http://schemas.openxmlformats.org/presentationml/2006/main">
  <p:tag name="NUM" val="2"/>
</p:tagLst>
</file>

<file path=ppt/tags/tag52.xml><?xml version="1.0" encoding="utf-8"?>
<p:tagLst xmlns:a="http://schemas.openxmlformats.org/drawingml/2006/main" xmlns:r="http://schemas.openxmlformats.org/officeDocument/2006/relationships" xmlns:p="http://schemas.openxmlformats.org/presentationml/2006/main">
  <p:tag name="NUM" val="3"/>
</p:tagLst>
</file>

<file path=ppt/tags/tag53.xml><?xml version="1.0" encoding="utf-8"?>
<p:tagLst xmlns:a="http://schemas.openxmlformats.org/drawingml/2006/main" xmlns:r="http://schemas.openxmlformats.org/officeDocument/2006/relationships" xmlns:p="http://schemas.openxmlformats.org/presentationml/2006/main">
  <p:tag name="NUM" val="1"/>
</p:tagLst>
</file>

<file path=ppt/tags/tag54.xml><?xml version="1.0" encoding="utf-8"?>
<p:tagLst xmlns:a="http://schemas.openxmlformats.org/drawingml/2006/main" xmlns:r="http://schemas.openxmlformats.org/officeDocument/2006/relationships" xmlns:p="http://schemas.openxmlformats.org/presentationml/2006/main">
  <p:tag name="NUM" val="2"/>
</p:tagLst>
</file>

<file path=ppt/tags/tag55.xml><?xml version="1.0" encoding="utf-8"?>
<p:tagLst xmlns:a="http://schemas.openxmlformats.org/drawingml/2006/main" xmlns:r="http://schemas.openxmlformats.org/officeDocument/2006/relationships" xmlns:p="http://schemas.openxmlformats.org/presentationml/2006/main">
  <p:tag name="NUM" val="3"/>
</p:tagLst>
</file>

<file path=ppt/tags/tag56.xml><?xml version="1.0" encoding="utf-8"?>
<p:tagLst xmlns:a="http://schemas.openxmlformats.org/drawingml/2006/main" xmlns:r="http://schemas.openxmlformats.org/officeDocument/2006/relationships" xmlns:p="http://schemas.openxmlformats.org/presentationml/2006/main">
  <p:tag name="NUM" val="1"/>
</p:tagLst>
</file>

<file path=ppt/tags/tag57.xml><?xml version="1.0" encoding="utf-8"?>
<p:tagLst xmlns:a="http://schemas.openxmlformats.org/drawingml/2006/main" xmlns:r="http://schemas.openxmlformats.org/officeDocument/2006/relationships" xmlns:p="http://schemas.openxmlformats.org/presentationml/2006/main">
  <p:tag name="NUM" val="2"/>
</p:tagLst>
</file>

<file path=ppt/tags/tag58.xml><?xml version="1.0" encoding="utf-8"?>
<p:tagLst xmlns:a="http://schemas.openxmlformats.org/drawingml/2006/main" xmlns:r="http://schemas.openxmlformats.org/officeDocument/2006/relationships" xmlns:p="http://schemas.openxmlformats.org/presentationml/2006/main">
  <p:tag name="NUM" val="3"/>
</p:tagLst>
</file>

<file path=ppt/tags/tag59.xml><?xml version="1.0" encoding="utf-8"?>
<p:tagLst xmlns:a="http://schemas.openxmlformats.org/drawingml/2006/main" xmlns:r="http://schemas.openxmlformats.org/officeDocument/2006/relationships" xmlns:p="http://schemas.openxmlformats.org/presentationml/2006/main">
  <p:tag name="NUM" val="1"/>
</p:tagLst>
</file>

<file path=ppt/tags/tag6.xml><?xml version="1.0" encoding="utf-8"?>
<p:tagLst xmlns:a="http://schemas.openxmlformats.org/drawingml/2006/main" xmlns:r="http://schemas.openxmlformats.org/officeDocument/2006/relationships" xmlns:p="http://schemas.openxmlformats.org/presentationml/2006/main">
  <p:tag name="NUM" val="2"/>
</p:tagLst>
</file>

<file path=ppt/tags/tag60.xml><?xml version="1.0" encoding="utf-8"?>
<p:tagLst xmlns:a="http://schemas.openxmlformats.org/drawingml/2006/main" xmlns:r="http://schemas.openxmlformats.org/officeDocument/2006/relationships" xmlns:p="http://schemas.openxmlformats.org/presentationml/2006/main">
  <p:tag name="NUM" val="2"/>
</p:tagLst>
</file>

<file path=ppt/tags/tag61.xml><?xml version="1.0" encoding="utf-8"?>
<p:tagLst xmlns:a="http://schemas.openxmlformats.org/drawingml/2006/main" xmlns:r="http://schemas.openxmlformats.org/officeDocument/2006/relationships" xmlns:p="http://schemas.openxmlformats.org/presentationml/2006/main">
  <p:tag name="NUM" val="3"/>
</p:tagLst>
</file>

<file path=ppt/tags/tag62.xml><?xml version="1.0" encoding="utf-8"?>
<p:tagLst xmlns:a="http://schemas.openxmlformats.org/drawingml/2006/main" xmlns:r="http://schemas.openxmlformats.org/officeDocument/2006/relationships" xmlns:p="http://schemas.openxmlformats.org/presentationml/2006/main">
  <p:tag name="NUM" val="1"/>
</p:tagLst>
</file>

<file path=ppt/tags/tag63.xml><?xml version="1.0" encoding="utf-8"?>
<p:tagLst xmlns:a="http://schemas.openxmlformats.org/drawingml/2006/main" xmlns:r="http://schemas.openxmlformats.org/officeDocument/2006/relationships" xmlns:p="http://schemas.openxmlformats.org/presentationml/2006/main">
  <p:tag name="NUM" val="2"/>
</p:tagLst>
</file>

<file path=ppt/tags/tag64.xml><?xml version="1.0" encoding="utf-8"?>
<p:tagLst xmlns:a="http://schemas.openxmlformats.org/drawingml/2006/main" xmlns:r="http://schemas.openxmlformats.org/officeDocument/2006/relationships" xmlns:p="http://schemas.openxmlformats.org/presentationml/2006/main">
  <p:tag name="NUM" val="3"/>
</p:tagLst>
</file>

<file path=ppt/tags/tag65.xml><?xml version="1.0" encoding="utf-8"?>
<p:tagLst xmlns:a="http://schemas.openxmlformats.org/drawingml/2006/main" xmlns:r="http://schemas.openxmlformats.org/officeDocument/2006/relationships" xmlns:p="http://schemas.openxmlformats.org/presentationml/2006/main">
  <p:tag name="NUM" val="4"/>
</p:tagLst>
</file>

<file path=ppt/tags/tag66.xml><?xml version="1.0" encoding="utf-8"?>
<p:tagLst xmlns:a="http://schemas.openxmlformats.org/drawingml/2006/main" xmlns:r="http://schemas.openxmlformats.org/officeDocument/2006/relationships" xmlns:p="http://schemas.openxmlformats.org/presentationml/2006/main">
  <p:tag name="NUM" val="1"/>
</p:tagLst>
</file>

<file path=ppt/tags/tag67.xml><?xml version="1.0" encoding="utf-8"?>
<p:tagLst xmlns:a="http://schemas.openxmlformats.org/drawingml/2006/main" xmlns:r="http://schemas.openxmlformats.org/officeDocument/2006/relationships" xmlns:p="http://schemas.openxmlformats.org/presentationml/2006/main">
  <p:tag name="NUM" val="2"/>
</p:tagLst>
</file>

<file path=ppt/tags/tag68.xml><?xml version="1.0" encoding="utf-8"?>
<p:tagLst xmlns:a="http://schemas.openxmlformats.org/drawingml/2006/main" xmlns:r="http://schemas.openxmlformats.org/officeDocument/2006/relationships" xmlns:p="http://schemas.openxmlformats.org/presentationml/2006/main">
  <p:tag name="NUM" val="3"/>
</p:tagLst>
</file>

<file path=ppt/tags/tag69.xml><?xml version="1.0" encoding="utf-8"?>
<p:tagLst xmlns:a="http://schemas.openxmlformats.org/drawingml/2006/main" xmlns:r="http://schemas.openxmlformats.org/officeDocument/2006/relationships" xmlns:p="http://schemas.openxmlformats.org/presentationml/2006/main">
  <p:tag name="NUM" val="1"/>
</p:tagLst>
</file>

<file path=ppt/tags/tag7.xml><?xml version="1.0" encoding="utf-8"?>
<p:tagLst xmlns:a="http://schemas.openxmlformats.org/drawingml/2006/main" xmlns:r="http://schemas.openxmlformats.org/officeDocument/2006/relationships" xmlns:p="http://schemas.openxmlformats.org/presentationml/2006/main">
  <p:tag name="NUM" val="3"/>
</p:tagLst>
</file>

<file path=ppt/tags/tag70.xml><?xml version="1.0" encoding="utf-8"?>
<p:tagLst xmlns:a="http://schemas.openxmlformats.org/drawingml/2006/main" xmlns:r="http://schemas.openxmlformats.org/officeDocument/2006/relationships" xmlns:p="http://schemas.openxmlformats.org/presentationml/2006/main">
  <p:tag name="NUM" val="2"/>
</p:tagLst>
</file>

<file path=ppt/tags/tag71.xml><?xml version="1.0" encoding="utf-8"?>
<p:tagLst xmlns:a="http://schemas.openxmlformats.org/drawingml/2006/main" xmlns:r="http://schemas.openxmlformats.org/officeDocument/2006/relationships" xmlns:p="http://schemas.openxmlformats.org/presentationml/2006/main">
  <p:tag name="NUM" val="3"/>
</p:tagLst>
</file>

<file path=ppt/tags/tag72.xml><?xml version="1.0" encoding="utf-8"?>
<p:tagLst xmlns:a="http://schemas.openxmlformats.org/drawingml/2006/main" xmlns:r="http://schemas.openxmlformats.org/officeDocument/2006/relationships" xmlns:p="http://schemas.openxmlformats.org/presentationml/2006/main">
  <p:tag name="NUM" val="1"/>
</p:tagLst>
</file>

<file path=ppt/tags/tag73.xml><?xml version="1.0" encoding="utf-8"?>
<p:tagLst xmlns:a="http://schemas.openxmlformats.org/drawingml/2006/main" xmlns:r="http://schemas.openxmlformats.org/officeDocument/2006/relationships" xmlns:p="http://schemas.openxmlformats.org/presentationml/2006/main">
  <p:tag name="NUM" val="2"/>
</p:tagLst>
</file>

<file path=ppt/tags/tag74.xml><?xml version="1.0" encoding="utf-8"?>
<p:tagLst xmlns:a="http://schemas.openxmlformats.org/drawingml/2006/main" xmlns:r="http://schemas.openxmlformats.org/officeDocument/2006/relationships" xmlns:p="http://schemas.openxmlformats.org/presentationml/2006/main">
  <p:tag name="NUM" val="3"/>
</p:tagLst>
</file>

<file path=ppt/tags/tag75.xml><?xml version="1.0" encoding="utf-8"?>
<p:tagLst xmlns:a="http://schemas.openxmlformats.org/drawingml/2006/main" xmlns:r="http://schemas.openxmlformats.org/officeDocument/2006/relationships" xmlns:p="http://schemas.openxmlformats.org/presentationml/2006/main">
  <p:tag name="NUM" val="4"/>
</p:tagLst>
</file>

<file path=ppt/tags/tag76.xml><?xml version="1.0" encoding="utf-8"?>
<p:tagLst xmlns:a="http://schemas.openxmlformats.org/drawingml/2006/main" xmlns:r="http://schemas.openxmlformats.org/officeDocument/2006/relationships" xmlns:p="http://schemas.openxmlformats.org/presentationml/2006/main">
  <p:tag name="NUM" val="1"/>
</p:tagLst>
</file>

<file path=ppt/tags/tag77.xml><?xml version="1.0" encoding="utf-8"?>
<p:tagLst xmlns:a="http://schemas.openxmlformats.org/drawingml/2006/main" xmlns:r="http://schemas.openxmlformats.org/officeDocument/2006/relationships" xmlns:p="http://schemas.openxmlformats.org/presentationml/2006/main">
  <p:tag name="NUM" val="2"/>
</p:tagLst>
</file>

<file path=ppt/tags/tag78.xml><?xml version="1.0" encoding="utf-8"?>
<p:tagLst xmlns:a="http://schemas.openxmlformats.org/drawingml/2006/main" xmlns:r="http://schemas.openxmlformats.org/officeDocument/2006/relationships" xmlns:p="http://schemas.openxmlformats.org/presentationml/2006/main">
  <p:tag name="NUM" val="3"/>
</p:tagLst>
</file>

<file path=ppt/tags/tag79.xml><?xml version="1.0" encoding="utf-8"?>
<p:tagLst xmlns:a="http://schemas.openxmlformats.org/drawingml/2006/main" xmlns:r="http://schemas.openxmlformats.org/officeDocument/2006/relationships" xmlns:p="http://schemas.openxmlformats.org/presentationml/2006/main">
  <p:tag name="NUM" val="1"/>
</p:tagLst>
</file>

<file path=ppt/tags/tag8.xml><?xml version="1.0" encoding="utf-8"?>
<p:tagLst xmlns:a="http://schemas.openxmlformats.org/drawingml/2006/main" xmlns:r="http://schemas.openxmlformats.org/officeDocument/2006/relationships" xmlns:p="http://schemas.openxmlformats.org/presentationml/2006/main">
  <p:tag name="NUM" val="1"/>
</p:tagLst>
</file>

<file path=ppt/tags/tag80.xml><?xml version="1.0" encoding="utf-8"?>
<p:tagLst xmlns:a="http://schemas.openxmlformats.org/drawingml/2006/main" xmlns:r="http://schemas.openxmlformats.org/officeDocument/2006/relationships" xmlns:p="http://schemas.openxmlformats.org/presentationml/2006/main">
  <p:tag name="NUM" val="2"/>
</p:tagLst>
</file>

<file path=ppt/tags/tag81.xml><?xml version="1.0" encoding="utf-8"?>
<p:tagLst xmlns:a="http://schemas.openxmlformats.org/drawingml/2006/main" xmlns:r="http://schemas.openxmlformats.org/officeDocument/2006/relationships" xmlns:p="http://schemas.openxmlformats.org/presentationml/2006/main">
  <p:tag name="NUM" val="3"/>
</p:tagLst>
</file>

<file path=ppt/tags/tag82.xml><?xml version="1.0" encoding="utf-8"?>
<p:tagLst xmlns:a="http://schemas.openxmlformats.org/drawingml/2006/main" xmlns:r="http://schemas.openxmlformats.org/officeDocument/2006/relationships" xmlns:p="http://schemas.openxmlformats.org/presentationml/2006/main">
  <p:tag name="NUM" val="4"/>
</p:tagLst>
</file>

<file path=ppt/tags/tag83.xml><?xml version="1.0" encoding="utf-8"?>
<p:tagLst xmlns:a="http://schemas.openxmlformats.org/drawingml/2006/main" xmlns:r="http://schemas.openxmlformats.org/officeDocument/2006/relationships" xmlns:p="http://schemas.openxmlformats.org/presentationml/2006/main">
  <p:tag name="NUM" val="5"/>
</p:tagLst>
</file>

<file path=ppt/tags/tag84.xml><?xml version="1.0" encoding="utf-8"?>
<p:tagLst xmlns:a="http://schemas.openxmlformats.org/drawingml/2006/main" xmlns:r="http://schemas.openxmlformats.org/officeDocument/2006/relationships" xmlns:p="http://schemas.openxmlformats.org/presentationml/2006/main">
  <p:tag name="NUM" val="1"/>
</p:tagLst>
</file>

<file path=ppt/tags/tag85.xml><?xml version="1.0" encoding="utf-8"?>
<p:tagLst xmlns:a="http://schemas.openxmlformats.org/drawingml/2006/main" xmlns:r="http://schemas.openxmlformats.org/officeDocument/2006/relationships" xmlns:p="http://schemas.openxmlformats.org/presentationml/2006/main">
  <p:tag name="NUM" val="2"/>
</p:tagLst>
</file>

<file path=ppt/tags/tag86.xml><?xml version="1.0" encoding="utf-8"?>
<p:tagLst xmlns:a="http://schemas.openxmlformats.org/drawingml/2006/main" xmlns:r="http://schemas.openxmlformats.org/officeDocument/2006/relationships" xmlns:p="http://schemas.openxmlformats.org/presentationml/2006/main">
  <p:tag name="NUM" val="3"/>
</p:tagLst>
</file>

<file path=ppt/tags/tag87.xml><?xml version="1.0" encoding="utf-8"?>
<p:tagLst xmlns:a="http://schemas.openxmlformats.org/drawingml/2006/main" xmlns:r="http://schemas.openxmlformats.org/officeDocument/2006/relationships" xmlns:p="http://schemas.openxmlformats.org/presentationml/2006/main">
  <p:tag name="NUM" val="1"/>
</p:tagLst>
</file>

<file path=ppt/tags/tag88.xml><?xml version="1.0" encoding="utf-8"?>
<p:tagLst xmlns:a="http://schemas.openxmlformats.org/drawingml/2006/main" xmlns:r="http://schemas.openxmlformats.org/officeDocument/2006/relationships" xmlns:p="http://schemas.openxmlformats.org/presentationml/2006/main">
  <p:tag name="NUM" val="2"/>
</p:tagLst>
</file>

<file path=ppt/tags/tag89.xml><?xml version="1.0" encoding="utf-8"?>
<p:tagLst xmlns:a="http://schemas.openxmlformats.org/drawingml/2006/main" xmlns:r="http://schemas.openxmlformats.org/officeDocument/2006/relationships" xmlns:p="http://schemas.openxmlformats.org/presentationml/2006/main">
  <p:tag name="NUM" val="3"/>
</p:tagLst>
</file>

<file path=ppt/tags/tag9.xml><?xml version="1.0" encoding="utf-8"?>
<p:tagLst xmlns:a="http://schemas.openxmlformats.org/drawingml/2006/main" xmlns:r="http://schemas.openxmlformats.org/officeDocument/2006/relationships" xmlns:p="http://schemas.openxmlformats.org/presentationml/2006/main">
  <p:tag name="NUM" val="2"/>
</p:tagLst>
</file>

<file path=ppt/tags/tag90.xml><?xml version="1.0" encoding="utf-8"?>
<p:tagLst xmlns:a="http://schemas.openxmlformats.org/drawingml/2006/main" xmlns:r="http://schemas.openxmlformats.org/officeDocument/2006/relationships" xmlns:p="http://schemas.openxmlformats.org/presentationml/2006/main">
  <p:tag name="NUM" val="1"/>
</p:tagLst>
</file>

<file path=ppt/tags/tag91.xml><?xml version="1.0" encoding="utf-8"?>
<p:tagLst xmlns:a="http://schemas.openxmlformats.org/drawingml/2006/main" xmlns:r="http://schemas.openxmlformats.org/officeDocument/2006/relationships" xmlns:p="http://schemas.openxmlformats.org/presentationml/2006/main">
  <p:tag name="NUM" val="2"/>
</p:tagLst>
</file>

<file path=ppt/tags/tag92.xml><?xml version="1.0" encoding="utf-8"?>
<p:tagLst xmlns:a="http://schemas.openxmlformats.org/drawingml/2006/main" xmlns:r="http://schemas.openxmlformats.org/officeDocument/2006/relationships" xmlns:p="http://schemas.openxmlformats.org/presentationml/2006/main">
  <p:tag name="NUM" val="3"/>
</p:tagLst>
</file>

<file path=ppt/tags/tag93.xml><?xml version="1.0" encoding="utf-8"?>
<p:tagLst xmlns:a="http://schemas.openxmlformats.org/drawingml/2006/main" xmlns:r="http://schemas.openxmlformats.org/officeDocument/2006/relationships" xmlns:p="http://schemas.openxmlformats.org/presentationml/2006/main">
  <p:tag name="NUM" val="1"/>
</p:tagLst>
</file>

<file path=ppt/tags/tag94.xml><?xml version="1.0" encoding="utf-8"?>
<p:tagLst xmlns:a="http://schemas.openxmlformats.org/drawingml/2006/main" xmlns:r="http://schemas.openxmlformats.org/officeDocument/2006/relationships" xmlns:p="http://schemas.openxmlformats.org/presentationml/2006/main">
  <p:tag name="NUM" val="2"/>
</p:tagLst>
</file>

<file path=ppt/tags/tag95.xml><?xml version="1.0" encoding="utf-8"?>
<p:tagLst xmlns:a="http://schemas.openxmlformats.org/drawingml/2006/main" xmlns:r="http://schemas.openxmlformats.org/officeDocument/2006/relationships" xmlns:p="http://schemas.openxmlformats.org/presentationml/2006/main">
  <p:tag name="NUM" val="3"/>
</p:tagLst>
</file>

<file path=ppt/tags/tag96.xml><?xml version="1.0" encoding="utf-8"?>
<p:tagLst xmlns:a="http://schemas.openxmlformats.org/drawingml/2006/main" xmlns:r="http://schemas.openxmlformats.org/officeDocument/2006/relationships" xmlns:p="http://schemas.openxmlformats.org/presentationml/2006/main">
  <p:tag name="NUM" val="1"/>
</p:tagLst>
</file>

<file path=ppt/tags/tag97.xml><?xml version="1.0" encoding="utf-8"?>
<p:tagLst xmlns:a="http://schemas.openxmlformats.org/drawingml/2006/main" xmlns:r="http://schemas.openxmlformats.org/officeDocument/2006/relationships" xmlns:p="http://schemas.openxmlformats.org/presentationml/2006/main">
  <p:tag name="NUM" val="2"/>
</p:tagLst>
</file>

<file path=ppt/tags/tag98.xml><?xml version="1.0" encoding="utf-8"?>
<p:tagLst xmlns:a="http://schemas.openxmlformats.org/drawingml/2006/main" xmlns:r="http://schemas.openxmlformats.org/officeDocument/2006/relationships" xmlns:p="http://schemas.openxmlformats.org/presentationml/2006/main">
  <p:tag name="NUM" val="3"/>
</p:tagLst>
</file>

<file path=ppt/tags/tag99.xml><?xml version="1.0" encoding="utf-8"?>
<p:tagLst xmlns:a="http://schemas.openxmlformats.org/drawingml/2006/main" xmlns:r="http://schemas.openxmlformats.org/officeDocument/2006/relationships" xmlns:p="http://schemas.openxmlformats.org/presentationml/2006/main">
  <p:tag name="ENGAGECOLOR" val="{&quot;FillColor&quot;:{&quot;ColorIndex&quot;:5,&quot;ColorModifier&quot;:1,&quot;BrightnessModifier&quot;:0}}"/>
  <p:tag name="NUM" val="4"/>
</p:tagLst>
</file>

<file path=ppt/theme/theme1.xml><?xml version="1.0" encoding="utf-8"?>
<a:theme xmlns:a="http://schemas.openxmlformats.org/drawingml/2006/main" name="PPT_ServCan_Final_02">
  <a:themeElements>
    <a:clrScheme name="ESDC_Secondary">
      <a:dk1>
        <a:srgbClr val="000000"/>
      </a:dk1>
      <a:lt1>
        <a:sysClr val="window" lastClr="FFFFFF"/>
      </a:lt1>
      <a:dk2>
        <a:srgbClr val="1F497D"/>
      </a:dk2>
      <a:lt2>
        <a:srgbClr val="9EB8C1"/>
      </a:lt2>
      <a:accent1>
        <a:srgbClr val="5E459C"/>
      </a:accent1>
      <a:accent2>
        <a:srgbClr val="8E469B"/>
      </a:accent2>
      <a:accent3>
        <a:srgbClr val="1B8A8C"/>
      </a:accent3>
      <a:accent4>
        <a:srgbClr val="B1D06B"/>
      </a:accent4>
      <a:accent5>
        <a:srgbClr val="0A5A92"/>
      </a:accent5>
      <a:accent6>
        <a:srgbClr val="67C5D3"/>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PT4x3_ServCan_Final_02.potx [Read-Only]" id="{4E343300-5821-40AD-8C15-8C47B94760BE}" vid="{8DF225D6-353B-4933-A6B0-DBA814D8EDF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ContTruc" ma:contentTypeID="0x0101004B9DE00CD6BF494E8621095E7F111E35004F74A9B650681B41AF60680931644FF8" ma:contentTypeVersion="38" ma:contentTypeDescription="ContTrucD" ma:contentTypeScope="" ma:versionID="06d894131a5b51e5018a3d3b80897f3d">
  <xsd:schema xmlns:xsd="http://www.w3.org/2001/XMLSchema" xmlns:xs="http://www.w3.org/2001/XMLSchema" xmlns:p="http://schemas.microsoft.com/office/2006/metadata/properties" xmlns:ns1="http://schemas.microsoft.com/sharepoint/v3" xmlns:ns2="4f810ac0-7940-4b47-8510-ccc18747f341" xmlns:ns3="aeabe285-28c2-4b4a-a8cd-631679229c94" xmlns:ns4="http://schemas.microsoft.com/sharepoint/v4" targetNamespace="http://schemas.microsoft.com/office/2006/metadata/properties" ma:root="true" ma:fieldsID="457b7fe014ac0dad4a48e1791a399ad9" ns1:_="" ns2:_="" ns3:_="" ns4:_="">
    <xsd:import namespace="http://schemas.microsoft.com/sharepoint/v3"/>
    <xsd:import namespace="4f810ac0-7940-4b47-8510-ccc18747f341"/>
    <xsd:import namespace="aeabe285-28c2-4b4a-a8cd-631679229c94"/>
    <xsd:import namespace="http://schemas.microsoft.com/sharepoint/v4"/>
    <xsd:element name="properties">
      <xsd:complexType>
        <xsd:sequence>
          <xsd:element name="documentManagement">
            <xsd:complexType>
              <xsd:all>
                <xsd:element ref="ns2:ClpServices"/>
                <xsd:element ref="ns3:PgResponsibleResponsable" minOccurs="0"/>
                <xsd:element ref="ns2:TxtResumeE"/>
                <xsd:element ref="ns2:TxtResumeF"/>
                <xsd:element ref="ns2:TxtMotClef" minOccurs="0"/>
                <xsd:element ref="ns2:NbDuree"/>
                <xsd:element ref="ns2:ChkNouveauEmp" minOccurs="0"/>
                <xsd:element ref="ns2:ChLocationEmplacement"/>
                <xsd:element ref="ns2:C_ClpServices" minOccurs="0"/>
                <xsd:element ref="ns2:ChkTraitementInitial" minOccurs="0"/>
                <xsd:element ref="ns2:NbVersion" minOccurs="0"/>
                <xsd:element ref="ns4:IconOverlay" minOccurs="0"/>
                <xsd:element ref="ns1:_vti_ItemDeclaredRecord" minOccurs="0"/>
                <xsd:element ref="ns1:_vti_ItemHoldRecordStatus" minOccurs="0"/>
                <xsd:element ref="ns1:_dlc_ExpireDateSaved" minOccurs="0"/>
                <xsd:element ref="ns1:_dlc_ExpireDate" minOccurs="0"/>
                <xsd:element ref="ns1:_dlc_Exemp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vti_ItemDeclaredRecord" ma:index="22" nillable="true" ma:displayName="Declared Record" ma:hidden="true" ma:internalName="_vti_ItemDeclaredRecord" ma:readOnly="true">
      <xsd:simpleType>
        <xsd:restriction base="dms:DateTime"/>
      </xsd:simpleType>
    </xsd:element>
    <xsd:element name="_vti_ItemHoldRecordStatus" ma:index="23" nillable="true" ma:displayName="Hold and Record Status" ma:decimals="0" ma:hidden="true" ma:internalName="_vti_ItemHoldRecordStatus" ma:readOnly="true">
      <xsd:simpleType>
        <xsd:restriction base="dms:Unknown"/>
      </xsd:simpleType>
    </xsd:element>
    <xsd:element name="_dlc_ExpireDateSaved" ma:index="24" nillable="true" ma:displayName="Original Expiration Date" ma:hidden="true" ma:internalName="_dlc_ExpireDateSaved" ma:readOnly="true">
      <xsd:simpleType>
        <xsd:restriction base="dms:DateTime"/>
      </xsd:simpleType>
    </xsd:element>
    <xsd:element name="_dlc_ExpireDate" ma:index="25" nillable="true" ma:displayName="Expiration Date" ma:hidden="true" ma:internalName="_dlc_ExpireDate" ma:readOnly="true">
      <xsd:simpleType>
        <xsd:restriction base="dms:DateTime"/>
      </xsd:simpleType>
    </xsd:element>
    <xsd:element name="_dlc_Exempt" ma:index="26" nillable="true" ma:displayName="Exempt from Policy" ma:hidden="true" ma:internalName="_dlc_Exempt"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4f810ac0-7940-4b47-8510-ccc18747f341" elementFormDefault="qualified">
    <xsd:import namespace="http://schemas.microsoft.com/office/2006/documentManagement/types"/>
    <xsd:import namespace="http://schemas.microsoft.com/office/infopath/2007/PartnerControls"/>
    <xsd:element name="ClpServices" ma:index="2" ma:displayName="ClpServices" ma:description="ClpServicesD" ma:list="{34A2CCC2-8655-4786-B8EE-4A9DDB8FA9D0}" ma:internalName="ClpServices" ma:showField="Title" ma:web="aeabe285-28c2-4b4a-a8cd-631679229c94">
      <xsd:simpleType>
        <xsd:restriction base="dms:Lookup"/>
      </xsd:simpleType>
    </xsd:element>
    <xsd:element name="TxtResumeE" ma:index="4" ma:displayName="TxtResumeE" ma:description="TxtResumeED" ma:internalName="TxtResumeE">
      <xsd:simpleType>
        <xsd:restriction base="dms:Text">
          <xsd:maxLength value="150"/>
        </xsd:restriction>
      </xsd:simpleType>
    </xsd:element>
    <xsd:element name="TxtResumeF" ma:index="5" ma:displayName="TxtResumeF" ma:description="TxtResumeFD" ma:internalName="TxtResumeF">
      <xsd:simpleType>
        <xsd:restriction base="dms:Text">
          <xsd:maxLength value="150"/>
        </xsd:restriction>
      </xsd:simpleType>
    </xsd:element>
    <xsd:element name="TxtMotClef" ma:index="6" nillable="true" ma:displayName="TxtMotClef" ma:description="TxtMotClefD" ma:internalName="TxtMotClef">
      <xsd:simpleType>
        <xsd:restriction base="dms:Text">
          <xsd:maxLength value="255"/>
        </xsd:restriction>
      </xsd:simpleType>
    </xsd:element>
    <xsd:element name="NbDuree" ma:index="7" ma:displayName="NbDuree" ma:decimals="0" ma:default="12" ma:description="NbDureeD" ma:internalName="NbDuree" ma:percentage="FALSE">
      <xsd:simpleType>
        <xsd:restriction base="dms:Number">
          <xsd:maxInclusive value="24"/>
          <xsd:minInclusive value="3"/>
        </xsd:restriction>
      </xsd:simpleType>
    </xsd:element>
    <xsd:element name="ChkNouveauEmp" ma:index="8" nillable="true" ma:displayName="ChkNouveauEmp" ma:default="0" ma:description="ChkNouveauEmpD" ma:internalName="ChkNouveauEmp">
      <xsd:simpleType>
        <xsd:restriction base="dms:Boolean"/>
      </xsd:simpleType>
    </xsd:element>
    <xsd:element name="ChLocationEmplacement" ma:index="9" ma:displayName="ChLocationEmplacement" ma:default="Client Library / Bibliothèque client" ma:description="ChLocationEmplacementD" ma:format="Dropdown" ma:internalName="ChLocationEmplacement">
      <xsd:simpleType>
        <xsd:restriction base="dms:Choice">
          <xsd:enumeration value="Client Library / Bibliothèque client"/>
          <xsd:enumeration value="Technical Library / Bibliothèque technique"/>
          <xsd:enumeration value="Archive"/>
          <xsd:enumeration value="Work in progress library / Bibliothèque de travaux en cours"/>
        </xsd:restriction>
      </xsd:simpleType>
    </xsd:element>
    <xsd:element name="C_ClpServices" ma:index="17" nillable="true" ma:displayName="C_ClpServices" ma:internalName="C_ClpServices" ma:readOnly="true">
      <xsd:simpleType>
        <xsd:restriction base="dms:Text"/>
      </xsd:simpleType>
    </xsd:element>
    <xsd:element name="ChkTraitementInitial" ma:index="18" nillable="true" ma:displayName="ChkTraitementInitial" ma:default="0" ma:description="To know if initial workflow is done&#10;Pour voir si le flux de travail initial est fait" ma:hidden="true" ma:internalName="ChkTraitementInitial" ma:readOnly="false">
      <xsd:simpleType>
        <xsd:restriction base="dms:Boolean"/>
      </xsd:simpleType>
    </xsd:element>
    <xsd:element name="NbVersion" ma:index="19" nillable="true" ma:displayName="NbVersion" ma:description="Enregistre la version du document / Saves the document version" ma:hidden="true" ma:internalName="NbVersion" ma:readOnly="fals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aeabe285-28c2-4b4a-a8cd-631679229c94" elementFormDefault="qualified">
    <xsd:import namespace="http://schemas.microsoft.com/office/2006/documentManagement/types"/>
    <xsd:import namespace="http://schemas.microsoft.com/office/infopath/2007/PartnerControls"/>
    <xsd:element name="PgResponsibleResponsable" ma:index="3" nillable="true" ma:displayName="PgResponsibleResponsable" ma:description="" ma:list="UserInfo" ma:SharePointGroup="0" ma:internalName="PgResponsibleResponsabl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21"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6"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C_ClpServices xmlns="4f810ac0-7940-4b47-8510-ccc18747f341" xsi:nil="true"/>
    <TxtMotClef xmlns="4f810ac0-7940-4b47-8510-ccc18747f341" xsi:nil="true"/>
    <NbDuree xmlns="4f810ac0-7940-4b47-8510-ccc18747f341">12</NbDuree>
    <NbVersion xmlns="4f810ac0-7940-4b47-8510-ccc18747f341" xsi:nil="true"/>
    <ClpServices xmlns="4f810ac0-7940-4b47-8510-ccc18747f341"/>
    <IconOverlay xmlns="http://schemas.microsoft.com/sharepoint/v4" xsi:nil="true"/>
    <ChkNouveauEmp xmlns="4f810ac0-7940-4b47-8510-ccc18747f341">false</ChkNouveauEmp>
    <ChkTraitementInitial xmlns="4f810ac0-7940-4b47-8510-ccc18747f341">false</ChkTraitementInitial>
    <TxtResumeE xmlns="4f810ac0-7940-4b47-8510-ccc18747f341"/>
    <ChLocationEmplacement xmlns="4f810ac0-7940-4b47-8510-ccc18747f341">Client Library / Bibliothèque client</ChLocationEmplacement>
    <TxtResumeF xmlns="4f810ac0-7940-4b47-8510-ccc18747f341"/>
    <PgResponsibleResponsable xmlns="aeabe285-28c2-4b4a-a8cd-631679229c94">
      <UserInfo>
        <DisplayName>Ke, Jun J [NC]</DisplayName>
        <AccountId>126</AccountId>
        <AccountType/>
      </UserInfo>
    </PgResponsibleResponsable>
  </documentManagement>
</p:properties>
</file>

<file path=customXml/itemProps1.xml><?xml version="1.0" encoding="utf-8"?>
<ds:datastoreItem xmlns:ds="http://schemas.openxmlformats.org/officeDocument/2006/customXml" ds:itemID="{25C2AAAC-0802-4A74-B5F8-755C679133E1}">
  <ds:schemaRefs>
    <ds:schemaRef ds:uri="http://schemas.microsoft.com/sharepoint/v3/contenttype/forms"/>
  </ds:schemaRefs>
</ds:datastoreItem>
</file>

<file path=customXml/itemProps2.xml><?xml version="1.0" encoding="utf-8"?>
<ds:datastoreItem xmlns:ds="http://schemas.openxmlformats.org/officeDocument/2006/customXml" ds:itemID="{EE2E1555-141A-4510-9205-E997126A3E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f810ac0-7940-4b47-8510-ccc18747f341"/>
    <ds:schemaRef ds:uri="aeabe285-28c2-4b4a-a8cd-631679229c94"/>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94B50EA-21EA-40F8-B800-FB51F2A6C1D1}">
  <ds:schemaRefs>
    <ds:schemaRef ds:uri="http://schemas.microsoft.com/office/2006/metadata/properties"/>
    <ds:schemaRef ds:uri="http://purl.org/dc/elements/1.1/"/>
    <ds:schemaRef ds:uri="http://schemas.microsoft.com/sharepoint/v3"/>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aeabe285-28c2-4b4a-a8cd-631679229c94"/>
    <ds:schemaRef ds:uri="http://schemas.microsoft.com/sharepoint/v4"/>
    <ds:schemaRef ds:uri="4f810ac0-7940-4b47-8510-ccc18747f341"/>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22472</TotalTime>
  <Words>4545</Words>
  <Application>Microsoft Office PowerPoint</Application>
  <PresentationFormat>On-screen Show (4:3)</PresentationFormat>
  <Paragraphs>540</Paragraphs>
  <Slides>49</Slides>
  <Notes>28</Notes>
  <HiddenSlides>0</HiddenSlides>
  <MMClips>3</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Arial</vt:lpstr>
      <vt:lpstr>Calibri</vt:lpstr>
      <vt:lpstr>Futura Lt BT</vt:lpstr>
      <vt:lpstr>Futura Md BT</vt:lpstr>
      <vt:lpstr>Times New Roman</vt:lpstr>
      <vt:lpstr>Verdana</vt:lpstr>
      <vt:lpstr>Wingdings</vt:lpstr>
      <vt:lpstr>PPT_ServCan_Final_02</vt:lpstr>
      <vt:lpstr>Série de séances d’encadrement sur l’accessibilité  </vt:lpstr>
      <vt:lpstr>Détails d'ordre administratif</vt:lpstr>
      <vt:lpstr>Présentations et mot de bienvenue</vt:lpstr>
      <vt:lpstr>Objet</vt:lpstr>
      <vt:lpstr>Tout sur l’accessibilité</vt:lpstr>
      <vt:lpstr>Qu’est-ce que l’accessibilité pour vous?</vt:lpstr>
      <vt:lpstr>Définitions</vt:lpstr>
      <vt:lpstr>Les incapacités au Canada</vt:lpstr>
      <vt:lpstr>Prévalence des incapacités selon le type, 2017</vt:lpstr>
      <vt:lpstr>Examen approfondi des incapacités</vt:lpstr>
      <vt:lpstr>Les incapacités visuelles comprennent :</vt:lpstr>
      <vt:lpstr>Introduction aux outils de basse vision (vidéo)</vt:lpstr>
      <vt:lpstr>Exemple de daltonisme au rouge-vert</vt:lpstr>
      <vt:lpstr>Simulation d'incapacités visuelles</vt:lpstr>
      <vt:lpstr>Les incapacités auditives comprennent :</vt:lpstr>
      <vt:lpstr>Les incapacités motrices comprennent :</vt:lpstr>
      <vt:lpstr>Les troubles cognitifs</vt:lpstr>
      <vt:lpstr>Incapacités cognitives à prendre en considération par rapport aux TI</vt:lpstr>
      <vt:lpstr>Incapacités cognitives à prendre en considération par rapport aux TI</vt:lpstr>
      <vt:lpstr>Simulation de dyslexie</vt:lpstr>
      <vt:lpstr>Expériences vécues par des étudiants handicapés</vt:lpstr>
      <vt:lpstr>Technologies adaptées</vt:lpstr>
      <vt:lpstr>Dispositifs d’entrée</vt:lpstr>
      <vt:lpstr>Dispositifs de sortie</vt:lpstr>
      <vt:lpstr>Contexte des incapacités au Canada</vt:lpstr>
      <vt:lpstr>Droits à un service accessible</vt:lpstr>
      <vt:lpstr>Contexte – Loi canadienne sur l'accessibilité</vt:lpstr>
      <vt:lpstr>Contexte – Normes d'accessibilité Canada (NAC) / Organisation canadienne d’élaboration des normes d’accessibilité (OCENA)</vt:lpstr>
      <vt:lpstr>Contexte – Stratégie d’accessibilité de la fonction publique</vt:lpstr>
      <vt:lpstr>Technologies de l’information et des communications (TIC)</vt:lpstr>
      <vt:lpstr>Lignes directrices pour rendre les technologies de l’information accessibles à tous</vt:lpstr>
      <vt:lpstr>Projet de conformité en matière d'accessibilité</vt:lpstr>
      <vt:lpstr>Aperçu des outils d’accessibilité</vt:lpstr>
      <vt:lpstr>La structure des WCAG 2.1</vt:lpstr>
      <vt:lpstr>La structure des WCAG 2.1 (suite)</vt:lpstr>
      <vt:lpstr>Quatre principes d’accessibilité (PUCR)</vt:lpstr>
      <vt:lpstr>La page Web est-elle perceptible?</vt:lpstr>
      <vt:lpstr>Perceptible – Analyse approfondie</vt:lpstr>
      <vt:lpstr>La page Web fonctionne-t-elle?</vt:lpstr>
      <vt:lpstr>Utilisable – Analyse approfondie</vt:lpstr>
      <vt:lpstr>La page Web est-elle compréhensible?</vt:lpstr>
      <vt:lpstr>Compréhensible – Analyse approfondie</vt:lpstr>
      <vt:lpstr>La page Web est-elle robuste?</vt:lpstr>
      <vt:lpstr>Robuste – Analyse approfondie</vt:lpstr>
      <vt:lpstr>Exigences de conformité aux WCAG </vt:lpstr>
      <vt:lpstr>Questionnaire final sur les WCAG</vt:lpstr>
      <vt:lpstr>Listes de vérification de l’auto-évaluation</vt:lpstr>
      <vt:lpstr>Ressources</vt:lpstr>
      <vt:lpstr>Questions et réponses</vt:lpstr>
    </vt:vector>
  </TitlesOfParts>
  <Company>HRSDC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ESDC Accessibility Roadmap Planning</dc:title>
  <dc:creator>Lali Mazeikis</dc:creator>
  <cp:lastModifiedBy>Lambert, Roch R [NC]</cp:lastModifiedBy>
  <cp:revision>1021</cp:revision>
  <cp:lastPrinted>2019-12-03T21:29:09Z</cp:lastPrinted>
  <dcterms:created xsi:type="dcterms:W3CDTF">2019-06-13T12:28:04Z</dcterms:created>
  <dcterms:modified xsi:type="dcterms:W3CDTF">2020-02-14T15:36:55Z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temRetentionFormula">
    <vt:lpwstr/>
  </property>
  <property fmtid="{D5CDD505-2E9C-101B-9397-08002B2CF9AE}" pid="3" name="_dlc_policyId">
    <vt:lpwstr/>
  </property>
  <property fmtid="{D5CDD505-2E9C-101B-9397-08002B2CF9AE}" pid="4" name="ContentTypeId">
    <vt:lpwstr>0x0101040003A63F095AE43C418C5EB8D418AD87E4008A2F70CE93A5824AB942A768F5BED4E8</vt:lpwstr>
  </property>
  <property fmtid="{D5CDD505-2E9C-101B-9397-08002B2CF9AE}" pid="5" name="WorkflowChangePath">
    <vt:lpwstr>7ab30019-3554-4919-b6f6-c90dc74a1bdf,5;</vt:lpwstr>
  </property>
</Properties>
</file>