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2" r:id="rId3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4" r:id="rId24"/>
    <p:sldId id="32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2D7"/>
    <a:srgbClr val="8BADE5"/>
    <a:srgbClr val="A6E098"/>
    <a:srgbClr val="D4F0CD"/>
    <a:srgbClr val="A4A12B"/>
    <a:srgbClr val="D2D258"/>
    <a:srgbClr val="BC3100"/>
    <a:srgbClr val="EE3E00"/>
    <a:srgbClr val="FF5319"/>
    <a:srgbClr val="60B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5" autoAdjust="0"/>
    <p:restoredTop sz="92623" autoAdjust="0"/>
  </p:normalViewPr>
  <p:slideViewPr>
    <p:cSldViewPr snapToGrid="0" snapToObjects="1">
      <p:cViewPr varScale="1">
        <p:scale>
          <a:sx n="80" d="100"/>
          <a:sy n="80" d="100"/>
        </p:scale>
        <p:origin x="802" y="48"/>
      </p:cViewPr>
      <p:guideLst>
        <p:guide pos="370"/>
        <p:guide orient="horz" pos="845"/>
        <p:guide orient="horz" pos="3906"/>
        <p:guide pos="7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EA6A-15C7-4A44-8A25-5B245D082335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DBD-5A1C-C744-986C-C63104651E86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4D4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644400" y="233363"/>
            <a:ext cx="10978544" cy="7524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725776" y="1371283"/>
            <a:ext cx="10978544" cy="4968557"/>
          </a:xfrm>
        </p:spPr>
        <p:txBody>
          <a:bodyPr/>
          <a:lstStyle>
            <a:lvl1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  <a:lvl2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2pPr>
            <a:lvl3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3pPr>
            <a:lvl4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4pPr>
            <a:lvl5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1990319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190958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A</a:t>
            </a:r>
            <a:r>
              <a:rPr kumimoji="1" lang="zh-CN" altLang="en-US" sz="2000">
                <a:solidFill>
                  <a:schemeClr val="bg2"/>
                </a:solidFill>
              </a:rPr>
              <a:t>创建</a:t>
            </a:r>
            <a:r>
              <a:rPr kumimoji="1" lang="zh-CN" altLang="en-US" sz="2000" dirty="0">
                <a:solidFill>
                  <a:schemeClr val="bg2"/>
                </a:solidFill>
              </a:rPr>
              <a:t>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2467571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2386836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1990319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190958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A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2467571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2386836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2940644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2859909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A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BC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A4A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4D8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B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D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创建</a:t>
            </a:r>
            <a:r>
              <a:rPr lang="en-US" altLang="zh-CN" sz="2400" dirty="0">
                <a:solidFill>
                  <a:schemeClr val="bg2"/>
                </a:solidFill>
              </a:rPr>
              <a:t>BFC</a:t>
            </a:r>
            <a:r>
              <a:rPr lang="zh-CN" altLang="en-US" sz="2400" dirty="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具体规则：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的元素，它的自动高度需要计算浮动元素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的元素，它的边框盒不会与浮动元素重叠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的元素，不会和它的子元素进行外边距合并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的元素，它的边框盒不会与浮动元素重叠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的元素，不会和它的子元素进行外边距合并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的元素，它的自动高度需要计算浮动元素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的元素，不会和它的子元素进行外边距合并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的元素，它的自动高度需要计算浮动元素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的元素，它的边框盒不会与浮动元素重叠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BC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A4A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4D8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B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D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87375" y="2606338"/>
            <a:ext cx="6378669" cy="581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常规流块盒在水平方向上，必须撑满包含块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87375" y="2606338"/>
            <a:ext cx="9491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常规流块盒在水平方向上，必须撑满包含块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常规流块盒在包含块的垂直方向上依次摆放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常规流块盒若外边距无缝相邻，则进行外边距合并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常规流块盒的自动高度和摆放位置，无视浮动元素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根元素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浮动和绝对定位元素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overflow</a:t>
            </a:r>
            <a:r>
              <a:rPr lang="zh-CN" altLang="en-US" sz="2400"/>
              <a:t>不等于</a:t>
            </a:r>
            <a:r>
              <a:rPr lang="en-US" altLang="zh-CN" sz="2400"/>
              <a:t>visible</a:t>
            </a:r>
            <a:r>
              <a:rPr lang="zh-CN" altLang="en-US" sz="2400"/>
              <a:t>的块盒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根元素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浮动和绝对定位元素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overflow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不等于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visible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的块盒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2801" y="3772207"/>
            <a:ext cx="734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tx2"/>
                </a:solidFill>
                <a:latin typeface="+mn-lt"/>
              </a:rPr>
              <a:t>意味着，</a:t>
            </a:r>
            <a:r>
              <a:rPr kumimoji="1" lang="en-US" altLang="zh-CN" sz="2000">
                <a:solidFill>
                  <a:schemeClr val="tx2"/>
                </a:solidFill>
              </a:rPr>
              <a:t>&lt;html&gt;</a:t>
            </a:r>
            <a:r>
              <a:rPr kumimoji="1" lang="zh-CN" altLang="en-US" sz="2000">
                <a:solidFill>
                  <a:schemeClr val="tx2"/>
                </a:solidFill>
              </a:rPr>
              <a:t>元素创建的</a:t>
            </a:r>
            <a:r>
              <a:rPr kumimoji="1" lang="en-US" altLang="zh-CN" sz="2000">
                <a:solidFill>
                  <a:schemeClr val="tx2"/>
                </a:solidFill>
              </a:rPr>
              <a:t>BFC</a:t>
            </a:r>
            <a:r>
              <a:rPr kumimoji="1" lang="zh-CN" altLang="en-US" sz="2000">
                <a:solidFill>
                  <a:schemeClr val="tx2"/>
                </a:solidFill>
              </a:rPr>
              <a:t>区域，覆盖了网页中所有的元素</a:t>
            </a:r>
            <a:endParaRPr kumimoji="1" lang="zh-CN" altLang="en-US" sz="2000">
              <a:solidFill>
                <a:schemeClr val="tx2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根元素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浮动和绝对定位元素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overflow</a:t>
            </a:r>
            <a:r>
              <a:rPr lang="zh-CN" altLang="en-US" sz="2400"/>
              <a:t>不等于</a:t>
            </a:r>
            <a:r>
              <a:rPr lang="en-US" altLang="zh-CN" sz="2400"/>
              <a:t>visible</a:t>
            </a:r>
            <a:r>
              <a:rPr lang="zh-CN" altLang="en-US" sz="2400"/>
              <a:t>的块盒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082801" y="3772207"/>
            <a:ext cx="734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  <a:latin typeface="+mn-lt"/>
              </a:rPr>
              <a:t>意味着，</a:t>
            </a:r>
            <a:r>
              <a:rPr kumimoji="1" lang="en-US" altLang="zh-CN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&lt;html&gt;</a:t>
            </a:r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元素创建的</a:t>
            </a:r>
            <a:r>
              <a:rPr kumimoji="1" lang="en-US" altLang="zh-CN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区域，覆盖了网页中所有的元素</a:t>
            </a:r>
            <a:endParaRPr kumimoji="1" lang="zh-CN" altLang="en-US" sz="20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1546" y="2609899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元素</a:t>
            </a:r>
            <a:r>
              <a:rPr lang="en-US" altLang="zh-CN">
                <a:solidFill>
                  <a:schemeClr val="bg2"/>
                </a:solidFill>
              </a:rPr>
              <a:t>D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IMING" val="|54.2|16.1"/>
</p:tagLst>
</file>

<file path=ppt/tags/tag10.xml><?xml version="1.0" encoding="utf-8"?>
<p:tagLst xmlns:p="http://schemas.openxmlformats.org/presentationml/2006/main">
  <p:tag name="TIMING" val="|5"/>
</p:tagLst>
</file>

<file path=ppt/tags/tag11.xml><?xml version="1.0" encoding="utf-8"?>
<p:tagLst xmlns:p="http://schemas.openxmlformats.org/presentationml/2006/main">
  <p:tag name="TIMING" val="|5"/>
</p:tagLst>
</file>

<file path=ppt/tags/tag12.xml><?xml version="1.0" encoding="utf-8"?>
<p:tagLst xmlns:p="http://schemas.openxmlformats.org/presentationml/2006/main">
  <p:tag name="TIMING" val="|5"/>
</p:tagLst>
</file>

<file path=ppt/tags/tag13.xml><?xml version="1.0" encoding="utf-8"?>
<p:tagLst xmlns:p="http://schemas.openxmlformats.org/presentationml/2006/main">
  <p:tag name="TIMING" val="|5"/>
</p:tagLst>
</file>

<file path=ppt/tags/tag14.xml><?xml version="1.0" encoding="utf-8"?>
<p:tagLst xmlns:p="http://schemas.openxmlformats.org/presentationml/2006/main">
  <p:tag name="TIMING" val="|3.7|13.9"/>
</p:tagLst>
</file>

<file path=ppt/tags/tag15.xml><?xml version="1.0" encoding="utf-8"?>
<p:tagLst xmlns:p="http://schemas.openxmlformats.org/presentationml/2006/main">
  <p:tag name="TIMING" val="|5"/>
</p:tagLst>
</file>

<file path=ppt/tags/tag16.xml><?xml version="1.0" encoding="utf-8"?>
<p:tagLst xmlns:p="http://schemas.openxmlformats.org/presentationml/2006/main">
  <p:tag name="TIMING" val="|8"/>
</p:tagLst>
</file>

<file path=ppt/tags/tag17.xml><?xml version="1.0" encoding="utf-8"?>
<p:tagLst xmlns:p="http://schemas.openxmlformats.org/presentationml/2006/main">
  <p:tag name="TIMING" val="|5"/>
</p:tagLst>
</file>

<file path=ppt/tags/tag18.xml><?xml version="1.0" encoding="utf-8"?>
<p:tagLst xmlns:p="http://schemas.openxmlformats.org/presentationml/2006/main">
  <p:tag name="TIMING" val="|5"/>
</p:tagLst>
</file>

<file path=ppt/tags/tag19.xml><?xml version="1.0" encoding="utf-8"?>
<p:tagLst xmlns:p="http://schemas.openxmlformats.org/presentationml/2006/main">
  <p:tag name="TIMING" val="|5"/>
</p:tagLst>
</file>

<file path=ppt/tags/tag2.xml><?xml version="1.0" encoding="utf-8"?>
<p:tagLst xmlns:p="http://schemas.openxmlformats.org/presentationml/2006/main">
  <p:tag name="TIMING" val="|5"/>
</p:tagLst>
</file>

<file path=ppt/tags/tag20.xml><?xml version="1.0" encoding="utf-8"?>
<p:tagLst xmlns:p="http://schemas.openxmlformats.org/presentationml/2006/main">
  <p:tag name="TIMING" val="|5"/>
</p:tagLst>
</file>

<file path=ppt/tags/tag21.xml><?xml version="1.0" encoding="utf-8"?>
<p:tagLst xmlns:p="http://schemas.openxmlformats.org/presentationml/2006/main">
  <p:tag name="TIMING" val="|5"/>
</p:tagLst>
</file>

<file path=ppt/tags/tag22.xml><?xml version="1.0" encoding="utf-8"?>
<p:tagLst xmlns:p="http://schemas.openxmlformats.org/presentationml/2006/main">
  <p:tag name="TIMING" val="|5"/>
</p:tagLst>
</file>

<file path=ppt/tags/tag3.xml><?xml version="1.0" encoding="utf-8"?>
<p:tagLst xmlns:p="http://schemas.openxmlformats.org/presentationml/2006/main">
  <p:tag name="TIMING" val="|6.3"/>
</p:tagLst>
</file>

<file path=ppt/tags/tag4.xml><?xml version="1.0" encoding="utf-8"?>
<p:tagLst xmlns:p="http://schemas.openxmlformats.org/presentationml/2006/main">
  <p:tag name="TIMING" val="|17.4|31.5"/>
</p:tagLst>
</file>

<file path=ppt/tags/tag5.xml><?xml version="1.0" encoding="utf-8"?>
<p:tagLst xmlns:p="http://schemas.openxmlformats.org/presentationml/2006/main">
  <p:tag name="TIMING" val="|5"/>
</p:tagLst>
</file>

<file path=ppt/tags/tag6.xml><?xml version="1.0" encoding="utf-8"?>
<p:tagLst xmlns:p="http://schemas.openxmlformats.org/presentationml/2006/main">
  <p:tag name="TIMING" val="|2.9|20.4|8"/>
</p:tagLst>
</file>

<file path=ppt/tags/tag7.xml><?xml version="1.0" encoding="utf-8"?>
<p:tagLst xmlns:p="http://schemas.openxmlformats.org/presentationml/2006/main">
  <p:tag name="TIMING" val="|2.2"/>
</p:tagLst>
</file>

<file path=ppt/tags/tag8.xml><?xml version="1.0" encoding="utf-8"?>
<p:tagLst xmlns:p="http://schemas.openxmlformats.org/presentationml/2006/main">
  <p:tag name="TIMING" val="|5"/>
</p:tagLst>
</file>

<file path=ppt/tags/tag9.xml><?xml version="1.0" encoding="utf-8"?>
<p:tagLst xmlns:p="http://schemas.openxmlformats.org/presentationml/2006/main">
  <p:tag name="TIMING" val="|5"/>
</p:tagLst>
</file>

<file path=ppt/theme/theme1.xml><?xml version="1.0" encoding="utf-8"?>
<a:theme xmlns:a="http://schemas.openxmlformats.org/drawingml/2006/main" name="Office 主题">
  <a:themeElements>
    <a:clrScheme name="html">
      <a:dk1>
        <a:srgbClr val="E5E09C"/>
      </a:dk1>
      <a:lt1>
        <a:srgbClr val="F2F2F2"/>
      </a:lt1>
      <a:dk2>
        <a:srgbClr val="93D983"/>
      </a:dk2>
      <a:lt2>
        <a:srgbClr val="FFFFFF"/>
      </a:lt2>
      <a:accent1>
        <a:srgbClr val="E46870"/>
      </a:accent1>
      <a:accent2>
        <a:srgbClr val="C73387"/>
      </a:accent2>
      <a:accent3>
        <a:srgbClr val="DD7157"/>
      </a:accent3>
      <a:accent4>
        <a:srgbClr val="1793AF"/>
      </a:accent4>
      <a:accent5>
        <a:srgbClr val="56543B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翩翩体-简粗体"/>
        <a:cs typeface=""/>
      </a:majorFont>
      <a:minorFont>
        <a:latin typeface="Consola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4800" b="1">
            <a:solidFill>
              <a:srgbClr val="C43886"/>
            </a:solidFill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3092</Words>
  <Application>WPS 演示</Application>
  <PresentationFormat>宽屏</PresentationFormat>
  <Paragraphs>377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Arial</vt:lpstr>
      <vt:lpstr>Adobe Heiti Std R</vt:lpstr>
      <vt:lpstr>苹方-简</vt:lpstr>
      <vt:lpstr>幼圆</vt:lpstr>
      <vt:lpstr>Consolas</vt:lpstr>
      <vt:lpstr>微软雅黑</vt:lpstr>
      <vt:lpstr>汉仪旗黑</vt:lpstr>
      <vt:lpstr>宋体</vt:lpstr>
      <vt:lpstr>Arial Unicode MS</vt:lpstr>
      <vt:lpstr>翩翩体-简粗体</vt:lpstr>
      <vt:lpstr>Calibri</vt:lpstr>
      <vt:lpstr>Helvetica Neue</vt:lpstr>
      <vt:lpstr>汉仪书宋二KW</vt:lpstr>
      <vt:lpstr>Office 主题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lishunxiang</cp:lastModifiedBy>
  <cp:revision>1569</cp:revision>
  <dcterms:created xsi:type="dcterms:W3CDTF">2023-07-26T06:43:47Z</dcterms:created>
  <dcterms:modified xsi:type="dcterms:W3CDTF">2023-07-26T06:43:47Z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FA08E96187DB7E319EC0C064DCCA0A5A_43</vt:lpwstr>
  </property>
  <property fmtid="{D5CDD505-2E9C-101B-9397-08002B2CF9AE}" pid="3" name="KSOProductBuildVer">
    <vt:lpwstr>2052-5.5.1.7991</vt:lpwstr>
  </property>
</Properties>
</file>