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80"/>
          </p14:sldIdLst>
        </p14:section>
        <p14:section name="2023 v1" id="{6F685CA3-05FF-45EC-BAA0-7BA627D286F5}">
          <p14:sldIdLst>
            <p14:sldId id="279"/>
          </p14:sldIdLst>
        </p14:section>
        <p14:section name="2023 vUK" id="{A7604521-A974-4EF0-AF97-1B53F86AF5D3}">
          <p14:sldIdLst>
            <p14:sldId id="283"/>
          </p14:sldIdLst>
        </p14:section>
        <p14:section name="2023vUS" id="{6CAF8C64-1E26-46C7-85E1-FD17666BA3A4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100" d="100"/>
          <a:sy n="100" d="100"/>
        </p:scale>
        <p:origin x="58" y="307"/>
      </p:cViewPr>
      <p:guideLst>
        <p:guide orient="horz" pos="3120"/>
        <p:guide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23/4/2023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01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38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1831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23-Apr-23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23-Apr-23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15.pn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Relationship Id="rId8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5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2.png"/><Relationship Id="rId28" Type="http://schemas.openxmlformats.org/officeDocument/2006/relationships/hyperlink" Target="https://www.credly.com/badges/dbb15fa0-4312-4fa0-88fe-dfd456be6ee5/linked_in?t=rnaiho" TargetMode="External"/><Relationship Id="rId10" Type="http://schemas.openxmlformats.org/officeDocument/2006/relationships/image" Target="../media/image2.png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19.svg"/><Relationship Id="rId14" Type="http://schemas.openxmlformats.org/officeDocument/2006/relationships/image" Target="../media/image6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zwong.github.io/CV" TargetMode="External"/><Relationship Id="rId13" Type="http://schemas.openxmlformats.org/officeDocument/2006/relationships/image" Target="../media/image7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?who=pdf" TargetMode="External"/><Relationship Id="rId11" Type="http://schemas.openxmlformats.org/officeDocument/2006/relationships/image" Target="../media/image5.png"/><Relationship Id="rId24" Type="http://schemas.openxmlformats.org/officeDocument/2006/relationships/hyperlink" Target="https://www.credly.com/badges/585485c7-94ca-4686-871a-1d587d062742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4.svg"/><Relationship Id="rId19" Type="http://schemas.openxmlformats.org/officeDocument/2006/relationships/image" Target="../media/image11.png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dbb15fa0-4312-4fa0-88fe-dfd456be6ee5/linked_in?t=rnaiho" TargetMode="External"/><Relationship Id="rId3" Type="http://schemas.openxmlformats.org/officeDocument/2006/relationships/hyperlink" Target="mailto:cenz@engineer.com" TargetMode="Externa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zwong.github.io/CV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www.credly.com/badges/585485c7-94ca-4686-871a-1d587d062742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6.svg"/><Relationship Id="rId19" Type="http://schemas.openxmlformats.org/officeDocument/2006/relationships/image" Target="../media/image11.png"/><Relationship Id="rId31" Type="http://schemas.openxmlformats.org/officeDocument/2006/relationships/hyperlink" Target="https://cenzwong.github.io/?who=pdf" TargetMode="External"/><Relationship Id="rId4" Type="http://schemas.openxmlformats.org/officeDocument/2006/relationships/hyperlink" Target="https://www.linkedin.com/in/cenzwong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8.pn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832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[GGPA </a:t>
            </a:r>
            <a:r>
              <a:rPr lang="en-US" altLang="zh-TW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  <a:p>
            <a:pPr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b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segmentation project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property management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report pipeline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for an automotive company,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Pythonic dashboard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</a:t>
              </a:r>
              <a:r>
                <a:rPr lang="en-US" sz="1100" i="1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conducted training sessions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1100" b="0" i="1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915827"/>
            <a:ext cx="4561734" cy="519438"/>
          </a:xfrm>
          <a:custGeom>
            <a:avLst/>
            <a:gdLst>
              <a:gd name="connsiteX0" fmla="*/ 0 w 4561734"/>
              <a:gd name="connsiteY0" fmla="*/ 0 h 519438"/>
              <a:gd name="connsiteX1" fmla="*/ 697294 w 4561734"/>
              <a:gd name="connsiteY1" fmla="*/ 0 h 519438"/>
              <a:gd name="connsiteX2" fmla="*/ 1440205 w 4561734"/>
              <a:gd name="connsiteY2" fmla="*/ 0 h 519438"/>
              <a:gd name="connsiteX3" fmla="*/ 1955029 w 4561734"/>
              <a:gd name="connsiteY3" fmla="*/ 0 h 519438"/>
              <a:gd name="connsiteX4" fmla="*/ 2652322 w 4561734"/>
              <a:gd name="connsiteY4" fmla="*/ 0 h 519438"/>
              <a:gd name="connsiteX5" fmla="*/ 3212764 w 4561734"/>
              <a:gd name="connsiteY5" fmla="*/ 0 h 519438"/>
              <a:gd name="connsiteX6" fmla="*/ 3955675 w 4561734"/>
              <a:gd name="connsiteY6" fmla="*/ 0 h 519438"/>
              <a:gd name="connsiteX7" fmla="*/ 4561734 w 4561734"/>
              <a:gd name="connsiteY7" fmla="*/ 0 h 519438"/>
              <a:gd name="connsiteX8" fmla="*/ 4561734 w 4561734"/>
              <a:gd name="connsiteY8" fmla="*/ 519438 h 519438"/>
              <a:gd name="connsiteX9" fmla="*/ 3818823 w 4561734"/>
              <a:gd name="connsiteY9" fmla="*/ 519438 h 519438"/>
              <a:gd name="connsiteX10" fmla="*/ 3075912 w 4561734"/>
              <a:gd name="connsiteY10" fmla="*/ 519438 h 519438"/>
              <a:gd name="connsiteX11" fmla="*/ 2333001 w 4561734"/>
              <a:gd name="connsiteY11" fmla="*/ 519438 h 519438"/>
              <a:gd name="connsiteX12" fmla="*/ 1635707 w 4561734"/>
              <a:gd name="connsiteY12" fmla="*/ 519438 h 519438"/>
              <a:gd name="connsiteX13" fmla="*/ 892797 w 4561734"/>
              <a:gd name="connsiteY13" fmla="*/ 519438 h 519438"/>
              <a:gd name="connsiteX14" fmla="*/ 0 w 4561734"/>
              <a:gd name="connsiteY14" fmla="*/ 519438 h 519438"/>
              <a:gd name="connsiteX15" fmla="*/ 0 w 4561734"/>
              <a:gd name="connsiteY15" fmla="*/ 0 h 51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1943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3938" y="247612"/>
                  <a:pt x="4585669" y="322564"/>
                  <a:pt x="4561734" y="519438"/>
                </a:cubicBezTo>
                <a:cubicBezTo>
                  <a:pt x="4313481" y="536890"/>
                  <a:pt x="4054039" y="526249"/>
                  <a:pt x="3818823" y="519438"/>
                </a:cubicBezTo>
                <a:cubicBezTo>
                  <a:pt x="3583607" y="512627"/>
                  <a:pt x="3339886" y="506445"/>
                  <a:pt x="3075912" y="519438"/>
                </a:cubicBezTo>
                <a:cubicBezTo>
                  <a:pt x="2811938" y="532431"/>
                  <a:pt x="2629327" y="510409"/>
                  <a:pt x="2333001" y="519438"/>
                </a:cubicBezTo>
                <a:cubicBezTo>
                  <a:pt x="2036675" y="528467"/>
                  <a:pt x="1841768" y="505427"/>
                  <a:pt x="1635707" y="519438"/>
                </a:cubicBezTo>
                <a:cubicBezTo>
                  <a:pt x="1429646" y="533449"/>
                  <a:pt x="1176540" y="484608"/>
                  <a:pt x="892797" y="519438"/>
                </a:cubicBezTo>
                <a:cubicBezTo>
                  <a:pt x="609054" y="554269"/>
                  <a:pt x="338367" y="536890"/>
                  <a:pt x="0" y="519438"/>
                </a:cubicBezTo>
                <a:cubicBezTo>
                  <a:pt x="23244" y="396064"/>
                  <a:pt x="-10267" y="163299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Engineering,        [WGPA </a:t>
            </a:r>
            <a:r>
              <a:rPr lang="en-US" altLang="zh-TW" sz="900" b="1" dirty="0"/>
              <a:t>:</a:t>
            </a:r>
            <a:r>
              <a:rPr lang="en-US" sz="900" b="1" dirty="0"/>
              <a:t> 3.42]</a:t>
            </a:r>
          </a:p>
          <a:p>
            <a:pPr algn="l"/>
            <a:r>
              <a:rPr lang="en-US" sz="11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7517"/>
              </p:ext>
            </p:extLst>
          </p:nvPr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6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8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7" y="1974615"/>
            <a:ext cx="4407890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BABFAD-3CB5-4363-61E3-E333ACFA0B5E}"/>
              </a:ext>
            </a:extLst>
          </p:cNvPr>
          <p:cNvGrpSpPr/>
          <p:nvPr/>
        </p:nvGrpSpPr>
        <p:grpSpPr>
          <a:xfrm>
            <a:off x="151842" y="3673305"/>
            <a:ext cx="907733" cy="5422920"/>
            <a:chOff x="303793" y="3620253"/>
            <a:chExt cx="907733" cy="54229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81BC9-C16E-A43C-D3E0-AB32271D17DC}"/>
                </a:ext>
              </a:extLst>
            </p:cNvPr>
            <p:cNvSpPr txBox="1"/>
            <p:nvPr/>
          </p:nvSpPr>
          <p:spPr>
            <a:xfrm>
              <a:off x="303793" y="858150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May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2018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FB52C4-044D-56C6-FC0E-01BD76FD3A92}"/>
                </a:ext>
              </a:extLst>
            </p:cNvPr>
            <p:cNvSpPr txBox="1"/>
            <p:nvPr/>
          </p:nvSpPr>
          <p:spPr>
            <a:xfrm>
              <a:off x="303793" y="8161948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Aug 2019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Jul 2019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63EB43-B327-0CDB-5C6E-ECB3C91FC1B4}"/>
                </a:ext>
              </a:extLst>
            </p:cNvPr>
            <p:cNvSpPr txBox="1"/>
            <p:nvPr/>
          </p:nvSpPr>
          <p:spPr>
            <a:xfrm>
              <a:off x="303793" y="6726483"/>
              <a:ext cx="9077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Jun 2020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BB072-6C40-CEB9-34FF-FD7D04A05031}"/>
                </a:ext>
              </a:extLst>
            </p:cNvPr>
            <p:cNvSpPr txBox="1"/>
            <p:nvPr/>
          </p:nvSpPr>
          <p:spPr>
            <a:xfrm>
              <a:off x="428228" y="3620253"/>
              <a:ext cx="6588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Now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|</a:t>
              </a:r>
            </a:p>
            <a:p>
              <a:pPr algn="ctr"/>
              <a:r>
                <a:rPr lang="en-US" sz="800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Dec 2021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818562" y="3456578"/>
            <a:ext cx="5718811" cy="6359290"/>
            <a:chOff x="990697" y="4307792"/>
            <a:chExt cx="5718811" cy="6359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6181179"/>
            </a:xfrm>
            <a:custGeom>
              <a:avLst/>
              <a:gdLst>
                <a:gd name="connsiteX0" fmla="*/ 0 w 5718811"/>
                <a:gd name="connsiteY0" fmla="*/ 0 h 6181179"/>
                <a:gd name="connsiteX1" fmla="*/ 692612 w 5718811"/>
                <a:gd name="connsiteY1" fmla="*/ 0 h 6181179"/>
                <a:gd name="connsiteX2" fmla="*/ 1156471 w 5718811"/>
                <a:gd name="connsiteY2" fmla="*/ 0 h 6181179"/>
                <a:gd name="connsiteX3" fmla="*/ 1677518 w 5718811"/>
                <a:gd name="connsiteY3" fmla="*/ 0 h 6181179"/>
                <a:gd name="connsiteX4" fmla="*/ 2141377 w 5718811"/>
                <a:gd name="connsiteY4" fmla="*/ 0 h 6181179"/>
                <a:gd name="connsiteX5" fmla="*/ 2719612 w 5718811"/>
                <a:gd name="connsiteY5" fmla="*/ 0 h 6181179"/>
                <a:gd name="connsiteX6" fmla="*/ 3469412 w 5718811"/>
                <a:gd name="connsiteY6" fmla="*/ 0 h 6181179"/>
                <a:gd name="connsiteX7" fmla="*/ 3933271 w 5718811"/>
                <a:gd name="connsiteY7" fmla="*/ 0 h 6181179"/>
                <a:gd name="connsiteX8" fmla="*/ 4397130 w 5718811"/>
                <a:gd name="connsiteY8" fmla="*/ 0 h 6181179"/>
                <a:gd name="connsiteX9" fmla="*/ 4860989 w 5718811"/>
                <a:gd name="connsiteY9" fmla="*/ 0 h 6181179"/>
                <a:gd name="connsiteX10" fmla="*/ 5718811 w 5718811"/>
                <a:gd name="connsiteY10" fmla="*/ 0 h 6181179"/>
                <a:gd name="connsiteX11" fmla="*/ 5718811 w 5718811"/>
                <a:gd name="connsiteY11" fmla="*/ 748609 h 6181179"/>
                <a:gd name="connsiteX12" fmla="*/ 5718811 w 5718811"/>
                <a:gd name="connsiteY12" fmla="*/ 1435407 h 6181179"/>
                <a:gd name="connsiteX13" fmla="*/ 5718811 w 5718811"/>
                <a:gd name="connsiteY13" fmla="*/ 2184017 h 6181179"/>
                <a:gd name="connsiteX14" fmla="*/ 5718811 w 5718811"/>
                <a:gd name="connsiteY14" fmla="*/ 2747191 h 6181179"/>
                <a:gd name="connsiteX15" fmla="*/ 5718811 w 5718811"/>
                <a:gd name="connsiteY15" fmla="*/ 3310365 h 6181179"/>
                <a:gd name="connsiteX16" fmla="*/ 5718811 w 5718811"/>
                <a:gd name="connsiteY16" fmla="*/ 4120786 h 6181179"/>
                <a:gd name="connsiteX17" fmla="*/ 5718811 w 5718811"/>
                <a:gd name="connsiteY17" fmla="*/ 4869395 h 6181179"/>
                <a:gd name="connsiteX18" fmla="*/ 5718811 w 5718811"/>
                <a:gd name="connsiteY18" fmla="*/ 6181179 h 6181179"/>
                <a:gd name="connsiteX19" fmla="*/ 4969011 w 5718811"/>
                <a:gd name="connsiteY19" fmla="*/ 6181179 h 6181179"/>
                <a:gd name="connsiteX20" fmla="*/ 4333588 w 5718811"/>
                <a:gd name="connsiteY20" fmla="*/ 6181179 h 6181179"/>
                <a:gd name="connsiteX21" fmla="*/ 3869729 w 5718811"/>
                <a:gd name="connsiteY21" fmla="*/ 6181179 h 6181179"/>
                <a:gd name="connsiteX22" fmla="*/ 3405870 w 5718811"/>
                <a:gd name="connsiteY22" fmla="*/ 6181179 h 6181179"/>
                <a:gd name="connsiteX23" fmla="*/ 2884822 w 5718811"/>
                <a:gd name="connsiteY23" fmla="*/ 6181179 h 6181179"/>
                <a:gd name="connsiteX24" fmla="*/ 2306587 w 5718811"/>
                <a:gd name="connsiteY24" fmla="*/ 6181179 h 6181179"/>
                <a:gd name="connsiteX25" fmla="*/ 1556787 w 5718811"/>
                <a:gd name="connsiteY25" fmla="*/ 6181179 h 6181179"/>
                <a:gd name="connsiteX26" fmla="*/ 806988 w 5718811"/>
                <a:gd name="connsiteY26" fmla="*/ 6181179 h 6181179"/>
                <a:gd name="connsiteX27" fmla="*/ 0 w 5718811"/>
                <a:gd name="connsiteY27" fmla="*/ 6181179 h 6181179"/>
                <a:gd name="connsiteX28" fmla="*/ 0 w 5718811"/>
                <a:gd name="connsiteY28" fmla="*/ 5618005 h 6181179"/>
                <a:gd name="connsiteX29" fmla="*/ 0 w 5718811"/>
                <a:gd name="connsiteY29" fmla="*/ 5054831 h 6181179"/>
                <a:gd name="connsiteX30" fmla="*/ 0 w 5718811"/>
                <a:gd name="connsiteY30" fmla="*/ 4429845 h 6181179"/>
                <a:gd name="connsiteX31" fmla="*/ 0 w 5718811"/>
                <a:gd name="connsiteY31" fmla="*/ 3928483 h 6181179"/>
                <a:gd name="connsiteX32" fmla="*/ 0 w 5718811"/>
                <a:gd name="connsiteY32" fmla="*/ 3179873 h 6181179"/>
                <a:gd name="connsiteX33" fmla="*/ 0 w 5718811"/>
                <a:gd name="connsiteY33" fmla="*/ 2678511 h 6181179"/>
                <a:gd name="connsiteX34" fmla="*/ 0 w 5718811"/>
                <a:gd name="connsiteY34" fmla="*/ 1868090 h 6181179"/>
                <a:gd name="connsiteX35" fmla="*/ 0 w 5718811"/>
                <a:gd name="connsiteY35" fmla="*/ 1243104 h 6181179"/>
                <a:gd name="connsiteX36" fmla="*/ 0 w 5718811"/>
                <a:gd name="connsiteY36" fmla="*/ 618118 h 6181179"/>
                <a:gd name="connsiteX37" fmla="*/ 0 w 5718811"/>
                <a:gd name="connsiteY37" fmla="*/ 0 h 61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6181179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02183" y="220453"/>
                    <a:pt x="5685727" y="501646"/>
                    <a:pt x="5718811" y="748609"/>
                  </a:cubicBezTo>
                  <a:cubicBezTo>
                    <a:pt x="5751895" y="995572"/>
                    <a:pt x="5723196" y="1263187"/>
                    <a:pt x="5718811" y="1435407"/>
                  </a:cubicBezTo>
                  <a:cubicBezTo>
                    <a:pt x="5714426" y="1607627"/>
                    <a:pt x="5715764" y="1859764"/>
                    <a:pt x="5718811" y="2184017"/>
                  </a:cubicBezTo>
                  <a:cubicBezTo>
                    <a:pt x="5721859" y="2508270"/>
                    <a:pt x="5725078" y="2470420"/>
                    <a:pt x="5718811" y="2747191"/>
                  </a:cubicBezTo>
                  <a:cubicBezTo>
                    <a:pt x="5712544" y="3023962"/>
                    <a:pt x="5724473" y="3135788"/>
                    <a:pt x="5718811" y="3310365"/>
                  </a:cubicBezTo>
                  <a:cubicBezTo>
                    <a:pt x="5713149" y="3484942"/>
                    <a:pt x="5728794" y="3881188"/>
                    <a:pt x="5718811" y="4120786"/>
                  </a:cubicBezTo>
                  <a:cubicBezTo>
                    <a:pt x="5708828" y="4360384"/>
                    <a:pt x="5702320" y="4582986"/>
                    <a:pt x="5718811" y="4869395"/>
                  </a:cubicBezTo>
                  <a:cubicBezTo>
                    <a:pt x="5735302" y="5155804"/>
                    <a:pt x="5717950" y="5584075"/>
                    <a:pt x="5718811" y="6181179"/>
                  </a:cubicBezTo>
                  <a:cubicBezTo>
                    <a:pt x="5391980" y="6191937"/>
                    <a:pt x="5220436" y="6159913"/>
                    <a:pt x="4969011" y="6181179"/>
                  </a:cubicBezTo>
                  <a:cubicBezTo>
                    <a:pt x="4717586" y="6202445"/>
                    <a:pt x="4615767" y="6203564"/>
                    <a:pt x="4333588" y="6181179"/>
                  </a:cubicBezTo>
                  <a:cubicBezTo>
                    <a:pt x="4051409" y="6158794"/>
                    <a:pt x="4083963" y="6191171"/>
                    <a:pt x="3869729" y="6181179"/>
                  </a:cubicBezTo>
                  <a:cubicBezTo>
                    <a:pt x="3655495" y="6171187"/>
                    <a:pt x="3558345" y="6168277"/>
                    <a:pt x="3405870" y="6181179"/>
                  </a:cubicBezTo>
                  <a:cubicBezTo>
                    <a:pt x="3253395" y="6194081"/>
                    <a:pt x="3014319" y="6155293"/>
                    <a:pt x="2884822" y="6181179"/>
                  </a:cubicBezTo>
                  <a:cubicBezTo>
                    <a:pt x="2755325" y="6207065"/>
                    <a:pt x="2570831" y="6153495"/>
                    <a:pt x="2306587" y="6181179"/>
                  </a:cubicBezTo>
                  <a:cubicBezTo>
                    <a:pt x="2042343" y="6208863"/>
                    <a:pt x="1740153" y="6158503"/>
                    <a:pt x="1556787" y="6181179"/>
                  </a:cubicBezTo>
                  <a:cubicBezTo>
                    <a:pt x="1373421" y="6203855"/>
                    <a:pt x="972939" y="6168744"/>
                    <a:pt x="806988" y="6181179"/>
                  </a:cubicBezTo>
                  <a:cubicBezTo>
                    <a:pt x="641037" y="6193614"/>
                    <a:pt x="315181" y="6143320"/>
                    <a:pt x="0" y="6181179"/>
                  </a:cubicBezTo>
                  <a:cubicBezTo>
                    <a:pt x="-247" y="6052714"/>
                    <a:pt x="-19552" y="5820652"/>
                    <a:pt x="0" y="5618005"/>
                  </a:cubicBezTo>
                  <a:cubicBezTo>
                    <a:pt x="19552" y="5415358"/>
                    <a:pt x="21876" y="5305620"/>
                    <a:pt x="0" y="5054831"/>
                  </a:cubicBezTo>
                  <a:cubicBezTo>
                    <a:pt x="-21876" y="4804042"/>
                    <a:pt x="22320" y="4666272"/>
                    <a:pt x="0" y="4429845"/>
                  </a:cubicBezTo>
                  <a:cubicBezTo>
                    <a:pt x="-22320" y="4193418"/>
                    <a:pt x="8338" y="4141175"/>
                    <a:pt x="0" y="3928483"/>
                  </a:cubicBezTo>
                  <a:cubicBezTo>
                    <a:pt x="-8338" y="3715791"/>
                    <a:pt x="-3637" y="3422223"/>
                    <a:pt x="0" y="3179873"/>
                  </a:cubicBezTo>
                  <a:cubicBezTo>
                    <a:pt x="3637" y="2937523"/>
                    <a:pt x="18102" y="2911801"/>
                    <a:pt x="0" y="2678511"/>
                  </a:cubicBezTo>
                  <a:cubicBezTo>
                    <a:pt x="-18102" y="2445221"/>
                    <a:pt x="-3572" y="2112035"/>
                    <a:pt x="0" y="1868090"/>
                  </a:cubicBezTo>
                  <a:cubicBezTo>
                    <a:pt x="3572" y="1624145"/>
                    <a:pt x="-31128" y="1441216"/>
                    <a:pt x="0" y="1243104"/>
                  </a:cubicBezTo>
                  <a:cubicBezTo>
                    <a:pt x="31128" y="1044992"/>
                    <a:pt x="19150" y="802970"/>
                    <a:pt x="0" y="618118"/>
                  </a:cubicBezTo>
                  <a:cubicBezTo>
                    <a:pt x="-19150" y="433266"/>
                    <a:pt x="19884" y="215412"/>
                    <a:pt x="0" y="0"/>
                  </a:cubicBezTo>
                  <a:close/>
                </a:path>
                <a:path w="5718811" h="6181179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05511" y="191361"/>
                    <a:pt x="5713400" y="313179"/>
                    <a:pt x="5718811" y="563174"/>
                  </a:cubicBezTo>
                  <a:cubicBezTo>
                    <a:pt x="5724222" y="813169"/>
                    <a:pt x="5698958" y="1037752"/>
                    <a:pt x="5718811" y="1373595"/>
                  </a:cubicBezTo>
                  <a:cubicBezTo>
                    <a:pt x="5738664" y="1709438"/>
                    <a:pt x="5736337" y="1896224"/>
                    <a:pt x="5718811" y="2060393"/>
                  </a:cubicBezTo>
                  <a:cubicBezTo>
                    <a:pt x="5701285" y="2224562"/>
                    <a:pt x="5708681" y="2504740"/>
                    <a:pt x="5718811" y="2809002"/>
                  </a:cubicBezTo>
                  <a:cubicBezTo>
                    <a:pt x="5728941" y="3113264"/>
                    <a:pt x="5733144" y="3249159"/>
                    <a:pt x="5718811" y="3495800"/>
                  </a:cubicBezTo>
                  <a:cubicBezTo>
                    <a:pt x="5704478" y="3742441"/>
                    <a:pt x="5695285" y="3892154"/>
                    <a:pt x="5718811" y="3997162"/>
                  </a:cubicBezTo>
                  <a:cubicBezTo>
                    <a:pt x="5742337" y="4102170"/>
                    <a:pt x="5736775" y="4525687"/>
                    <a:pt x="5718811" y="4807584"/>
                  </a:cubicBezTo>
                  <a:cubicBezTo>
                    <a:pt x="5700847" y="5089481"/>
                    <a:pt x="5714654" y="5199186"/>
                    <a:pt x="5718811" y="5556193"/>
                  </a:cubicBezTo>
                  <a:cubicBezTo>
                    <a:pt x="5722968" y="5913200"/>
                    <a:pt x="5725409" y="5869341"/>
                    <a:pt x="5718811" y="6181179"/>
                  </a:cubicBezTo>
                  <a:cubicBezTo>
                    <a:pt x="5489305" y="6194766"/>
                    <a:pt x="5423538" y="6206086"/>
                    <a:pt x="5197764" y="6181179"/>
                  </a:cubicBezTo>
                  <a:cubicBezTo>
                    <a:pt x="4971990" y="6156272"/>
                    <a:pt x="4706571" y="6180373"/>
                    <a:pt x="4505152" y="6181179"/>
                  </a:cubicBezTo>
                  <a:cubicBezTo>
                    <a:pt x="4303733" y="6181985"/>
                    <a:pt x="4059576" y="6183874"/>
                    <a:pt x="3755353" y="6181179"/>
                  </a:cubicBezTo>
                  <a:cubicBezTo>
                    <a:pt x="3451130" y="6178484"/>
                    <a:pt x="3269613" y="6199510"/>
                    <a:pt x="3062741" y="6181179"/>
                  </a:cubicBezTo>
                  <a:cubicBezTo>
                    <a:pt x="2855869" y="6162848"/>
                    <a:pt x="2757256" y="6167122"/>
                    <a:pt x="2541694" y="6181179"/>
                  </a:cubicBezTo>
                  <a:cubicBezTo>
                    <a:pt x="2326132" y="6195236"/>
                    <a:pt x="2077401" y="6199051"/>
                    <a:pt x="1906270" y="6181179"/>
                  </a:cubicBezTo>
                  <a:cubicBezTo>
                    <a:pt x="1735139" y="6163307"/>
                    <a:pt x="1527153" y="6187393"/>
                    <a:pt x="1156471" y="6181179"/>
                  </a:cubicBezTo>
                  <a:cubicBezTo>
                    <a:pt x="785789" y="6174965"/>
                    <a:pt x="445528" y="6151671"/>
                    <a:pt x="0" y="6181179"/>
                  </a:cubicBezTo>
                  <a:cubicBezTo>
                    <a:pt x="-7654" y="5932547"/>
                    <a:pt x="-8253" y="5889471"/>
                    <a:pt x="0" y="5679817"/>
                  </a:cubicBezTo>
                  <a:cubicBezTo>
                    <a:pt x="8253" y="5470163"/>
                    <a:pt x="-30168" y="5245684"/>
                    <a:pt x="0" y="5054831"/>
                  </a:cubicBezTo>
                  <a:cubicBezTo>
                    <a:pt x="30168" y="4863978"/>
                    <a:pt x="-14982" y="4668946"/>
                    <a:pt x="0" y="4429845"/>
                  </a:cubicBezTo>
                  <a:cubicBezTo>
                    <a:pt x="14982" y="4190744"/>
                    <a:pt x="25303" y="3977707"/>
                    <a:pt x="0" y="3681235"/>
                  </a:cubicBezTo>
                  <a:cubicBezTo>
                    <a:pt x="-25303" y="3384763"/>
                    <a:pt x="3545" y="3272718"/>
                    <a:pt x="0" y="3118061"/>
                  </a:cubicBezTo>
                  <a:cubicBezTo>
                    <a:pt x="-3545" y="2963404"/>
                    <a:pt x="10398" y="2784564"/>
                    <a:pt x="0" y="2616699"/>
                  </a:cubicBezTo>
                  <a:cubicBezTo>
                    <a:pt x="-10398" y="2448834"/>
                    <a:pt x="34779" y="1978005"/>
                    <a:pt x="0" y="1806278"/>
                  </a:cubicBezTo>
                  <a:cubicBezTo>
                    <a:pt x="-34779" y="1634551"/>
                    <a:pt x="18735" y="1513622"/>
                    <a:pt x="0" y="1243104"/>
                  </a:cubicBezTo>
                  <a:cubicBezTo>
                    <a:pt x="-18735" y="972586"/>
                    <a:pt x="-13400" y="914485"/>
                    <a:pt x="0" y="679930"/>
                  </a:cubicBezTo>
                  <a:cubicBezTo>
                    <a:pt x="13400" y="445375"/>
                    <a:pt x="631" y="150997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Consultant in Data Engineering &amp; Architecture 🏢 Ekimetrics Hong Kong Ltd.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customer segmentation ML project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Hong Kong property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utilising Databricks, constructing an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RFM clustering model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analysis, and establishing a production pipeline.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Constructed a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engineering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worldwide automobile firm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converting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leads-to-sales reports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guaranteeing data quality, devising zoning, and employing Databricks for data intake.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serverless ingestion pipeline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digital automation and energy management company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using AWS Lambda, conducting quality checks on tables, and creating data model for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AWS Data Warehousing Solution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deployed a web dashboard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the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Country Chamber of Commerce in Hong Kong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carrying out data processing and web scraping, using the </a:t>
              </a:r>
              <a:r>
                <a:rPr lang="en-GB" sz="900" u="sng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containerised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technology for swifter website deployment.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implemented GDPR compliance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for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French car manufacturer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retrieved files from SFTP, sorted them into custom folders, and automated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delivered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face-to-face training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on Databricks for data engineering and machine learning to a </a:t>
              </a:r>
              <a:r>
                <a:rPr lang="en-GB" sz="9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global luxury brand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which included the creation of training materials.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0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Engr Project Specialist I (Innovation Lab) 🏢 Hewlett Packard Enterprise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Business Engineer Summer Intern 🏢 Wuxi Murata Electronics Co., Ltd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👨‍💻 Electronic Engineer Trainee (Gap-Year Intern) 🏢 RF Tech Ltd       	</a:t>
              </a: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3038" indent="-173038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AutoShape 2" descr="*">
            <a:extLst>
              <a:ext uri="{FF2B5EF4-FFF2-40B4-BE49-F238E27FC236}">
                <a16:creationId xmlns:a16="http://schemas.microsoft.com/office/drawing/2014/main" id="{FCCCFEA6-FA65-447C-A94C-E0A16DEB6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3" descr="*">
            <a:extLst>
              <a:ext uri="{FF2B5EF4-FFF2-40B4-BE49-F238E27FC236}">
                <a16:creationId xmlns:a16="http://schemas.microsoft.com/office/drawing/2014/main" id="{57278C34-D14A-3427-E98C-693B19426F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AutoShape 4" descr="*">
            <a:extLst>
              <a:ext uri="{FF2B5EF4-FFF2-40B4-BE49-F238E27FC236}">
                <a16:creationId xmlns:a16="http://schemas.microsoft.com/office/drawing/2014/main" id="{60FA7342-53E6-3927-DDE3-7E20BF666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6" descr="*">
            <a:extLst>
              <a:ext uri="{FF2B5EF4-FFF2-40B4-BE49-F238E27FC236}">
                <a16:creationId xmlns:a16="http://schemas.microsoft.com/office/drawing/2014/main" id="{79061D65-3F94-1251-1F7F-001145037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-282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AutoShape 7" descr="*">
            <a:extLst>
              <a:ext uri="{FF2B5EF4-FFF2-40B4-BE49-F238E27FC236}">
                <a16:creationId xmlns:a16="http://schemas.microsoft.com/office/drawing/2014/main" id="{E210853D-EF15-5F60-0F1F-6BD7785C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AutoShape 8" descr="*">
            <a:extLst>
              <a:ext uri="{FF2B5EF4-FFF2-40B4-BE49-F238E27FC236}">
                <a16:creationId xmlns:a16="http://schemas.microsoft.com/office/drawing/2014/main" id="{0B1A74D4-F8E2-F70B-0A16-D080FCEEF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675" y="296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AutoShape 10" descr="*">
            <a:extLst>
              <a:ext uri="{FF2B5EF4-FFF2-40B4-BE49-F238E27FC236}">
                <a16:creationId xmlns:a16="http://schemas.microsoft.com/office/drawing/2014/main" id="{2C16BA80-A56C-0F32-DA8B-786002E94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-130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AutoShape 11" descr="*">
            <a:extLst>
              <a:ext uri="{FF2B5EF4-FFF2-40B4-BE49-F238E27FC236}">
                <a16:creationId xmlns:a16="http://schemas.microsoft.com/office/drawing/2014/main" id="{962A15B0-68A9-5661-E0DA-260BE3D8F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AutoShape 12" descr="*">
            <a:extLst>
              <a:ext uri="{FF2B5EF4-FFF2-40B4-BE49-F238E27FC236}">
                <a16:creationId xmlns:a16="http://schemas.microsoft.com/office/drawing/2014/main" id="{C3B9031C-4288-22DE-3BE5-50D6154DF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07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525083" y="2437412"/>
          <a:ext cx="1401252" cy="87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1252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cenz@engineer.com 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+852 6158 5094 </a:t>
                      </a:r>
                      <a:endParaRPr lang="zh-HK" altLang="en-US" sz="900" dirty="0"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en-US" altLang="zh-HK" sz="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en-US" altLang="zh-HK" sz="90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@cenzwong</a:t>
                      </a:r>
                      <a:endParaRPr lang="zh-HK" altLang="en-US" sz="900" u="sng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23-Apr-23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6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412456"/>
            <a:ext cx="4538947" cy="479618"/>
          </a:xfrm>
          <a:custGeom>
            <a:avLst/>
            <a:gdLst>
              <a:gd name="connsiteX0" fmla="*/ 0 w 4538947"/>
              <a:gd name="connsiteY0" fmla="*/ 0 h 479618"/>
              <a:gd name="connsiteX1" fmla="*/ 557642 w 4538947"/>
              <a:gd name="connsiteY1" fmla="*/ 0 h 479618"/>
              <a:gd name="connsiteX2" fmla="*/ 1296842 w 4538947"/>
              <a:gd name="connsiteY2" fmla="*/ 0 h 479618"/>
              <a:gd name="connsiteX3" fmla="*/ 2036042 w 4538947"/>
              <a:gd name="connsiteY3" fmla="*/ 0 h 479618"/>
              <a:gd name="connsiteX4" fmla="*/ 2639073 w 4538947"/>
              <a:gd name="connsiteY4" fmla="*/ 0 h 479618"/>
              <a:gd name="connsiteX5" fmla="*/ 3378273 w 4538947"/>
              <a:gd name="connsiteY5" fmla="*/ 0 h 479618"/>
              <a:gd name="connsiteX6" fmla="*/ 4538947 w 4538947"/>
              <a:gd name="connsiteY6" fmla="*/ 0 h 479618"/>
              <a:gd name="connsiteX7" fmla="*/ 4538947 w 4538947"/>
              <a:gd name="connsiteY7" fmla="*/ 479618 h 479618"/>
              <a:gd name="connsiteX8" fmla="*/ 3799747 w 4538947"/>
              <a:gd name="connsiteY8" fmla="*/ 479618 h 479618"/>
              <a:gd name="connsiteX9" fmla="*/ 3242105 w 4538947"/>
              <a:gd name="connsiteY9" fmla="*/ 479618 h 479618"/>
              <a:gd name="connsiteX10" fmla="*/ 2729852 w 4538947"/>
              <a:gd name="connsiteY10" fmla="*/ 479618 h 479618"/>
              <a:gd name="connsiteX11" fmla="*/ 2172210 w 4538947"/>
              <a:gd name="connsiteY11" fmla="*/ 479618 h 479618"/>
              <a:gd name="connsiteX12" fmla="*/ 1433010 w 4538947"/>
              <a:gd name="connsiteY12" fmla="*/ 479618 h 479618"/>
              <a:gd name="connsiteX13" fmla="*/ 829979 w 4538947"/>
              <a:gd name="connsiteY13" fmla="*/ 479618 h 479618"/>
              <a:gd name="connsiteX14" fmla="*/ 0 w 4538947"/>
              <a:gd name="connsiteY14" fmla="*/ 479618 h 479618"/>
              <a:gd name="connsiteX15" fmla="*/ 0 w 4538947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479618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55685" y="194675"/>
                  <a:pt x="4561634" y="262957"/>
                  <a:pt x="4538947" y="479618"/>
                </a:cubicBezTo>
                <a:cubicBezTo>
                  <a:pt x="4340257" y="444315"/>
                  <a:pt x="4102937" y="467314"/>
                  <a:pt x="3799747" y="479618"/>
                </a:cubicBezTo>
                <a:cubicBezTo>
                  <a:pt x="3496557" y="491922"/>
                  <a:pt x="3439936" y="476709"/>
                  <a:pt x="3242105" y="479618"/>
                </a:cubicBezTo>
                <a:cubicBezTo>
                  <a:pt x="3044274" y="482527"/>
                  <a:pt x="2875479" y="467485"/>
                  <a:pt x="2729852" y="479618"/>
                </a:cubicBezTo>
                <a:cubicBezTo>
                  <a:pt x="2584225" y="491751"/>
                  <a:pt x="2326429" y="463045"/>
                  <a:pt x="2172210" y="479618"/>
                </a:cubicBezTo>
                <a:cubicBezTo>
                  <a:pt x="2017991" y="496191"/>
                  <a:pt x="1606857" y="495698"/>
                  <a:pt x="1433010" y="479618"/>
                </a:cubicBezTo>
                <a:cubicBezTo>
                  <a:pt x="1259163" y="463538"/>
                  <a:pt x="1057119" y="491476"/>
                  <a:pt x="829979" y="479618"/>
                </a:cubicBezTo>
                <a:cubicBezTo>
                  <a:pt x="602839" y="467760"/>
                  <a:pt x="198579" y="502803"/>
                  <a:pt x="0" y="479618"/>
                </a:cubicBezTo>
                <a:cubicBezTo>
                  <a:pt x="15195" y="282879"/>
                  <a:pt x="15862" y="187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3931911" y="182601"/>
            <a:ext cx="122180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i="1" dirty="0">
                <a:latin typeface="Comic Sans MS" panose="030F0702030302020204" pitchFamily="66" charset="0"/>
              </a:rPr>
              <a:t>🎓 EDUCATION</a:t>
            </a:r>
            <a:endParaRPr lang="en-GB" sz="1000" b="1" i="1" dirty="0"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6396" y="2465741"/>
            <a:ext cx="155789" cy="818786"/>
            <a:chOff x="299769" y="2454043"/>
            <a:chExt cx="156070" cy="8187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303407" y="2454043"/>
              <a:ext cx="148794" cy="599068"/>
              <a:chOff x="331032" y="3095314"/>
              <a:chExt cx="148794" cy="599068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754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8754" y="3316813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1032" y="3538312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9769" y="3116759"/>
              <a:ext cx="156070" cy="156070"/>
            </a:xfrm>
            <a:prstGeom prst="round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1974615"/>
            <a:ext cx="4561729" cy="7155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863926"/>
            <a:ext cx="4392750" cy="68736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523146"/>
            <a:ext cx="4561734" cy="479618"/>
          </a:xfrm>
          <a:custGeom>
            <a:avLst/>
            <a:gdLst>
              <a:gd name="connsiteX0" fmla="*/ 0 w 4561734"/>
              <a:gd name="connsiteY0" fmla="*/ 0 h 479618"/>
              <a:gd name="connsiteX1" fmla="*/ 697294 w 4561734"/>
              <a:gd name="connsiteY1" fmla="*/ 0 h 479618"/>
              <a:gd name="connsiteX2" fmla="*/ 1440205 w 4561734"/>
              <a:gd name="connsiteY2" fmla="*/ 0 h 479618"/>
              <a:gd name="connsiteX3" fmla="*/ 1955029 w 4561734"/>
              <a:gd name="connsiteY3" fmla="*/ 0 h 479618"/>
              <a:gd name="connsiteX4" fmla="*/ 2652322 w 4561734"/>
              <a:gd name="connsiteY4" fmla="*/ 0 h 479618"/>
              <a:gd name="connsiteX5" fmla="*/ 3212764 w 4561734"/>
              <a:gd name="connsiteY5" fmla="*/ 0 h 479618"/>
              <a:gd name="connsiteX6" fmla="*/ 3955675 w 4561734"/>
              <a:gd name="connsiteY6" fmla="*/ 0 h 479618"/>
              <a:gd name="connsiteX7" fmla="*/ 4561734 w 4561734"/>
              <a:gd name="connsiteY7" fmla="*/ 0 h 479618"/>
              <a:gd name="connsiteX8" fmla="*/ 4561734 w 4561734"/>
              <a:gd name="connsiteY8" fmla="*/ 479618 h 479618"/>
              <a:gd name="connsiteX9" fmla="*/ 3818823 w 4561734"/>
              <a:gd name="connsiteY9" fmla="*/ 479618 h 479618"/>
              <a:gd name="connsiteX10" fmla="*/ 3075912 w 4561734"/>
              <a:gd name="connsiteY10" fmla="*/ 479618 h 479618"/>
              <a:gd name="connsiteX11" fmla="*/ 2333001 w 4561734"/>
              <a:gd name="connsiteY11" fmla="*/ 479618 h 479618"/>
              <a:gd name="connsiteX12" fmla="*/ 1635707 w 4561734"/>
              <a:gd name="connsiteY12" fmla="*/ 479618 h 479618"/>
              <a:gd name="connsiteX13" fmla="*/ 892797 w 4561734"/>
              <a:gd name="connsiteY13" fmla="*/ 479618 h 479618"/>
              <a:gd name="connsiteX14" fmla="*/ 0 w 4561734"/>
              <a:gd name="connsiteY14" fmla="*/ 479618 h 479618"/>
              <a:gd name="connsiteX15" fmla="*/ 0 w 4561734"/>
              <a:gd name="connsiteY15" fmla="*/ 0 h 47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479618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84440" y="136961"/>
                  <a:pt x="4557877" y="347470"/>
                  <a:pt x="4561734" y="479618"/>
                </a:cubicBezTo>
                <a:cubicBezTo>
                  <a:pt x="4313481" y="497070"/>
                  <a:pt x="4054039" y="486429"/>
                  <a:pt x="3818823" y="479618"/>
                </a:cubicBezTo>
                <a:cubicBezTo>
                  <a:pt x="3583607" y="472807"/>
                  <a:pt x="3339886" y="466625"/>
                  <a:pt x="3075912" y="479618"/>
                </a:cubicBezTo>
                <a:cubicBezTo>
                  <a:pt x="2811938" y="492611"/>
                  <a:pt x="2629327" y="470589"/>
                  <a:pt x="2333001" y="479618"/>
                </a:cubicBezTo>
                <a:cubicBezTo>
                  <a:pt x="2036675" y="488647"/>
                  <a:pt x="1841768" y="465607"/>
                  <a:pt x="1635707" y="479618"/>
                </a:cubicBezTo>
                <a:cubicBezTo>
                  <a:pt x="1429646" y="493629"/>
                  <a:pt x="1176540" y="444788"/>
                  <a:pt x="892797" y="479618"/>
                </a:cubicBezTo>
                <a:cubicBezTo>
                  <a:pt x="609054" y="514449"/>
                  <a:pt x="338367" y="497070"/>
                  <a:pt x="0" y="479618"/>
                </a:cubicBezTo>
                <a:cubicBezTo>
                  <a:pt x="-16342" y="256996"/>
                  <a:pt x="-17475" y="197012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900" b="1" dirty="0"/>
              <a:t>BEng(Hons) in Electronic and Information Engineering</a:t>
            </a:r>
          </a:p>
          <a:p>
            <a:pPr algn="l"/>
            <a:r>
              <a:rPr lang="en-US" sz="900" i="1" dirty="0"/>
              <a:t>The Hong Kong Polytechnic University		     [2015 – 2020]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0" y="6659078"/>
            <a:ext cx="907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620253"/>
            <a:ext cx="65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67ED07-7077-5458-8448-75906E11248C}"/>
              </a:ext>
            </a:extLst>
          </p:cNvPr>
          <p:cNvGrpSpPr/>
          <p:nvPr/>
        </p:nvGrpSpPr>
        <p:grpSpPr>
          <a:xfrm>
            <a:off x="970513" y="3403526"/>
            <a:ext cx="5718811" cy="6059208"/>
            <a:chOff x="990697" y="4307792"/>
            <a:chExt cx="5718811" cy="60592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B2EB2A-D0D3-08A9-571F-CD4DA5162AE5}"/>
                </a:ext>
              </a:extLst>
            </p:cNvPr>
            <p:cNvSpPr/>
            <p:nvPr/>
          </p:nvSpPr>
          <p:spPr>
            <a:xfrm>
              <a:off x="990697" y="4485903"/>
              <a:ext cx="5718811" cy="5881097"/>
            </a:xfrm>
            <a:custGeom>
              <a:avLst/>
              <a:gdLst>
                <a:gd name="connsiteX0" fmla="*/ 0 w 5718811"/>
                <a:gd name="connsiteY0" fmla="*/ 0 h 5881097"/>
                <a:gd name="connsiteX1" fmla="*/ 692612 w 5718811"/>
                <a:gd name="connsiteY1" fmla="*/ 0 h 5881097"/>
                <a:gd name="connsiteX2" fmla="*/ 1156471 w 5718811"/>
                <a:gd name="connsiteY2" fmla="*/ 0 h 5881097"/>
                <a:gd name="connsiteX3" fmla="*/ 1677518 w 5718811"/>
                <a:gd name="connsiteY3" fmla="*/ 0 h 5881097"/>
                <a:gd name="connsiteX4" fmla="*/ 2141377 w 5718811"/>
                <a:gd name="connsiteY4" fmla="*/ 0 h 5881097"/>
                <a:gd name="connsiteX5" fmla="*/ 2719612 w 5718811"/>
                <a:gd name="connsiteY5" fmla="*/ 0 h 5881097"/>
                <a:gd name="connsiteX6" fmla="*/ 3469412 w 5718811"/>
                <a:gd name="connsiteY6" fmla="*/ 0 h 5881097"/>
                <a:gd name="connsiteX7" fmla="*/ 3933271 w 5718811"/>
                <a:gd name="connsiteY7" fmla="*/ 0 h 5881097"/>
                <a:gd name="connsiteX8" fmla="*/ 4397130 w 5718811"/>
                <a:gd name="connsiteY8" fmla="*/ 0 h 5881097"/>
                <a:gd name="connsiteX9" fmla="*/ 4860989 w 5718811"/>
                <a:gd name="connsiteY9" fmla="*/ 0 h 5881097"/>
                <a:gd name="connsiteX10" fmla="*/ 5718811 w 5718811"/>
                <a:gd name="connsiteY10" fmla="*/ 0 h 5881097"/>
                <a:gd name="connsiteX11" fmla="*/ 5718811 w 5718811"/>
                <a:gd name="connsiteY11" fmla="*/ 712266 h 5881097"/>
                <a:gd name="connsiteX12" fmla="*/ 5718811 w 5718811"/>
                <a:gd name="connsiteY12" fmla="*/ 1365721 h 5881097"/>
                <a:gd name="connsiteX13" fmla="*/ 5718811 w 5718811"/>
                <a:gd name="connsiteY13" fmla="*/ 2077988 h 5881097"/>
                <a:gd name="connsiteX14" fmla="*/ 5718811 w 5718811"/>
                <a:gd name="connsiteY14" fmla="*/ 2613821 h 5881097"/>
                <a:gd name="connsiteX15" fmla="*/ 5718811 w 5718811"/>
                <a:gd name="connsiteY15" fmla="*/ 3149654 h 5881097"/>
                <a:gd name="connsiteX16" fmla="*/ 5718811 w 5718811"/>
                <a:gd name="connsiteY16" fmla="*/ 3920731 h 5881097"/>
                <a:gd name="connsiteX17" fmla="*/ 5718811 w 5718811"/>
                <a:gd name="connsiteY17" fmla="*/ 4632998 h 5881097"/>
                <a:gd name="connsiteX18" fmla="*/ 5718811 w 5718811"/>
                <a:gd name="connsiteY18" fmla="*/ 5881097 h 5881097"/>
                <a:gd name="connsiteX19" fmla="*/ 4969011 w 5718811"/>
                <a:gd name="connsiteY19" fmla="*/ 5881097 h 5881097"/>
                <a:gd name="connsiteX20" fmla="*/ 4333588 w 5718811"/>
                <a:gd name="connsiteY20" fmla="*/ 5881097 h 5881097"/>
                <a:gd name="connsiteX21" fmla="*/ 3869729 w 5718811"/>
                <a:gd name="connsiteY21" fmla="*/ 5881097 h 5881097"/>
                <a:gd name="connsiteX22" fmla="*/ 3405870 w 5718811"/>
                <a:gd name="connsiteY22" fmla="*/ 5881097 h 5881097"/>
                <a:gd name="connsiteX23" fmla="*/ 2884822 w 5718811"/>
                <a:gd name="connsiteY23" fmla="*/ 5881097 h 5881097"/>
                <a:gd name="connsiteX24" fmla="*/ 2306587 w 5718811"/>
                <a:gd name="connsiteY24" fmla="*/ 5881097 h 5881097"/>
                <a:gd name="connsiteX25" fmla="*/ 1556787 w 5718811"/>
                <a:gd name="connsiteY25" fmla="*/ 5881097 h 5881097"/>
                <a:gd name="connsiteX26" fmla="*/ 806988 w 5718811"/>
                <a:gd name="connsiteY26" fmla="*/ 5881097 h 5881097"/>
                <a:gd name="connsiteX27" fmla="*/ 0 w 5718811"/>
                <a:gd name="connsiteY27" fmla="*/ 5881097 h 5881097"/>
                <a:gd name="connsiteX28" fmla="*/ 0 w 5718811"/>
                <a:gd name="connsiteY28" fmla="*/ 5345264 h 5881097"/>
                <a:gd name="connsiteX29" fmla="*/ 0 w 5718811"/>
                <a:gd name="connsiteY29" fmla="*/ 4809430 h 5881097"/>
                <a:gd name="connsiteX30" fmla="*/ 0 w 5718811"/>
                <a:gd name="connsiteY30" fmla="*/ 4214786 h 5881097"/>
                <a:gd name="connsiteX31" fmla="*/ 0 w 5718811"/>
                <a:gd name="connsiteY31" fmla="*/ 3737764 h 5881097"/>
                <a:gd name="connsiteX32" fmla="*/ 0 w 5718811"/>
                <a:gd name="connsiteY32" fmla="*/ 3025498 h 5881097"/>
                <a:gd name="connsiteX33" fmla="*/ 0 w 5718811"/>
                <a:gd name="connsiteY33" fmla="*/ 2548475 h 5881097"/>
                <a:gd name="connsiteX34" fmla="*/ 0 w 5718811"/>
                <a:gd name="connsiteY34" fmla="*/ 1777398 h 5881097"/>
                <a:gd name="connsiteX35" fmla="*/ 0 w 5718811"/>
                <a:gd name="connsiteY35" fmla="*/ 1182754 h 5881097"/>
                <a:gd name="connsiteX36" fmla="*/ 0 w 5718811"/>
                <a:gd name="connsiteY36" fmla="*/ 588110 h 5881097"/>
                <a:gd name="connsiteX37" fmla="*/ 0 w 5718811"/>
                <a:gd name="connsiteY37" fmla="*/ 0 h 588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718811" h="5881097" fill="none" extrusionOk="0">
                  <a:moveTo>
                    <a:pt x="0" y="0"/>
                  </a:moveTo>
                  <a:cubicBezTo>
                    <a:pt x="294350" y="30816"/>
                    <a:pt x="482583" y="12699"/>
                    <a:pt x="692612" y="0"/>
                  </a:cubicBezTo>
                  <a:cubicBezTo>
                    <a:pt x="902641" y="-12699"/>
                    <a:pt x="1015409" y="21428"/>
                    <a:pt x="1156471" y="0"/>
                  </a:cubicBezTo>
                  <a:cubicBezTo>
                    <a:pt x="1297533" y="-21428"/>
                    <a:pt x="1553639" y="23036"/>
                    <a:pt x="1677518" y="0"/>
                  </a:cubicBezTo>
                  <a:cubicBezTo>
                    <a:pt x="1801397" y="-23036"/>
                    <a:pt x="2036407" y="-1708"/>
                    <a:pt x="2141377" y="0"/>
                  </a:cubicBezTo>
                  <a:cubicBezTo>
                    <a:pt x="2246347" y="1708"/>
                    <a:pt x="2491064" y="-19397"/>
                    <a:pt x="2719612" y="0"/>
                  </a:cubicBezTo>
                  <a:cubicBezTo>
                    <a:pt x="2948160" y="19397"/>
                    <a:pt x="3286747" y="26839"/>
                    <a:pt x="3469412" y="0"/>
                  </a:cubicBezTo>
                  <a:cubicBezTo>
                    <a:pt x="3652077" y="-26839"/>
                    <a:pt x="3776010" y="6963"/>
                    <a:pt x="3933271" y="0"/>
                  </a:cubicBezTo>
                  <a:cubicBezTo>
                    <a:pt x="4090532" y="-6963"/>
                    <a:pt x="4299272" y="9699"/>
                    <a:pt x="4397130" y="0"/>
                  </a:cubicBezTo>
                  <a:cubicBezTo>
                    <a:pt x="4494988" y="-9699"/>
                    <a:pt x="4677412" y="1741"/>
                    <a:pt x="4860989" y="0"/>
                  </a:cubicBezTo>
                  <a:cubicBezTo>
                    <a:pt x="5044566" y="-1741"/>
                    <a:pt x="5302179" y="7154"/>
                    <a:pt x="5718811" y="0"/>
                  </a:cubicBezTo>
                  <a:cubicBezTo>
                    <a:pt x="5733137" y="343335"/>
                    <a:pt x="5702482" y="522393"/>
                    <a:pt x="5718811" y="712266"/>
                  </a:cubicBezTo>
                  <a:cubicBezTo>
                    <a:pt x="5735140" y="902139"/>
                    <a:pt x="5712054" y="1212105"/>
                    <a:pt x="5718811" y="1365721"/>
                  </a:cubicBezTo>
                  <a:cubicBezTo>
                    <a:pt x="5725568" y="1519337"/>
                    <a:pt x="5727896" y="1746432"/>
                    <a:pt x="5718811" y="2077988"/>
                  </a:cubicBezTo>
                  <a:cubicBezTo>
                    <a:pt x="5709726" y="2409544"/>
                    <a:pt x="5722619" y="2372973"/>
                    <a:pt x="5718811" y="2613821"/>
                  </a:cubicBezTo>
                  <a:cubicBezTo>
                    <a:pt x="5715003" y="2854669"/>
                    <a:pt x="5722272" y="2912650"/>
                    <a:pt x="5718811" y="3149654"/>
                  </a:cubicBezTo>
                  <a:cubicBezTo>
                    <a:pt x="5715350" y="3386658"/>
                    <a:pt x="5694806" y="3644218"/>
                    <a:pt x="5718811" y="3920731"/>
                  </a:cubicBezTo>
                  <a:cubicBezTo>
                    <a:pt x="5742816" y="4197244"/>
                    <a:pt x="5717860" y="4399826"/>
                    <a:pt x="5718811" y="4632998"/>
                  </a:cubicBezTo>
                  <a:cubicBezTo>
                    <a:pt x="5719762" y="4866170"/>
                    <a:pt x="5744887" y="5478437"/>
                    <a:pt x="5718811" y="5881097"/>
                  </a:cubicBezTo>
                  <a:cubicBezTo>
                    <a:pt x="5391980" y="5891855"/>
                    <a:pt x="5220436" y="5859831"/>
                    <a:pt x="4969011" y="5881097"/>
                  </a:cubicBezTo>
                  <a:cubicBezTo>
                    <a:pt x="4717586" y="5902363"/>
                    <a:pt x="4615767" y="5903482"/>
                    <a:pt x="4333588" y="5881097"/>
                  </a:cubicBezTo>
                  <a:cubicBezTo>
                    <a:pt x="4051409" y="5858712"/>
                    <a:pt x="4083963" y="5891089"/>
                    <a:pt x="3869729" y="5881097"/>
                  </a:cubicBezTo>
                  <a:cubicBezTo>
                    <a:pt x="3655495" y="5871105"/>
                    <a:pt x="3558345" y="5868195"/>
                    <a:pt x="3405870" y="5881097"/>
                  </a:cubicBezTo>
                  <a:cubicBezTo>
                    <a:pt x="3253395" y="5893999"/>
                    <a:pt x="3014319" y="5855211"/>
                    <a:pt x="2884822" y="5881097"/>
                  </a:cubicBezTo>
                  <a:cubicBezTo>
                    <a:pt x="2755325" y="5906983"/>
                    <a:pt x="2570831" y="5853413"/>
                    <a:pt x="2306587" y="5881097"/>
                  </a:cubicBezTo>
                  <a:cubicBezTo>
                    <a:pt x="2042343" y="5908781"/>
                    <a:pt x="1740153" y="5858421"/>
                    <a:pt x="1556787" y="5881097"/>
                  </a:cubicBezTo>
                  <a:cubicBezTo>
                    <a:pt x="1373421" y="5903773"/>
                    <a:pt x="972939" y="5868662"/>
                    <a:pt x="806988" y="5881097"/>
                  </a:cubicBezTo>
                  <a:cubicBezTo>
                    <a:pt x="641037" y="5893532"/>
                    <a:pt x="315181" y="5843238"/>
                    <a:pt x="0" y="5881097"/>
                  </a:cubicBezTo>
                  <a:cubicBezTo>
                    <a:pt x="1924" y="5638040"/>
                    <a:pt x="15321" y="5489117"/>
                    <a:pt x="0" y="5345264"/>
                  </a:cubicBezTo>
                  <a:cubicBezTo>
                    <a:pt x="-15321" y="5201411"/>
                    <a:pt x="-15533" y="4964449"/>
                    <a:pt x="0" y="4809430"/>
                  </a:cubicBezTo>
                  <a:cubicBezTo>
                    <a:pt x="15533" y="4654411"/>
                    <a:pt x="2822" y="4461226"/>
                    <a:pt x="0" y="4214786"/>
                  </a:cubicBezTo>
                  <a:cubicBezTo>
                    <a:pt x="-2822" y="3968346"/>
                    <a:pt x="-21585" y="3919996"/>
                    <a:pt x="0" y="3737764"/>
                  </a:cubicBezTo>
                  <a:cubicBezTo>
                    <a:pt x="21585" y="3555532"/>
                    <a:pt x="-34265" y="3218498"/>
                    <a:pt x="0" y="3025498"/>
                  </a:cubicBezTo>
                  <a:cubicBezTo>
                    <a:pt x="34265" y="2832498"/>
                    <a:pt x="19347" y="2644546"/>
                    <a:pt x="0" y="2548475"/>
                  </a:cubicBezTo>
                  <a:cubicBezTo>
                    <a:pt x="-19347" y="2452404"/>
                    <a:pt x="-24098" y="2157059"/>
                    <a:pt x="0" y="1777398"/>
                  </a:cubicBezTo>
                  <a:cubicBezTo>
                    <a:pt x="24098" y="1397737"/>
                    <a:pt x="-26136" y="1464338"/>
                    <a:pt x="0" y="1182754"/>
                  </a:cubicBezTo>
                  <a:cubicBezTo>
                    <a:pt x="26136" y="901170"/>
                    <a:pt x="-2575" y="746259"/>
                    <a:pt x="0" y="588110"/>
                  </a:cubicBezTo>
                  <a:cubicBezTo>
                    <a:pt x="2575" y="429961"/>
                    <a:pt x="14225" y="185254"/>
                    <a:pt x="0" y="0"/>
                  </a:cubicBezTo>
                  <a:close/>
                </a:path>
                <a:path w="5718811" h="5881097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5295" y="146109"/>
                    <a:pt x="5722261" y="351188"/>
                    <a:pt x="5718811" y="535833"/>
                  </a:cubicBezTo>
                  <a:cubicBezTo>
                    <a:pt x="5715361" y="720478"/>
                    <a:pt x="5741913" y="1095296"/>
                    <a:pt x="5718811" y="1306910"/>
                  </a:cubicBezTo>
                  <a:cubicBezTo>
                    <a:pt x="5695709" y="1518524"/>
                    <a:pt x="5721128" y="1791611"/>
                    <a:pt x="5718811" y="1960366"/>
                  </a:cubicBezTo>
                  <a:cubicBezTo>
                    <a:pt x="5716494" y="2129121"/>
                    <a:pt x="5710389" y="2494326"/>
                    <a:pt x="5718811" y="2672632"/>
                  </a:cubicBezTo>
                  <a:cubicBezTo>
                    <a:pt x="5727233" y="2850938"/>
                    <a:pt x="5702345" y="3129413"/>
                    <a:pt x="5718811" y="3326087"/>
                  </a:cubicBezTo>
                  <a:cubicBezTo>
                    <a:pt x="5735277" y="3522762"/>
                    <a:pt x="5722879" y="3584229"/>
                    <a:pt x="5718811" y="3803109"/>
                  </a:cubicBezTo>
                  <a:cubicBezTo>
                    <a:pt x="5714743" y="4021989"/>
                    <a:pt x="5718698" y="4195500"/>
                    <a:pt x="5718811" y="4574187"/>
                  </a:cubicBezTo>
                  <a:cubicBezTo>
                    <a:pt x="5718924" y="4952874"/>
                    <a:pt x="5722529" y="5126699"/>
                    <a:pt x="5718811" y="5286453"/>
                  </a:cubicBezTo>
                  <a:cubicBezTo>
                    <a:pt x="5715093" y="5446207"/>
                    <a:pt x="5695889" y="5741747"/>
                    <a:pt x="5718811" y="5881097"/>
                  </a:cubicBezTo>
                  <a:cubicBezTo>
                    <a:pt x="5489305" y="5894684"/>
                    <a:pt x="5423538" y="5906004"/>
                    <a:pt x="5197764" y="5881097"/>
                  </a:cubicBezTo>
                  <a:cubicBezTo>
                    <a:pt x="4971990" y="5856190"/>
                    <a:pt x="4706571" y="5880291"/>
                    <a:pt x="4505152" y="5881097"/>
                  </a:cubicBezTo>
                  <a:cubicBezTo>
                    <a:pt x="4303733" y="5881903"/>
                    <a:pt x="4059576" y="5883792"/>
                    <a:pt x="3755353" y="5881097"/>
                  </a:cubicBezTo>
                  <a:cubicBezTo>
                    <a:pt x="3451130" y="5878402"/>
                    <a:pt x="3269613" y="5899428"/>
                    <a:pt x="3062741" y="5881097"/>
                  </a:cubicBezTo>
                  <a:cubicBezTo>
                    <a:pt x="2855869" y="5862766"/>
                    <a:pt x="2757256" y="5867040"/>
                    <a:pt x="2541694" y="5881097"/>
                  </a:cubicBezTo>
                  <a:cubicBezTo>
                    <a:pt x="2326132" y="5895154"/>
                    <a:pt x="2077401" y="5898969"/>
                    <a:pt x="1906270" y="5881097"/>
                  </a:cubicBezTo>
                  <a:cubicBezTo>
                    <a:pt x="1735139" y="5863225"/>
                    <a:pt x="1527153" y="5887311"/>
                    <a:pt x="1156471" y="5881097"/>
                  </a:cubicBezTo>
                  <a:cubicBezTo>
                    <a:pt x="785789" y="5874883"/>
                    <a:pt x="445528" y="5851589"/>
                    <a:pt x="0" y="5881097"/>
                  </a:cubicBezTo>
                  <a:cubicBezTo>
                    <a:pt x="-22047" y="5675365"/>
                    <a:pt x="14574" y="5516121"/>
                    <a:pt x="0" y="5404075"/>
                  </a:cubicBezTo>
                  <a:cubicBezTo>
                    <a:pt x="-14574" y="5292029"/>
                    <a:pt x="17570" y="5034914"/>
                    <a:pt x="0" y="4809430"/>
                  </a:cubicBezTo>
                  <a:cubicBezTo>
                    <a:pt x="-17570" y="4583947"/>
                    <a:pt x="8901" y="4438097"/>
                    <a:pt x="0" y="4214786"/>
                  </a:cubicBezTo>
                  <a:cubicBezTo>
                    <a:pt x="-8901" y="3991475"/>
                    <a:pt x="-10986" y="3781586"/>
                    <a:pt x="0" y="3502520"/>
                  </a:cubicBezTo>
                  <a:cubicBezTo>
                    <a:pt x="10986" y="3223454"/>
                    <a:pt x="-20896" y="3163489"/>
                    <a:pt x="0" y="2966687"/>
                  </a:cubicBezTo>
                  <a:cubicBezTo>
                    <a:pt x="20896" y="2769885"/>
                    <a:pt x="9191" y="2685781"/>
                    <a:pt x="0" y="2489664"/>
                  </a:cubicBezTo>
                  <a:cubicBezTo>
                    <a:pt x="-9191" y="2293547"/>
                    <a:pt x="-10815" y="2080295"/>
                    <a:pt x="0" y="1718587"/>
                  </a:cubicBezTo>
                  <a:cubicBezTo>
                    <a:pt x="10815" y="1356879"/>
                    <a:pt x="-7042" y="1343406"/>
                    <a:pt x="0" y="1182754"/>
                  </a:cubicBezTo>
                  <a:cubicBezTo>
                    <a:pt x="7042" y="1022102"/>
                    <a:pt x="-12204" y="780748"/>
                    <a:pt x="0" y="646921"/>
                  </a:cubicBezTo>
                  <a:cubicBezTo>
                    <a:pt x="12204" y="513094"/>
                    <a:pt x="-13327" y="186639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Ekimetrics</a:t>
              </a: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Led </a:t>
              </a:r>
              <a:r>
                <a:rPr lang="en-GB" sz="900" u="sng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machine learning segmentation project 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Hong Kong property company using Databricks, building RFM clustering model, conducting data analysis, and creating production pipeline.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data engineering pipeline for global automotive company, transforming lead to sales report, ensuring data quality, designing zoning, and using Databricks for data ingestion.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Designed serverless ingestion pipeline for European digital automation and energy management company using AWS Lambda, conducting quality checks on Excel tables, and creating data model for AWS Data Warehousing Solution.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and deployed web dashboard for European Country Chamber of Commerce in Hong Kong, conducting data processing and web scraping, using </a:t>
              </a:r>
              <a:r>
                <a:rPr lang="en-GB" sz="900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Plotly</a:t>
              </a: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Dash framework, and containerised technology for faster website deployment.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Planned and implemented GDPR compliance for French automobile manufacturer, fetching files from SFTP, custom sorting into folders, and automating decryption, decompression, and deletion.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defRPr/>
              </a:pPr>
              <a:r>
                <a:rPr lang="en-GB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Created and delivered in-person training on Databricks for data engineering and machine learning for global luxury brand, including training materials development.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9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</a:t>
              </a: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technology consulting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around HPE Enterprise-grade Lakehouse Platform – HPE Ezmeral Portfolio (Kubernetes, MLOps, Dat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kumimoji="0" lang="en-US" sz="900" b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Machine Learning 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900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900" b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9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</a:t>
              </a:r>
              <a:r>
                <a:rPr lang="en-US" sz="900" b="0" u="sng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technical support</a:t>
              </a:r>
              <a:r>
                <a:rPr lang="en-US" sz="900" b="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Business Engineer Summer Intern / Wuxi Murata Electronics Co., Ltd		    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  <a:tabLst/>
                <a:defRPr/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RPA (Robot Process Automation)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</a:t>
              </a: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Visualization Platform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with M2M communication protocols like MQTT;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</a:buBlip>
              </a:pPr>
              <a:r>
                <a:rPr lang="en-US" sz="9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</a:t>
              </a:r>
              <a:r>
                <a: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 Self-service Library Station;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A46477-A786-D2C8-4999-26D86043FD1F}"/>
                </a:ext>
              </a:extLst>
            </p:cNvPr>
            <p:cNvSpPr txBox="1"/>
            <p:nvPr/>
          </p:nvSpPr>
          <p:spPr>
            <a:xfrm>
              <a:off x="2964283" y="4307792"/>
              <a:ext cx="177163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000" b="1" i="1" dirty="0"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💼 WORK EXPERIENCES</a:t>
              </a:r>
              <a:endParaRPr lang="en-GB" sz="1000" b="1" i="1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D87DC4-44EC-8482-E80E-061672CC880F}"/>
              </a:ext>
            </a:extLst>
          </p:cNvPr>
          <p:cNvCxnSpPr>
            <a:cxnSpLocks/>
          </p:cNvCxnSpPr>
          <p:nvPr/>
        </p:nvCxnSpPr>
        <p:spPr>
          <a:xfrm flipH="1">
            <a:off x="213694" y="3403526"/>
            <a:ext cx="6430611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56BA06-4B80-E1B9-518D-36C72F260A9F}"/>
              </a:ext>
            </a:extLst>
          </p:cNvPr>
          <p:cNvGrpSpPr/>
          <p:nvPr/>
        </p:nvGrpSpPr>
        <p:grpSpPr>
          <a:xfrm>
            <a:off x="2347725" y="2761050"/>
            <a:ext cx="4250781" cy="550122"/>
            <a:chOff x="323729" y="8932298"/>
            <a:chExt cx="4250781" cy="550122"/>
          </a:xfrm>
        </p:grpSpPr>
        <p:pic>
          <p:nvPicPr>
            <p:cNvPr id="24" name="Picture 23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24C5BB19-D8A8-0A71-6FAC-B9C948EA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808" y="8967508"/>
              <a:ext cx="479702" cy="479702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260AB4F7-BEFD-38DC-5A5C-D8889881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367" y="8972390"/>
              <a:ext cx="469940" cy="469940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408C9EFC-1096-B2EF-1A5E-E1EA2914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5897" y="8947867"/>
              <a:ext cx="518984" cy="518984"/>
            </a:xfrm>
            <a:prstGeom prst="rect">
              <a:avLst/>
            </a:prstGeom>
          </p:spPr>
        </p:pic>
        <p:pic>
          <p:nvPicPr>
            <p:cNvPr id="32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C8737573-9E8A-C694-A440-E1F97FBC3F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hlinkClick r:id="rId24"/>
              <a:extLst>
                <a:ext uri="{FF2B5EF4-FFF2-40B4-BE49-F238E27FC236}">
                  <a16:creationId xmlns:a16="http://schemas.microsoft.com/office/drawing/2014/main" id="{E3A00640-6A2E-57CF-20E8-7CAC9D22B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6835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>
              <a:hlinkClick r:id="rId26"/>
              <a:extLst>
                <a:ext uri="{FF2B5EF4-FFF2-40B4-BE49-F238E27FC236}">
                  <a16:creationId xmlns:a16="http://schemas.microsoft.com/office/drawing/2014/main" id="{F02046BA-D5F9-8517-F01B-EDAA60C93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12823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>
              <a:hlinkClick r:id="rId28"/>
              <a:extLst>
                <a:ext uri="{FF2B5EF4-FFF2-40B4-BE49-F238E27FC236}">
                  <a16:creationId xmlns:a16="http://schemas.microsoft.com/office/drawing/2014/main" id="{DE9E5026-9D5A-CC7B-FA1A-1B96867DF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99383" y="8947867"/>
              <a:ext cx="618938" cy="51898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69C9EB-7676-3001-D541-96DE7AC5CDBC}"/>
              </a:ext>
            </a:extLst>
          </p:cNvPr>
          <p:cNvSpPr txBox="1"/>
          <p:nvPr/>
        </p:nvSpPr>
        <p:spPr>
          <a:xfrm>
            <a:off x="206288" y="1840727"/>
            <a:ext cx="19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Cenz, </a:t>
            </a:r>
          </a:p>
          <a:p>
            <a:pPr algn="ctr"/>
            <a:r>
              <a:rPr lang="en-US" sz="1600" dirty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Wong Tsz Ho</a:t>
            </a:r>
          </a:p>
        </p:txBody>
      </p:sp>
      <p:pic>
        <p:nvPicPr>
          <p:cNvPr id="39" name="Picture 38">
            <a:hlinkClick r:id="rId31" tooltip="Personal Website"/>
            <a:extLst>
              <a:ext uri="{FF2B5EF4-FFF2-40B4-BE49-F238E27FC236}">
                <a16:creationId xmlns:a16="http://schemas.microsoft.com/office/drawing/2014/main" id="{0DF7042D-2098-CD43-A7B6-E44BB5873DE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139" y="185238"/>
            <a:ext cx="1701669" cy="17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6830</TotalTime>
  <Words>2211</Words>
  <Application>Microsoft Office PowerPoint</Application>
  <PresentationFormat>A4 Paper (210x297 mm)</PresentationFormat>
  <Paragraphs>250</Paragraphs>
  <Slides>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Comic Sans MS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133</cp:revision>
  <cp:lastPrinted>2021-08-19T16:36:16Z</cp:lastPrinted>
  <dcterms:created xsi:type="dcterms:W3CDTF">2017-12-26T16:11:27Z</dcterms:created>
  <dcterms:modified xsi:type="dcterms:W3CDTF">2023-04-23T08:58:43Z</dcterms:modified>
  <cp:category>Resume</cp:category>
</cp:coreProperties>
</file>