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98643-7550-4440-B419-C677F2F5D6C0}">
          <p14:sldIdLst>
            <p14:sldId id="256"/>
            <p14:sldId id="257"/>
            <p14:sldId id="259"/>
            <p14:sldId id="260"/>
          </p14:sldIdLst>
        </p14:section>
        <p14:section name="2020v1" id="{14E479A4-9437-4691-B5F4-1941AF717715}">
          <p14:sldIdLst>
            <p14:sldId id="261"/>
            <p14:sldId id="262"/>
          </p14:sldIdLst>
        </p14:section>
        <p14:section name="2020v2" id="{EF48353F-45BB-40CC-A961-7FA0DE1BE875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30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FC54F-062A-4014-97B4-3A8D6B6DC9DF}" type="datetimeFigureOut">
              <a:rPr lang="zh-HK" altLang="en-US" smtClean="0"/>
              <a:t>29/4/2020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BF34D-94A4-42D4-8AD1-D5523E68EA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576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1D52-08BD-4717-AF47-09FA42AA39FE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36E6-AB62-4CF5-9368-4467CB311BAE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525-BA38-4D51-A8A9-A5E04BBE33BC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74D5-3F7C-44AB-970D-0FBFA08A8573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FA39-353E-4AF2-8B8B-FAA248186A81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9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DE03-2A42-4E74-ADC9-2DFB841909F2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6130-0C5A-4247-A6CA-887B75C338DC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093B-9422-42F0-AD79-BDE4FD06EC87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8" y="9617174"/>
            <a:ext cx="1543050" cy="183252"/>
          </a:xfrm>
        </p:spPr>
        <p:txBody>
          <a:bodyPr/>
          <a:lstStyle/>
          <a:p>
            <a:fld id="{6FF88C88-19D9-4613-8993-B06A35BA5904}" type="datetime1">
              <a:rPr lang="en-US" altLang="zh-HK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617174"/>
            <a:ext cx="2314575" cy="183252"/>
          </a:xfrm>
        </p:spPr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617174"/>
            <a:ext cx="1543050" cy="183252"/>
          </a:xfrm>
        </p:spPr>
        <p:txBody>
          <a:bodyPr/>
          <a:lstStyle/>
          <a:p>
            <a:r>
              <a:rPr lang="zh-TW" altLang="en-US" sz="800" dirty="0"/>
              <a:t>履歷</a:t>
            </a:r>
            <a:r>
              <a:rPr lang="en-US" altLang="zh-TW" sz="800" dirty="0"/>
              <a:t>/</a:t>
            </a:r>
            <a:r>
              <a:rPr lang="en-US" altLang="zh-HK" dirty="0"/>
              <a:t> Curriculum Vitae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031242-72E2-4523-B28D-B47656659F59}"/>
              </a:ext>
            </a:extLst>
          </p:cNvPr>
          <p:cNvCxnSpPr>
            <a:cxnSpLocks/>
          </p:cNvCxnSpPr>
          <p:nvPr userDrawn="1"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166C-A00E-4395-B50E-F6C2311605DE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07C1-70FC-4436-B8FC-0148BC7F6C89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3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AB64-0AE3-47E9-8630-6527D0FB188F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Creativity-Endurance-Networking-Zeal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93B-F640-446D-BFC6-400993087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cenzwong.github.io/?who=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hyperlink" Target="https://cenzwong.github.io/?who=pdf" TargetMode="External"/><Relationship Id="rId7" Type="http://schemas.openxmlformats.org/officeDocument/2006/relationships/image" Target="../media/image3.svg"/><Relationship Id="rId12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cenzwong.github.io/?who=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9285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A06784-6259-46E1-A65A-EECF01B2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4101"/>
              </p:ext>
            </p:extLst>
          </p:nvPr>
        </p:nvGraphicFramePr>
        <p:xfrm>
          <a:off x="196900" y="6624411"/>
          <a:ext cx="654361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48">
                  <a:extLst>
                    <a:ext uri="{9D8B030D-6E8A-4147-A177-3AD203B41FA5}">
                      <a16:colId xmlns:a16="http://schemas.microsoft.com/office/drawing/2014/main" val="4126605436"/>
                    </a:ext>
                  </a:extLst>
                </a:gridCol>
                <a:gridCol w="5507662">
                  <a:extLst>
                    <a:ext uri="{9D8B030D-6E8A-4147-A177-3AD203B41FA5}">
                      <a16:colId xmlns:a16="http://schemas.microsoft.com/office/drawing/2014/main" val="2402466131"/>
                    </a:ext>
                  </a:extLst>
                </a:gridCol>
              </a:tblGrid>
              <a:tr h="43148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 time tutor in Robot Institute of Hong Kong teaching LEGO Mindstorms with NXT, EV3; teaching Arduino and electronics; Project implementer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24170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 – 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 of Junior Robotic Club assembling robots and design side project of Robocon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05355"/>
                  </a:ext>
                </a:extLst>
              </a:tr>
              <a:tr h="242688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FameLab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from British Council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2511"/>
                  </a:ext>
                </a:extLst>
              </a:tr>
              <a:tr h="153522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 –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Extra-Curricular Enrichment for Lifelong Learners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054257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7/2016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of Teaching team of Drone Day Camp;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Teaching primary students basic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58520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Outstanding Young Star Award (Gold) of Project STARS, Student Training for Advancement, Relation and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374022"/>
                  </a:ext>
                </a:extLst>
              </a:tr>
              <a:tr h="20162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Participant of Complementary Development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Programme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69715"/>
                  </a:ext>
                </a:extLst>
              </a:tr>
              <a:tr h="41137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Entrepreneurial trips to Beijing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Zhongguancun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7242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260666"/>
            <a:ext cx="44973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Pursuing structured electronic product development and make the world a better place. Reading technology news from Hong Kong Silicon App is my daily habit.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Microcontroller System and Interface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27357" y="6324620"/>
            <a:ext cx="926857" cy="340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38A7F-2E7D-465A-94B4-7EAC766249FB}"/>
              </a:ext>
            </a:extLst>
          </p:cNvPr>
          <p:cNvSpPr/>
          <p:nvPr/>
        </p:nvSpPr>
        <p:spPr>
          <a:xfrm>
            <a:off x="196900" y="4414969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880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31/12/2017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948142"/>
            <a:ext cx="1904246" cy="1446188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286960" y="3491576"/>
              <a:ext cx="1649192" cy="261610"/>
              <a:chOff x="389405" y="2334398"/>
              <a:chExt cx="1649192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9405" y="2405586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86960" y="3697711"/>
              <a:ext cx="1649191" cy="261610"/>
              <a:chOff x="323729" y="3208758"/>
              <a:chExt cx="164919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372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0875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286960" y="3928984"/>
              <a:ext cx="1649191" cy="261610"/>
              <a:chOff x="323729" y="3440031"/>
              <a:chExt cx="1649191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3729" y="3528952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40031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94206" y="4224869"/>
              <a:ext cx="1897000" cy="261610"/>
              <a:chOff x="325236" y="4000303"/>
              <a:chExt cx="1897000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5236" y="4074506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450328"/>
              <a:chOff x="286960" y="2976653"/>
              <a:chExt cx="1903714" cy="450328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450328"/>
                <a:chOff x="346117" y="2976653"/>
                <a:chExt cx="1844557" cy="45032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</a:p>
              </p:txBody>
            </p:sp>
          </p:grpSp>
        </p:grp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1BB9B5-51F4-4674-BB60-90062B27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1D5B044-12BE-4087-A8E0-84FAEC39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C649D-7637-4696-B773-4DB980553AFE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F33DD3-0390-4452-A8D4-1168CC0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721024" y="284416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20754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179299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88511" y="47322"/>
            <a:ext cx="4497331" cy="421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Personal Statement: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A PolyU EIE student awarding Outstanding Young Star Award (Gold) of Project STARS (Student Advancement Training). Currently pursuing scaled electronic product development and hoping to make the world a better place. Confident to solve technical challenges and a team player with great communication skills.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Education: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Secondary School: </a:t>
            </a:r>
            <a:r>
              <a:rPr lang="en-US" sz="1200" dirty="0"/>
              <a:t>The ELCHK Yuen Long Lutheran Secondary School</a:t>
            </a:r>
            <a:br>
              <a:rPr lang="en-US" sz="1200" dirty="0"/>
            </a:br>
            <a:r>
              <a:rPr lang="en-US" sz="1200" dirty="0"/>
              <a:t>Studying: Physics, Chemistry, Biology, MATHEMATICS Extended Part. Module 2 (Algebra and Calculus)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University</a:t>
            </a:r>
            <a:r>
              <a:rPr lang="en-US" sz="1200" dirty="0"/>
              <a:t>: The Hong Kong Polytechnic University	[Sep 2015 – now]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Major in Electronic and Information Engineering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Circuit Analysis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Embedded System Programming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Logic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9" y="6233134"/>
            <a:ext cx="6236215" cy="338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Experience: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Summer Intern / Wuxi Murata Electronics Co., Ltd				Jul 2019 - Aug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 RPA (Robot Process Automation) program;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Learn about the management culture of the company;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Electronic Engineer Trainee / RF Tech Ltd					Aug 2018 - May 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 and product development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PCB manufacture including Schematics, Layout and Soldering;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Machine assembly and Coordination;</a:t>
            </a:r>
          </a:p>
          <a:p>
            <a:pPr algn="just">
              <a:lnSpc>
                <a:spcPct val="150000"/>
              </a:lnSpc>
            </a:pPr>
            <a:r>
              <a:rPr lang="en-US" sz="1200" dirty="0"/>
              <a:t>Part-time tutor / Robot Institute of Hong Kong					2017-2018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Kids with LEGO Mindstorms with NXT, EV3;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Teaching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18027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Curriculum Vitae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26/09/2019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92733" y="2500620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05536" y="3491576"/>
              <a:ext cx="1630616" cy="261610"/>
              <a:chOff x="407981" y="2334398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43345" y="233439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981" y="2393380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7280" y="3718639"/>
              <a:ext cx="1638871" cy="261610"/>
              <a:chOff x="334049" y="3229686"/>
              <a:chExt cx="1638871" cy="261610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4049" y="3294243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77668" y="3229686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526446"/>
              <a:chOff x="286960" y="2976653"/>
              <a:chExt cx="1903714" cy="526446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526446"/>
                <a:chOff x="346117" y="2976653"/>
                <a:chExt cx="1844557" cy="526446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5070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/>
                    <a:t>Major in Electronic and Information Engineering</a:t>
                  </a:r>
                  <a:br>
                    <a:rPr lang="en-US" sz="1100" dirty="0"/>
                  </a:br>
                  <a:r>
                    <a:rPr lang="en-US" sz="1100" dirty="0"/>
                    <a:t>(EIE)</a:t>
                  </a: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2049" y="4332118"/>
            <a:ext cx="6297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Arduino Programming and Eagle, PADS PCB design;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Cordova; Familiar with 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en-US" sz="1200" b="1" dirty="0"/>
              <a:t>Language:</a:t>
            </a:r>
          </a:p>
          <a:p>
            <a:pPr algn="just">
              <a:lnSpc>
                <a:spcPct val="150000"/>
              </a:lnSpc>
            </a:pP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F21F1-D6B4-4C37-B691-7DB5B64CFC29}"/>
              </a:ext>
            </a:extLst>
          </p:cNvPr>
          <p:cNvSpPr/>
          <p:nvPr/>
        </p:nvSpPr>
        <p:spPr>
          <a:xfrm>
            <a:off x="4581396" y="3356579"/>
            <a:ext cx="2276604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PCB Design and manufacturing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HK" sz="1200" dirty="0"/>
              <a:t>Microcontroller System and Interface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57DC08-2CA1-4F34-846C-F6C23FBE9FC4}"/>
              </a:ext>
            </a:extLst>
          </p:cNvPr>
          <p:cNvGrpSpPr/>
          <p:nvPr/>
        </p:nvGrpSpPr>
        <p:grpSpPr>
          <a:xfrm>
            <a:off x="306255" y="4175916"/>
            <a:ext cx="1900621" cy="261610"/>
            <a:chOff x="306255" y="4175916"/>
            <a:chExt cx="1900621" cy="261610"/>
          </a:xfrm>
        </p:grpSpPr>
        <p:sp>
          <p:nvSpPr>
            <p:cNvPr id="36" name="TextBox 44">
              <a:extLst>
                <a:ext uri="{FF2B5EF4-FFF2-40B4-BE49-F238E27FC236}">
                  <a16:creationId xmlns:a16="http://schemas.microsoft.com/office/drawing/2014/main" id="{7400E1B7-9E0F-4E7D-9F51-9332CD255297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B008F-E9EF-40CD-9CA8-96D30263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4B34481-A5F6-4389-BCFF-4B1A4FAA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2A4B-CE5E-4C2B-8FBE-76605A91064F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AFCD2F-409C-48ED-AAC8-CABC6A22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77109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4440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個人簡介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我是一名對於科技科學十分沉迷的年輕人，每當有新的科技產品出現時，我都會十分興奮。我希望能透過我的工作，改善人們的生活質素，因此我不時會到網上搜尋一些關於</a:t>
            </a:r>
            <a:r>
              <a:rPr lang="en-US" altLang="zh-TW" sz="1200" dirty="0"/>
              <a:t>DIY</a:t>
            </a:r>
            <a:r>
              <a:rPr lang="zh-TW" altLang="en-US" sz="1200" dirty="0"/>
              <a:t>自造的影片，然後利用自己的知識為家中的事物進行改裝。</a:t>
            </a:r>
            <a:r>
              <a:rPr lang="zh-CN" altLang="en-US" sz="1200" dirty="0"/>
              <a:t>樂於發現新事物，喜歡發掘自己不認識的事情</a:t>
            </a:r>
            <a:r>
              <a:rPr lang="zh-TW" altLang="en-US" sz="1200" dirty="0"/>
              <a:t>，勇於挑戰接受新鮮的事物，為人開朗，並善於與他人交流。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中學：</a:t>
            </a:r>
            <a:r>
              <a:rPr lang="zh-TW" altLang="en-US" sz="1200" dirty="0"/>
              <a:t>基督教香港信義會元朗信義中學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 dirty="0"/>
              <a:t> </a:t>
            </a:r>
            <a:r>
              <a:rPr lang="zh-TW" altLang="en-US" sz="1200" dirty="0"/>
              <a:t>選修學科：物理、化學、生物、數學延伸單元二（代數與微積分）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 dirty="0"/>
              <a:t>大學</a:t>
            </a:r>
            <a:r>
              <a:rPr lang="zh-TW" altLang="en-US" sz="1200" dirty="0"/>
              <a:t>：</a:t>
            </a:r>
            <a:r>
              <a:rPr lang="en-US" sz="1200" dirty="0"/>
              <a:t> </a:t>
            </a:r>
            <a:r>
              <a:rPr lang="zh-TW" altLang="en-US" sz="1200" dirty="0"/>
              <a:t>香港理工大學</a:t>
            </a:r>
            <a:r>
              <a:rPr lang="en-US" sz="1200" dirty="0"/>
              <a:t>	[9/2015 –</a:t>
            </a:r>
            <a:r>
              <a:rPr lang="zh-TW" altLang="en-US" sz="1200" dirty="0"/>
              <a:t>現在</a:t>
            </a:r>
            <a:r>
              <a:rPr lang="en-US" sz="1200" dirty="0"/>
              <a:t>]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電腦程式設計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邏輯設計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電路板設計及生產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微控制器編程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電路設計及電路板生產；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組裝機器及統籌；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產品設計；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230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履歷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</a:t>
            </a:r>
            <a:r>
              <a:rPr lang="en-US" altLang="zh-HK" sz="700" dirty="0"/>
              <a:t> 26/09/2019</a:t>
            </a:r>
            <a:endParaRPr lang="en-US" sz="7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79396" y="2599267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300398" y="4224869"/>
              <a:ext cx="1890808" cy="261610"/>
              <a:chOff x="331428" y="4000303"/>
              <a:chExt cx="1890808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1428" y="4048353"/>
                <a:ext cx="131844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電子及資訊工程學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軟件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曾接觸：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曾接觸： 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語文能力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母語：廣東話， 操流暢普通話及英語</a:t>
            </a:r>
            <a:endParaRPr lang="en-US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979207-A450-4EDA-A458-C59FF6DE7043}"/>
              </a:ext>
            </a:extLst>
          </p:cNvPr>
          <p:cNvGrpSpPr/>
          <p:nvPr/>
        </p:nvGrpSpPr>
        <p:grpSpPr>
          <a:xfrm>
            <a:off x="291328" y="4253253"/>
            <a:ext cx="1900621" cy="261610"/>
            <a:chOff x="306255" y="4175916"/>
            <a:chExt cx="1900621" cy="261610"/>
          </a:xfrm>
        </p:grpSpPr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217840CF-F27D-4E2C-821E-DEEFCD9FD87C}"/>
                </a:ext>
              </a:extLst>
            </p:cNvPr>
            <p:cNvSpPr txBox="1"/>
            <p:nvPr/>
          </p:nvSpPr>
          <p:spPr>
            <a:xfrm>
              <a:off x="362308" y="4175916"/>
              <a:ext cx="18445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: cenzwong.github.io</a:t>
              </a:r>
            </a:p>
          </p:txBody>
        </p:sp>
        <p:pic>
          <p:nvPicPr>
            <p:cNvPr id="39" name="圖片 10">
              <a:extLst>
                <a:ext uri="{FF2B5EF4-FFF2-40B4-BE49-F238E27FC236}">
                  <a16:creationId xmlns:a16="http://schemas.microsoft.com/office/drawing/2014/main" id="{304E91E2-49EA-4F9F-B119-5660DF052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55" y="4245779"/>
              <a:ext cx="138404" cy="138404"/>
            </a:xfrm>
            <a:prstGeom prst="rect">
              <a:avLst/>
            </a:prstGeom>
          </p:spPr>
        </p:pic>
      </p:grpSp>
      <p:pic>
        <p:nvPicPr>
          <p:cNvPr id="40" name="Picture 39" descr="A picture containing clock, plat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301D5139-9070-4DDB-8563-50F2231879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4" y="26801"/>
            <a:ext cx="1777408" cy="17774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A420E-17D6-4D39-87E4-C11D5C9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27A07-3B2C-475B-BCF6-5E207E22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EA3D-F591-46A2-B4A7-0F3BC7AF752E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4DF90E-BDC0-4FBE-902C-80789BE8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504016" y="4160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408348" y="1852373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387118"/>
            <a:ext cx="0" cy="416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263773" y="288242"/>
            <a:ext cx="4497331" cy="449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个人简介</a:t>
            </a:r>
            <a:r>
              <a:rPr lang="en-US" sz="1200" b="1"/>
              <a:t>: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/>
              <a:t>我是一名对于科技科学十分沉迷的年轻人，每当有新的科技产品出现时，我都会十分兴奋。我希望能透过我的工作，改善人们的生活质素，因此我不时会到网上搜寻一些关于</a:t>
            </a:r>
            <a:r>
              <a:rPr lang="en-US" altLang="zh-TW" sz="1200"/>
              <a:t>DIY</a:t>
            </a:r>
            <a:r>
              <a:rPr lang="zh-TW" altLang="en-US" sz="1200"/>
              <a:t>自造的影片，然后利用自己的知识为家中的事物进行改装。</a:t>
            </a:r>
            <a:r>
              <a:rPr lang="zh-CN" altLang="en-US" sz="1200"/>
              <a:t>乐于发现新事物，喜欢发掘自己不认识的事情</a:t>
            </a:r>
            <a:r>
              <a:rPr lang="zh-TW" altLang="en-US" sz="1200"/>
              <a:t>，勇于挑战接受新鲜的事物，为人开朗，并善于与他人交流。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教育程度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中学：</a:t>
            </a:r>
            <a:r>
              <a:rPr lang="zh-TW" altLang="en-US" sz="1200"/>
              <a:t>基督教香港信义会元朗信义中学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en-US" sz="1200"/>
              <a:t> </a:t>
            </a:r>
            <a:r>
              <a:rPr lang="zh-TW" altLang="en-US" sz="1200"/>
              <a:t>选修学科：物理、化学、生物、数学延伸单元二（代数与微积分）</a:t>
            </a: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zh-TW" altLang="en-US" sz="1200" i="1"/>
              <a:t>大学</a:t>
            </a:r>
            <a:r>
              <a:rPr lang="zh-TW" altLang="en-US" sz="1200"/>
              <a:t>：</a:t>
            </a:r>
            <a:r>
              <a:rPr lang="en-US" sz="1200"/>
              <a:t> </a:t>
            </a:r>
            <a:r>
              <a:rPr lang="zh-TW" altLang="en-US" sz="1200"/>
              <a:t>香港理工大学</a:t>
            </a:r>
            <a:r>
              <a:rPr lang="en-US" sz="1200" dirty="0"/>
              <a:t>	[</a:t>
            </a:r>
            <a:r>
              <a:rPr lang="en-US" sz="1200"/>
              <a:t>9/2015 –</a:t>
            </a:r>
            <a:r>
              <a:rPr lang="zh-TW" altLang="en-US" sz="1200"/>
              <a:t>现在</a:t>
            </a:r>
            <a:r>
              <a:rPr lang="en-US" sz="1200"/>
              <a:t>]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电路分析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/>
              <a:t>计算机程序设计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逻辑设计</a:t>
            </a:r>
            <a:endParaRPr lang="en-US" altLang="zh-CN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电路板设计及生产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微控制器编程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92048" y="6491692"/>
            <a:ext cx="6236215" cy="31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/>
              <a:t>工作经验：</a:t>
            </a:r>
            <a:endParaRPr lang="en-US" altLang="zh-TW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智控系统有限公司</a:t>
            </a:r>
            <a:r>
              <a:rPr lang="en-US" altLang="zh-TW" sz="1200" b="1" dirty="0"/>
              <a:t>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电路设计及电路板生产； 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组装机器及统筹；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产品设计；</a:t>
            </a:r>
            <a:endParaRPr lang="en-US" altLang="zh-TW" sz="1200" dirty="0"/>
          </a:p>
          <a:p>
            <a:pPr algn="just">
              <a:lnSpc>
                <a:spcPct val="150000"/>
              </a:lnSpc>
            </a:pPr>
            <a:r>
              <a:rPr lang="zh-TW" altLang="en-US" sz="1200" b="1"/>
              <a:t>实习生 － 清华同方威视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7-8/2018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处理机器学习前期准备工作；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/>
              <a:t>协助采集数据；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zh-TW" altLang="en-US" sz="1200" b="1"/>
              <a:t>兼职导师－ 香港机械人学院</a:t>
            </a:r>
            <a:r>
              <a:rPr lang="en-US" sz="1200" dirty="0"/>
              <a:t>					2017 – 2018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/>
              <a:t>Arduino </a:t>
            </a:r>
            <a:r>
              <a:rPr lang="zh-TW" altLang="en-US" sz="1200"/>
              <a:t>和简单的电路常识；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71308" y="23118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標楷體" panose="03000509000000000000" pitchFamily="65" charset="-120"/>
                <a:ea typeface="標楷體" panose="03000509000000000000" pitchFamily="65" charset="-120"/>
              </a:rPr>
              <a:t>黄子豪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7816D-D181-40B3-BCE3-C7BF581E8A0C}"/>
              </a:ext>
            </a:extLst>
          </p:cNvPr>
          <p:cNvSpPr txBox="1"/>
          <p:nvPr/>
        </p:nvSpPr>
        <p:spPr>
          <a:xfrm>
            <a:off x="192049" y="9629122"/>
            <a:ext cx="64690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" dirty="0"/>
              <a:t>履历</a:t>
            </a:r>
            <a:r>
              <a:rPr lang="en-US" sz="700" dirty="0"/>
              <a:t>				C</a:t>
            </a:r>
            <a:r>
              <a:rPr lang="en-US" sz="500" dirty="0"/>
              <a:t>reativity</a:t>
            </a:r>
            <a:r>
              <a:rPr lang="en-US" sz="700" dirty="0"/>
              <a:t>-E</a:t>
            </a:r>
            <a:r>
              <a:rPr lang="en-US" sz="500" dirty="0"/>
              <a:t>ndurance</a:t>
            </a:r>
            <a:r>
              <a:rPr lang="en-US" sz="700" dirty="0"/>
              <a:t>-N</a:t>
            </a:r>
            <a:r>
              <a:rPr lang="en-US" sz="500" dirty="0"/>
              <a:t>etworking</a:t>
            </a:r>
            <a:r>
              <a:rPr lang="en-US" sz="700" dirty="0"/>
              <a:t>-Z</a:t>
            </a:r>
            <a:r>
              <a:rPr lang="en-US" sz="500" dirty="0"/>
              <a:t>eal</a:t>
            </a:r>
            <a:r>
              <a:rPr lang="en-US" sz="700" dirty="0"/>
              <a:t>    					25/05/2019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C20D13-39A0-4FCB-B821-62AF4B470186}"/>
              </a:ext>
            </a:extLst>
          </p:cNvPr>
          <p:cNvGrpSpPr/>
          <p:nvPr/>
        </p:nvGrpSpPr>
        <p:grpSpPr>
          <a:xfrm>
            <a:off x="286960" y="2713191"/>
            <a:ext cx="1904246" cy="1711917"/>
            <a:chOff x="286960" y="3040291"/>
            <a:chExt cx="1904246" cy="14461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649298-7A79-400A-B2CC-8AC638605BA2}"/>
                </a:ext>
              </a:extLst>
            </p:cNvPr>
            <p:cNvGrpSpPr/>
            <p:nvPr/>
          </p:nvGrpSpPr>
          <p:grpSpPr>
            <a:xfrm>
              <a:off x="323729" y="3293777"/>
              <a:ext cx="1630616" cy="261610"/>
              <a:chOff x="426174" y="2136599"/>
              <a:chExt cx="1630616" cy="2616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00CA23-0874-4261-A4B9-A1C16EC87FA8}"/>
                  </a:ext>
                </a:extLst>
              </p:cNvPr>
              <p:cNvSpPr txBox="1"/>
              <p:nvPr/>
            </p:nvSpPr>
            <p:spPr>
              <a:xfrm>
                <a:off x="461538" y="2136599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cenz@engineer.com 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3F6B6F8-BEC5-44B0-A4EC-E19E8A0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26174" y="2195581"/>
                <a:ext cx="133350" cy="133350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9FFF5-3C51-4C78-A27B-2EA8FAB432E8}"/>
                </a:ext>
              </a:extLst>
            </p:cNvPr>
            <p:cNvGrpSpPr/>
            <p:nvPr/>
          </p:nvGrpSpPr>
          <p:grpSpPr>
            <a:xfrm>
              <a:off x="298892" y="3529061"/>
              <a:ext cx="1656556" cy="434587"/>
              <a:chOff x="335661" y="3040108"/>
              <a:chExt cx="1656556" cy="434587"/>
            </a:xfrm>
          </p:grpSpPr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0D74D682-7881-4BB2-A5D5-AF961913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661" y="3087661"/>
                <a:ext cx="133350" cy="13335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31804F-E284-4DF9-9941-A43C510D4849}"/>
                  </a:ext>
                </a:extLst>
              </p:cNvPr>
              <p:cNvSpPr txBox="1"/>
              <p:nvPr/>
            </p:nvSpPr>
            <p:spPr>
              <a:xfrm>
                <a:off x="389723" y="3040108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+852 6158 5094 </a:t>
                </a:r>
              </a:p>
            </p:txBody>
          </p:sp>
          <p:sp>
            <p:nvSpPr>
              <p:cNvPr id="30" name="TextBox 31">
                <a:extLst>
                  <a:ext uri="{FF2B5EF4-FFF2-40B4-BE49-F238E27FC236}">
                    <a16:creationId xmlns:a16="http://schemas.microsoft.com/office/drawing/2014/main" id="{6851674E-6FC7-4D70-8AE3-E556829AABB9}"/>
                  </a:ext>
                </a:extLst>
              </p:cNvPr>
              <p:cNvSpPr txBox="1"/>
              <p:nvPr/>
            </p:nvSpPr>
            <p:spPr>
              <a:xfrm>
                <a:off x="396965" y="3253693"/>
                <a:ext cx="1595252" cy="221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+86 150 0204 3095 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F886FD-ECC6-4301-95A5-05B300877D53}"/>
                </a:ext>
              </a:extLst>
            </p:cNvPr>
            <p:cNvGrpSpPr/>
            <p:nvPr/>
          </p:nvGrpSpPr>
          <p:grpSpPr>
            <a:xfrm>
              <a:off x="301408" y="3953400"/>
              <a:ext cx="1634743" cy="261610"/>
              <a:chOff x="338177" y="3464447"/>
              <a:chExt cx="1634743" cy="261610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2F9B0C9D-E445-4343-A84D-C0184F9D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8177" y="3520233"/>
                <a:ext cx="133351" cy="13335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7B1CD4-F511-46E2-A6F1-4C3E92918FB8}"/>
                  </a:ext>
                </a:extLst>
              </p:cNvPr>
              <p:cNvSpPr txBox="1"/>
              <p:nvPr/>
            </p:nvSpPr>
            <p:spPr>
              <a:xfrm>
                <a:off x="377668" y="3464447"/>
                <a:ext cx="15952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53D5EA-7DC0-44AA-8C65-84F932883A29}"/>
                </a:ext>
              </a:extLst>
            </p:cNvPr>
            <p:cNvGrpSpPr/>
            <p:nvPr/>
          </p:nvGrpSpPr>
          <p:grpSpPr>
            <a:xfrm>
              <a:off x="286960" y="4224869"/>
              <a:ext cx="1904246" cy="261610"/>
              <a:chOff x="317990" y="4000303"/>
              <a:chExt cx="1904246" cy="261610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CC157FB8-58F7-4592-B93B-9406975E5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17990" y="4048353"/>
                <a:ext cx="145282" cy="13184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81842C-7463-4AFD-83C0-E4FDB641E500}"/>
                  </a:ext>
                </a:extLst>
              </p:cNvPr>
              <p:cNvSpPr txBox="1"/>
              <p:nvPr/>
            </p:nvSpPr>
            <p:spPr>
              <a:xfrm>
                <a:off x="377668" y="4000303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linkedin.com/in/CenzWong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C7461FE-59A8-4EA0-91AB-4711005AEF74}"/>
                </a:ext>
              </a:extLst>
            </p:cNvPr>
            <p:cNvGrpSpPr/>
            <p:nvPr/>
          </p:nvGrpSpPr>
          <p:grpSpPr>
            <a:xfrm>
              <a:off x="286960" y="3040291"/>
              <a:ext cx="1903714" cy="261610"/>
              <a:chOff x="286960" y="2976653"/>
              <a:chExt cx="1903714" cy="261610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17BF2EEE-6616-4142-B27B-0AD3A3BD4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86960" y="3039742"/>
                <a:ext cx="186714" cy="16147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6C0A1BC-E264-45D1-838F-2634EC1A4B92}"/>
                  </a:ext>
                </a:extLst>
              </p:cNvPr>
              <p:cNvGrpSpPr/>
              <p:nvPr/>
            </p:nvGrpSpPr>
            <p:grpSpPr>
              <a:xfrm>
                <a:off x="346117" y="2976653"/>
                <a:ext cx="1844557" cy="261610"/>
                <a:chOff x="346117" y="2976653"/>
                <a:chExt cx="1844557" cy="261610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47A3DE0-EEE1-49A7-AEED-DBC853CD83A2}"/>
                    </a:ext>
                  </a:extLst>
                </p:cNvPr>
                <p:cNvSpPr txBox="1"/>
                <p:nvPr/>
              </p:nvSpPr>
              <p:spPr>
                <a:xfrm>
                  <a:off x="346117" y="2976653"/>
                  <a:ext cx="184455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01EB845-1AC4-44AB-B177-66530D3A7C2C}"/>
                    </a:ext>
                  </a:extLst>
                </p:cNvPr>
                <p:cNvSpPr/>
                <p:nvPr/>
              </p:nvSpPr>
              <p:spPr>
                <a:xfrm>
                  <a:off x="473674" y="2996094"/>
                  <a:ext cx="1645748" cy="2210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100" dirty="0"/>
                    <a:t>电子及资讯工程学</a:t>
                  </a:r>
                  <a:endParaRPr lang="en-US" sz="1100" dirty="0"/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199265" y="4589062"/>
            <a:ext cx="6297617" cy="200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技能：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i="1" dirty="0"/>
              <a:t>软件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zh-TW" altLang="en-US" sz="1200" i="1" dirty="0"/>
              <a:t>熟悉：</a:t>
            </a:r>
            <a:r>
              <a:rPr lang="en-US" sz="1200" dirty="0"/>
              <a:t>C/C++, Arduino Programming and Eagle, PADS PCB design;</a:t>
            </a:r>
            <a:r>
              <a:rPr lang="zh-TW" altLang="en-US" sz="1200" dirty="0"/>
              <a:t>曾接触：</a:t>
            </a:r>
            <a:r>
              <a:rPr lang="en-US" sz="1200" dirty="0" err="1"/>
              <a:t>Matlab</a:t>
            </a:r>
            <a:r>
              <a:rPr lang="en-US" sz="1200" dirty="0"/>
              <a:t> programming, Apache Cordova, Python; </a:t>
            </a:r>
            <a:r>
              <a:rPr lang="zh-TW" altLang="en-US" sz="1200" dirty="0"/>
              <a:t>环境：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硬件</a:t>
            </a:r>
            <a:r>
              <a:rPr lang="en-US" sz="1200" b="1" dirty="0"/>
              <a:t>: </a:t>
            </a:r>
            <a:r>
              <a:rPr lang="zh-TW" altLang="en-US" sz="1200" i="1" dirty="0"/>
              <a:t>熟悉： </a:t>
            </a:r>
            <a:r>
              <a:rPr lang="en-US" sz="1200" dirty="0"/>
              <a:t>Arduino, AVR programming, ESP8266, and Electronic practice;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曾接触： </a:t>
            </a:r>
            <a:r>
              <a:rPr lang="en-US" sz="1200" dirty="0"/>
              <a:t>PIC, </a:t>
            </a:r>
            <a:r>
              <a:rPr lang="en-US" altLang="zh-TW" sz="1200" dirty="0"/>
              <a:t>STM32</a:t>
            </a:r>
            <a:r>
              <a:rPr lang="en-US" sz="1200" dirty="0"/>
              <a:t>, </a:t>
            </a:r>
            <a:r>
              <a:rPr lang="en-US" sz="1200" dirty="0" err="1"/>
              <a:t>NodeMCU</a:t>
            </a:r>
            <a:r>
              <a:rPr lang="en-US" sz="1200" dirty="0"/>
              <a:t>, SIMCOM, Embedded Linux(Raspberry pi).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b="1" dirty="0"/>
              <a:t>语文能力</a:t>
            </a:r>
            <a:r>
              <a:rPr lang="en-US" sz="1200" b="1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/>
              <a:t>母语：广东话， 操流畅普通话及英语</a:t>
            </a:r>
            <a:endParaRPr lang="en-US" sz="12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1DB73C6-69BE-4221-986A-05E0B3600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48" y="4460068"/>
            <a:ext cx="138404" cy="138404"/>
          </a:xfrm>
          <a:prstGeom prst="rect">
            <a:avLst/>
          </a:prstGeom>
        </p:spPr>
      </p:pic>
      <p:sp>
        <p:nvSpPr>
          <p:cNvPr id="37" name="TextBox 44">
            <a:extLst>
              <a:ext uri="{FF2B5EF4-FFF2-40B4-BE49-F238E27FC236}">
                <a16:creationId xmlns:a16="http://schemas.microsoft.com/office/drawing/2014/main" id="{4E211035-2035-4DF4-A819-86878F39AB01}"/>
              </a:ext>
            </a:extLst>
          </p:cNvPr>
          <p:cNvSpPr txBox="1"/>
          <p:nvPr/>
        </p:nvSpPr>
        <p:spPr>
          <a:xfrm>
            <a:off x="346106" y="4385256"/>
            <a:ext cx="184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: cenzwong.github.io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131DB-0F35-4466-8F9C-1A200715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59EC2-EBC6-4A4A-9463-00129AC3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E0AF-5E54-4FCF-A3F6-50C3C087758E}" type="datetime1">
              <a:rPr lang="en-US" altLang="zh-HK" smtClean="0"/>
              <a:t>4/29/2020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6811F-F7E3-4F90-BCE9-5EE09B12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7093B-F640-446D-BFC6-400993087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17657" y="307116"/>
            <a:ext cx="0" cy="43753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168103" y="4607417"/>
            <a:ext cx="6236215" cy="494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the management culture of the company;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Electronic Engineer Trainee (One-Year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Researched and developed product of </a:t>
            </a:r>
            <a:r>
              <a:rPr lang="en-US" sz="1200" dirty="0" err="1"/>
              <a:t>LoRa</a:t>
            </a:r>
            <a:r>
              <a:rPr lang="en-US" sz="1200" dirty="0"/>
              <a:t>, NB-IoT;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Assembly Machine and Coordination;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Summer Intern / </a:t>
            </a:r>
            <a:r>
              <a:rPr lang="en-US" sz="1400" dirty="0" err="1"/>
              <a:t>Nuctech</a:t>
            </a:r>
            <a:r>
              <a:rPr lang="en-US" sz="1400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  <a:p>
            <a:pPr algn="just">
              <a:lnSpc>
                <a:spcPts val="2000"/>
              </a:lnSpc>
            </a:pPr>
            <a:r>
              <a:rPr lang="en-US" sz="1400" dirty="0"/>
              <a:t>Part-time tutor / Robot Institute of Hong Kong			2017-2018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Kids with LEGO Mindstorms with NXT, EV3;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Taught Arduino and Basic Electronics for Mini-</a:t>
            </a:r>
            <a:r>
              <a:rPr lang="en-US" sz="1200" dirty="0" err="1"/>
              <a:t>Robocon</a:t>
            </a:r>
            <a:r>
              <a:rPr lang="en-US" sz="1200" dirty="0"/>
              <a:t> 2018;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Project Implementer;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251303" y="1515384"/>
            <a:ext cx="4497330" cy="237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200" b="1" dirty="0"/>
              <a:t>Skills: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Software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i="1" dirty="0"/>
              <a:t>Skilled</a:t>
            </a:r>
            <a:r>
              <a:rPr lang="en-US" sz="1200" dirty="0"/>
              <a:t> in C/C++, Python, Arduino Programming and Eagle, PADS PCB design and manufacture;  </a:t>
            </a:r>
            <a:r>
              <a:rPr lang="en-US" sz="1200" i="1" dirty="0"/>
              <a:t>Experience</a:t>
            </a:r>
            <a:r>
              <a:rPr lang="en-US" sz="1200" dirty="0"/>
              <a:t> in </a:t>
            </a:r>
            <a:r>
              <a:rPr lang="en-US" sz="1200" dirty="0" err="1"/>
              <a:t>Matlab</a:t>
            </a:r>
            <a:r>
              <a:rPr lang="en-US" sz="1200" dirty="0"/>
              <a:t>/Octave programming, Apache Cordova</a:t>
            </a:r>
            <a:r>
              <a:rPr lang="en-US" altLang="zh-HK" sz="1200" dirty="0"/>
              <a:t> , JavaScript and Web Development</a:t>
            </a:r>
            <a:r>
              <a:rPr lang="en-US" sz="1200" dirty="0"/>
              <a:t>; Familiar with Microsoft Visual Studio IDE, Atmel Studio IDE;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Hardware</a:t>
            </a:r>
            <a:r>
              <a:rPr lang="en-US" sz="1200" b="1" dirty="0"/>
              <a:t>: </a:t>
            </a:r>
            <a:r>
              <a:rPr lang="en-US" sz="1200" i="1" dirty="0"/>
              <a:t>Intermediate</a:t>
            </a:r>
            <a:r>
              <a:rPr lang="en-US" sz="1200" dirty="0"/>
              <a:t> in Arduino, AVR programming and Electronic practice; </a:t>
            </a:r>
            <a:r>
              <a:rPr lang="en-US" sz="1200" i="1" dirty="0"/>
              <a:t>Experience</a:t>
            </a:r>
            <a:r>
              <a:rPr lang="en-US" sz="1200" dirty="0"/>
              <a:t> in PIC, ARM, </a:t>
            </a:r>
            <a:r>
              <a:rPr lang="en-US" sz="1200" dirty="0" err="1"/>
              <a:t>NodeMCU</a:t>
            </a:r>
            <a:r>
              <a:rPr lang="en-US" sz="1200" dirty="0"/>
              <a:t> programming, Hardware Module Integration;</a:t>
            </a:r>
          </a:p>
          <a:p>
            <a:pPr algn="just">
              <a:lnSpc>
                <a:spcPts val="2000"/>
              </a:lnSpc>
            </a:pPr>
            <a:r>
              <a:rPr lang="en-US" sz="1200" b="1" i="1" dirty="0"/>
              <a:t>Lang</a:t>
            </a:r>
            <a:r>
              <a:rPr lang="en-US" sz="1200" b="1" dirty="0"/>
              <a:t>: </a:t>
            </a:r>
            <a:r>
              <a:rPr lang="en-US" sz="1200" i="1" dirty="0"/>
              <a:t>Proficient</a:t>
            </a:r>
            <a:r>
              <a:rPr lang="en-US" sz="1200" dirty="0"/>
              <a:t> in Cantonese, Mandarin; </a:t>
            </a:r>
            <a:r>
              <a:rPr lang="en-US" sz="1200" i="1" dirty="0"/>
              <a:t>Good command of </a:t>
            </a:r>
            <a:r>
              <a:rPr lang="en-US" sz="1200" dirty="0"/>
              <a:t>English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78679" y="175139"/>
            <a:ext cx="4525269" cy="1460669"/>
            <a:chOff x="2288511" y="47322"/>
            <a:chExt cx="4525269" cy="1460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497331" cy="1460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18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i="1" dirty="0"/>
                <a:t>University</a:t>
              </a:r>
              <a:r>
                <a:rPr lang="en-US" sz="1200" dirty="0"/>
                <a:t>: The Hong Kong Polytechnic University	[Sep 2015 – now]</a:t>
              </a:r>
            </a:p>
            <a:p>
              <a:pPr algn="just">
                <a:lnSpc>
                  <a:spcPts val="1800"/>
                </a:lnSpc>
              </a:pPr>
              <a:r>
                <a:rPr lang="en-US" sz="1200" dirty="0"/>
                <a:t>Major in Electronic and Information Engineering, [WGPA </a:t>
              </a:r>
              <a:r>
                <a:rPr lang="en-US" altLang="zh-TW" sz="1200" dirty="0"/>
                <a:t>:</a:t>
              </a:r>
              <a:r>
                <a:rPr lang="en-US" sz="1200" dirty="0"/>
                <a:t> 3.4]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Circuit Analysis and </a:t>
              </a:r>
              <a:r>
                <a:rPr lang="en-US" altLang="zh-HK" sz="1200" dirty="0"/>
                <a:t>Logic Design</a:t>
              </a:r>
              <a:endParaRPr lang="en-US" sz="1200" dirty="0"/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Embedded System Programming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537176" y="740217"/>
              <a:ext cx="2276604" cy="767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PCB Design and manufacturing</a:t>
              </a:r>
            </a:p>
            <a:p>
              <a:pPr marL="171450" indent="-171450" algn="just">
                <a:lnSpc>
                  <a:spcPts val="1800"/>
                </a:lnSpc>
                <a:buFont typeface="Arial" panose="020B0604020202020204" pitchFamily="34" charset="0"/>
                <a:buChar char="•"/>
              </a:pPr>
              <a:r>
                <a:rPr lang="en-US" altLang="zh-HK" sz="12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297884" y="2523620"/>
            <a:ext cx="187779" cy="2105478"/>
            <a:chOff x="297884" y="2523620"/>
            <a:chExt cx="187779" cy="2105478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36" y="4490694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0400" y="3872355"/>
              <a:ext cx="133351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9390" y="4184547"/>
              <a:ext cx="131844" cy="15607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58FC5C4-B22A-45E9-A837-C243B2C0B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8949" y="2523620"/>
              <a:ext cx="186714" cy="191147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D3D2A49-5DD0-48F5-8193-53ADD95A7304}"/>
              </a:ext>
            </a:extLst>
          </p:cNvPr>
          <p:cNvSpPr txBox="1"/>
          <p:nvPr/>
        </p:nvSpPr>
        <p:spPr>
          <a:xfrm>
            <a:off x="2245087" y="3815696"/>
            <a:ext cx="4530923" cy="109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HK" sz="1200" b="1" dirty="0"/>
              <a:t>Activities: </a:t>
            </a:r>
          </a:p>
          <a:p>
            <a:pPr>
              <a:lnSpc>
                <a:spcPts val="2000"/>
              </a:lnSpc>
            </a:pPr>
            <a:r>
              <a:rPr lang="en-US" altLang="zh-HK" sz="1200" dirty="0" err="1"/>
              <a:t>SmarTone</a:t>
            </a:r>
            <a:r>
              <a:rPr lang="en-US" altLang="zh-HK" sz="1200" dirty="0"/>
              <a:t> Hackathon 2019;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- Finalist; Bauhinia Valley;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; Startup Weekend; Cambodia, Myanmar Exchange;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7829-DA90-483D-B888-26B05C9C6BDC}" type="datetime1">
              <a:rPr lang="en-US" altLang="zh-HK" smtClean="0"/>
              <a:t>4/29/2020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2519"/>
              </p:ext>
            </p:extLst>
          </p:nvPr>
        </p:nvGraphicFramePr>
        <p:xfrm>
          <a:off x="445253" y="2509235"/>
          <a:ext cx="1827359" cy="2196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359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576537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Major in Electronic and                       Information Engineering</a:t>
                      </a:r>
                      <a:br>
                        <a:rPr lang="en-US" altLang="zh-HK" sz="1100" dirty="0"/>
                      </a:br>
                      <a:r>
                        <a:rPr lang="en-US" altLang="zh-HK" sz="1100" dirty="0"/>
                        <a:t>(EIE)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25600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+86 150 0204 3095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54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56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172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大學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[9/2015 –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現在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13906" y="4676596"/>
            <a:ext cx="6236215" cy="49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無錫</a:t>
            </a:r>
            <a:r>
              <a:rPr lang="en-US" altLang="zh-TW" sz="1200" b="1" dirty="0"/>
              <a:t>)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嵌入式中間件軟體組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研究不同的屏幕鏡像技術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實習生 － 智控系統有限公司</a:t>
            </a:r>
            <a:r>
              <a:rPr lang="en-US" altLang="zh-TW" sz="1200" b="1" dirty="0"/>
              <a:t>				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的研究和產品開發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機器組裝與協調</a:t>
            </a:r>
            <a:r>
              <a:rPr lang="en-US" altLang="zh-TW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b="1" dirty="0"/>
              <a:t>暑期實習 </a:t>
            </a:r>
            <a:r>
              <a:rPr lang="en-US" altLang="zh-TW" sz="1200" b="1" dirty="0"/>
              <a:t>(</a:t>
            </a:r>
            <a:r>
              <a:rPr lang="zh-TW" altLang="en-US" sz="1200" b="1" dirty="0"/>
              <a:t>毫米波產品部</a:t>
            </a:r>
            <a:r>
              <a:rPr lang="en-US" altLang="zh-TW" sz="1200" b="1" dirty="0"/>
              <a:t>) 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  <a:p>
            <a:pPr>
              <a:lnSpc>
                <a:spcPts val="2000"/>
              </a:lnSpc>
            </a:pPr>
            <a:r>
              <a:rPr lang="zh-TW" altLang="en-US" sz="1200" b="1" dirty="0"/>
              <a:t>兼職導師－ 香港機械人學院</a:t>
            </a:r>
            <a:r>
              <a:rPr lang="en-US" sz="1200" dirty="0"/>
              <a:t>						2017 –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</a:t>
            </a:r>
            <a:r>
              <a:rPr lang="en-US" sz="1200" dirty="0"/>
              <a:t> LEGO Mindstorms </a:t>
            </a:r>
            <a:r>
              <a:rPr lang="zh-TW" altLang="en-US" sz="1200" dirty="0"/>
              <a:t>（</a:t>
            </a:r>
            <a:r>
              <a:rPr lang="en-US" sz="1200" dirty="0"/>
              <a:t>NXT, EV3</a:t>
            </a:r>
            <a:r>
              <a:rPr lang="zh-TW" altLang="en-US" sz="1200" dirty="0"/>
              <a:t>）程序；</a:t>
            </a:r>
            <a:endParaRPr lang="en-US" sz="1200" dirty="0"/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教授 </a:t>
            </a:r>
            <a:r>
              <a:rPr lang="en-US" sz="1200" dirty="0"/>
              <a:t>Arduino </a:t>
            </a:r>
            <a:r>
              <a:rPr lang="zh-TW" altLang="en-US" sz="1200" dirty="0"/>
              <a:t>和簡單的電路常識；</a:t>
            </a:r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02561" y="1742504"/>
            <a:ext cx="4289070" cy="237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技能：</a:t>
            </a:r>
            <a:endParaRPr 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ts val="2000"/>
              </a:lnSpc>
            </a:pPr>
            <a:r>
              <a:rPr lang="zh-TW" altLang="en-US" sz="1200" b="1" i="1" dirty="0">
                <a:latin typeface="標楷體" panose="03000509000000000000" pitchFamily="65" charset="-120"/>
                <a:ea typeface="標楷體" panose="03000509000000000000" pitchFamily="65" charset="-120"/>
              </a:rPr>
              <a:t>軟件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/>
              <a:t>C/C++, Python, Arduino Programming and Eagle, PADS PCB design and manufacture;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HK" sz="1200" dirty="0" err="1"/>
              <a:t>Matlab</a:t>
            </a:r>
            <a:r>
              <a:rPr lang="en-US" altLang="zh-HK" sz="1200" dirty="0"/>
              <a:t>/Octave programming, Apache Cordova , JavaScript and web development;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環境：</a:t>
            </a:r>
            <a:r>
              <a:rPr lang="en-US" sz="1200" dirty="0"/>
              <a:t>Microsoft Visual Studio IDE, Atmel Studio IDE</a:t>
            </a:r>
            <a:endParaRPr lang="en-US" sz="1200" b="1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硬件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1200" i="1" dirty="0">
                <a:latin typeface="標楷體" panose="03000509000000000000" pitchFamily="65" charset="-120"/>
                <a:ea typeface="標楷體" panose="03000509000000000000" pitchFamily="65" charset="-120"/>
              </a:rPr>
              <a:t>熟悉： </a:t>
            </a:r>
            <a:r>
              <a:rPr lang="en-US" sz="1200" dirty="0"/>
              <a:t>Arduino, AVR programming, ESP8266</a:t>
            </a:r>
            <a:r>
              <a:rPr lang="en-US" altLang="zh-TW" sz="1200" dirty="0"/>
              <a:t>, STM32</a:t>
            </a:r>
            <a:r>
              <a:rPr lang="en-US" sz="1200" dirty="0"/>
              <a:t>;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曾接觸：</a:t>
            </a:r>
            <a:r>
              <a:rPr lang="en-US" sz="1200" dirty="0"/>
              <a:t>PIC, </a:t>
            </a:r>
            <a:r>
              <a:rPr lang="en-US" altLang="zh-TW" sz="1200" dirty="0"/>
              <a:t>STM </a:t>
            </a:r>
            <a:r>
              <a:rPr lang="en-US" sz="1200" dirty="0"/>
              <a:t>ARM, </a:t>
            </a:r>
            <a:r>
              <a:rPr lang="en-US" sz="1200" dirty="0" err="1"/>
              <a:t>NodeMCU</a:t>
            </a:r>
            <a:r>
              <a:rPr lang="en-US" sz="1200" dirty="0"/>
              <a:t> programming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硬件模組開發</a:t>
            </a:r>
            <a:endParaRPr lang="en-US" sz="1200" dirty="0"/>
          </a:p>
          <a:p>
            <a:pPr algn="just">
              <a:lnSpc>
                <a:spcPts val="2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語文能力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ts val="2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母語：廣東話， 操流暢普通話及英語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23444" y="2335254"/>
            <a:ext cx="1912553" cy="1915596"/>
            <a:chOff x="279396" y="2599267"/>
            <a:chExt cx="1912553" cy="19155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79396" y="2599267"/>
              <a:ext cx="1904246" cy="1711917"/>
              <a:chOff x="286960" y="3040291"/>
              <a:chExt cx="1904246" cy="144618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C7461FE-59A8-4EA0-91AB-4711005AEF74}"/>
                  </a:ext>
                </a:extLst>
              </p:cNvPr>
              <p:cNvGrpSpPr/>
              <p:nvPr/>
            </p:nvGrpSpPr>
            <p:grpSpPr>
              <a:xfrm>
                <a:off x="286960" y="3040291"/>
                <a:ext cx="1903714" cy="261610"/>
                <a:chOff x="286960" y="2976653"/>
                <a:chExt cx="1903714" cy="261610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17BF2EEE-6616-4142-B27B-0AD3A3BD4A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960" y="3039742"/>
                  <a:ext cx="186714" cy="161478"/>
                </a:xfrm>
                <a:prstGeom prst="rect">
                  <a:avLst/>
                </a:prstGeom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B6C0A1BC-E264-45D1-838F-2634EC1A4B92}"/>
                    </a:ext>
                  </a:extLst>
                </p:cNvPr>
                <p:cNvGrpSpPr/>
                <p:nvPr/>
              </p:nvGrpSpPr>
              <p:grpSpPr>
                <a:xfrm>
                  <a:off x="346117" y="2976653"/>
                  <a:ext cx="1844557" cy="261610"/>
                  <a:chOff x="346117" y="2976653"/>
                  <a:chExt cx="1844557" cy="2616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47A3DE0-EEE1-49A7-AEED-DBC853CD83A2}"/>
                      </a:ext>
                    </a:extLst>
                  </p:cNvPr>
                  <p:cNvSpPr txBox="1"/>
                  <p:nvPr/>
                </p:nvSpPr>
                <p:spPr>
                  <a:xfrm>
                    <a:off x="346117" y="2976653"/>
                    <a:ext cx="184455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/>
                      <a:t> :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01EB845-1AC4-44AB-B177-66530D3A7C2C}"/>
                      </a:ext>
                    </a:extLst>
                  </p:cNvPr>
                  <p:cNvSpPr/>
                  <p:nvPr/>
                </p:nvSpPr>
                <p:spPr>
                  <a:xfrm>
                    <a:off x="473674" y="2996094"/>
                    <a:ext cx="1645748" cy="2210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TW" altLang="en-US" sz="11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a:t>電子及資訊工程學</a:t>
                    </a:r>
                    <a:endParaRPr lang="en-US" sz="11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</p:grp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4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06054" y="950879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98AF-4528-4BA3-9591-541885C38AAD}" type="datetime1">
              <a:rPr lang="en-US" altLang="zh-HK" smtClean="0"/>
              <a:t>4/29/2020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13906" y="4303048"/>
            <a:ext cx="613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SmarTone</a:t>
            </a:r>
            <a:r>
              <a:rPr lang="en-US" altLang="zh-CN" sz="1200" dirty="0"/>
              <a:t> Hackathon 2019, </a:t>
            </a:r>
            <a:r>
              <a:rPr lang="en-US" altLang="zh-HK" sz="1200" dirty="0" err="1"/>
              <a:t>Hard@UST</a:t>
            </a:r>
            <a:r>
              <a:rPr lang="en-US" altLang="zh-HK" sz="1200" dirty="0"/>
              <a:t> – Finalist,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</a:t>
            </a:r>
            <a:r>
              <a:rPr lang="en-US" altLang="zh-HK" sz="1200" dirty="0"/>
              <a:t>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Startup Weekend,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HK" sz="1200" dirty="0"/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r>
              <a:rPr lang="en-US" altLang="zh-HK" sz="1200" dirty="0"/>
              <a:t>, Project </a:t>
            </a:r>
            <a:r>
              <a:rPr lang="en-US" altLang="zh-HK" sz="1200" dirty="0" err="1"/>
              <a:t>STARS@PolyU</a:t>
            </a:r>
            <a:endParaRPr lang="zh-HK" altLang="en-US" sz="1200" b="1" dirty="0"/>
          </a:p>
          <a:p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54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2340697" y="687579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6BB39-6EF6-4473-A4D7-8E84C930907A}"/>
              </a:ext>
            </a:extLst>
          </p:cNvPr>
          <p:cNvSpPr txBox="1"/>
          <p:nvPr/>
        </p:nvSpPr>
        <p:spPr>
          <a:xfrm>
            <a:off x="398516" y="1848571"/>
            <a:ext cx="140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Wong Tsz Ho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00835" y="293437"/>
            <a:ext cx="0" cy="37041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258302" y="5816847"/>
            <a:ext cx="6236215" cy="372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sz="1400" b="1" dirty="0"/>
              <a:t>Experiences:</a:t>
            </a:r>
          </a:p>
          <a:p>
            <a:pPr>
              <a:lnSpc>
                <a:spcPts val="2000"/>
              </a:lnSpc>
            </a:pPr>
            <a:r>
              <a:rPr lang="en-US" sz="1400" i="1" dirty="0"/>
              <a:t>Summer Intern / Wuxi Murata Electronics Co., Ltd			Jul 2019 - Aug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RPA (Robot Process Automation) program for HR department;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Understood the industrial process of manufacturing;</a:t>
            </a:r>
          </a:p>
          <a:p>
            <a:pPr algn="just">
              <a:lnSpc>
                <a:spcPct val="150000"/>
              </a:lnSpc>
            </a:pPr>
            <a:r>
              <a:rPr lang="en-US" sz="1400" i="1" dirty="0"/>
              <a:t>Summer Intern / Shenzhen Skyworth-RGB Electronic Co Ltd	Jun 2019 - Jul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knowledge about management of huge project (As Embedded Middleware Team);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the proper program document writing and team management;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Electronic Engineer Trainee (Gap-Year Intern) / RF Tech Ltd       Aug 2018 - May 2019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product of </a:t>
            </a:r>
            <a:r>
              <a:rPr lang="en-US" sz="1200" dirty="0" err="1"/>
              <a:t>LoRa</a:t>
            </a:r>
            <a:r>
              <a:rPr lang="en-US" sz="1200" dirty="0"/>
              <a:t>, NB-IoT and Product Development for Visualization Platform;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Manufactured PCB including Schematics, Layout and Soldering;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Firmware programming on IoT system of Self-service Library Station;</a:t>
            </a:r>
          </a:p>
          <a:p>
            <a:pPr algn="just">
              <a:lnSpc>
                <a:spcPts val="2000"/>
              </a:lnSpc>
            </a:pPr>
            <a:r>
              <a:rPr lang="en-US" sz="1400" i="1" dirty="0"/>
              <a:t>Summer Intern / </a:t>
            </a:r>
            <a:r>
              <a:rPr lang="en-US" sz="1400" i="1" dirty="0" err="1"/>
              <a:t>Nuctech</a:t>
            </a:r>
            <a:r>
              <a:rPr lang="en-US" sz="1400" i="1" dirty="0"/>
              <a:t> Company Limited				Jul 2018 - Aug 2018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Developed tools for desktop</a:t>
            </a:r>
            <a:r>
              <a:rPr lang="zh-TW" altLang="en-US" sz="1200" dirty="0"/>
              <a:t> </a:t>
            </a:r>
            <a:r>
              <a:rPr lang="en-US" altLang="zh-TW" sz="1200" dirty="0"/>
              <a:t>automation to speed up markup process</a:t>
            </a: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Acquired Experiences in Prepared work of Machine Learning and data collation with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5C50BF-7B86-45B5-9A7A-984233CC8154}"/>
              </a:ext>
            </a:extLst>
          </p:cNvPr>
          <p:cNvSpPr/>
          <p:nvPr/>
        </p:nvSpPr>
        <p:spPr>
          <a:xfrm>
            <a:off x="661476" y="21750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黃子豪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0AEBCA-4901-4CF0-9247-A18388D46F4E}"/>
              </a:ext>
            </a:extLst>
          </p:cNvPr>
          <p:cNvCxnSpPr>
            <a:cxnSpLocks/>
          </p:cNvCxnSpPr>
          <p:nvPr/>
        </p:nvCxnSpPr>
        <p:spPr>
          <a:xfrm>
            <a:off x="323729" y="9594847"/>
            <a:ext cx="6170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93B556-428E-45AA-8EBA-3A596A567656}"/>
              </a:ext>
            </a:extLst>
          </p:cNvPr>
          <p:cNvSpPr/>
          <p:nvPr/>
        </p:nvSpPr>
        <p:spPr>
          <a:xfrm>
            <a:off x="2322317" y="2703917"/>
            <a:ext cx="3571156" cy="1725729"/>
          </a:xfrm>
          <a:prstGeom prst="rect">
            <a:avLst/>
          </a:prstGeom>
        </p:spPr>
        <p:txBody>
          <a:bodyPr wrap="square" numCol="1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/>
              <a:t>Hands-on Project: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Ball robot with PIC18F46K22 w/ Bluetooth control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Robot car with STM32F103C8T6 line following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Monitor rotation assistant w/ Arduino Pro Micro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Personal Website w/ GitHub, JavaScript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D4F1B2-19D9-4290-B304-2016F98DA8F0}"/>
              </a:ext>
            </a:extLst>
          </p:cNvPr>
          <p:cNvGrpSpPr/>
          <p:nvPr/>
        </p:nvGrpSpPr>
        <p:grpSpPr>
          <a:xfrm>
            <a:off x="2297480" y="104398"/>
            <a:ext cx="4308298" cy="2203649"/>
            <a:chOff x="2288511" y="47322"/>
            <a:chExt cx="4764909" cy="22036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E5DEA-CAAE-4FE2-AF5E-9D65B30C2992}"/>
                </a:ext>
              </a:extLst>
            </p:cNvPr>
            <p:cNvSpPr txBox="1"/>
            <p:nvPr/>
          </p:nvSpPr>
          <p:spPr>
            <a:xfrm>
              <a:off x="2288511" y="47322"/>
              <a:ext cx="4525268" cy="2189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b="1" dirty="0"/>
                <a:t>Education: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University of Science and Technology [2020+]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i="1" dirty="0"/>
                <a:t>MSc in Big Data Technology</a:t>
              </a:r>
            </a:p>
            <a:p>
              <a:pPr algn="just">
                <a:lnSpc>
                  <a:spcPct val="150000"/>
                </a:lnSpc>
              </a:pPr>
              <a:r>
                <a:rPr lang="en-US" sz="1200" dirty="0"/>
                <a:t>The Hong Kong Polytechnic University [2015 – 2020(planned)]</a:t>
              </a:r>
            </a:p>
            <a:p>
              <a:pPr algn="just">
                <a:lnSpc>
                  <a:spcPct val="150000"/>
                </a:lnSpc>
              </a:pPr>
              <a:r>
                <a:rPr lang="en-US" sz="1100" i="1" dirty="0"/>
                <a:t>BEng(Hons) in Electronic and Information Engineering, [WGPA </a:t>
              </a:r>
              <a:r>
                <a:rPr lang="en-US" altLang="zh-TW" sz="1100" i="1" dirty="0"/>
                <a:t>:</a:t>
              </a:r>
              <a:r>
                <a:rPr lang="en-US" sz="1100" i="1" dirty="0"/>
                <a:t> 3.42]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Circuit Analysis and </a:t>
              </a:r>
              <a:r>
                <a:rPr lang="en-US" altLang="zh-HK" sz="1100" dirty="0"/>
                <a:t>Logic Design</a:t>
              </a:r>
              <a:endParaRPr lang="en-US" sz="1100" dirty="0"/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Embedded System Programming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/>
                <a:t>Machine Learning and IoT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F21F1-D6B4-4C37-B691-7DB5B64CFC29}"/>
                </a:ext>
              </a:extLst>
            </p:cNvPr>
            <p:cNvSpPr/>
            <p:nvPr/>
          </p:nvSpPr>
          <p:spPr>
            <a:xfrm>
              <a:off x="4695599" y="1423116"/>
              <a:ext cx="2357821" cy="827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PCB Design and manufacturing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HK" sz="1100" dirty="0"/>
                <a:t>Microcontroller System and Interface Design</a:t>
              </a:r>
            </a:p>
          </p:txBody>
        </p:sp>
      </p:grpSp>
      <p:pic>
        <p:nvPicPr>
          <p:cNvPr id="15" name="Picture 14">
            <a:hlinkClick r:id="rId3" tooltip="Personal Website"/>
            <a:extLst>
              <a:ext uri="{FF2B5EF4-FFF2-40B4-BE49-F238E27FC236}">
                <a16:creationId xmlns:a16="http://schemas.microsoft.com/office/drawing/2014/main" id="{3420AA25-A4A4-40B3-B2FC-6AE048583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762" y="154618"/>
            <a:ext cx="1777408" cy="177740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8089458-BC81-430D-A7AA-2AF6B65AD3FB}"/>
              </a:ext>
            </a:extLst>
          </p:cNvPr>
          <p:cNvGrpSpPr/>
          <p:nvPr/>
        </p:nvGrpSpPr>
        <p:grpSpPr>
          <a:xfrm>
            <a:off x="301173" y="2676369"/>
            <a:ext cx="160714" cy="1234726"/>
            <a:chOff x="297884" y="3095314"/>
            <a:chExt cx="160714" cy="1234726"/>
          </a:xfrm>
        </p:grpSpPr>
        <p:pic>
          <p:nvPicPr>
            <p:cNvPr id="37" name="圖片 10">
              <a:extLst>
                <a:ext uri="{FF2B5EF4-FFF2-40B4-BE49-F238E27FC236}">
                  <a16:creationId xmlns:a16="http://schemas.microsoft.com/office/drawing/2014/main" id="{448C07C6-3B0B-45ED-A769-4389E36DB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94" y="4191636"/>
              <a:ext cx="138404" cy="138404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7FB7D4F7-1511-438C-BF25-0E56D61B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2721" y="3095314"/>
              <a:ext cx="133350" cy="157852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7CCDAB96-AE59-468D-8412-AC151E312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884" y="3360301"/>
              <a:ext cx="133350" cy="157852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BC47B899-55AE-435A-9C6D-AFE87719B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907" y="3623375"/>
              <a:ext cx="151976" cy="157853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2EC5EE79-E8CB-4480-84C2-7A08E7E9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582" y="3914588"/>
              <a:ext cx="148794" cy="156070"/>
            </a:xfrm>
            <a:prstGeom prst="rect">
              <a:avLst/>
            </a:prstGeom>
          </p:spPr>
        </p:pic>
      </p:grp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AEC992-8EA8-4307-8017-78CCC06C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57829-DA90-483D-B888-26B05C9C6BDC}" type="datetime1">
              <a:rPr lang="en-US" altLang="zh-HK" smtClean="0"/>
              <a:t>4/29/2020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80F4FB5-A1F7-4CC7-A14A-0EB01BDB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Creativity-Endurance-Networking-Zeal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70A832A-5FBC-415E-BF90-DF8B1608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2991CC0-8A20-4DAC-8E5E-DA97636DD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20819"/>
              </p:ext>
            </p:extLst>
          </p:nvPr>
        </p:nvGraphicFramePr>
        <p:xfrm>
          <a:off x="398516" y="2648040"/>
          <a:ext cx="1826458" cy="134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458">
                  <a:extLst>
                    <a:ext uri="{9D8B030D-6E8A-4147-A177-3AD203B41FA5}">
                      <a16:colId xmlns:a16="http://schemas.microsoft.com/office/drawing/2014/main" val="2661800245"/>
                    </a:ext>
                  </a:extLst>
                </a:gridCol>
              </a:tblGrid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cenz@engineer.com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613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+852 6158 5094 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45199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94747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: linkedin.com/in/</a:t>
                      </a:r>
                      <a:r>
                        <a:rPr lang="en-US" altLang="zh-HK" sz="1100" dirty="0" err="1"/>
                        <a:t>CenzWong</a:t>
                      </a:r>
                      <a:endParaRPr lang="en-US" altLang="zh-HK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39770"/>
                  </a:ext>
                </a:extLst>
              </a:tr>
              <a:tr h="269911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altLang="zh-HK" sz="1100" dirty="0"/>
                        <a:t>: cenzwong.github.io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27685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2BBDDE0-E12D-450D-B5CD-38C422312550}"/>
              </a:ext>
            </a:extLst>
          </p:cNvPr>
          <p:cNvSpPr/>
          <p:nvPr/>
        </p:nvSpPr>
        <p:spPr>
          <a:xfrm>
            <a:off x="8009282" y="438028"/>
            <a:ext cx="3429000" cy="3488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endParaRPr 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9D36366-535F-444A-AC3B-C9C96FDF3399}"/>
              </a:ext>
            </a:extLst>
          </p:cNvPr>
          <p:cNvGrpSpPr/>
          <p:nvPr/>
        </p:nvGrpSpPr>
        <p:grpSpPr>
          <a:xfrm>
            <a:off x="258302" y="4034354"/>
            <a:ext cx="6262572" cy="1729340"/>
            <a:chOff x="245762" y="4062121"/>
            <a:chExt cx="6262572" cy="172934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D3D2A49-5DD0-48F5-8193-53ADD95A7304}"/>
                </a:ext>
              </a:extLst>
            </p:cNvPr>
            <p:cNvSpPr txBox="1"/>
            <p:nvPr/>
          </p:nvSpPr>
          <p:spPr>
            <a:xfrm>
              <a:off x="245762" y="4062121"/>
              <a:ext cx="6248755" cy="172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HK" sz="1200" b="1" dirty="0"/>
                <a:t>Activities: 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Finspire</a:t>
              </a:r>
              <a:r>
                <a:rPr lang="en-US" altLang="zh-HK" sz="1200" dirty="0"/>
                <a:t> Online Hackathon 2020;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SmarTone</a:t>
              </a:r>
              <a:r>
                <a:rPr lang="en-US" altLang="zh-HK" sz="1200" dirty="0"/>
                <a:t> Hackathon 2019;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 err="1"/>
                <a:t>Hard@UST</a:t>
              </a:r>
              <a:r>
                <a:rPr lang="en-US" altLang="zh-HK" sz="1200" dirty="0"/>
                <a:t> - Finalist;          	</a:t>
              </a:r>
              <a:endParaRPr lang="en-US" altLang="zh-HK" sz="1200" i="1" dirty="0"/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Bauhinia Valley – Most Commercial Potential Award;</a:t>
              </a:r>
            </a:p>
            <a:p>
              <a:pPr>
                <a:lnSpc>
                  <a:spcPct val="150000"/>
                </a:lnSpc>
              </a:pPr>
              <a:r>
                <a:rPr lang="en-US" altLang="zh-HK" sz="1200" dirty="0"/>
                <a:t>Project </a:t>
              </a:r>
              <a:r>
                <a:rPr lang="en-US" altLang="zh-HK" sz="1200" dirty="0" err="1"/>
                <a:t>STARS@PolyU</a:t>
              </a:r>
              <a:r>
                <a:rPr lang="en-US" altLang="zh-HK" sz="1200" dirty="0"/>
                <a:t> – Gold Award</a:t>
              </a:r>
              <a:endParaRPr lang="en-US" altLang="zh-HK" sz="1200" i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6F32C6-E585-4B65-B67C-53B3C8E556B9}"/>
                </a:ext>
              </a:extLst>
            </p:cNvPr>
            <p:cNvSpPr/>
            <p:nvPr/>
          </p:nvSpPr>
          <p:spPr>
            <a:xfrm>
              <a:off x="2195679" y="4342731"/>
              <a:ext cx="4312655" cy="14487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Couple Spending Companion</a:t>
              </a:r>
              <a:r>
                <a:rPr lang="en-US" altLang="zh-HK" sz="1200" dirty="0"/>
                <a:t> 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Machine Learning assisted gesture recognition on Web using JS;</a:t>
              </a:r>
              <a:endParaRPr lang="en-US" altLang="zh-HK" sz="1200" dirty="0"/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Automatic Pizza making machine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Smart glasses business model;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HK" sz="1200" i="1" dirty="0"/>
                <a:t>Cambodia, Myanmar Exchange;</a:t>
              </a:r>
            </a:p>
          </p:txBody>
        </p:sp>
      </p:grp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268E1CA-0490-4F8F-9BD5-9DDE8042E656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1F0560-434F-4407-B13C-212812677EDF}"/>
              </a:ext>
            </a:extLst>
          </p:cNvPr>
          <p:cNvCxnSpPr>
            <a:cxnSpLocks/>
          </p:cNvCxnSpPr>
          <p:nvPr/>
        </p:nvCxnSpPr>
        <p:spPr>
          <a:xfrm>
            <a:off x="2365518" y="2384125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196C80E-3582-4EDF-8121-06A4F7C5A593}"/>
              </a:ext>
            </a:extLst>
          </p:cNvPr>
          <p:cNvSpPr/>
          <p:nvPr/>
        </p:nvSpPr>
        <p:spPr>
          <a:xfrm>
            <a:off x="2361688" y="2402164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Earned IBM AI Engineering Professional Certificate @ Coursera</a:t>
            </a:r>
          </a:p>
        </p:txBody>
      </p:sp>
    </p:spTree>
    <p:extLst>
      <p:ext uri="{BB962C8B-B14F-4D97-AF65-F5344CB8AC3E}">
        <p14:creationId xmlns:p14="http://schemas.microsoft.com/office/powerpoint/2010/main" val="395864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Description generated with very high confidence">
            <a:extLst>
              <a:ext uri="{FF2B5EF4-FFF2-40B4-BE49-F238E27FC236}">
                <a16:creationId xmlns:a16="http://schemas.microsoft.com/office/drawing/2014/main" id="{03DA02E8-6F99-4A40-9240-3FA13BFC68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9" t="-335" r="819" b="20562"/>
          <a:stretch/>
        </p:blipFill>
        <p:spPr>
          <a:xfrm>
            <a:off x="-1665144" y="492235"/>
            <a:ext cx="1217841" cy="1217841"/>
          </a:xfrm>
          <a:prstGeom prst="ellipse">
            <a:avLst/>
          </a:prstGeom>
          <a:ln w="635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C7526A-4CF9-4457-8689-0B1E8032C87B}"/>
              </a:ext>
            </a:extLst>
          </p:cNvPr>
          <p:cNvCxnSpPr>
            <a:cxnSpLocks/>
          </p:cNvCxnSpPr>
          <p:nvPr/>
        </p:nvCxnSpPr>
        <p:spPr>
          <a:xfrm>
            <a:off x="2227489" y="67078"/>
            <a:ext cx="0" cy="41677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E5DEA-CAAE-4FE2-AF5E-9D65B30C2992}"/>
              </a:ext>
            </a:extLst>
          </p:cNvPr>
          <p:cNvSpPr txBox="1"/>
          <p:nvPr/>
        </p:nvSpPr>
        <p:spPr>
          <a:xfrm>
            <a:off x="2327381" y="108010"/>
            <a:ext cx="4497331" cy="225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教育程度</a:t>
            </a:r>
            <a:r>
              <a:rPr 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香港科技大學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[2020+]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大數據技術理學碩士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香港理工大學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		[9/2015 –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電子及資訊工程學（榮譽）工學士學位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[</a:t>
            </a:r>
            <a:r>
              <a:rPr lang="en-US" altLang="zh-TW" sz="1200" dirty="0">
                <a:ea typeface="標楷體" panose="03000509000000000000" pitchFamily="65" charset="-120"/>
              </a:rPr>
              <a:t>WGPA:3.42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電路分析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電腦程式設計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邏輯設計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E852BB-BCAF-450B-A8D5-5F1633490304}"/>
              </a:ext>
            </a:extLst>
          </p:cNvPr>
          <p:cNvSpPr/>
          <p:nvPr/>
        </p:nvSpPr>
        <p:spPr>
          <a:xfrm>
            <a:off x="302583" y="5041498"/>
            <a:ext cx="6236215" cy="4575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TW" altLang="en-US" sz="1200" b="1" dirty="0"/>
              <a:t>工作經驗：</a:t>
            </a:r>
            <a:endParaRPr lang="en-US" altLang="zh-TW" sz="1200" b="1" dirty="0"/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－ 日本村田電子有限公司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無錫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			</a:t>
            </a:r>
            <a:r>
              <a:rPr lang="en-US" altLang="zh-HK" sz="1200" dirty="0"/>
              <a:t> 	7/2019 </a:t>
            </a:r>
            <a:r>
              <a:rPr lang="zh-TW" altLang="en-US" sz="1200" dirty="0"/>
              <a:t>－</a:t>
            </a:r>
            <a:r>
              <a:rPr lang="en-US" altLang="zh-HK" sz="1200" dirty="0"/>
              <a:t> 8/2019</a:t>
            </a:r>
            <a:endParaRPr lang="en-US" altLang="zh-TW" sz="1200" b="1" dirty="0"/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</a:t>
            </a:r>
            <a:r>
              <a:rPr lang="en-US" altLang="zh-TW" sz="1200" dirty="0"/>
              <a:t>RPA</a:t>
            </a:r>
            <a:r>
              <a:rPr lang="zh-TW" altLang="en-US" sz="1200" dirty="0"/>
              <a:t>（機器人過程自動化）程序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了解公司的管理文化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嵌入式中間件軟體組</a:t>
            </a:r>
            <a:r>
              <a:rPr lang="zh-TW" altLang="en-US" sz="1200" dirty="0"/>
              <a:t>） </a:t>
            </a:r>
            <a:r>
              <a:rPr lang="zh-TW" altLang="en-US" sz="1200" b="1" dirty="0"/>
              <a:t>－</a:t>
            </a:r>
            <a:r>
              <a:rPr lang="en-US" altLang="zh-TW" sz="1200" b="1" dirty="0"/>
              <a:t> </a:t>
            </a:r>
            <a:r>
              <a:rPr lang="zh-TW" altLang="en-US" sz="1200" b="1" dirty="0"/>
              <a:t>深圳創維</a:t>
            </a:r>
            <a:r>
              <a:rPr lang="en-US" altLang="zh-TW" sz="1200" b="1" dirty="0"/>
              <a:t>-RGB</a:t>
            </a:r>
            <a:r>
              <a:rPr lang="zh-TW" altLang="en-US" sz="1200" b="1" dirty="0"/>
              <a:t>電子有限公司</a:t>
            </a:r>
            <a:r>
              <a:rPr lang="en-US" altLang="zh-TW" sz="1200" b="1" dirty="0"/>
              <a:t>	</a:t>
            </a:r>
            <a:r>
              <a:rPr lang="en-US" altLang="zh-TW" sz="1200" dirty="0"/>
              <a:t>6/2019 </a:t>
            </a:r>
            <a:r>
              <a:rPr lang="zh-TW" altLang="en-US" sz="1200" b="1" dirty="0"/>
              <a:t>－</a:t>
            </a:r>
            <a:r>
              <a:rPr lang="en-US" altLang="zh-TW" sz="1200" dirty="0"/>
              <a:t> 7/2019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了解有關大型項目的管理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學習適當的程序文檔編寫和團隊管理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電子工程師實習生 </a:t>
            </a:r>
            <a:r>
              <a:rPr lang="zh-TW" altLang="en-US" sz="1200" dirty="0"/>
              <a:t>（</a:t>
            </a:r>
            <a:r>
              <a:rPr lang="zh-TW" altLang="en-US" sz="1200" b="1" dirty="0"/>
              <a:t>空檔年實習生</a:t>
            </a:r>
            <a:r>
              <a:rPr lang="zh-TW" altLang="en-US" sz="1200" dirty="0"/>
              <a:t>）</a:t>
            </a:r>
            <a:r>
              <a:rPr lang="zh-TW" altLang="en-US" sz="1200" b="1" dirty="0"/>
              <a:t> － 智控系統有限公司</a:t>
            </a:r>
            <a:r>
              <a:rPr lang="en-US" altLang="zh-TW" sz="1200" b="1" dirty="0"/>
              <a:t>		</a:t>
            </a:r>
            <a:r>
              <a:rPr lang="en-US" altLang="zh-TW" sz="1200" dirty="0"/>
              <a:t>8/2018 </a:t>
            </a:r>
            <a:r>
              <a:rPr lang="zh-TW" altLang="en-US" sz="1200" dirty="0"/>
              <a:t>－ </a:t>
            </a:r>
            <a:r>
              <a:rPr lang="en-US" altLang="zh-TW" sz="1200" dirty="0"/>
              <a:t>5/2019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 err="1"/>
              <a:t>LoRa</a:t>
            </a:r>
            <a:r>
              <a:rPr lang="zh-TW" altLang="en-US" sz="1200" dirty="0"/>
              <a:t>，</a:t>
            </a:r>
            <a:r>
              <a:rPr lang="en-US" altLang="zh-TW" sz="1200" dirty="0"/>
              <a:t>NB-IoT</a:t>
            </a:r>
            <a:r>
              <a:rPr lang="zh-TW" altLang="en-US" sz="1200" dirty="0"/>
              <a:t>，物聯網數據可視化平台的產品開發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altLang="zh-TW" sz="1200" dirty="0"/>
              <a:t>PCB</a:t>
            </a:r>
            <a:r>
              <a:rPr lang="zh-TW" altLang="en-US" sz="1200" dirty="0"/>
              <a:t>設計，包括原理圖，佈局和焊接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自助圖書館站物聯網系統的固件編程</a:t>
            </a:r>
            <a:r>
              <a:rPr lang="en-US" altLang="zh-TW" sz="1200" dirty="0"/>
              <a:t>;</a:t>
            </a:r>
          </a:p>
          <a:p>
            <a:pPr algn="just">
              <a:lnSpc>
                <a:spcPct val="175000"/>
              </a:lnSpc>
            </a:pPr>
            <a:r>
              <a:rPr lang="zh-TW" altLang="en-US" sz="1200" b="1" dirty="0"/>
              <a:t>暑期實習</a:t>
            </a:r>
            <a:r>
              <a:rPr lang="zh-TW" altLang="en-US" sz="1200" dirty="0"/>
              <a:t>（</a:t>
            </a:r>
            <a:r>
              <a:rPr lang="zh-TW" altLang="en-US" sz="1200" b="1" dirty="0"/>
              <a:t>毫米波產品部</a:t>
            </a:r>
            <a:r>
              <a:rPr lang="zh-TW" altLang="en-US" sz="1200" dirty="0"/>
              <a:t>） </a:t>
            </a:r>
            <a:r>
              <a:rPr lang="en-US" altLang="zh-TW" sz="1200" b="1" dirty="0"/>
              <a:t>- </a:t>
            </a:r>
            <a:r>
              <a:rPr lang="zh-TW" altLang="en-US" sz="1200" b="1" dirty="0"/>
              <a:t>同方威視技術股份有限公司</a:t>
            </a:r>
            <a:r>
              <a:rPr lang="en-US" altLang="zh-TW" sz="1200" dirty="0"/>
              <a:t>		7/2018 </a:t>
            </a:r>
            <a:r>
              <a:rPr lang="zh-TW" altLang="en-US" sz="1200" b="1" dirty="0"/>
              <a:t>－ </a:t>
            </a:r>
            <a:r>
              <a:rPr lang="en-US" altLang="zh-TW" sz="1200" dirty="0"/>
              <a:t>8/2018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機器學習前期準備工作和數據整理與分析</a:t>
            </a:r>
            <a:r>
              <a:rPr lang="en-US" altLang="zh-TW" sz="1200" dirty="0"/>
              <a:t>;</a:t>
            </a:r>
          </a:p>
          <a:p>
            <a:pPr marL="171450" indent="-171450" algn="just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用於桌面自動化的工具構建</a:t>
            </a:r>
            <a:r>
              <a:rPr lang="en-US" altLang="zh-TW" sz="1200" dirty="0"/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29991C-78D6-487C-B057-DF2B04367812}"/>
              </a:ext>
            </a:extLst>
          </p:cNvPr>
          <p:cNvGrpSpPr/>
          <p:nvPr/>
        </p:nvGrpSpPr>
        <p:grpSpPr>
          <a:xfrm>
            <a:off x="364773" y="2551341"/>
            <a:ext cx="1900621" cy="1615534"/>
            <a:chOff x="291328" y="2899329"/>
            <a:chExt cx="1900621" cy="161553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8C20D13-39A0-4FCB-B821-62AF4B470186}"/>
                </a:ext>
              </a:extLst>
            </p:cNvPr>
            <p:cNvGrpSpPr/>
            <p:nvPr/>
          </p:nvGrpSpPr>
          <p:grpSpPr>
            <a:xfrm>
              <a:off x="291328" y="2899329"/>
              <a:ext cx="1892314" cy="1411854"/>
              <a:chOff x="298892" y="3293777"/>
              <a:chExt cx="1892314" cy="11927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649298-7A79-400A-B2CC-8AC638605BA2}"/>
                  </a:ext>
                </a:extLst>
              </p:cNvPr>
              <p:cNvGrpSpPr/>
              <p:nvPr/>
            </p:nvGrpSpPr>
            <p:grpSpPr>
              <a:xfrm>
                <a:off x="323729" y="3293777"/>
                <a:ext cx="1630616" cy="261610"/>
                <a:chOff x="426174" y="2136599"/>
                <a:chExt cx="1630616" cy="26161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B00CA23-0874-4261-A4B9-A1C16EC87FA8}"/>
                    </a:ext>
                  </a:extLst>
                </p:cNvPr>
                <p:cNvSpPr txBox="1"/>
                <p:nvPr/>
              </p:nvSpPr>
              <p:spPr>
                <a:xfrm>
                  <a:off x="461538" y="2136599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cenz@engineer.com </a:t>
                  </a: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A3F6B6F8-BEC5-44B0-A4EC-E19E8A0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174" y="2195581"/>
                  <a:ext cx="133350" cy="13335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869FFF5-3C51-4C78-A27B-2EA8FAB432E8}"/>
                  </a:ext>
                </a:extLst>
              </p:cNvPr>
              <p:cNvGrpSpPr/>
              <p:nvPr/>
            </p:nvGrpSpPr>
            <p:grpSpPr>
              <a:xfrm>
                <a:off x="298892" y="3529061"/>
                <a:ext cx="1656556" cy="434587"/>
                <a:chOff x="335661" y="3040108"/>
                <a:chExt cx="1656556" cy="434587"/>
              </a:xfrm>
            </p:grpSpPr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D74D682-7881-4BB2-A5D5-AF961913A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661" y="3087661"/>
                  <a:ext cx="133350" cy="13335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31804F-E284-4DF9-9941-A43C510D4849}"/>
                    </a:ext>
                  </a:extLst>
                </p:cNvPr>
                <p:cNvSpPr txBox="1"/>
                <p:nvPr/>
              </p:nvSpPr>
              <p:spPr>
                <a:xfrm>
                  <a:off x="389723" y="3040108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+852 6158 5094 </a:t>
                  </a:r>
                </a:p>
              </p:txBody>
            </p:sp>
            <p:sp>
              <p:nvSpPr>
                <p:cNvPr id="30" name="TextBox 31">
                  <a:extLst>
                    <a:ext uri="{FF2B5EF4-FFF2-40B4-BE49-F238E27FC236}">
                      <a16:creationId xmlns:a16="http://schemas.microsoft.com/office/drawing/2014/main" id="{6851674E-6FC7-4D70-8AE3-E556829AABB9}"/>
                    </a:ext>
                  </a:extLst>
                </p:cNvPr>
                <p:cNvSpPr txBox="1"/>
                <p:nvPr/>
              </p:nvSpPr>
              <p:spPr>
                <a:xfrm>
                  <a:off x="396965" y="3253693"/>
                  <a:ext cx="1595252" cy="22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+86 150 0204 3095 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6F886FD-ECC6-4301-95A5-05B300877D53}"/>
                  </a:ext>
                </a:extLst>
              </p:cNvPr>
              <p:cNvGrpSpPr/>
              <p:nvPr/>
            </p:nvGrpSpPr>
            <p:grpSpPr>
              <a:xfrm>
                <a:off x="301408" y="3953400"/>
                <a:ext cx="1634743" cy="261610"/>
                <a:chOff x="338177" y="3464447"/>
                <a:chExt cx="1634743" cy="261610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F9B0C9D-E445-4343-A84D-C0184F9DC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177" y="3520233"/>
                  <a:ext cx="133351" cy="133351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B7B1CD4-F511-46E2-A6F1-4C3E92918FB8}"/>
                    </a:ext>
                  </a:extLst>
                </p:cNvPr>
                <p:cNvSpPr txBox="1"/>
                <p:nvPr/>
              </p:nvSpPr>
              <p:spPr>
                <a:xfrm>
                  <a:off x="377668" y="3464447"/>
                  <a:ext cx="159525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Cenz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53D5EA-7DC0-44AA-8C65-84F932883A29}"/>
                  </a:ext>
                </a:extLst>
              </p:cNvPr>
              <p:cNvGrpSpPr/>
              <p:nvPr/>
            </p:nvGrpSpPr>
            <p:grpSpPr>
              <a:xfrm>
                <a:off x="300398" y="4224869"/>
                <a:ext cx="1890808" cy="261610"/>
                <a:chOff x="331428" y="4000303"/>
                <a:chExt cx="1890808" cy="261610"/>
              </a:xfrm>
            </p:grpSpPr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CC157FB8-58F7-4592-B93B-9406975E5D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428" y="4048353"/>
                  <a:ext cx="131844" cy="131844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481842C-7463-4AFD-83C0-E4FDB641E500}"/>
                    </a:ext>
                  </a:extLst>
                </p:cNvPr>
                <p:cNvSpPr txBox="1"/>
                <p:nvPr/>
              </p:nvSpPr>
              <p:spPr>
                <a:xfrm>
                  <a:off x="377668" y="4000303"/>
                  <a:ext cx="184456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 : linkedin.com/in/CenzWong</a:t>
                  </a:r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979207-A450-4EDA-A458-C59FF6DE7043}"/>
                </a:ext>
              </a:extLst>
            </p:cNvPr>
            <p:cNvGrpSpPr/>
            <p:nvPr/>
          </p:nvGrpSpPr>
          <p:grpSpPr>
            <a:xfrm>
              <a:off x="291328" y="4253253"/>
              <a:ext cx="1900621" cy="261610"/>
              <a:chOff x="306255" y="4175916"/>
              <a:chExt cx="1900621" cy="261610"/>
            </a:xfrm>
          </p:grpSpPr>
          <p:sp>
            <p:nvSpPr>
              <p:cNvPr id="37" name="TextBox 44">
                <a:extLst>
                  <a:ext uri="{FF2B5EF4-FFF2-40B4-BE49-F238E27FC236}">
                    <a16:creationId xmlns:a16="http://schemas.microsoft.com/office/drawing/2014/main" id="{217840CF-F27D-4E2C-821E-DEEFCD9FD87C}"/>
                  </a:ext>
                </a:extLst>
              </p:cNvPr>
              <p:cNvSpPr txBox="1"/>
              <p:nvPr/>
            </p:nvSpPr>
            <p:spPr>
              <a:xfrm>
                <a:off x="362308" y="4175916"/>
                <a:ext cx="18445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 : cenzwong.github.io</a:t>
                </a:r>
              </a:p>
            </p:txBody>
          </p:sp>
          <p:pic>
            <p:nvPicPr>
              <p:cNvPr id="39" name="圖片 10">
                <a:extLst>
                  <a:ext uri="{FF2B5EF4-FFF2-40B4-BE49-F238E27FC236}">
                    <a16:creationId xmlns:a16="http://schemas.microsoft.com/office/drawing/2014/main" id="{304E91E2-49EA-4F9F-B119-5660DF0526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6255" y="4245779"/>
                <a:ext cx="138404" cy="138404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E4B93C-917A-4C6B-A97A-2B9FD0852B64}"/>
              </a:ext>
            </a:extLst>
          </p:cNvPr>
          <p:cNvGrpSpPr/>
          <p:nvPr/>
        </p:nvGrpSpPr>
        <p:grpSpPr>
          <a:xfrm>
            <a:off x="319202" y="90409"/>
            <a:ext cx="1777408" cy="2299311"/>
            <a:chOff x="255594" y="26801"/>
            <a:chExt cx="1777408" cy="229931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66BB39-6EF6-4473-A4D7-8E84C930907A}"/>
                </a:ext>
              </a:extLst>
            </p:cNvPr>
            <p:cNvSpPr txBox="1"/>
            <p:nvPr/>
          </p:nvSpPr>
          <p:spPr>
            <a:xfrm>
              <a:off x="413238" y="1697743"/>
              <a:ext cx="140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Wong Tsz Ho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5C50BF-7B86-45B5-9A7A-984233CC8154}"/>
                </a:ext>
              </a:extLst>
            </p:cNvPr>
            <p:cNvSpPr/>
            <p:nvPr/>
          </p:nvSpPr>
          <p:spPr>
            <a:xfrm>
              <a:off x="690868" y="1956780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黃子豪</a:t>
              </a:r>
            </a:p>
          </p:txBody>
        </p:sp>
        <p:pic>
          <p:nvPicPr>
            <p:cNvPr id="40" name="Picture 39">
              <a:hlinkClick r:id="rId12"/>
              <a:extLst>
                <a:ext uri="{FF2B5EF4-FFF2-40B4-BE49-F238E27FC236}">
                  <a16:creationId xmlns:a16="http://schemas.microsoft.com/office/drawing/2014/main" id="{301D5139-9070-4DDB-8563-50F223187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594" y="26801"/>
              <a:ext cx="1777408" cy="177740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5271A69-266F-4ED3-83E3-180C6E27266A}"/>
              </a:ext>
            </a:extLst>
          </p:cNvPr>
          <p:cNvSpPr/>
          <p:nvPr/>
        </p:nvSpPr>
        <p:spPr>
          <a:xfrm>
            <a:off x="4194731" y="1492873"/>
            <a:ext cx="2344067" cy="8344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電路板設計及生產 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微控制器編程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71450" indent="-1714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機器學習及物聯網應用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93B25F1-BFD6-4F85-82EA-DCC16FD0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98AF-4528-4BA3-9591-541885C38AAD}" type="datetime1">
              <a:rPr lang="en-US" altLang="zh-HK" smtClean="0"/>
              <a:t>4/29/2020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904618-435E-4D89-9C3B-AF474CC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Creativity-Endurance-Networking-Zeal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84F9F0-09AF-4229-8A42-9267B7F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sz="800"/>
              <a:t>履歷</a:t>
            </a:r>
            <a:r>
              <a:rPr lang="en-US" altLang="zh-TW" sz="800"/>
              <a:t>/</a:t>
            </a:r>
            <a:r>
              <a:rPr lang="en-US" altLang="zh-HK"/>
              <a:t> Curriculum Vitae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F8915-1E83-4CD9-8B58-BC024D211136}"/>
              </a:ext>
            </a:extLst>
          </p:cNvPr>
          <p:cNvSpPr txBox="1"/>
          <p:nvPr/>
        </p:nvSpPr>
        <p:spPr>
          <a:xfrm>
            <a:off x="2336527" y="2676964"/>
            <a:ext cx="4344505" cy="22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活動</a:t>
            </a:r>
            <a:r>
              <a:rPr lang="en-US" altLang="zh-CN" sz="12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Finspire</a:t>
            </a:r>
            <a:r>
              <a:rPr lang="en-US" altLang="zh-HK" sz="1200" dirty="0"/>
              <a:t> Online Hackathon 2020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情侶記賬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SmarTone</a:t>
            </a:r>
            <a:r>
              <a:rPr lang="en-US" altLang="zh-CN" sz="1200" dirty="0"/>
              <a:t> Hackathon 2019		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機器學習輔助手勢識別</a:t>
            </a: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 err="1"/>
              <a:t>Hard@UST</a:t>
            </a:r>
            <a:r>
              <a:rPr lang="en-US" altLang="zh-HK" sz="1200" dirty="0"/>
              <a:t> – Finalist                             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全自動比薩製作機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紫荆谷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創業營 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最具商業潛力獎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HK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- 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智能眼鏡業務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Project </a:t>
            </a:r>
            <a:r>
              <a:rPr lang="en-US" altLang="zh-HK" sz="1200" dirty="0" err="1"/>
              <a:t>STARS@PolyU</a:t>
            </a:r>
            <a:r>
              <a:rPr lang="zh-HK" altLang="en-US" sz="1200" b="1" dirty="0"/>
              <a:t> </a:t>
            </a:r>
            <a:r>
              <a:rPr lang="en-US" altLang="zh-HK" sz="1200" b="1" dirty="0"/>
              <a:t>–</a:t>
            </a:r>
            <a:r>
              <a:rPr lang="zh-HK" altLang="en-US" sz="1200" b="1" dirty="0"/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金獎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		-  </a:t>
            </a:r>
            <a:r>
              <a:rPr lang="zh-HK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緬甸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交流</a:t>
            </a:r>
            <a:r>
              <a:rPr lang="en-US" altLang="zh-CN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CN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柬埔寨交流</a:t>
            </a:r>
            <a:endParaRPr lang="en-US" altLang="zh-HK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HK" sz="1200" dirty="0"/>
              <a:t>				Startup Weekend, Big </a:t>
            </a:r>
            <a:r>
              <a:rPr lang="en-US" altLang="zh-HK" sz="1200" dirty="0" err="1"/>
              <a:t>Datathon</a:t>
            </a:r>
            <a:r>
              <a:rPr lang="en-US" altLang="zh-HK" sz="1200" dirty="0"/>
              <a:t>, </a:t>
            </a:r>
            <a:endParaRPr lang="en-US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Rectangle 33">
            <a:extLst>
              <a:ext uri="{FF2B5EF4-FFF2-40B4-BE49-F238E27FC236}">
                <a16:creationId xmlns:a16="http://schemas.microsoft.com/office/drawing/2014/main" id="{D0C1C1A2-34BB-4015-8038-726EC69E9205}"/>
              </a:ext>
            </a:extLst>
          </p:cNvPr>
          <p:cNvSpPr/>
          <p:nvPr/>
        </p:nvSpPr>
        <p:spPr>
          <a:xfrm>
            <a:off x="302583" y="4224713"/>
            <a:ext cx="3380417" cy="1200329"/>
          </a:xfrm>
          <a:prstGeom prst="rect">
            <a:avLst/>
          </a:prstGeom>
        </p:spPr>
        <p:txBody>
          <a:bodyPr wrap="square" numCol="2" spcCol="4572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1200" b="1" dirty="0"/>
              <a:t>動手項目</a:t>
            </a:r>
            <a:r>
              <a:rPr lang="en-US" sz="1200" b="1" dirty="0"/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藍牙控制球形機器人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循跡車</a:t>
            </a: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顯示器旋轉助手</a:t>
            </a:r>
            <a:endParaRPr lang="en-US" altLang="zh-TW" sz="12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/>
              <a:t>開發個人網站</a:t>
            </a:r>
            <a:endParaRPr 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7677D14-4E67-4953-A20D-A94DF5F104D1}"/>
              </a:ext>
            </a:extLst>
          </p:cNvPr>
          <p:cNvCxnSpPr>
            <a:cxnSpLocks/>
          </p:cNvCxnSpPr>
          <p:nvPr/>
        </p:nvCxnSpPr>
        <p:spPr>
          <a:xfrm>
            <a:off x="2378218" y="98425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317F3C0-5835-4B37-81D8-D7A0AFD852A3}"/>
              </a:ext>
            </a:extLst>
          </p:cNvPr>
          <p:cNvCxnSpPr>
            <a:cxnSpLocks/>
          </p:cNvCxnSpPr>
          <p:nvPr/>
        </p:nvCxnSpPr>
        <p:spPr>
          <a:xfrm>
            <a:off x="2358074" y="2389720"/>
            <a:ext cx="4289282" cy="0"/>
          </a:xfrm>
          <a:prstGeom prst="line">
            <a:avLst/>
          </a:prstGeom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F23AC60-1FF9-4396-B605-BD175A696B31}"/>
              </a:ext>
            </a:extLst>
          </p:cNvPr>
          <p:cNvSpPr/>
          <p:nvPr/>
        </p:nvSpPr>
        <p:spPr>
          <a:xfrm>
            <a:off x="2361688" y="2423088"/>
            <a:ext cx="4379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獲得</a:t>
            </a:r>
            <a:r>
              <a:rPr lang="en-US" sz="1200" dirty="0"/>
              <a:t> IBM AI Engineering Professional Certificate @ Coursera</a:t>
            </a:r>
          </a:p>
        </p:txBody>
      </p:sp>
    </p:spTree>
    <p:extLst>
      <p:ext uri="{BB962C8B-B14F-4D97-AF65-F5344CB8AC3E}">
        <p14:creationId xmlns:p14="http://schemas.microsoft.com/office/powerpoint/2010/main" val="9576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3875</TotalTime>
  <Words>1807</Words>
  <Application>Microsoft Office PowerPoint</Application>
  <PresentationFormat>A4 紙張 (210x297 公釐)</PresentationFormat>
  <Paragraphs>366</Paragraphs>
  <Slides>8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Tsz ho Wong</dc:creator>
  <cp:lastModifiedBy>Cenz Wong</cp:lastModifiedBy>
  <cp:revision>92</cp:revision>
  <cp:lastPrinted>2020-02-27T15:06:55Z</cp:lastPrinted>
  <dcterms:created xsi:type="dcterms:W3CDTF">2017-12-26T16:11:27Z</dcterms:created>
  <dcterms:modified xsi:type="dcterms:W3CDTF">2020-04-29T15:46:48Z</dcterms:modified>
</cp:coreProperties>
</file>