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71FB8F-DE28-464C-85A6-CFE033DB5F1C}">
          <p14:sldIdLst>
            <p14:sldId id="268"/>
            <p14:sldId id="269"/>
            <p14:sldId id="270"/>
            <p14:sldId id="271"/>
          </p14:sldIdLst>
        </p14:section>
        <p14:section name="2020v1" id="{66A92601-9307-460B-9C97-ABD26D8E74BF}">
          <p14:sldIdLst>
            <p14:sldId id="272"/>
            <p14:sldId id="273"/>
          </p14:sldIdLst>
        </p14:section>
        <p14:section name="2020v2" id="{9D1A6B79-B9D1-4F35-AD01-45D946A3CCCE}">
          <p14:sldIdLst>
            <p14:sldId id="274"/>
            <p14:sldId id="275"/>
          </p14:sldIdLst>
        </p14:section>
        <p14:section name="2021v1" id="{47B50CA0-719A-4FD7-ABA7-508F5457F780}">
          <p14:sldIdLst>
            <p14:sldId id="276"/>
          </p14:sldIdLst>
        </p14:section>
        <p14:section name="2021v2" id="{02B5FBFD-3F1C-4EE2-B5C2-ED5B4CB2F6D9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96" autoAdjust="0"/>
  </p:normalViewPr>
  <p:slideViewPr>
    <p:cSldViewPr snapToGrid="0">
      <p:cViewPr>
        <p:scale>
          <a:sx n="125" d="100"/>
          <a:sy n="125" d="100"/>
        </p:scale>
        <p:origin x="60" y="-3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27/10/2021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4275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27-Oct-21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redly.com/badges/5f83a0b4-00a6-4103-aef2-b4a125592d75" TargetMode="External"/><Relationship Id="rId13" Type="http://schemas.openxmlformats.org/officeDocument/2006/relationships/image" Target="../media/image27.png"/><Relationship Id="rId18" Type="http://schemas.openxmlformats.org/officeDocument/2006/relationships/image" Target="../media/image3.svg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8.png"/><Relationship Id="rId7" Type="http://schemas.openxmlformats.org/officeDocument/2006/relationships/hyperlink" Target="https://cenzwong.github.io/CV" TargetMode="External"/><Relationship Id="rId12" Type="http://schemas.openxmlformats.org/officeDocument/2006/relationships/hyperlink" Target="https://www.credly.com/badges/07f6454b-2f7d-4545-b388-af1bf4cd0dff" TargetMode="External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pn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6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28.png"/><Relationship Id="rId23" Type="http://schemas.openxmlformats.org/officeDocument/2006/relationships/image" Target="../media/image29.png"/><Relationship Id="rId10" Type="http://schemas.openxmlformats.org/officeDocument/2006/relationships/hyperlink" Target="https://www.credly.com/badges/c52bde89-b991-4f1a-907d-58c5c7350acb" TargetMode="External"/><Relationship Id="rId19" Type="http://schemas.openxmlformats.org/officeDocument/2006/relationships/image" Target="../media/image4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s://www.credly.com/badges/d8a2287b-0605-4be9-941e-58d8b395246e" TargetMode="External"/><Relationship Id="rId22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hyperlink" Target="https://cenzwong.github.i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hyperlink" Target="https://cenzwong.github.io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22.pn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24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hyperlink" Target="https://cenzwong.github.io/?who=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22.png"/><Relationship Id="rId10" Type="http://schemas.openxmlformats.org/officeDocument/2006/relationships/image" Target="../media/image16.png"/><Relationship Id="rId4" Type="http://schemas.openxmlformats.org/officeDocument/2006/relationships/image" Target="../media/image24.png"/><Relationship Id="rId9" Type="http://schemas.openxmlformats.org/officeDocument/2006/relationships/image" Target="../media/image15.svg"/><Relationship Id="rId14" Type="http://schemas.openxmlformats.org/officeDocument/2006/relationships/hyperlink" Target="https://cenzwong.github.io/CV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hyperlink" Target="https://cenzwong.github.io/?who=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hyperlink" Target="https://cenzwong.github.io/CV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18" Type="http://schemas.openxmlformats.org/officeDocument/2006/relationships/hyperlink" Target="https://www.credly.com/badges/c52bde89-b991-4f1a-907d-58c5c7350acb" TargetMode="External"/><Relationship Id="rId3" Type="http://schemas.openxmlformats.org/officeDocument/2006/relationships/hyperlink" Target="https://cenzwong.github.io/?who=pdf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17" Type="http://schemas.openxmlformats.org/officeDocument/2006/relationships/image" Target="../media/image25.png"/><Relationship Id="rId2" Type="http://schemas.openxmlformats.org/officeDocument/2006/relationships/image" Target="../media/image1.jpg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22.png"/><Relationship Id="rId15" Type="http://schemas.openxmlformats.org/officeDocument/2006/relationships/hyperlink" Target="https://cenzwong.github.io/CV" TargetMode="External"/><Relationship Id="rId10" Type="http://schemas.openxmlformats.org/officeDocument/2006/relationships/image" Target="../media/image6.png"/><Relationship Id="rId19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5.svg"/><Relationship Id="rId14" Type="http://schemas.openxmlformats.org/officeDocument/2006/relationships/hyperlink" Target="https://www.linkedin.com/in/CenzWo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9285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A06784-6259-46E1-A65A-EECF01B260B2}"/>
              </a:ext>
            </a:extLst>
          </p:cNvPr>
          <p:cNvGraphicFramePr>
            <a:graphicFrameLocks noGrp="1"/>
          </p:cNvGraphicFramePr>
          <p:nvPr/>
        </p:nvGraphicFramePr>
        <p:xfrm>
          <a:off x="196900" y="6624411"/>
          <a:ext cx="654361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48">
                  <a:extLst>
                    <a:ext uri="{9D8B030D-6E8A-4147-A177-3AD203B41FA5}">
                      <a16:colId xmlns:a16="http://schemas.microsoft.com/office/drawing/2014/main" val="4126605436"/>
                    </a:ext>
                  </a:extLst>
                </a:gridCol>
                <a:gridCol w="5507662">
                  <a:extLst>
                    <a:ext uri="{9D8B030D-6E8A-4147-A177-3AD203B41FA5}">
                      <a16:colId xmlns:a16="http://schemas.microsoft.com/office/drawing/2014/main" val="2402466131"/>
                    </a:ext>
                  </a:extLst>
                </a:gridCol>
              </a:tblGrid>
              <a:tr h="4314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 time tutor in Robot Institute of Hong Kong teaching LEGO Mindstorms with NXT, EV3; teaching Arduino and electronics; Project implementer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24170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 of Junior Robotic Club assembling robots and design side project of Robocon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05355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FameLab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British Council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82511"/>
                  </a:ext>
                </a:extLst>
              </a:tr>
              <a:tr h="15352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 –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Extra-Curricular Enrichment for Lifelong Learners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54257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Leader of Teaching team of Drone Day Camp;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Teaching primary students basic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58520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Outstanding Young Star Award (Gold) of Project STARS, Student Training for Advancement, Relation and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74022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 –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Complementary Development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9715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Entrepreneurial trips to Beijing (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Zhongguancun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72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260666"/>
            <a:ext cx="4497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Pursuing structured electronic product development and make the world a better place. Reading technology news from Hong Kong Silicon App is my daily habit.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Microcontroller System and Interface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27357" y="6324620"/>
            <a:ext cx="926857" cy="340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38A7F-2E7D-465A-94B4-7EAC766249FB}"/>
              </a:ext>
            </a:extLst>
          </p:cNvPr>
          <p:cNvSpPr/>
          <p:nvPr/>
        </p:nvSpPr>
        <p:spPr>
          <a:xfrm>
            <a:off x="196900" y="4414969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880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31/12/2017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948142"/>
            <a:ext cx="1904246" cy="1446188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286960" y="3491576"/>
              <a:ext cx="1649192" cy="261610"/>
              <a:chOff x="389405" y="2334398"/>
              <a:chExt cx="1649192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9405" y="2405586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86960" y="3697711"/>
              <a:ext cx="1649191" cy="261610"/>
              <a:chOff x="323729" y="3208758"/>
              <a:chExt cx="164919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372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0875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286960" y="3928984"/>
              <a:ext cx="1649191" cy="261610"/>
              <a:chOff x="323729" y="3440031"/>
              <a:chExt cx="1649191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3729" y="3528952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40031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94206" y="4224869"/>
              <a:ext cx="1897000" cy="261610"/>
              <a:chOff x="325236" y="4000303"/>
              <a:chExt cx="1897000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5236" y="4074506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450328"/>
              <a:chOff x="286960" y="2976653"/>
              <a:chExt cx="1903714" cy="450328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450328"/>
                <a:chOff x="346117" y="2976653"/>
                <a:chExt cx="1844557" cy="45032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</a:p>
              </p:txBody>
            </p:sp>
          </p:grpSp>
        </p:grp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1BB9B5-51F4-4674-BB60-90062B27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1D5B044-12BE-4087-A8E0-84FAEC39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95E1-BF26-45DF-991F-2EAC59D9513C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F33DD3-0390-4452-A8D4-1168CC0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8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731831" y="2106448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68090"/>
              </p:ext>
            </p:extLst>
          </p:nvPr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27-Oct-21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75261"/>
            <a:chOff x="2300927" y="123909"/>
            <a:chExt cx="4414470" cy="2875261"/>
          </a:xfrm>
        </p:grpSpPr>
        <p:grpSp>
          <p:nvGrpSpPr>
            <p:cNvPr id="17" name="Education">
              <a:extLst>
                <a:ext uri="{FF2B5EF4-FFF2-40B4-BE49-F238E27FC236}">
                  <a16:creationId xmlns:a16="http://schemas.microsoft.com/office/drawing/2014/main" id="{A25D3D84-DDA1-4B0A-BA0E-7628D3F376A1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743764"/>
              <a:chOff x="2300927" y="107722"/>
              <a:chExt cx="4414470" cy="274376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7D4F1B2-19D9-4290-B304-2016F98DA8F0}"/>
                  </a:ext>
                </a:extLst>
              </p:cNvPr>
              <p:cNvGrpSpPr/>
              <p:nvPr/>
            </p:nvGrpSpPr>
            <p:grpSpPr>
              <a:xfrm>
                <a:off x="2300927" y="107722"/>
                <a:ext cx="4414470" cy="2743764"/>
                <a:chOff x="2288510" y="47322"/>
                <a:chExt cx="4882334" cy="2743764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70E5DEA-CAAE-4FE2-AF5E-9D65B30C2992}"/>
                    </a:ext>
                  </a:extLst>
                </p:cNvPr>
                <p:cNvSpPr txBox="1"/>
                <p:nvPr/>
              </p:nvSpPr>
              <p:spPr>
                <a:xfrm>
                  <a:off x="2288510" y="47322"/>
                  <a:ext cx="4882334" cy="2743764"/>
                </a:xfrm>
                <a:custGeom>
                  <a:avLst/>
                  <a:gdLst>
                    <a:gd name="connsiteX0" fmla="*/ 0 w 4882334"/>
                    <a:gd name="connsiteY0" fmla="*/ 0 h 2743764"/>
                    <a:gd name="connsiteX1" fmla="*/ 599830 w 4882334"/>
                    <a:gd name="connsiteY1" fmla="*/ 0 h 2743764"/>
                    <a:gd name="connsiteX2" fmla="*/ 1394953 w 4882334"/>
                    <a:gd name="connsiteY2" fmla="*/ 0 h 2743764"/>
                    <a:gd name="connsiteX3" fmla="*/ 2190076 w 4882334"/>
                    <a:gd name="connsiteY3" fmla="*/ 0 h 2743764"/>
                    <a:gd name="connsiteX4" fmla="*/ 2838728 w 4882334"/>
                    <a:gd name="connsiteY4" fmla="*/ 0 h 2743764"/>
                    <a:gd name="connsiteX5" fmla="*/ 3633851 w 4882334"/>
                    <a:gd name="connsiteY5" fmla="*/ 0 h 2743764"/>
                    <a:gd name="connsiteX6" fmla="*/ 4882334 w 4882334"/>
                    <a:gd name="connsiteY6" fmla="*/ 0 h 2743764"/>
                    <a:gd name="connsiteX7" fmla="*/ 4882334 w 4882334"/>
                    <a:gd name="connsiteY7" fmla="*/ 740816 h 2743764"/>
                    <a:gd name="connsiteX8" fmla="*/ 4882334 w 4882334"/>
                    <a:gd name="connsiteY8" fmla="*/ 1481633 h 2743764"/>
                    <a:gd name="connsiteX9" fmla="*/ 4882334 w 4882334"/>
                    <a:gd name="connsiteY9" fmla="*/ 2085261 h 2743764"/>
                    <a:gd name="connsiteX10" fmla="*/ 4882334 w 4882334"/>
                    <a:gd name="connsiteY10" fmla="*/ 2743764 h 2743764"/>
                    <a:gd name="connsiteX11" fmla="*/ 4331328 w 4882334"/>
                    <a:gd name="connsiteY11" fmla="*/ 2743764 h 2743764"/>
                    <a:gd name="connsiteX12" fmla="*/ 3536205 w 4882334"/>
                    <a:gd name="connsiteY12" fmla="*/ 2743764 h 2743764"/>
                    <a:gd name="connsiteX13" fmla="*/ 2887552 w 4882334"/>
                    <a:gd name="connsiteY13" fmla="*/ 2743764 h 2743764"/>
                    <a:gd name="connsiteX14" fmla="*/ 2336546 w 4882334"/>
                    <a:gd name="connsiteY14" fmla="*/ 2743764 h 2743764"/>
                    <a:gd name="connsiteX15" fmla="*/ 1541423 w 4882334"/>
                    <a:gd name="connsiteY15" fmla="*/ 2743764 h 2743764"/>
                    <a:gd name="connsiteX16" fmla="*/ 746300 w 4882334"/>
                    <a:gd name="connsiteY16" fmla="*/ 2743764 h 2743764"/>
                    <a:gd name="connsiteX17" fmla="*/ 0 w 4882334"/>
                    <a:gd name="connsiteY17" fmla="*/ 2743764 h 2743764"/>
                    <a:gd name="connsiteX18" fmla="*/ 0 w 4882334"/>
                    <a:gd name="connsiteY18" fmla="*/ 2030385 h 2743764"/>
                    <a:gd name="connsiteX19" fmla="*/ 0 w 4882334"/>
                    <a:gd name="connsiteY19" fmla="*/ 1317007 h 2743764"/>
                    <a:gd name="connsiteX20" fmla="*/ 0 w 4882334"/>
                    <a:gd name="connsiteY20" fmla="*/ 0 h 2743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882334" h="2743764" extrusionOk="0">
                      <a:moveTo>
                        <a:pt x="0" y="0"/>
                      </a:moveTo>
                      <a:cubicBezTo>
                        <a:pt x="296734" y="-17059"/>
                        <a:pt x="465372" y="-27331"/>
                        <a:pt x="599830" y="0"/>
                      </a:cubicBezTo>
                      <a:cubicBezTo>
                        <a:pt x="734288" y="27331"/>
                        <a:pt x="1124076" y="-19980"/>
                        <a:pt x="1394953" y="0"/>
                      </a:cubicBezTo>
                      <a:cubicBezTo>
                        <a:pt x="1665830" y="19980"/>
                        <a:pt x="1823039" y="-14598"/>
                        <a:pt x="2190076" y="0"/>
                      </a:cubicBezTo>
                      <a:cubicBezTo>
                        <a:pt x="2557113" y="14598"/>
                        <a:pt x="2689640" y="31586"/>
                        <a:pt x="2838728" y="0"/>
                      </a:cubicBezTo>
                      <a:cubicBezTo>
                        <a:pt x="2987816" y="-31586"/>
                        <a:pt x="3462987" y="-12106"/>
                        <a:pt x="3633851" y="0"/>
                      </a:cubicBezTo>
                      <a:cubicBezTo>
                        <a:pt x="3804715" y="12106"/>
                        <a:pt x="4488544" y="-29232"/>
                        <a:pt x="4882334" y="0"/>
                      </a:cubicBezTo>
                      <a:cubicBezTo>
                        <a:pt x="4913509" y="261491"/>
                        <a:pt x="4886407" y="435169"/>
                        <a:pt x="4882334" y="740816"/>
                      </a:cubicBezTo>
                      <a:cubicBezTo>
                        <a:pt x="4878261" y="1046463"/>
                        <a:pt x="4858431" y="1141299"/>
                        <a:pt x="4882334" y="1481633"/>
                      </a:cubicBezTo>
                      <a:cubicBezTo>
                        <a:pt x="4906237" y="1821967"/>
                        <a:pt x="4907782" y="1915623"/>
                        <a:pt x="4882334" y="2085261"/>
                      </a:cubicBezTo>
                      <a:cubicBezTo>
                        <a:pt x="4856886" y="2254899"/>
                        <a:pt x="4893233" y="2599911"/>
                        <a:pt x="4882334" y="2743764"/>
                      </a:cubicBezTo>
                      <a:cubicBezTo>
                        <a:pt x="4691260" y="2745574"/>
                        <a:pt x="4555102" y="2725061"/>
                        <a:pt x="4331328" y="2743764"/>
                      </a:cubicBezTo>
                      <a:cubicBezTo>
                        <a:pt x="4107554" y="2762467"/>
                        <a:pt x="3914440" y="2730514"/>
                        <a:pt x="3536205" y="2743764"/>
                      </a:cubicBezTo>
                      <a:cubicBezTo>
                        <a:pt x="3157970" y="2757014"/>
                        <a:pt x="3203550" y="2748040"/>
                        <a:pt x="2887552" y="2743764"/>
                      </a:cubicBezTo>
                      <a:cubicBezTo>
                        <a:pt x="2571554" y="2739488"/>
                        <a:pt x="2588446" y="2733455"/>
                        <a:pt x="2336546" y="2743764"/>
                      </a:cubicBezTo>
                      <a:cubicBezTo>
                        <a:pt x="2084646" y="2754073"/>
                        <a:pt x="1802289" y="2721024"/>
                        <a:pt x="1541423" y="2743764"/>
                      </a:cubicBezTo>
                      <a:cubicBezTo>
                        <a:pt x="1280557" y="2766504"/>
                        <a:pt x="1068382" y="2729385"/>
                        <a:pt x="746300" y="2743764"/>
                      </a:cubicBezTo>
                      <a:cubicBezTo>
                        <a:pt x="424218" y="2758143"/>
                        <a:pt x="345037" y="2730692"/>
                        <a:pt x="0" y="2743764"/>
                      </a:cubicBezTo>
                      <a:cubicBezTo>
                        <a:pt x="4008" y="2446275"/>
                        <a:pt x="-8699" y="2251776"/>
                        <a:pt x="0" y="2030385"/>
                      </a:cubicBezTo>
                      <a:cubicBezTo>
                        <a:pt x="8699" y="1808994"/>
                        <a:pt x="20951" y="1494994"/>
                        <a:pt x="0" y="1317007"/>
                      </a:cubicBezTo>
                      <a:cubicBezTo>
                        <a:pt x="-20951" y="1139020"/>
                        <a:pt x="-42012" y="406803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6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294935279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en-US" sz="1200" dirty="0"/>
                    <a:t>The Hong Kong University of Science and Technology [2020 – 2022*]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sz="1200" i="1" dirty="0"/>
                    <a:t>MSc in Big Data Technology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Distributed Computing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Time Series Analysis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Machine Learning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sz="1200" dirty="0"/>
                    <a:t>The Hong Kong Polytechnic University [2015 – 2020]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sz="1100" i="1" dirty="0"/>
                    <a:t>BEng(Hons) in Electronic and Information Engineering, [WGPA </a:t>
                  </a:r>
                  <a:r>
                    <a:rPr lang="en-US" altLang="zh-TW" sz="1100" i="1" dirty="0"/>
                    <a:t>:</a:t>
                  </a:r>
                  <a:r>
                    <a:rPr lang="en-US" sz="1100" i="1" dirty="0"/>
                    <a:t> 3.42]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Circuit Analysis and </a:t>
                  </a:r>
                  <a:r>
                    <a:rPr lang="en-US" altLang="zh-HK" sz="1100" dirty="0"/>
                    <a:t>Logic Design</a:t>
                  </a:r>
                  <a:endParaRPr lang="en-US" sz="1100" dirty="0"/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Embedded System Programming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Machine Learning and IoT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A4F21F1-D6B4-4C37-B691-7DB5B64CFC29}"/>
                    </a:ext>
                  </a:extLst>
                </p:cNvPr>
                <p:cNvSpPr/>
                <p:nvPr/>
              </p:nvSpPr>
              <p:spPr>
                <a:xfrm>
                  <a:off x="4674977" y="1890942"/>
                  <a:ext cx="2357821" cy="573940"/>
                </a:xfrm>
                <a:custGeom>
                  <a:avLst/>
                  <a:gdLst>
                    <a:gd name="connsiteX0" fmla="*/ 0 w 2357821"/>
                    <a:gd name="connsiteY0" fmla="*/ 0 h 573940"/>
                    <a:gd name="connsiteX1" fmla="*/ 636612 w 2357821"/>
                    <a:gd name="connsiteY1" fmla="*/ 0 h 573940"/>
                    <a:gd name="connsiteX2" fmla="*/ 1155332 w 2357821"/>
                    <a:gd name="connsiteY2" fmla="*/ 0 h 573940"/>
                    <a:gd name="connsiteX3" fmla="*/ 1674053 w 2357821"/>
                    <a:gd name="connsiteY3" fmla="*/ 0 h 573940"/>
                    <a:gd name="connsiteX4" fmla="*/ 2357821 w 2357821"/>
                    <a:gd name="connsiteY4" fmla="*/ 0 h 573940"/>
                    <a:gd name="connsiteX5" fmla="*/ 2357821 w 2357821"/>
                    <a:gd name="connsiteY5" fmla="*/ 573940 h 573940"/>
                    <a:gd name="connsiteX6" fmla="*/ 1721209 w 2357821"/>
                    <a:gd name="connsiteY6" fmla="*/ 573940 h 573940"/>
                    <a:gd name="connsiteX7" fmla="*/ 1131754 w 2357821"/>
                    <a:gd name="connsiteY7" fmla="*/ 573940 h 573940"/>
                    <a:gd name="connsiteX8" fmla="*/ 542299 w 2357821"/>
                    <a:gd name="connsiteY8" fmla="*/ 573940 h 573940"/>
                    <a:gd name="connsiteX9" fmla="*/ 0 w 2357821"/>
                    <a:gd name="connsiteY9" fmla="*/ 573940 h 573940"/>
                    <a:gd name="connsiteX10" fmla="*/ 0 w 2357821"/>
                    <a:gd name="connsiteY10" fmla="*/ 0 h 57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357821" h="573940" fill="none" extrusionOk="0">
                      <a:moveTo>
                        <a:pt x="0" y="0"/>
                      </a:moveTo>
                      <a:cubicBezTo>
                        <a:pt x="216125" y="9233"/>
                        <a:pt x="422472" y="-30396"/>
                        <a:pt x="636612" y="0"/>
                      </a:cubicBezTo>
                      <a:cubicBezTo>
                        <a:pt x="850752" y="30396"/>
                        <a:pt x="936192" y="-17334"/>
                        <a:pt x="1155332" y="0"/>
                      </a:cubicBezTo>
                      <a:cubicBezTo>
                        <a:pt x="1374472" y="17334"/>
                        <a:pt x="1415347" y="-24323"/>
                        <a:pt x="1674053" y="0"/>
                      </a:cubicBezTo>
                      <a:cubicBezTo>
                        <a:pt x="1932759" y="24323"/>
                        <a:pt x="2162420" y="-7063"/>
                        <a:pt x="2357821" y="0"/>
                      </a:cubicBezTo>
                      <a:cubicBezTo>
                        <a:pt x="2338926" y="239364"/>
                        <a:pt x="2371294" y="368303"/>
                        <a:pt x="2357821" y="573940"/>
                      </a:cubicBezTo>
                      <a:cubicBezTo>
                        <a:pt x="2058898" y="595845"/>
                        <a:pt x="1892879" y="592049"/>
                        <a:pt x="1721209" y="573940"/>
                      </a:cubicBezTo>
                      <a:cubicBezTo>
                        <a:pt x="1549539" y="555831"/>
                        <a:pt x="1339504" y="589834"/>
                        <a:pt x="1131754" y="573940"/>
                      </a:cubicBezTo>
                      <a:cubicBezTo>
                        <a:pt x="924005" y="558046"/>
                        <a:pt x="814979" y="584423"/>
                        <a:pt x="542299" y="573940"/>
                      </a:cubicBezTo>
                      <a:cubicBezTo>
                        <a:pt x="269620" y="563457"/>
                        <a:pt x="146519" y="549510"/>
                        <a:pt x="0" y="573940"/>
                      </a:cubicBezTo>
                      <a:cubicBezTo>
                        <a:pt x="-10685" y="421541"/>
                        <a:pt x="-17274" y="214652"/>
                        <a:pt x="0" y="0"/>
                      </a:cubicBezTo>
                      <a:close/>
                    </a:path>
                    <a:path w="2357821" h="573940" stroke="0" extrusionOk="0">
                      <a:moveTo>
                        <a:pt x="0" y="0"/>
                      </a:moveTo>
                      <a:cubicBezTo>
                        <a:pt x="172713" y="23426"/>
                        <a:pt x="381412" y="-23858"/>
                        <a:pt x="518721" y="0"/>
                      </a:cubicBezTo>
                      <a:cubicBezTo>
                        <a:pt x="656030" y="23858"/>
                        <a:pt x="977755" y="25388"/>
                        <a:pt x="1155332" y="0"/>
                      </a:cubicBezTo>
                      <a:cubicBezTo>
                        <a:pt x="1332909" y="-25388"/>
                        <a:pt x="1459683" y="-22756"/>
                        <a:pt x="1697631" y="0"/>
                      </a:cubicBezTo>
                      <a:cubicBezTo>
                        <a:pt x="1935579" y="22756"/>
                        <a:pt x="2189641" y="32289"/>
                        <a:pt x="2357821" y="0"/>
                      </a:cubicBezTo>
                      <a:cubicBezTo>
                        <a:pt x="2358237" y="246215"/>
                        <a:pt x="2337306" y="322811"/>
                        <a:pt x="2357821" y="573940"/>
                      </a:cubicBezTo>
                      <a:cubicBezTo>
                        <a:pt x="2065842" y="561512"/>
                        <a:pt x="2020789" y="564029"/>
                        <a:pt x="1768366" y="573940"/>
                      </a:cubicBezTo>
                      <a:cubicBezTo>
                        <a:pt x="1515944" y="583851"/>
                        <a:pt x="1379165" y="597062"/>
                        <a:pt x="1178911" y="573940"/>
                      </a:cubicBezTo>
                      <a:cubicBezTo>
                        <a:pt x="978658" y="550818"/>
                        <a:pt x="746999" y="571067"/>
                        <a:pt x="636612" y="573940"/>
                      </a:cubicBezTo>
                      <a:cubicBezTo>
                        <a:pt x="526225" y="576813"/>
                        <a:pt x="132657" y="593639"/>
                        <a:pt x="0" y="573940"/>
                      </a:cubicBezTo>
                      <a:cubicBezTo>
                        <a:pt x="-21065" y="375961"/>
                        <a:pt x="21069" y="163745"/>
                        <a:pt x="0" y="0"/>
                      </a:cubicBezTo>
                      <a:close/>
                    </a:path>
                  </a:pathLst>
                </a:custGeom>
                <a:ln>
                  <a:noFill/>
                  <a:extLst>
                    <a:ext uri="{C807C97D-BFC1-408E-A445-0C87EB9F89A2}">
                      <ask:lineSketchStyleProps xmlns:ask="http://schemas.microsoft.com/office/drawing/2018/sketchyshapes" sd="2209726980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Microcontroller System and Interface Design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4CB268C-6301-4D81-ADCC-A3F32CC56010}"/>
                    </a:ext>
                  </a:extLst>
                </p:cNvPr>
                <p:cNvSpPr/>
                <p:nvPr/>
              </p:nvSpPr>
              <p:spPr>
                <a:xfrm>
                  <a:off x="4700854" y="616234"/>
                  <a:ext cx="2357821" cy="827855"/>
                </a:xfrm>
                <a:custGeom>
                  <a:avLst/>
                  <a:gdLst>
                    <a:gd name="connsiteX0" fmla="*/ 0 w 2357821"/>
                    <a:gd name="connsiteY0" fmla="*/ 0 h 827855"/>
                    <a:gd name="connsiteX1" fmla="*/ 613033 w 2357821"/>
                    <a:gd name="connsiteY1" fmla="*/ 0 h 827855"/>
                    <a:gd name="connsiteX2" fmla="*/ 1226067 w 2357821"/>
                    <a:gd name="connsiteY2" fmla="*/ 0 h 827855"/>
                    <a:gd name="connsiteX3" fmla="*/ 1815522 w 2357821"/>
                    <a:gd name="connsiteY3" fmla="*/ 0 h 827855"/>
                    <a:gd name="connsiteX4" fmla="*/ 2357821 w 2357821"/>
                    <a:gd name="connsiteY4" fmla="*/ 0 h 827855"/>
                    <a:gd name="connsiteX5" fmla="*/ 2357821 w 2357821"/>
                    <a:gd name="connsiteY5" fmla="*/ 413928 h 827855"/>
                    <a:gd name="connsiteX6" fmla="*/ 2357821 w 2357821"/>
                    <a:gd name="connsiteY6" fmla="*/ 827855 h 827855"/>
                    <a:gd name="connsiteX7" fmla="*/ 1815522 w 2357821"/>
                    <a:gd name="connsiteY7" fmla="*/ 827855 h 827855"/>
                    <a:gd name="connsiteX8" fmla="*/ 1178911 w 2357821"/>
                    <a:gd name="connsiteY8" fmla="*/ 827855 h 827855"/>
                    <a:gd name="connsiteX9" fmla="*/ 613033 w 2357821"/>
                    <a:gd name="connsiteY9" fmla="*/ 827855 h 827855"/>
                    <a:gd name="connsiteX10" fmla="*/ 0 w 2357821"/>
                    <a:gd name="connsiteY10" fmla="*/ 827855 h 827855"/>
                    <a:gd name="connsiteX11" fmla="*/ 0 w 2357821"/>
                    <a:gd name="connsiteY11" fmla="*/ 397370 h 827855"/>
                    <a:gd name="connsiteX12" fmla="*/ 0 w 2357821"/>
                    <a:gd name="connsiteY12" fmla="*/ 0 h 827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357821" h="827855" fill="none" extrusionOk="0">
                      <a:moveTo>
                        <a:pt x="0" y="0"/>
                      </a:moveTo>
                      <a:cubicBezTo>
                        <a:pt x="277480" y="12801"/>
                        <a:pt x="343678" y="-6899"/>
                        <a:pt x="613033" y="0"/>
                      </a:cubicBezTo>
                      <a:cubicBezTo>
                        <a:pt x="882388" y="6899"/>
                        <a:pt x="1038755" y="16723"/>
                        <a:pt x="1226067" y="0"/>
                      </a:cubicBezTo>
                      <a:cubicBezTo>
                        <a:pt x="1413379" y="-16723"/>
                        <a:pt x="1692083" y="-7507"/>
                        <a:pt x="1815522" y="0"/>
                      </a:cubicBezTo>
                      <a:cubicBezTo>
                        <a:pt x="1938962" y="7507"/>
                        <a:pt x="2182766" y="-14404"/>
                        <a:pt x="2357821" y="0"/>
                      </a:cubicBezTo>
                      <a:cubicBezTo>
                        <a:pt x="2363020" y="182091"/>
                        <a:pt x="2364802" y="216157"/>
                        <a:pt x="2357821" y="413928"/>
                      </a:cubicBezTo>
                      <a:cubicBezTo>
                        <a:pt x="2350840" y="611699"/>
                        <a:pt x="2357227" y="641906"/>
                        <a:pt x="2357821" y="827855"/>
                      </a:cubicBezTo>
                      <a:cubicBezTo>
                        <a:pt x="2087987" y="840229"/>
                        <a:pt x="2059624" y="839414"/>
                        <a:pt x="1815522" y="827855"/>
                      </a:cubicBezTo>
                      <a:cubicBezTo>
                        <a:pt x="1571420" y="816296"/>
                        <a:pt x="1425958" y="808871"/>
                        <a:pt x="1178911" y="827855"/>
                      </a:cubicBezTo>
                      <a:cubicBezTo>
                        <a:pt x="931864" y="846839"/>
                        <a:pt x="871632" y="816281"/>
                        <a:pt x="613033" y="827855"/>
                      </a:cubicBezTo>
                      <a:cubicBezTo>
                        <a:pt x="354434" y="839429"/>
                        <a:pt x="184914" y="849963"/>
                        <a:pt x="0" y="827855"/>
                      </a:cubicBezTo>
                      <a:cubicBezTo>
                        <a:pt x="-735" y="688863"/>
                        <a:pt x="20282" y="589248"/>
                        <a:pt x="0" y="397370"/>
                      </a:cubicBezTo>
                      <a:cubicBezTo>
                        <a:pt x="-20282" y="205492"/>
                        <a:pt x="14467" y="94542"/>
                        <a:pt x="0" y="0"/>
                      </a:cubicBezTo>
                      <a:close/>
                    </a:path>
                    <a:path w="2357821" h="827855" stroke="0" extrusionOk="0">
                      <a:moveTo>
                        <a:pt x="0" y="0"/>
                      </a:moveTo>
                      <a:cubicBezTo>
                        <a:pt x="240659" y="6445"/>
                        <a:pt x="386357" y="6965"/>
                        <a:pt x="565877" y="0"/>
                      </a:cubicBezTo>
                      <a:cubicBezTo>
                        <a:pt x="745397" y="-6965"/>
                        <a:pt x="1008436" y="23492"/>
                        <a:pt x="1178911" y="0"/>
                      </a:cubicBezTo>
                      <a:cubicBezTo>
                        <a:pt x="1349386" y="-23492"/>
                        <a:pt x="1568955" y="-22823"/>
                        <a:pt x="1721209" y="0"/>
                      </a:cubicBezTo>
                      <a:cubicBezTo>
                        <a:pt x="1873463" y="22823"/>
                        <a:pt x="2080782" y="-1573"/>
                        <a:pt x="2357821" y="0"/>
                      </a:cubicBezTo>
                      <a:cubicBezTo>
                        <a:pt x="2344327" y="113396"/>
                        <a:pt x="2365687" y="307965"/>
                        <a:pt x="2357821" y="430485"/>
                      </a:cubicBezTo>
                      <a:cubicBezTo>
                        <a:pt x="2349955" y="553006"/>
                        <a:pt x="2361934" y="676822"/>
                        <a:pt x="2357821" y="827855"/>
                      </a:cubicBezTo>
                      <a:cubicBezTo>
                        <a:pt x="2176511" y="807494"/>
                        <a:pt x="2088802" y="812650"/>
                        <a:pt x="1839100" y="827855"/>
                      </a:cubicBezTo>
                      <a:cubicBezTo>
                        <a:pt x="1589398" y="843060"/>
                        <a:pt x="1536349" y="810061"/>
                        <a:pt x="1296802" y="827855"/>
                      </a:cubicBezTo>
                      <a:cubicBezTo>
                        <a:pt x="1057255" y="845649"/>
                        <a:pt x="890287" y="839702"/>
                        <a:pt x="754503" y="827855"/>
                      </a:cubicBezTo>
                      <a:cubicBezTo>
                        <a:pt x="618719" y="816008"/>
                        <a:pt x="199254" y="794665"/>
                        <a:pt x="0" y="827855"/>
                      </a:cubicBezTo>
                      <a:cubicBezTo>
                        <a:pt x="-18808" y="672269"/>
                        <a:pt x="13568" y="513531"/>
                        <a:pt x="0" y="430485"/>
                      </a:cubicBezTo>
                      <a:cubicBezTo>
                        <a:pt x="-13568" y="347439"/>
                        <a:pt x="-13315" y="146511"/>
                        <a:pt x="0" y="0"/>
                      </a:cubicBezTo>
                      <a:close/>
                    </a:path>
                  </a:pathLst>
                </a:custGeom>
                <a:ln>
                  <a:noFill/>
                  <a:extLst>
                    <a:ext uri="{C807C97D-BFC1-408E-A445-0C87EB9F89A2}">
                      <ask:lineSketchStyleProps xmlns:ask="http://schemas.microsoft.com/office/drawing/2018/sketchyshapes" sd="31684243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Data Analytics Techniques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Parallel Computing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Graph Analytics </a:t>
                  </a: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742958-BA24-4C67-BF95-FB1C2B52BEF1}"/>
                  </a:ext>
                </a:extLst>
              </p:cNvPr>
              <p:cNvSpPr txBox="1"/>
              <p:nvPr/>
            </p:nvSpPr>
            <p:spPr>
              <a:xfrm>
                <a:off x="6015960" y="338947"/>
                <a:ext cx="625492" cy="230832"/>
              </a:xfrm>
              <a:custGeom>
                <a:avLst/>
                <a:gdLst>
                  <a:gd name="connsiteX0" fmla="*/ 0 w 625492"/>
                  <a:gd name="connsiteY0" fmla="*/ 0 h 230832"/>
                  <a:gd name="connsiteX1" fmla="*/ 625492 w 625492"/>
                  <a:gd name="connsiteY1" fmla="*/ 0 h 230832"/>
                  <a:gd name="connsiteX2" fmla="*/ 625492 w 625492"/>
                  <a:gd name="connsiteY2" fmla="*/ 230832 h 230832"/>
                  <a:gd name="connsiteX3" fmla="*/ 0 w 625492"/>
                  <a:gd name="connsiteY3" fmla="*/ 230832 h 230832"/>
                  <a:gd name="connsiteX4" fmla="*/ 0 w 625492"/>
                  <a:gd name="connsiteY4" fmla="*/ 0 h 230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492" h="230832" extrusionOk="0">
                    <a:moveTo>
                      <a:pt x="0" y="0"/>
                    </a:moveTo>
                    <a:cubicBezTo>
                      <a:pt x="136819" y="7637"/>
                      <a:pt x="356919" y="5143"/>
                      <a:pt x="625492" y="0"/>
                    </a:cubicBezTo>
                    <a:cubicBezTo>
                      <a:pt x="626456" y="69226"/>
                      <a:pt x="632809" y="147639"/>
                      <a:pt x="625492" y="230832"/>
                    </a:cubicBezTo>
                    <a:cubicBezTo>
                      <a:pt x="345924" y="215158"/>
                      <a:pt x="151999" y="257543"/>
                      <a:pt x="0" y="230832"/>
                    </a:cubicBezTo>
                    <a:cubicBezTo>
                      <a:pt x="-4963" y="130153"/>
                      <a:pt x="5156" y="62885"/>
                      <a:pt x="0" y="0"/>
                    </a:cubicBezTo>
                    <a:close/>
                  </a:path>
                </a:pathLst>
              </a:cu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 sd="25513008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*planned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Arduino,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245766" y="4683267"/>
            <a:ext cx="6463747" cy="4810356"/>
            <a:chOff x="245762" y="4355098"/>
            <a:chExt cx="6463747" cy="4810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679551"/>
            </a:xfrm>
            <a:custGeom>
              <a:avLst/>
              <a:gdLst>
                <a:gd name="connsiteX0" fmla="*/ 0 w 6463747"/>
                <a:gd name="connsiteY0" fmla="*/ 0 h 4679551"/>
                <a:gd name="connsiteX1" fmla="*/ 517100 w 6463747"/>
                <a:gd name="connsiteY1" fmla="*/ 0 h 4679551"/>
                <a:gd name="connsiteX2" fmla="*/ 969562 w 6463747"/>
                <a:gd name="connsiteY2" fmla="*/ 0 h 4679551"/>
                <a:gd name="connsiteX3" fmla="*/ 1486662 w 6463747"/>
                <a:gd name="connsiteY3" fmla="*/ 0 h 4679551"/>
                <a:gd name="connsiteX4" fmla="*/ 2133037 w 6463747"/>
                <a:gd name="connsiteY4" fmla="*/ 0 h 4679551"/>
                <a:gd name="connsiteX5" fmla="*/ 2585499 w 6463747"/>
                <a:gd name="connsiteY5" fmla="*/ 0 h 4679551"/>
                <a:gd name="connsiteX6" fmla="*/ 3102599 w 6463747"/>
                <a:gd name="connsiteY6" fmla="*/ 0 h 4679551"/>
                <a:gd name="connsiteX7" fmla="*/ 3555061 w 6463747"/>
                <a:gd name="connsiteY7" fmla="*/ 0 h 4679551"/>
                <a:gd name="connsiteX8" fmla="*/ 4136798 w 6463747"/>
                <a:gd name="connsiteY8" fmla="*/ 0 h 4679551"/>
                <a:gd name="connsiteX9" fmla="*/ 4912448 w 6463747"/>
                <a:gd name="connsiteY9" fmla="*/ 0 h 4679551"/>
                <a:gd name="connsiteX10" fmla="*/ 5364910 w 6463747"/>
                <a:gd name="connsiteY10" fmla="*/ 0 h 4679551"/>
                <a:gd name="connsiteX11" fmla="*/ 5817372 w 6463747"/>
                <a:gd name="connsiteY11" fmla="*/ 0 h 4679551"/>
                <a:gd name="connsiteX12" fmla="*/ 6463747 w 6463747"/>
                <a:gd name="connsiteY12" fmla="*/ 0 h 4679551"/>
                <a:gd name="connsiteX13" fmla="*/ 6463747 w 6463747"/>
                <a:gd name="connsiteY13" fmla="*/ 574916 h 4679551"/>
                <a:gd name="connsiteX14" fmla="*/ 6463747 w 6463747"/>
                <a:gd name="connsiteY14" fmla="*/ 1103037 h 4679551"/>
                <a:gd name="connsiteX15" fmla="*/ 6463747 w 6463747"/>
                <a:gd name="connsiteY15" fmla="*/ 1771544 h 4679551"/>
                <a:gd name="connsiteX16" fmla="*/ 6463747 w 6463747"/>
                <a:gd name="connsiteY16" fmla="*/ 2486847 h 4679551"/>
                <a:gd name="connsiteX17" fmla="*/ 6463747 w 6463747"/>
                <a:gd name="connsiteY17" fmla="*/ 3061763 h 4679551"/>
                <a:gd name="connsiteX18" fmla="*/ 6463747 w 6463747"/>
                <a:gd name="connsiteY18" fmla="*/ 3636680 h 4679551"/>
                <a:gd name="connsiteX19" fmla="*/ 6463747 w 6463747"/>
                <a:gd name="connsiteY19" fmla="*/ 4679551 h 4679551"/>
                <a:gd name="connsiteX20" fmla="*/ 5752735 w 6463747"/>
                <a:gd name="connsiteY20" fmla="*/ 4679551 h 4679551"/>
                <a:gd name="connsiteX21" fmla="*/ 5235635 w 6463747"/>
                <a:gd name="connsiteY21" fmla="*/ 4679551 h 4679551"/>
                <a:gd name="connsiteX22" fmla="*/ 4524623 w 6463747"/>
                <a:gd name="connsiteY22" fmla="*/ 4679551 h 4679551"/>
                <a:gd name="connsiteX23" fmla="*/ 3878248 w 6463747"/>
                <a:gd name="connsiteY23" fmla="*/ 4679551 h 4679551"/>
                <a:gd name="connsiteX24" fmla="*/ 3425786 w 6463747"/>
                <a:gd name="connsiteY24" fmla="*/ 4679551 h 4679551"/>
                <a:gd name="connsiteX25" fmla="*/ 2973324 w 6463747"/>
                <a:gd name="connsiteY25" fmla="*/ 4679551 h 4679551"/>
                <a:gd name="connsiteX26" fmla="*/ 2456224 w 6463747"/>
                <a:gd name="connsiteY26" fmla="*/ 4679551 h 4679551"/>
                <a:gd name="connsiteX27" fmla="*/ 1874487 w 6463747"/>
                <a:gd name="connsiteY27" fmla="*/ 4679551 h 4679551"/>
                <a:gd name="connsiteX28" fmla="*/ 1098837 w 6463747"/>
                <a:gd name="connsiteY28" fmla="*/ 4679551 h 4679551"/>
                <a:gd name="connsiteX29" fmla="*/ 0 w 6463747"/>
                <a:gd name="connsiteY29" fmla="*/ 4679551 h 4679551"/>
                <a:gd name="connsiteX30" fmla="*/ 0 w 6463747"/>
                <a:gd name="connsiteY30" fmla="*/ 4011044 h 4679551"/>
                <a:gd name="connsiteX31" fmla="*/ 0 w 6463747"/>
                <a:gd name="connsiteY31" fmla="*/ 3482923 h 4679551"/>
                <a:gd name="connsiteX32" fmla="*/ 0 w 6463747"/>
                <a:gd name="connsiteY32" fmla="*/ 2908007 h 4679551"/>
                <a:gd name="connsiteX33" fmla="*/ 0 w 6463747"/>
                <a:gd name="connsiteY33" fmla="*/ 2286295 h 4679551"/>
                <a:gd name="connsiteX34" fmla="*/ 0 w 6463747"/>
                <a:gd name="connsiteY34" fmla="*/ 1758174 h 4679551"/>
                <a:gd name="connsiteX35" fmla="*/ 0 w 6463747"/>
                <a:gd name="connsiteY35" fmla="*/ 1042871 h 4679551"/>
                <a:gd name="connsiteX36" fmla="*/ 0 w 6463747"/>
                <a:gd name="connsiteY36" fmla="*/ 0 h 467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679551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63486" y="151309"/>
                    <a:pt x="6483166" y="402695"/>
                    <a:pt x="6463747" y="574916"/>
                  </a:cubicBezTo>
                  <a:cubicBezTo>
                    <a:pt x="6444328" y="747137"/>
                    <a:pt x="6462796" y="900864"/>
                    <a:pt x="6463747" y="1103037"/>
                  </a:cubicBezTo>
                  <a:cubicBezTo>
                    <a:pt x="6464698" y="1305210"/>
                    <a:pt x="6467164" y="1578407"/>
                    <a:pt x="6463747" y="1771544"/>
                  </a:cubicBezTo>
                  <a:cubicBezTo>
                    <a:pt x="6460330" y="1964681"/>
                    <a:pt x="6497848" y="2188778"/>
                    <a:pt x="6463747" y="2486847"/>
                  </a:cubicBezTo>
                  <a:cubicBezTo>
                    <a:pt x="6429646" y="2784916"/>
                    <a:pt x="6470085" y="2864624"/>
                    <a:pt x="6463747" y="3061763"/>
                  </a:cubicBezTo>
                  <a:cubicBezTo>
                    <a:pt x="6457409" y="3258902"/>
                    <a:pt x="6482639" y="3465243"/>
                    <a:pt x="6463747" y="3636680"/>
                  </a:cubicBezTo>
                  <a:cubicBezTo>
                    <a:pt x="6444855" y="3808117"/>
                    <a:pt x="6502242" y="4204008"/>
                    <a:pt x="6463747" y="4679551"/>
                  </a:cubicBezTo>
                  <a:cubicBezTo>
                    <a:pt x="6271077" y="4695501"/>
                    <a:pt x="6046980" y="4667479"/>
                    <a:pt x="5752735" y="4679551"/>
                  </a:cubicBezTo>
                  <a:cubicBezTo>
                    <a:pt x="5458490" y="4691623"/>
                    <a:pt x="5350717" y="4690653"/>
                    <a:pt x="5235635" y="4679551"/>
                  </a:cubicBezTo>
                  <a:cubicBezTo>
                    <a:pt x="5120553" y="4668449"/>
                    <a:pt x="4794638" y="4680608"/>
                    <a:pt x="4524623" y="4679551"/>
                  </a:cubicBezTo>
                  <a:cubicBezTo>
                    <a:pt x="4254608" y="4678494"/>
                    <a:pt x="4086124" y="4661485"/>
                    <a:pt x="3878248" y="4679551"/>
                  </a:cubicBezTo>
                  <a:cubicBezTo>
                    <a:pt x="3670372" y="4697617"/>
                    <a:pt x="3570356" y="4675041"/>
                    <a:pt x="3425786" y="4679551"/>
                  </a:cubicBezTo>
                  <a:cubicBezTo>
                    <a:pt x="3281216" y="4684061"/>
                    <a:pt x="3154478" y="4665183"/>
                    <a:pt x="2973324" y="4679551"/>
                  </a:cubicBezTo>
                  <a:cubicBezTo>
                    <a:pt x="2792170" y="4693919"/>
                    <a:pt x="2574396" y="4660031"/>
                    <a:pt x="2456224" y="4679551"/>
                  </a:cubicBezTo>
                  <a:cubicBezTo>
                    <a:pt x="2338052" y="4699071"/>
                    <a:pt x="2135916" y="4664792"/>
                    <a:pt x="1874487" y="4679551"/>
                  </a:cubicBezTo>
                  <a:cubicBezTo>
                    <a:pt x="1613058" y="4694310"/>
                    <a:pt x="1337288" y="4682113"/>
                    <a:pt x="1098837" y="4679551"/>
                  </a:cubicBezTo>
                  <a:cubicBezTo>
                    <a:pt x="860386" y="4676990"/>
                    <a:pt x="423821" y="4697711"/>
                    <a:pt x="0" y="4679551"/>
                  </a:cubicBezTo>
                  <a:cubicBezTo>
                    <a:pt x="14108" y="4436046"/>
                    <a:pt x="7071" y="4178692"/>
                    <a:pt x="0" y="4011044"/>
                  </a:cubicBezTo>
                  <a:cubicBezTo>
                    <a:pt x="-7071" y="3843396"/>
                    <a:pt x="25096" y="3732388"/>
                    <a:pt x="0" y="3482923"/>
                  </a:cubicBezTo>
                  <a:cubicBezTo>
                    <a:pt x="-25096" y="3233458"/>
                    <a:pt x="-23246" y="3027944"/>
                    <a:pt x="0" y="2908007"/>
                  </a:cubicBezTo>
                  <a:cubicBezTo>
                    <a:pt x="23246" y="2788070"/>
                    <a:pt x="21553" y="2430050"/>
                    <a:pt x="0" y="2286295"/>
                  </a:cubicBezTo>
                  <a:cubicBezTo>
                    <a:pt x="-21553" y="2142540"/>
                    <a:pt x="-7653" y="1944398"/>
                    <a:pt x="0" y="1758174"/>
                  </a:cubicBezTo>
                  <a:cubicBezTo>
                    <a:pt x="7653" y="1571950"/>
                    <a:pt x="-11492" y="1345422"/>
                    <a:pt x="0" y="1042871"/>
                  </a:cubicBezTo>
                  <a:cubicBezTo>
                    <a:pt x="11492" y="740320"/>
                    <a:pt x="-30024" y="490597"/>
                    <a:pt x="0" y="0"/>
                  </a:cubicBezTo>
                  <a:close/>
                </a:path>
                <a:path w="6463747" h="4679551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58730" y="119745"/>
                    <a:pt x="6488286" y="388467"/>
                    <a:pt x="6463747" y="528121"/>
                  </a:cubicBezTo>
                  <a:cubicBezTo>
                    <a:pt x="6439208" y="667775"/>
                    <a:pt x="6461083" y="949154"/>
                    <a:pt x="6463747" y="1196628"/>
                  </a:cubicBezTo>
                  <a:cubicBezTo>
                    <a:pt x="6466411" y="1444102"/>
                    <a:pt x="6442863" y="1629446"/>
                    <a:pt x="6463747" y="1911931"/>
                  </a:cubicBezTo>
                  <a:cubicBezTo>
                    <a:pt x="6484631" y="2194416"/>
                    <a:pt x="6452804" y="2437453"/>
                    <a:pt x="6463747" y="2580438"/>
                  </a:cubicBezTo>
                  <a:cubicBezTo>
                    <a:pt x="6474690" y="2723423"/>
                    <a:pt x="6487469" y="2851371"/>
                    <a:pt x="6463747" y="3108559"/>
                  </a:cubicBezTo>
                  <a:cubicBezTo>
                    <a:pt x="6440025" y="3365747"/>
                    <a:pt x="6467203" y="3511617"/>
                    <a:pt x="6463747" y="3870657"/>
                  </a:cubicBezTo>
                  <a:cubicBezTo>
                    <a:pt x="6460291" y="4229697"/>
                    <a:pt x="6433139" y="4365189"/>
                    <a:pt x="6463747" y="4679551"/>
                  </a:cubicBezTo>
                  <a:cubicBezTo>
                    <a:pt x="6226291" y="4675619"/>
                    <a:pt x="6078778" y="4687096"/>
                    <a:pt x="5946647" y="4679551"/>
                  </a:cubicBezTo>
                  <a:cubicBezTo>
                    <a:pt x="5814516" y="4672006"/>
                    <a:pt x="5622449" y="4696218"/>
                    <a:pt x="5300273" y="4679551"/>
                  </a:cubicBezTo>
                  <a:cubicBezTo>
                    <a:pt x="4978097" y="4662884"/>
                    <a:pt x="4777684" y="4706981"/>
                    <a:pt x="4589260" y="4679551"/>
                  </a:cubicBezTo>
                  <a:cubicBezTo>
                    <a:pt x="4400836" y="4652121"/>
                    <a:pt x="3994628" y="4677586"/>
                    <a:pt x="3813611" y="4679551"/>
                  </a:cubicBezTo>
                  <a:cubicBezTo>
                    <a:pt x="3632594" y="4681516"/>
                    <a:pt x="3297040" y="4687859"/>
                    <a:pt x="3102599" y="4679551"/>
                  </a:cubicBezTo>
                  <a:cubicBezTo>
                    <a:pt x="2908158" y="4671243"/>
                    <a:pt x="2826489" y="4661549"/>
                    <a:pt x="2585499" y="4679551"/>
                  </a:cubicBezTo>
                  <a:cubicBezTo>
                    <a:pt x="2344509" y="4697553"/>
                    <a:pt x="2226243" y="4668732"/>
                    <a:pt x="1939124" y="4679551"/>
                  </a:cubicBezTo>
                  <a:cubicBezTo>
                    <a:pt x="1652005" y="4690370"/>
                    <a:pt x="1462691" y="4649207"/>
                    <a:pt x="1163474" y="4679551"/>
                  </a:cubicBezTo>
                  <a:cubicBezTo>
                    <a:pt x="864257" y="4709896"/>
                    <a:pt x="239455" y="4659180"/>
                    <a:pt x="0" y="4679551"/>
                  </a:cubicBezTo>
                  <a:cubicBezTo>
                    <a:pt x="8561" y="4522969"/>
                    <a:pt x="-13395" y="4315961"/>
                    <a:pt x="0" y="4151430"/>
                  </a:cubicBezTo>
                  <a:cubicBezTo>
                    <a:pt x="13395" y="3986899"/>
                    <a:pt x="-5341" y="3778021"/>
                    <a:pt x="0" y="3529718"/>
                  </a:cubicBezTo>
                  <a:cubicBezTo>
                    <a:pt x="5341" y="3281415"/>
                    <a:pt x="-29761" y="3168251"/>
                    <a:pt x="0" y="2908007"/>
                  </a:cubicBezTo>
                  <a:cubicBezTo>
                    <a:pt x="29761" y="2647763"/>
                    <a:pt x="-14706" y="2546698"/>
                    <a:pt x="0" y="2192704"/>
                  </a:cubicBezTo>
                  <a:cubicBezTo>
                    <a:pt x="14706" y="1838710"/>
                    <a:pt x="-28501" y="1757416"/>
                    <a:pt x="0" y="1617788"/>
                  </a:cubicBezTo>
                  <a:cubicBezTo>
                    <a:pt x="28501" y="1478160"/>
                    <a:pt x="11162" y="1213174"/>
                    <a:pt x="0" y="1089667"/>
                  </a:cubicBezTo>
                  <a:cubicBezTo>
                    <a:pt x="-11162" y="966160"/>
                    <a:pt x="-43013" y="426630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2020 - now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knowledge of leading-edge technologies on Big Data and Machine Learning with industry domain knowledge;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rote technical blogs to share my knowledge on HPE Dev Community;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Summer Intern / Shenzhen Skyworth-RGB Electronic Co Ltd			Jun 2019 - Jul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Acquired knowledge about management of huge project (As Embedded Middleware Team);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Manufactured PCB including Schematics, Layout and Soldering;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C464C0-C394-4B6F-9047-473031713F6F}"/>
              </a:ext>
            </a:extLst>
          </p:cNvPr>
          <p:cNvGrpSpPr/>
          <p:nvPr/>
        </p:nvGrpSpPr>
        <p:grpSpPr>
          <a:xfrm>
            <a:off x="238508" y="3699419"/>
            <a:ext cx="1856123" cy="894508"/>
            <a:chOff x="250219" y="3823527"/>
            <a:chExt cx="1856123" cy="894508"/>
          </a:xfrm>
        </p:grpSpPr>
        <p:pic>
          <p:nvPicPr>
            <p:cNvPr id="11" name="Picture 10" descr="Graphical user interface&#10;&#10;Description automatically generated">
              <a:hlinkClick r:id="rId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37" y="4225870"/>
              <a:ext cx="492165" cy="492165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177" y="4225870"/>
              <a:ext cx="492165" cy="492165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1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19" y="3832069"/>
              <a:ext cx="476875" cy="476875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1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302" y="3823527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75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721024" y="284416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20754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179299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47322"/>
            <a:ext cx="4497331" cy="421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A PolyU EIE student awarding Outstanding Young Star Award (Gold) of Project STARS (Student Advancement Training). Currently pursuing scaled electronic product development and hoping to make the world a better place. Confident to solve technical challenges and a team player with great communication skills.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9" y="6233134"/>
            <a:ext cx="6236215" cy="338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Summer Intern / Wuxi Murata Electronics Co., Ltd				Jul 2019 - Aug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 RPA (Robot Process Automation) program;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Learn about the management culture of the company;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Electronic Engineer Trainee / RF Tech Ltd					Aug 2018 - May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 and product development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manufacture including Schematics, Layout and Soldering;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Machine assembly and Coordination;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Part-time tutor / Robot Institute of Hong Kong					2017-2018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Kids with LEGO Mindstorms with NXT, EV3;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1802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26/09/2019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92733" y="2500620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05536" y="3491576"/>
              <a:ext cx="1630616" cy="261610"/>
              <a:chOff x="407981" y="2334398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981" y="2393380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7280" y="3718639"/>
              <a:ext cx="1638871" cy="261610"/>
              <a:chOff x="334049" y="3229686"/>
              <a:chExt cx="163887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404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29686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526446"/>
              <a:chOff x="286960" y="2976653"/>
              <a:chExt cx="1903714" cy="526446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526446"/>
                <a:chOff x="346117" y="2976653"/>
                <a:chExt cx="1844557" cy="526446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5070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  <a:br>
                    <a:rPr lang="en-US" sz="1100" dirty="0"/>
                  </a:br>
                  <a:r>
                    <a:rPr lang="en-US" sz="1100" dirty="0"/>
                    <a:t>(EIE)</a:t>
                  </a: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2049" y="4332118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581396" y="3356579"/>
            <a:ext cx="2276604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Microcontroller System and Interface Design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57DC08-2CA1-4F34-846C-F6C23FBE9FC4}"/>
              </a:ext>
            </a:extLst>
          </p:cNvPr>
          <p:cNvGrpSpPr/>
          <p:nvPr/>
        </p:nvGrpSpPr>
        <p:grpSpPr>
          <a:xfrm>
            <a:off x="306255" y="4175916"/>
            <a:ext cx="1900621" cy="261610"/>
            <a:chOff x="306255" y="4175916"/>
            <a:chExt cx="1900621" cy="261610"/>
          </a:xfrm>
        </p:grpSpPr>
        <p:sp>
          <p:nvSpPr>
            <p:cNvPr id="36" name="TextBox 44">
              <a:extLst>
                <a:ext uri="{FF2B5EF4-FFF2-40B4-BE49-F238E27FC236}">
                  <a16:creationId xmlns:a16="http://schemas.microsoft.com/office/drawing/2014/main" id="{7400E1B7-9E0F-4E7D-9F51-9332CD255297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15" name="Picture 14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B008F-E9EF-40CD-9CA8-96D30263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4B34481-A5F6-4389-BCFF-4B1A4FAA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8260-4CFA-4CBA-AA55-BD48C1655530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AFCD2F-409C-48ED-AAC8-CABC6A2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7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7109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4440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個人簡介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我是一名對於科技科學十分沉迷的年輕人，每當有新的科技產品出現時，我都會十分興奮。我希望能透過我的工作，改善人們的生活質素，因此我不時會到網上搜尋一些關於</a:t>
            </a:r>
            <a:r>
              <a:rPr lang="en-US" altLang="zh-TW" sz="1200" dirty="0"/>
              <a:t>DIY</a:t>
            </a:r>
            <a:r>
              <a:rPr lang="zh-TW" altLang="en-US" sz="1200" dirty="0"/>
              <a:t>自造的影片，然後利用自己的知識為家中的事物進行改裝。</a:t>
            </a:r>
            <a:r>
              <a:rPr lang="zh-CN" altLang="en-US" sz="1200" dirty="0"/>
              <a:t>樂於發現新事物，喜歡發掘自己不認識的事情</a:t>
            </a:r>
            <a:r>
              <a:rPr lang="zh-TW" altLang="en-US" sz="1200" dirty="0"/>
              <a:t>，勇於挑戰接受新鮮的事物，為人開朗，並善於與他人交流。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中學：</a:t>
            </a:r>
            <a:r>
              <a:rPr lang="zh-TW" altLang="en-US" sz="1200" dirty="0"/>
              <a:t>基督教香港信義會元朗信義中學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 dirty="0"/>
              <a:t> </a:t>
            </a:r>
            <a:r>
              <a:rPr lang="zh-TW" altLang="en-US" sz="1200" dirty="0"/>
              <a:t>選修學科：物理、化學、生物、數學延伸單元二（代數與微積分）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大學</a:t>
            </a:r>
            <a:r>
              <a:rPr lang="zh-TW" altLang="en-US" sz="1200" dirty="0"/>
              <a:t>：</a:t>
            </a:r>
            <a:r>
              <a:rPr lang="en-US" sz="1200" dirty="0"/>
              <a:t> </a:t>
            </a:r>
            <a:r>
              <a:rPr lang="zh-TW" altLang="en-US" sz="1200" dirty="0"/>
              <a:t>香港理工大學</a:t>
            </a:r>
            <a:r>
              <a:rPr lang="en-US" sz="1200" dirty="0"/>
              <a:t>	[9/2015 –</a:t>
            </a:r>
            <a:r>
              <a:rPr lang="zh-TW" altLang="en-US" sz="1200" dirty="0"/>
              <a:t>現在</a:t>
            </a:r>
            <a:r>
              <a:rPr lang="en-US" sz="1200" dirty="0"/>
              <a:t>]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電腦程式設計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邏輯設計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電路板設計及生產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微控制器編程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電路設計及電路板生產；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組裝機器及統籌；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產品設計；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2306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履歷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</a:t>
            </a:r>
            <a:r>
              <a:rPr lang="en-US" altLang="zh-HK" sz="700" dirty="0"/>
              <a:t> 26/09/2019</a:t>
            </a:r>
            <a:endParaRPr lang="en-US" sz="7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79396" y="2599267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電子及資訊工程學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軟件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曾接觸：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曾接觸： 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語文能力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母語：廣東話， 操流暢普通話及英語</a:t>
            </a:r>
            <a:endParaRPr lang="en-US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79207-A450-4EDA-A458-C59FF6DE7043}"/>
              </a:ext>
            </a:extLst>
          </p:cNvPr>
          <p:cNvGrpSpPr/>
          <p:nvPr/>
        </p:nvGrpSpPr>
        <p:grpSpPr>
          <a:xfrm>
            <a:off x="291328" y="4253253"/>
            <a:ext cx="1900621" cy="261610"/>
            <a:chOff x="306255" y="4175916"/>
            <a:chExt cx="1900621" cy="261610"/>
          </a:xfrm>
        </p:grpSpPr>
        <p:sp>
          <p:nvSpPr>
            <p:cNvPr id="37" name="TextBox 44">
              <a:extLst>
                <a:ext uri="{FF2B5EF4-FFF2-40B4-BE49-F238E27FC236}">
                  <a16:creationId xmlns:a16="http://schemas.microsoft.com/office/drawing/2014/main" id="{217840CF-F27D-4E2C-821E-DEEFCD9FD87C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9" name="圖片 10">
              <a:extLst>
                <a:ext uri="{FF2B5EF4-FFF2-40B4-BE49-F238E27FC236}">
                  <a16:creationId xmlns:a16="http://schemas.microsoft.com/office/drawing/2014/main" id="{304E91E2-49EA-4F9F-B119-5660DF052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40" name="Picture 39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01D5139-9070-4DDB-8563-50F2231879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A420E-17D6-4D39-87E4-C11D5C9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27A07-3B2C-475B-BCF6-5E207E22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B4E7-D90A-4015-AA6F-FFFC05B8DF9F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4DF90E-BDC0-4FBE-902C-80789BE8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9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160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8523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28824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个人简介</a:t>
            </a:r>
            <a:r>
              <a:rPr lang="en-US" sz="1200" b="1"/>
              <a:t>: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/>
              <a:t>我是一名对于科技科学十分沉迷的年轻人，每当有新的科技产品出现时，我都会十分兴奋。我希望能透过我的工作，改善人们的生活质素，因此我不时会到网上搜寻一些关于</a:t>
            </a:r>
            <a:r>
              <a:rPr lang="en-US" altLang="zh-TW" sz="1200"/>
              <a:t>DIY</a:t>
            </a:r>
            <a:r>
              <a:rPr lang="zh-TW" altLang="en-US" sz="1200"/>
              <a:t>自造的影片，然后利用自己的知识为家中的事物进行改装。</a:t>
            </a:r>
            <a:r>
              <a:rPr lang="zh-CN" altLang="en-US" sz="1200"/>
              <a:t>乐于发现新事物，喜欢发掘自己不认识的事情</a:t>
            </a:r>
            <a:r>
              <a:rPr lang="zh-TW" altLang="en-US" sz="1200"/>
              <a:t>，勇于挑战接受新鲜的事物，为人开朗，并善于与他人交流。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中学：</a:t>
            </a:r>
            <a:r>
              <a:rPr lang="zh-TW" altLang="en-US" sz="1200"/>
              <a:t>基督教香港信义会元朗信义中学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/>
              <a:t> </a:t>
            </a:r>
            <a:r>
              <a:rPr lang="zh-TW" altLang="en-US" sz="1200"/>
              <a:t>选修学科：物理、化学、生物、数学延伸单元二（代数与微积分）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大学</a:t>
            </a:r>
            <a:r>
              <a:rPr lang="zh-TW" altLang="en-US" sz="1200"/>
              <a:t>：</a:t>
            </a:r>
            <a:r>
              <a:rPr lang="en-US" sz="1200"/>
              <a:t> </a:t>
            </a:r>
            <a:r>
              <a:rPr lang="zh-TW" altLang="en-US" sz="1200"/>
              <a:t>香港理工大学</a:t>
            </a:r>
            <a:r>
              <a:rPr lang="en-US" sz="1200" dirty="0"/>
              <a:t>	[</a:t>
            </a:r>
            <a:r>
              <a:rPr lang="en-US" sz="1200"/>
              <a:t>9/2015 –</a:t>
            </a:r>
            <a:r>
              <a:rPr lang="zh-TW" altLang="en-US" sz="1200"/>
              <a:t>现在</a:t>
            </a:r>
            <a:r>
              <a:rPr lang="en-US" sz="1200"/>
              <a:t>]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计算机程序设计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逻辑设计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电路板设计及生产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微控制器编程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工作经验：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智控系统有限公司</a:t>
            </a:r>
            <a:r>
              <a:rPr lang="en-US" altLang="zh-TW" sz="1200" b="1" dirty="0"/>
              <a:t>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电路设计及电路板生产；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组装机器及统筹；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产品设计；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清华同方威视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7-8/2018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处理机器学习前期准备工作；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协助采集数据；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/>
              <a:t>兼职导师－ 香港机械人学院</a:t>
            </a:r>
            <a:r>
              <a:rPr lang="en-US" sz="1200" dirty="0"/>
              <a:t>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/>
              <a:t>Arduino </a:t>
            </a:r>
            <a:r>
              <a:rPr lang="zh-TW" altLang="en-US" sz="1200"/>
              <a:t>和简单的电路常识；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118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標楷體" panose="03000509000000000000" pitchFamily="65" charset="-120"/>
                <a:ea typeface="標楷體" panose="03000509000000000000" pitchFamily="65" charset="-120"/>
              </a:rPr>
              <a:t>黄子豪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履历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25/05/2019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713191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86960" y="4224869"/>
              <a:ext cx="1904246" cy="261610"/>
              <a:chOff x="317990" y="4000303"/>
              <a:chExt cx="1904246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7990" y="4048353"/>
                <a:ext cx="145282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电子及资讯工程学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软件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曾接触：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环境：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曾接触： </a:t>
            </a:r>
            <a:r>
              <a:rPr lang="en-US" sz="1200" dirty="0"/>
              <a:t>PIC, </a:t>
            </a:r>
            <a:r>
              <a:rPr lang="en-US" altLang="zh-TW" sz="1200" dirty="0"/>
              <a:t>STM32</a:t>
            </a:r>
            <a:r>
              <a:rPr lang="en-US" sz="1200" dirty="0"/>
              <a:t>, </a:t>
            </a:r>
            <a:r>
              <a:rPr lang="en-US" sz="1200" dirty="0" err="1"/>
              <a:t>NodeMCU</a:t>
            </a:r>
            <a:r>
              <a:rPr lang="en-US" sz="1200" dirty="0"/>
              <a:t>, SIMCOM, Embedded Linux(Raspberry pi).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语文能力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母语：广东话， 操流畅普通话及英语</a:t>
            </a:r>
            <a:endParaRPr lang="en-US" sz="1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1DB73C6-69BE-4221-986A-05E0B3600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8" y="4460068"/>
            <a:ext cx="138404" cy="138404"/>
          </a:xfrm>
          <a:prstGeom prst="rect">
            <a:avLst/>
          </a:prstGeom>
        </p:spPr>
      </p:pic>
      <p:sp>
        <p:nvSpPr>
          <p:cNvPr id="37" name="TextBox 44">
            <a:extLst>
              <a:ext uri="{FF2B5EF4-FFF2-40B4-BE49-F238E27FC236}">
                <a16:creationId xmlns:a16="http://schemas.microsoft.com/office/drawing/2014/main" id="{4E211035-2035-4DF4-A819-86878F39AB01}"/>
              </a:ext>
            </a:extLst>
          </p:cNvPr>
          <p:cNvSpPr txBox="1"/>
          <p:nvPr/>
        </p:nvSpPr>
        <p:spPr>
          <a:xfrm>
            <a:off x="346106" y="4385256"/>
            <a:ext cx="184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: cenzwong.github.io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131DB-0F35-4466-8F9C-1A20071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59EC2-EBC6-4A4A-9463-00129AC3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1FD4-8B1B-4353-A485-392409F8949E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A6811F-F7E3-4F90-BCE9-5EE09B12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6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17657" y="307116"/>
            <a:ext cx="0" cy="4375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68103" y="4607417"/>
            <a:ext cx="6236215" cy="494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the management culture of the company;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Electronic Engineer Trainee (One-Year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Researched and developed product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Assembly Machine and Coordination;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</a:t>
            </a:r>
            <a:r>
              <a:rPr lang="en-US" sz="1400" dirty="0" err="1"/>
              <a:t>Nuctech</a:t>
            </a:r>
            <a:r>
              <a:rPr lang="en-US" sz="1400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Part-time tutor / Robot Institute of Hong Kong			2017-2018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Kids with LEGO Mindstorms with NXT, EV3;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251303" y="1515384"/>
            <a:ext cx="4497330" cy="237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Python, Arduino Programming and Eagle, PADS PCB design and manufacture;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/Octave programming, Apache Cordova</a:t>
            </a:r>
            <a:r>
              <a:rPr lang="en-US" altLang="zh-HK" sz="1200" dirty="0"/>
              <a:t> , JavaScript and Web Development</a:t>
            </a:r>
            <a:r>
              <a:rPr lang="en-US" sz="1200" dirty="0"/>
              <a:t>; Familiar with Microsoft Visual Studio IDE, Atmel Studio IDE;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programming, Hardware Module Integration;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Lang</a:t>
            </a:r>
            <a:r>
              <a:rPr lang="en-US" sz="1200" b="1" dirty="0"/>
              <a:t>: </a:t>
            </a: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78679" y="175139"/>
            <a:ext cx="4525269" cy="1460669"/>
            <a:chOff x="2288511" y="47322"/>
            <a:chExt cx="4525269" cy="14606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497331" cy="1460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i="1" dirty="0"/>
                <a:t>University</a:t>
              </a:r>
              <a:r>
                <a:rPr lang="en-US" sz="1200" dirty="0"/>
                <a:t>: The Hong Kong Polytechnic University	[Sep 2015 – now]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dirty="0"/>
                <a:t>Major in Electronic and Information Engineering, [WGPA </a:t>
              </a:r>
              <a:r>
                <a:rPr lang="en-US" altLang="zh-TW" sz="1200" dirty="0"/>
                <a:t>:</a:t>
              </a:r>
              <a:r>
                <a:rPr lang="en-US" sz="1200" dirty="0"/>
                <a:t> 3.4]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Circuit Analysis and </a:t>
              </a:r>
              <a:r>
                <a:rPr lang="en-US" altLang="zh-HK" sz="1200" dirty="0"/>
                <a:t>Logic Design</a:t>
              </a:r>
              <a:endParaRPr lang="en-US" sz="1200" dirty="0"/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Embedded System Programming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537176" y="740217"/>
              <a:ext cx="2276604" cy="767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PCB Design and manufacturing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297884" y="2523620"/>
            <a:ext cx="187779" cy="2105478"/>
            <a:chOff x="297884" y="2523620"/>
            <a:chExt cx="187779" cy="2105478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36" y="4490694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0400" y="3872355"/>
              <a:ext cx="133351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9390" y="4184547"/>
              <a:ext cx="131844" cy="15607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B58FC5C4-B22A-45E9-A837-C243B2C0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8949" y="2523620"/>
              <a:ext cx="186714" cy="191147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D3D2A49-5DD0-48F5-8193-53ADD95A7304}"/>
              </a:ext>
            </a:extLst>
          </p:cNvPr>
          <p:cNvSpPr txBox="1"/>
          <p:nvPr/>
        </p:nvSpPr>
        <p:spPr>
          <a:xfrm>
            <a:off x="2245087" y="3815696"/>
            <a:ext cx="4530923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HK" sz="1200" b="1" dirty="0"/>
              <a:t>Activities: </a:t>
            </a:r>
          </a:p>
          <a:p>
            <a:pPr>
              <a:lnSpc>
                <a:spcPts val="2000"/>
              </a:lnSpc>
            </a:pPr>
            <a:r>
              <a:rPr lang="en-US" altLang="zh-HK" sz="1200" dirty="0" err="1"/>
              <a:t>SmarTone</a:t>
            </a:r>
            <a:r>
              <a:rPr lang="en-US" altLang="zh-HK" sz="1200" dirty="0"/>
              <a:t> Hackathon 2019;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- Finalist; Bauhinia Valley;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; Startup Weekend; Cambodia, Myanmar Exchange;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1EAE-8D35-4638-A9CE-B8203EDBC2E0}" type="datetime5">
              <a:rPr lang="en-US" altLang="zh-HK" smtClean="0"/>
              <a:t>27-Oct-21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45253" y="2509235"/>
          <a:ext cx="1827359" cy="219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359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576537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Major in Electronic and                       Information Engineering</a:t>
                      </a:r>
                      <a:br>
                        <a:rPr lang="en-US" altLang="zh-HK" sz="1100" dirty="0"/>
                      </a:br>
                      <a:r>
                        <a:rPr lang="en-US" altLang="zh-HK" sz="1100" dirty="0"/>
                        <a:t>(EIE)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5600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+86 150 0204 3095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54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3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172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大學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[9/2015 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13906" y="4676596"/>
            <a:ext cx="6236215" cy="49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嵌入式中間件軟體組</a:t>
            </a:r>
            <a:r>
              <a:rPr lang="en-US" altLang="zh-TW" sz="1200" b="1" dirty="0"/>
              <a:t>)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研究不同的屏幕鏡像技術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的研究和產品開發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機器組裝與協調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毫米波產品部</a:t>
            </a:r>
            <a:r>
              <a:rPr lang="en-US" altLang="zh-TW" sz="1200" b="1" dirty="0"/>
              <a:t>) 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  <a:p>
            <a:pPr>
              <a:lnSpc>
                <a:spcPts val="2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02561" y="1742504"/>
            <a:ext cx="4289070" cy="2373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技能：</a:t>
            </a:r>
            <a:endParaRPr 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ts val="2000"/>
              </a:lnSpc>
            </a:pPr>
            <a:r>
              <a:rPr lang="zh-TW" altLang="en-US" sz="12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軟件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/>
              <a:t>C/C++, Python, Arduino Programming and Eagle, PADS PCB design and manufacture;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 err="1"/>
              <a:t>Matlab</a:t>
            </a:r>
            <a:r>
              <a:rPr lang="en-US" altLang="zh-HK" sz="1200" dirty="0"/>
              <a:t>/Octave programming, Apache Cordova , JavaScript and web development;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 </a:t>
            </a:r>
            <a:r>
              <a:rPr lang="en-US" sz="1200" dirty="0"/>
              <a:t>Arduino, AVR programming, ESP8266</a:t>
            </a:r>
            <a:r>
              <a:rPr lang="en-US" altLang="zh-TW" sz="1200" dirty="0"/>
              <a:t>, STM32</a:t>
            </a:r>
            <a:r>
              <a:rPr lang="en-US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硬件模組開發</a:t>
            </a:r>
            <a:endParaRPr lang="en-US" sz="1200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語文能力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母語：廣東話， 操流暢普通話及英語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23444" y="2335254"/>
            <a:ext cx="1912553" cy="1915596"/>
            <a:chOff x="279396" y="2599267"/>
            <a:chExt cx="1912553" cy="191559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79396" y="2599267"/>
              <a:ext cx="1904246" cy="1711917"/>
              <a:chOff x="286960" y="3040291"/>
              <a:chExt cx="1904246" cy="144618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C7461FE-59A8-4EA0-91AB-4711005AEF74}"/>
                  </a:ext>
                </a:extLst>
              </p:cNvPr>
              <p:cNvGrpSpPr/>
              <p:nvPr/>
            </p:nvGrpSpPr>
            <p:grpSpPr>
              <a:xfrm>
                <a:off x="286960" y="3040291"/>
                <a:ext cx="1903714" cy="261610"/>
                <a:chOff x="286960" y="2976653"/>
                <a:chExt cx="1903714" cy="261610"/>
              </a:xfrm>
            </p:grpSpPr>
            <p:pic>
              <p:nvPicPr>
                <p:cNvPr id="42" name="Graphic 41">
                  <a:extLst>
                    <a:ext uri="{FF2B5EF4-FFF2-40B4-BE49-F238E27FC236}">
                      <a16:creationId xmlns:a16="http://schemas.microsoft.com/office/drawing/2014/main" id="{17BF2EEE-6616-4142-B27B-0AD3A3BD4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960" y="3039742"/>
                  <a:ext cx="186714" cy="161478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6C0A1BC-E264-45D1-838F-2634EC1A4B92}"/>
                    </a:ext>
                  </a:extLst>
                </p:cNvPr>
                <p:cNvGrpSpPr/>
                <p:nvPr/>
              </p:nvGrpSpPr>
              <p:grpSpPr>
                <a:xfrm>
                  <a:off x="346117" y="2976653"/>
                  <a:ext cx="1844557" cy="261610"/>
                  <a:chOff x="346117" y="2976653"/>
                  <a:chExt cx="1844557" cy="261610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47A3DE0-EEE1-49A7-AEED-DBC853CD83A2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17" y="2976653"/>
                    <a:ext cx="184455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 :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01EB845-1AC4-44AB-B177-66530D3A7C2C}"/>
                      </a:ext>
                    </a:extLst>
                  </p:cNvPr>
                  <p:cNvSpPr/>
                  <p:nvPr/>
                </p:nvSpPr>
                <p:spPr>
                  <a:xfrm>
                    <a:off x="473674" y="2996094"/>
                    <a:ext cx="1645748" cy="22100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TW" altLang="en-US" sz="11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電子及資訊工程學</a:t>
                    </a:r>
                    <a:endParaRPr lang="en-US" sz="11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4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06054" y="950879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EB08-7FC8-46A9-8B61-AE1E2FBEF37A}" type="datetime5">
              <a:rPr lang="en-US" altLang="zh-HK" smtClean="0"/>
              <a:t>27-Oct-21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13906" y="4303048"/>
            <a:ext cx="613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SmarTone</a:t>
            </a:r>
            <a:r>
              <a:rPr lang="en-US" altLang="zh-CN" sz="1200" dirty="0"/>
              <a:t> Hackathon 2019,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– Finalist,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</a:t>
            </a:r>
            <a:r>
              <a:rPr lang="en-US" altLang="zh-HK" sz="1200" dirty="0"/>
              <a:t>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Startup Weekend,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HK" sz="1200" dirty="0"/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r>
              <a:rPr lang="en-US" altLang="zh-HK" sz="1200" dirty="0"/>
              <a:t>,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  <a:p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830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58302" y="5816847"/>
            <a:ext cx="6236215" cy="372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i="1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400" i="1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Electronic Engineer Trainee (Gap-Year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product of </a:t>
            </a:r>
            <a:r>
              <a:rPr lang="en-US" sz="1200" dirty="0" err="1"/>
              <a:t>LoRa</a:t>
            </a:r>
            <a:r>
              <a:rPr lang="en-US" sz="1200" dirty="0"/>
              <a:t>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Firmware programming on IoT system of Self-service Library Station;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Summer Intern / </a:t>
            </a:r>
            <a:r>
              <a:rPr lang="en-US" sz="1400" i="1" dirty="0" err="1"/>
              <a:t>Nuctech</a:t>
            </a:r>
            <a:r>
              <a:rPr lang="en-US" sz="1400" i="1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 to speed up markup process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22317" y="2703917"/>
            <a:ext cx="3571156" cy="1725729"/>
          </a:xfrm>
          <a:prstGeom prst="rect">
            <a:avLst/>
          </a:prstGeom>
        </p:spPr>
        <p:txBody>
          <a:bodyPr wrap="square" numCol="1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Hands-on Project: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Ball robot with PIC18F46K22 w/ Bluetooth control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Robot car with STM32F103C8T6 line following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Monitor rotation assistant w/ Arduino Pro Micro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Personal Website w/ GitHub, JavaScript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80" y="104398"/>
            <a:ext cx="4308298" cy="2203649"/>
            <a:chOff x="2288511" y="47322"/>
            <a:chExt cx="4764909" cy="22036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525268" cy="218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[2020+]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2020(planned)]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695599" y="1423116"/>
              <a:ext cx="2357821" cy="827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PCB Design and manufacturing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1173" y="2676369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85F76A26-4E0C-46E1-B366-89122119BFFF}" type="datetime5">
              <a:rPr lang="en-US" altLang="zh-HK" sz="1000" smtClean="0"/>
              <a:t>27-Oct-21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98516" y="2648040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58302" y="4034354"/>
            <a:ext cx="6262572" cy="1729340"/>
            <a:chOff x="245762" y="4062121"/>
            <a:chExt cx="6262572" cy="172934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72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Bauhinia Valley – Most Commercial Potential Award;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448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Smart glasses business model;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65518" y="2384125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196C80E-3582-4EDF-8121-06A4F7C5A593}"/>
              </a:ext>
            </a:extLst>
          </p:cNvPr>
          <p:cNvSpPr/>
          <p:nvPr/>
        </p:nvSpPr>
        <p:spPr>
          <a:xfrm>
            <a:off x="2361688" y="2402164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Earned IBM AI Engineering Professional Certificate @ Coursera</a:t>
            </a:r>
          </a:p>
        </p:txBody>
      </p:sp>
      <p:sp>
        <p:nvSpPr>
          <p:cNvPr id="31" name="矩形 30">
            <a:hlinkClick r:id="rId14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7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225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香港科技大學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[2020+]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大數據技術理學碩士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[9/2015 –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2020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電子及資訊工程學（榮譽）工學士學位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WGPA:3.42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302583" y="5041498"/>
            <a:ext cx="6236215" cy="457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無錫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嵌入式中間件軟體組</a:t>
            </a:r>
            <a:r>
              <a:rPr lang="zh-TW" altLang="en-US" sz="1200" dirty="0"/>
              <a:t>）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電子工程師實習生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空檔年實習生</a:t>
            </a:r>
            <a:r>
              <a:rPr lang="zh-TW" altLang="en-US" sz="1200" dirty="0"/>
              <a:t>）</a:t>
            </a:r>
            <a:r>
              <a:rPr lang="zh-TW" altLang="en-US" sz="1200" b="1" dirty="0"/>
              <a:t> － 智控系統有限公司</a:t>
            </a:r>
            <a:r>
              <a:rPr lang="en-US" altLang="zh-TW" sz="1200" b="1" dirty="0"/>
              <a:t>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，物聯網數據可視化平台的產品開發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自助圖書館站物聯網系統的固件編程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</a:t>
            </a:r>
            <a:r>
              <a:rPr lang="zh-TW" altLang="en-US" sz="1200" dirty="0"/>
              <a:t>（</a:t>
            </a:r>
            <a:r>
              <a:rPr lang="zh-TW" altLang="en-US" sz="1200" b="1" dirty="0"/>
              <a:t>毫米波產品部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機器學習前期準備工作和數據整理與分析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64773" y="2551341"/>
            <a:ext cx="1900621" cy="1615534"/>
            <a:chOff x="291328" y="2899329"/>
            <a:chExt cx="1900621" cy="161553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91328" y="2899329"/>
              <a:ext cx="1892314" cy="1411854"/>
              <a:chOff x="298892" y="3293777"/>
              <a:chExt cx="1892314" cy="11927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2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94731" y="1492873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990725" cy="183252"/>
          </a:xfrm>
        </p:spPr>
        <p:txBody>
          <a:bodyPr/>
          <a:lstStyle/>
          <a:p>
            <a:fld id="{3FC846B9-A401-4913-82D3-9DC0C0005DE3}" type="datetime5">
              <a:rPr lang="en-US" altLang="zh-HK" sz="1000" smtClean="0"/>
              <a:t>27-Oct-21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336527" y="2676964"/>
            <a:ext cx="4344505" cy="227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Finspire</a:t>
            </a:r>
            <a:r>
              <a:rPr lang="en-US" altLang="zh-HK" sz="1200" dirty="0"/>
              <a:t> Online Hackathon 2020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情侶記賬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SmarTone</a:t>
            </a:r>
            <a:r>
              <a:rPr lang="en-US" altLang="zh-CN" sz="1200" dirty="0"/>
              <a:t> Hackathon 2019	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機器學習輔助手勢識別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Hard@UST</a:t>
            </a:r>
            <a:r>
              <a:rPr lang="en-US" altLang="zh-HK" sz="1200" dirty="0"/>
              <a:t> – Finalist                             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全自動比薩製作機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 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最具商業潛力獎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智能眼鏡業務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Project </a:t>
            </a:r>
            <a:r>
              <a:rPr lang="en-US" altLang="zh-HK" sz="1200" dirty="0" err="1"/>
              <a:t>STARS@PolyU</a:t>
            </a:r>
            <a:r>
              <a:rPr lang="zh-HK" altLang="en-US" sz="1200" b="1" dirty="0"/>
              <a:t> </a:t>
            </a:r>
            <a:r>
              <a:rPr lang="en-US" altLang="zh-HK" sz="1200" b="1" dirty="0"/>
              <a:t>–</a:t>
            </a:r>
            <a:r>
              <a:rPr lang="zh-HK" altLang="en-US" sz="1200" b="1" dirty="0"/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金獎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- 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				Startup Weekend,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</a:t>
            </a:r>
            <a:endParaRPr lang="en-US" sz="1200" dirty="0"/>
          </a:p>
          <a:p>
            <a:pPr>
              <a:lnSpc>
                <a:spcPct val="150000"/>
              </a:lnSpc>
            </a:pP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D0C1C1A2-34BB-4015-8038-726EC69E9205}"/>
              </a:ext>
            </a:extLst>
          </p:cNvPr>
          <p:cNvSpPr/>
          <p:nvPr/>
        </p:nvSpPr>
        <p:spPr>
          <a:xfrm>
            <a:off x="302583" y="4224713"/>
            <a:ext cx="3380417" cy="1200329"/>
          </a:xfrm>
          <a:prstGeom prst="rect">
            <a:avLst/>
          </a:prstGeom>
        </p:spPr>
        <p:txBody>
          <a:bodyPr wrap="square" numCol="2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動手項目</a:t>
            </a:r>
            <a:r>
              <a:rPr lang="en-US" sz="1200" b="1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藍牙控制球形機器人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循跡車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顯示器旋轉助手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開發個人網站</a:t>
            </a:r>
            <a:endParaRPr lang="en-US" sz="12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7677D14-4E67-4953-A20D-A94DF5F104D1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317F3C0-5835-4B37-81D8-D7A0AFD852A3}"/>
              </a:ext>
            </a:extLst>
          </p:cNvPr>
          <p:cNvCxnSpPr>
            <a:cxnSpLocks/>
          </p:cNvCxnSpPr>
          <p:nvPr/>
        </p:nvCxnSpPr>
        <p:spPr>
          <a:xfrm>
            <a:off x="2358074" y="238972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F23AC60-1FF9-4396-B605-BD175A696B31}"/>
              </a:ext>
            </a:extLst>
          </p:cNvPr>
          <p:cNvSpPr/>
          <p:nvPr/>
        </p:nvSpPr>
        <p:spPr>
          <a:xfrm>
            <a:off x="2361688" y="2423088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獲得</a:t>
            </a:r>
            <a:r>
              <a:rPr lang="en-US" sz="1200" dirty="0"/>
              <a:t> IBM AI Engineering Professional Certificate @ Coursera</a:t>
            </a:r>
          </a:p>
        </p:txBody>
      </p:sp>
      <p:sp>
        <p:nvSpPr>
          <p:cNvPr id="11" name="矩形 10">
            <a:hlinkClick r:id="rId14"/>
            <a:extLst>
              <a:ext uri="{FF2B5EF4-FFF2-40B4-BE49-F238E27FC236}">
                <a16:creationId xmlns:a16="http://schemas.microsoft.com/office/drawing/2014/main" id="{8AB4D6E9-C496-428B-8511-B1804BEB4B72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81219" y="5730997"/>
            <a:ext cx="6236215" cy="393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Experiences: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Engr Project Specialist I (Innovation Lab)/ Hewlett Packard Enterprise              Jun 2020 - now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Technology: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Container Platform, Docker, Kubernetes;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Data &amp; Machine Learning Operation: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MLOps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Fabric, Apache Spark;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&amp; Edge Computing: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Edgeline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Apache Kafka;</a:t>
            </a:r>
          </a:p>
          <a:p>
            <a:pPr marR="0" lvl="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/>
              <a:t>Summer Intern / Wuxi Murata Electronics Co., Ltd	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Summer Intern / Shenzhen Skyworth-RGB Electronic Co Ltd		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200" i="1" dirty="0"/>
              <a:t>Electronic Engineer Trainee (Gap-Year Intern) / RF Tech Ltd       		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Developed product of LoRa,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Firmware programming on IoT system of Self-service Library Station;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79" y="104398"/>
            <a:ext cx="4414470" cy="2743764"/>
            <a:chOff x="2288510" y="47322"/>
            <a:chExt cx="4882334" cy="27437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0" y="47322"/>
              <a:ext cx="4882334" cy="2743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 – 2022*]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Apache Spark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Time Series Analysis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745581" y="1959715"/>
              <a:ext cx="2357821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CB268C-6301-4D81-ADCC-A3F32CC56010}"/>
                </a:ext>
              </a:extLst>
            </p:cNvPr>
            <p:cNvSpPr/>
            <p:nvPr/>
          </p:nvSpPr>
          <p:spPr>
            <a:xfrm>
              <a:off x="4745581" y="907485"/>
              <a:ext cx="2357821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Data Analytics Techniques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Parallel Programming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4620" y="2558100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27-Oct-21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01963" y="2529771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81219" y="4363673"/>
            <a:ext cx="6262572" cy="1452341"/>
            <a:chOff x="245762" y="4062121"/>
            <a:chExt cx="6262572" cy="145234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448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171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240692" y="1465152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271713" y="2814728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>
            <a:hlinkClick r:id="rId15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C65147-49CF-4A79-A488-557E49ADCB04}"/>
              </a:ext>
            </a:extLst>
          </p:cNvPr>
          <p:cNvSpPr/>
          <p:nvPr/>
        </p:nvSpPr>
        <p:spPr>
          <a:xfrm>
            <a:off x="2326889" y="2806557"/>
            <a:ext cx="4289282" cy="1725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Python, Linux, C/C++, Arduino Programming;  </a:t>
            </a:r>
            <a:r>
              <a:rPr lang="en-US" sz="1200" i="1" dirty="0"/>
              <a:t>Experience</a:t>
            </a:r>
            <a:r>
              <a:rPr lang="en-US" sz="1200" dirty="0"/>
              <a:t> in Big Data Stack (Hadoop, Spark); </a:t>
            </a:r>
            <a:r>
              <a:rPr lang="en-US" sz="1200" i="1" dirty="0"/>
              <a:t>Experience</a:t>
            </a:r>
            <a:r>
              <a:rPr lang="en-US" sz="1200" dirty="0"/>
              <a:t> in Container Technology (Docker, Kubernetes)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pic>
        <p:nvPicPr>
          <p:cNvPr id="11" name="Picture 10" descr="Graphical user interface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E12EFF90-467C-4872-9975-260167ACBA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9" y="3897682"/>
            <a:ext cx="492165" cy="492165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6B8FD42C-7133-4C66-A2D9-AF23A5BD0C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55" y="3897682"/>
            <a:ext cx="492165" cy="492165"/>
          </a:xfrm>
          <a:prstGeom prst="rect">
            <a:avLst/>
          </a:prstGeom>
        </p:spPr>
      </p:pic>
      <p:pic>
        <p:nvPicPr>
          <p:cNvPr id="26" name="Picture 25" descr="A picture containing text, sig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78FE3467-875A-4B5C-B14A-D2F1B218858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2" y="3906186"/>
            <a:ext cx="476875" cy="476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742958-BA24-4C67-BF95-FB1C2B52BEF1}"/>
              </a:ext>
            </a:extLst>
          </p:cNvPr>
          <p:cNvSpPr txBox="1"/>
          <p:nvPr/>
        </p:nvSpPr>
        <p:spPr>
          <a:xfrm>
            <a:off x="6025478" y="634618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*planned</a:t>
            </a:r>
          </a:p>
        </p:txBody>
      </p:sp>
    </p:spTree>
    <p:extLst>
      <p:ext uri="{BB962C8B-B14F-4D97-AF65-F5344CB8AC3E}">
        <p14:creationId xmlns:p14="http://schemas.microsoft.com/office/powerpoint/2010/main" val="135851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4471</TotalTime>
  <Words>4566</Words>
  <Application>Microsoft Office PowerPoint</Application>
  <PresentationFormat>A4 Paper (210x297 mm)</PresentationFormat>
  <Paragraphs>464</Paragraphs>
  <Slides>10</Slides>
  <Notes>1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標楷體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Wong, Cenz</cp:lastModifiedBy>
  <cp:revision>119</cp:revision>
  <cp:lastPrinted>2021-08-19T16:36:16Z</cp:lastPrinted>
  <dcterms:created xsi:type="dcterms:W3CDTF">2017-12-26T16:11:27Z</dcterms:created>
  <dcterms:modified xsi:type="dcterms:W3CDTF">2021-10-27T15:49:21Z</dcterms:modified>
  <cp:category>Resume</cp:category>
</cp:coreProperties>
</file>