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4"/>
  </p:notesMasterIdLst>
  <p:sldIdLst>
    <p:sldId id="268" r:id="rId2"/>
    <p:sldId id="269" r:id="rId3"/>
    <p:sldId id="270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79" r:id="rId13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471FB8F-DE28-464C-85A6-CFE033DB5F1C}">
          <p14:sldIdLst>
            <p14:sldId id="268"/>
            <p14:sldId id="269"/>
            <p14:sldId id="270"/>
            <p14:sldId id="271"/>
          </p14:sldIdLst>
        </p14:section>
        <p14:section name="2020v1" id="{66A92601-9307-460B-9C97-ABD26D8E74BF}">
          <p14:sldIdLst>
            <p14:sldId id="272"/>
            <p14:sldId id="273"/>
          </p14:sldIdLst>
        </p14:section>
        <p14:section name="2020v2" id="{9D1A6B79-B9D1-4F35-AD01-45D946A3CCCE}">
          <p14:sldIdLst>
            <p14:sldId id="274"/>
            <p14:sldId id="275"/>
          </p14:sldIdLst>
        </p14:section>
        <p14:section name="2021v1" id="{47B50CA0-719A-4FD7-ABA7-508F5457F780}">
          <p14:sldIdLst>
            <p14:sldId id="276"/>
          </p14:sldIdLst>
        </p14:section>
        <p14:section name="2021v2" id="{02B5FBFD-3F1C-4EE2-B5C2-ED5B4CB2F6D9}">
          <p14:sldIdLst>
            <p14:sldId id="277"/>
          </p14:sldIdLst>
        </p14:section>
        <p14:section name="2022v1" id="{F666DBFC-FABD-4A79-A913-C09D25E02C72}">
          <p14:sldIdLst>
            <p14:sldId id="278"/>
          </p14:sldIdLst>
        </p14:section>
        <p14:section name="2022 v2" id="{45FCB99B-DBC5-494F-BF75-94B916978188}">
          <p14:sldIdLst>
            <p14:sldId id="27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314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4796" autoAdjust="0"/>
  </p:normalViewPr>
  <p:slideViewPr>
    <p:cSldViewPr snapToGrid="0">
      <p:cViewPr>
        <p:scale>
          <a:sx n="75" d="100"/>
          <a:sy n="75" d="100"/>
        </p:scale>
        <p:origin x="2340" y="-90"/>
      </p:cViewPr>
      <p:guideLst>
        <p:guide orient="horz" pos="3120"/>
        <p:guide pos="314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HK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AFC54F-062A-4014-97B4-3A8D6B6DC9DF}" type="datetimeFigureOut">
              <a:rPr lang="zh-HK" altLang="en-US" smtClean="0"/>
              <a:t>9/10/2022</a:t>
            </a:fld>
            <a:endParaRPr lang="zh-HK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HK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HK"/>
              <a:t>Click to 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5BF34D-94A4-42D4-8AD1-D5523E68EA8E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7257652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5BF34D-94A4-42D4-8AD1-D5523E68EA8E}" type="slidenum">
              <a:rPr lang="zh-HK" altLang="en-US" smtClean="0"/>
              <a:t>10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0427571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5BF34D-94A4-42D4-8AD1-D5523E68EA8E}" type="slidenum">
              <a:rPr lang="zh-HK" altLang="en-US" smtClean="0"/>
              <a:t>11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8253689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5BF34D-94A4-42D4-8AD1-D5523E68EA8E}" type="slidenum">
              <a:rPr lang="zh-HK" altLang="en-US" smtClean="0"/>
              <a:t>12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86820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EF80C-4A69-4375-91DA-91AFBFB431F6}" type="datetime5">
              <a:rPr lang="en-US" altLang="zh-HK" smtClean="0"/>
              <a:t>9-Oct-22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7093B-F640-446D-BFC6-400993087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660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446FD-8863-484D-A2B5-D34D857C81B2}" type="datetime5">
              <a:rPr lang="en-US" altLang="zh-HK" smtClean="0"/>
              <a:t>9-Oct-22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7093B-F640-446D-BFC6-400993087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104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B1EAF-D050-4040-A90C-E7F2E3A03A89}" type="datetime5">
              <a:rPr lang="en-US" altLang="zh-HK" smtClean="0"/>
              <a:t>9-Oct-22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7093B-F640-446D-BFC6-400993087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740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B2B70-90AD-4C9E-A7E1-C816F38E9E45}" type="datetime5">
              <a:rPr lang="en-US" altLang="zh-HK" smtClean="0"/>
              <a:t>9-Oct-22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7093B-F640-446D-BFC6-400993087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122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27239-E137-48C9-8A4D-48F62EBB1EC3}" type="datetime5">
              <a:rPr lang="en-US" altLang="zh-HK" smtClean="0"/>
              <a:t>9-Oct-22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7093B-F640-446D-BFC6-400993087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891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A59D5-A704-4D2F-8D84-F08A13285CF3}" type="datetime5">
              <a:rPr lang="en-US" altLang="zh-HK" smtClean="0"/>
              <a:t>9-Oct-22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7093B-F640-446D-BFC6-400993087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963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65592-B1FE-4069-A586-157E23885C4A}" type="datetime5">
              <a:rPr lang="en-US" altLang="zh-HK" smtClean="0"/>
              <a:t>9-Oct-22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7093B-F640-446D-BFC6-400993087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299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64556-C9B6-4881-B2F9-DB78B32081F0}" type="datetime5">
              <a:rPr lang="en-US" altLang="zh-HK" smtClean="0"/>
              <a:t>9-Oct-22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7093B-F640-446D-BFC6-400993087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236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1488" y="9617174"/>
            <a:ext cx="1543050" cy="183252"/>
          </a:xfrm>
        </p:spPr>
        <p:txBody>
          <a:bodyPr/>
          <a:lstStyle/>
          <a:p>
            <a:fld id="{623DA176-3F6D-4B58-BCED-726ADB002376}" type="datetime5">
              <a:rPr lang="en-US" altLang="zh-HK" smtClean="0"/>
              <a:t>9-Oct-22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271713" y="9617174"/>
            <a:ext cx="2314575" cy="183252"/>
          </a:xfrm>
        </p:spPr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843463" y="9617174"/>
            <a:ext cx="1543050" cy="183252"/>
          </a:xfrm>
        </p:spPr>
        <p:txBody>
          <a:bodyPr/>
          <a:lstStyle/>
          <a:p>
            <a:r>
              <a:rPr lang="zh-TW" altLang="en-US" sz="800" dirty="0"/>
              <a:t>履歷</a:t>
            </a:r>
            <a:r>
              <a:rPr lang="en-US" altLang="zh-TW" sz="800" dirty="0"/>
              <a:t>/</a:t>
            </a:r>
            <a:r>
              <a:rPr lang="en-US" altLang="zh-HK" dirty="0"/>
              <a:t> Curriculum Vitae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D031242-72E2-4523-B28D-B47656659F59}"/>
              </a:ext>
            </a:extLst>
          </p:cNvPr>
          <p:cNvCxnSpPr>
            <a:cxnSpLocks/>
          </p:cNvCxnSpPr>
          <p:nvPr userDrawn="1"/>
        </p:nvCxnSpPr>
        <p:spPr>
          <a:xfrm>
            <a:off x="323729" y="9594847"/>
            <a:ext cx="61707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1154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04E92-66F5-49E4-9F86-752887F48DC3}" type="datetime5">
              <a:rPr lang="en-US" altLang="zh-HK" smtClean="0"/>
              <a:t>9-Oct-22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7093B-F640-446D-BFC6-400993087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067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31984-56C7-43B3-B757-E804664EFE99}" type="datetime5">
              <a:rPr lang="en-US" altLang="zh-HK" smtClean="0"/>
              <a:t>9-Oct-22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7093B-F640-446D-BFC6-400993087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238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ED590C-1DAE-44C7-B590-9C66AD1B9DB1}" type="datetime5">
              <a:rPr lang="en-US" altLang="zh-HK" smtClean="0"/>
              <a:t>9-Oct-22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Creativity-Endurance-Networking-Zeal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D7093B-F640-446D-BFC6-400993087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682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credly.com/badges/5f83a0b4-00a6-4103-aef2-b4a125592d75" TargetMode="External"/><Relationship Id="rId13" Type="http://schemas.openxmlformats.org/officeDocument/2006/relationships/image" Target="../media/image22.png"/><Relationship Id="rId18" Type="http://schemas.openxmlformats.org/officeDocument/2006/relationships/image" Target="../media/image3.svg"/><Relationship Id="rId3" Type="http://schemas.openxmlformats.org/officeDocument/2006/relationships/hyperlink" Target="https://www.linkedin.com/in/CenzWong/" TargetMode="External"/><Relationship Id="rId21" Type="http://schemas.openxmlformats.org/officeDocument/2006/relationships/image" Target="../media/image8.png"/><Relationship Id="rId7" Type="http://schemas.openxmlformats.org/officeDocument/2006/relationships/hyperlink" Target="https://cenzwong.github.io/CV" TargetMode="External"/><Relationship Id="rId12" Type="http://schemas.openxmlformats.org/officeDocument/2006/relationships/hyperlink" Target="https://www.credly.com/badges/07f6454b-2f7d-4545-b388-af1bf4cd0dff" TargetMode="External"/><Relationship Id="rId17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7.png"/><Relationship Id="rId20" Type="http://schemas.openxmlformats.org/officeDocument/2006/relationships/image" Target="../media/image5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11" Type="http://schemas.openxmlformats.org/officeDocument/2006/relationships/image" Target="../media/image21.png"/><Relationship Id="rId5" Type="http://schemas.openxmlformats.org/officeDocument/2006/relationships/hyperlink" Target="https://github.com/cenzwong" TargetMode="External"/><Relationship Id="rId15" Type="http://schemas.openxmlformats.org/officeDocument/2006/relationships/image" Target="../media/image23.png"/><Relationship Id="rId23" Type="http://schemas.openxmlformats.org/officeDocument/2006/relationships/image" Target="../media/image24.png"/><Relationship Id="rId10" Type="http://schemas.openxmlformats.org/officeDocument/2006/relationships/hyperlink" Target="https://www.credly.com/badges/c52bde89-b991-4f1a-907d-58c5c7350acb" TargetMode="External"/><Relationship Id="rId19" Type="http://schemas.openxmlformats.org/officeDocument/2006/relationships/image" Target="../media/image4.png"/><Relationship Id="rId4" Type="http://schemas.openxmlformats.org/officeDocument/2006/relationships/hyperlink" Target="https://cenzwong.github.io/?who=pdf" TargetMode="External"/><Relationship Id="rId9" Type="http://schemas.openxmlformats.org/officeDocument/2006/relationships/image" Target="../media/image20.png"/><Relationship Id="rId14" Type="http://schemas.openxmlformats.org/officeDocument/2006/relationships/hyperlink" Target="https://www.credly.com/badges/d8a2287b-0605-4be9-941e-58d8b395246e" TargetMode="External"/><Relationship Id="rId22" Type="http://schemas.openxmlformats.org/officeDocument/2006/relationships/image" Target="../media/image9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8.png"/><Relationship Id="rId18" Type="http://schemas.openxmlformats.org/officeDocument/2006/relationships/hyperlink" Target="https://www.credly.com/badges/c52bde89-b991-4f1a-907d-58c5c7350acb" TargetMode="External"/><Relationship Id="rId26" Type="http://schemas.openxmlformats.org/officeDocument/2006/relationships/hyperlink" Target="https://www.credly.com/badges/45895cdd-8404-4f86-bee6-d382dd2be126/public_url" TargetMode="External"/><Relationship Id="rId3" Type="http://schemas.openxmlformats.org/officeDocument/2006/relationships/hyperlink" Target="https://www.linkedin.com/in/CenzWong/" TargetMode="External"/><Relationship Id="rId21" Type="http://schemas.openxmlformats.org/officeDocument/2006/relationships/image" Target="../media/image22.png"/><Relationship Id="rId7" Type="http://schemas.openxmlformats.org/officeDocument/2006/relationships/hyperlink" Target="https://cenzwong.github.io/CV" TargetMode="External"/><Relationship Id="rId12" Type="http://schemas.openxmlformats.org/officeDocument/2006/relationships/image" Target="../media/image5.svg"/><Relationship Id="rId17" Type="http://schemas.openxmlformats.org/officeDocument/2006/relationships/image" Target="../media/image20.png"/><Relationship Id="rId25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16" Type="http://schemas.openxmlformats.org/officeDocument/2006/relationships/hyperlink" Target="https://www.credly.com/badges/5f83a0b4-00a6-4103-aef2-b4a125592d75" TargetMode="External"/><Relationship Id="rId20" Type="http://schemas.openxmlformats.org/officeDocument/2006/relationships/hyperlink" Target="https://www.credly.com/badges/07f6454b-2f7d-4545-b388-af1bf4cd0dff" TargetMode="External"/><Relationship Id="rId29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11" Type="http://schemas.openxmlformats.org/officeDocument/2006/relationships/image" Target="../media/image4.png"/><Relationship Id="rId24" Type="http://schemas.openxmlformats.org/officeDocument/2006/relationships/hyperlink" Target="https://www.credly.com/earner/earned/badge/3c96da23-4fee-4393-ab92-b9c213059710" TargetMode="External"/><Relationship Id="rId5" Type="http://schemas.openxmlformats.org/officeDocument/2006/relationships/hyperlink" Target="https://github.com/cenzwong" TargetMode="External"/><Relationship Id="rId15" Type="http://schemas.openxmlformats.org/officeDocument/2006/relationships/image" Target="../media/image24.png"/><Relationship Id="rId23" Type="http://schemas.openxmlformats.org/officeDocument/2006/relationships/image" Target="../media/image23.png"/><Relationship Id="rId28" Type="http://schemas.openxmlformats.org/officeDocument/2006/relationships/hyperlink" Target="https://credentials.databricks.com/858e15ef-fe65-453a-bf43-85f85632b050" TargetMode="External"/><Relationship Id="rId10" Type="http://schemas.openxmlformats.org/officeDocument/2006/relationships/image" Target="../media/image3.svg"/><Relationship Id="rId19" Type="http://schemas.openxmlformats.org/officeDocument/2006/relationships/image" Target="../media/image21.png"/><Relationship Id="rId31" Type="http://schemas.openxmlformats.org/officeDocument/2006/relationships/image" Target="../media/image28.png"/><Relationship Id="rId4" Type="http://schemas.openxmlformats.org/officeDocument/2006/relationships/hyperlink" Target="https://cenzwong.github.io/?who=pdf" TargetMode="External"/><Relationship Id="rId9" Type="http://schemas.openxmlformats.org/officeDocument/2006/relationships/image" Target="../media/image2.png"/><Relationship Id="rId14" Type="http://schemas.openxmlformats.org/officeDocument/2006/relationships/image" Target="../media/image9.svg"/><Relationship Id="rId22" Type="http://schemas.openxmlformats.org/officeDocument/2006/relationships/hyperlink" Target="https://www.credly.com/badges/d8a2287b-0605-4be9-941e-58d8b395246e" TargetMode="External"/><Relationship Id="rId27" Type="http://schemas.openxmlformats.org/officeDocument/2006/relationships/image" Target="../media/image26.png"/><Relationship Id="rId30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4.png"/><Relationship Id="rId18" Type="http://schemas.openxmlformats.org/officeDocument/2006/relationships/hyperlink" Target="https://www.credly.com/badges/5f83a0b4-00a6-4103-aef2-b4a125592d75" TargetMode="External"/><Relationship Id="rId26" Type="http://schemas.openxmlformats.org/officeDocument/2006/relationships/hyperlink" Target="https://www.credly.com/earner/earned/badge/3c96da23-4fee-4393-ab92-b9c213059710" TargetMode="External"/><Relationship Id="rId3" Type="http://schemas.openxmlformats.org/officeDocument/2006/relationships/hyperlink" Target="https://www.linkedin.com/in/CenzWong/" TargetMode="External"/><Relationship Id="rId21" Type="http://schemas.openxmlformats.org/officeDocument/2006/relationships/image" Target="../media/image21.png"/><Relationship Id="rId7" Type="http://schemas.openxmlformats.org/officeDocument/2006/relationships/hyperlink" Target="https://cenzwong.github.io/CV" TargetMode="External"/><Relationship Id="rId12" Type="http://schemas.openxmlformats.org/officeDocument/2006/relationships/image" Target="../media/image3.svg"/><Relationship Id="rId17" Type="http://schemas.openxmlformats.org/officeDocument/2006/relationships/image" Target="../media/image24.png"/><Relationship Id="rId25" Type="http://schemas.openxmlformats.org/officeDocument/2006/relationships/image" Target="../media/image23.png"/><Relationship Id="rId33" Type="http://schemas.openxmlformats.org/officeDocument/2006/relationships/image" Target="../media/image28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9.svg"/><Relationship Id="rId20" Type="http://schemas.openxmlformats.org/officeDocument/2006/relationships/hyperlink" Target="https://www.credly.com/badges/c52bde89-b991-4f1a-907d-58c5c7350acb" TargetMode="External"/><Relationship Id="rId29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11" Type="http://schemas.openxmlformats.org/officeDocument/2006/relationships/image" Target="../media/image2.png"/><Relationship Id="rId24" Type="http://schemas.openxmlformats.org/officeDocument/2006/relationships/hyperlink" Target="https://www.credly.com/badges/d8a2287b-0605-4be9-941e-58d8b395246e" TargetMode="External"/><Relationship Id="rId32" Type="http://schemas.microsoft.com/office/2007/relationships/hdphoto" Target="../media/hdphoto1.wdp"/><Relationship Id="rId5" Type="http://schemas.openxmlformats.org/officeDocument/2006/relationships/hyperlink" Target="https://github.com/cenzwong" TargetMode="External"/><Relationship Id="rId15" Type="http://schemas.openxmlformats.org/officeDocument/2006/relationships/image" Target="../media/image8.png"/><Relationship Id="rId23" Type="http://schemas.openxmlformats.org/officeDocument/2006/relationships/image" Target="../media/image22.png"/><Relationship Id="rId28" Type="http://schemas.openxmlformats.org/officeDocument/2006/relationships/hyperlink" Target="https://www.credly.com/badges/45895cdd-8404-4f86-bee6-d382dd2be126/public_url" TargetMode="External"/><Relationship Id="rId10" Type="http://schemas.openxmlformats.org/officeDocument/2006/relationships/image" Target="../media/image17.png"/><Relationship Id="rId19" Type="http://schemas.openxmlformats.org/officeDocument/2006/relationships/image" Target="../media/image20.png"/><Relationship Id="rId31" Type="http://schemas.openxmlformats.org/officeDocument/2006/relationships/image" Target="../media/image27.png"/><Relationship Id="rId4" Type="http://schemas.openxmlformats.org/officeDocument/2006/relationships/hyperlink" Target="https://cenzwong.github.io/?who=pdf" TargetMode="External"/><Relationship Id="rId9" Type="http://schemas.openxmlformats.org/officeDocument/2006/relationships/image" Target="../media/image30.svg"/><Relationship Id="rId14" Type="http://schemas.openxmlformats.org/officeDocument/2006/relationships/image" Target="../media/image5.svg"/><Relationship Id="rId22" Type="http://schemas.openxmlformats.org/officeDocument/2006/relationships/hyperlink" Target="https://www.credly.com/badges/07f6454b-2f7d-4545-b388-af1bf4cd0dff" TargetMode="External"/><Relationship Id="rId27" Type="http://schemas.openxmlformats.org/officeDocument/2006/relationships/image" Target="../media/image25.png"/><Relationship Id="rId30" Type="http://schemas.openxmlformats.org/officeDocument/2006/relationships/hyperlink" Target="https://credentials.databricks.com/858e15ef-fe65-453a-bf43-85f85632b050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13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6.sv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8.png"/><Relationship Id="rId10" Type="http://schemas.openxmlformats.org/officeDocument/2006/relationships/image" Target="../media/image15.svg"/><Relationship Id="rId4" Type="http://schemas.openxmlformats.org/officeDocument/2006/relationships/image" Target="../media/image12.svg"/><Relationship Id="rId9" Type="http://schemas.openxmlformats.org/officeDocument/2006/relationships/image" Target="../media/image8.png"/><Relationship Id="rId14" Type="http://schemas.openxmlformats.org/officeDocument/2006/relationships/hyperlink" Target="https://cenzwong.github.io/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13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6.sv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8.png"/><Relationship Id="rId10" Type="http://schemas.openxmlformats.org/officeDocument/2006/relationships/image" Target="../media/image15.svg"/><Relationship Id="rId4" Type="http://schemas.openxmlformats.org/officeDocument/2006/relationships/image" Target="../media/image12.svg"/><Relationship Id="rId9" Type="http://schemas.openxmlformats.org/officeDocument/2006/relationships/image" Target="../media/image8.png"/><Relationship Id="rId14" Type="http://schemas.openxmlformats.org/officeDocument/2006/relationships/hyperlink" Target="https://cenzwong.github.io/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13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6.sv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15.svg"/><Relationship Id="rId4" Type="http://schemas.openxmlformats.org/officeDocument/2006/relationships/image" Target="../media/image12.sv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15.svg"/><Relationship Id="rId3" Type="http://schemas.openxmlformats.org/officeDocument/2006/relationships/hyperlink" Target="https://cenzwong.github.io/?who=pdf" TargetMode="External"/><Relationship Id="rId7" Type="http://schemas.openxmlformats.org/officeDocument/2006/relationships/image" Target="../media/image12.svg"/><Relationship Id="rId12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11" Type="http://schemas.openxmlformats.org/officeDocument/2006/relationships/image" Target="../media/image14.svg"/><Relationship Id="rId5" Type="http://schemas.openxmlformats.org/officeDocument/2006/relationships/image" Target="../media/image17.png"/><Relationship Id="rId15" Type="http://schemas.openxmlformats.org/officeDocument/2006/relationships/image" Target="../media/image16.svg"/><Relationship Id="rId10" Type="http://schemas.openxmlformats.org/officeDocument/2006/relationships/image" Target="../media/image6.png"/><Relationship Id="rId4" Type="http://schemas.openxmlformats.org/officeDocument/2006/relationships/image" Target="../media/image19.png"/><Relationship Id="rId9" Type="http://schemas.openxmlformats.org/officeDocument/2006/relationships/image" Target="../media/image13.svg"/><Relationship Id="rId1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13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6.sv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9.png"/><Relationship Id="rId10" Type="http://schemas.openxmlformats.org/officeDocument/2006/relationships/image" Target="../media/image15.svg"/><Relationship Id="rId4" Type="http://schemas.openxmlformats.org/officeDocument/2006/relationships/image" Target="../media/image12.svg"/><Relationship Id="rId9" Type="http://schemas.openxmlformats.org/officeDocument/2006/relationships/image" Target="../media/image8.png"/><Relationship Id="rId14" Type="http://schemas.openxmlformats.org/officeDocument/2006/relationships/hyperlink" Target="https://cenzwong.github.io/?who=pdf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15.svg"/><Relationship Id="rId3" Type="http://schemas.openxmlformats.org/officeDocument/2006/relationships/hyperlink" Target="https://cenzwong.github.io/?who=pdf" TargetMode="External"/><Relationship Id="rId7" Type="http://schemas.openxmlformats.org/officeDocument/2006/relationships/image" Target="../media/image12.svg"/><Relationship Id="rId12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11" Type="http://schemas.openxmlformats.org/officeDocument/2006/relationships/image" Target="../media/image14.svg"/><Relationship Id="rId5" Type="http://schemas.openxmlformats.org/officeDocument/2006/relationships/image" Target="../media/image17.png"/><Relationship Id="rId10" Type="http://schemas.openxmlformats.org/officeDocument/2006/relationships/image" Target="../media/image6.png"/><Relationship Id="rId4" Type="http://schemas.openxmlformats.org/officeDocument/2006/relationships/image" Target="../media/image19.png"/><Relationship Id="rId9" Type="http://schemas.openxmlformats.org/officeDocument/2006/relationships/image" Target="../media/image13.svg"/><Relationship Id="rId14" Type="http://schemas.openxmlformats.org/officeDocument/2006/relationships/hyperlink" Target="https://cenzwong.github.io/CV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13" Type="http://schemas.openxmlformats.org/officeDocument/2006/relationships/image" Target="../media/image19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hyperlink" Target="https://cenzwong.github.io/?who=pdf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svg"/><Relationship Id="rId11" Type="http://schemas.openxmlformats.org/officeDocument/2006/relationships/image" Target="../media/image17.png"/><Relationship Id="rId5" Type="http://schemas.openxmlformats.org/officeDocument/2006/relationships/image" Target="../media/image4.png"/><Relationship Id="rId10" Type="http://schemas.openxmlformats.org/officeDocument/2006/relationships/image" Target="../media/image15.svg"/><Relationship Id="rId4" Type="http://schemas.openxmlformats.org/officeDocument/2006/relationships/image" Target="../media/image12.svg"/><Relationship Id="rId9" Type="http://schemas.openxmlformats.org/officeDocument/2006/relationships/image" Target="../media/image8.png"/><Relationship Id="rId14" Type="http://schemas.openxmlformats.org/officeDocument/2006/relationships/hyperlink" Target="https://cenzwong.github.io/CV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9.svg"/><Relationship Id="rId18" Type="http://schemas.openxmlformats.org/officeDocument/2006/relationships/hyperlink" Target="https://www.credly.com/badges/c52bde89-b991-4f1a-907d-58c5c7350acb" TargetMode="External"/><Relationship Id="rId3" Type="http://schemas.openxmlformats.org/officeDocument/2006/relationships/hyperlink" Target="https://cenzwong.github.io/?who=pdf" TargetMode="External"/><Relationship Id="rId21" Type="http://schemas.openxmlformats.org/officeDocument/2006/relationships/image" Target="../media/image22.png"/><Relationship Id="rId7" Type="http://schemas.openxmlformats.org/officeDocument/2006/relationships/image" Target="../media/image3.svg"/><Relationship Id="rId12" Type="http://schemas.openxmlformats.org/officeDocument/2006/relationships/image" Target="../media/image8.png"/><Relationship Id="rId17" Type="http://schemas.openxmlformats.org/officeDocument/2006/relationships/image" Target="../media/image20.png"/><Relationship Id="rId2" Type="http://schemas.openxmlformats.org/officeDocument/2006/relationships/image" Target="../media/image1.jpg"/><Relationship Id="rId16" Type="http://schemas.openxmlformats.org/officeDocument/2006/relationships/hyperlink" Target="https://www.credly.com/badges/5f83a0b4-00a6-4103-aef2-b4a125592d75" TargetMode="External"/><Relationship Id="rId20" Type="http://schemas.openxmlformats.org/officeDocument/2006/relationships/hyperlink" Target="https://www.credly.com/badges/07f6454b-2f7d-4545-b388-af1bf4cd0dff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11" Type="http://schemas.openxmlformats.org/officeDocument/2006/relationships/image" Target="../media/image7.svg"/><Relationship Id="rId5" Type="http://schemas.openxmlformats.org/officeDocument/2006/relationships/image" Target="../media/image17.png"/><Relationship Id="rId15" Type="http://schemas.openxmlformats.org/officeDocument/2006/relationships/hyperlink" Target="https://cenzwong.github.io/CV" TargetMode="External"/><Relationship Id="rId10" Type="http://schemas.openxmlformats.org/officeDocument/2006/relationships/image" Target="../media/image6.png"/><Relationship Id="rId19" Type="http://schemas.openxmlformats.org/officeDocument/2006/relationships/image" Target="../media/image21.png"/><Relationship Id="rId4" Type="http://schemas.openxmlformats.org/officeDocument/2006/relationships/image" Target="../media/image19.png"/><Relationship Id="rId9" Type="http://schemas.openxmlformats.org/officeDocument/2006/relationships/image" Target="../media/image5.svg"/><Relationship Id="rId14" Type="http://schemas.openxmlformats.org/officeDocument/2006/relationships/hyperlink" Target="https://www.linkedin.com/in/CenzWon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erson wearing glasses&#10;&#10;Description generated with very high confidence">
            <a:extLst>
              <a:ext uri="{FF2B5EF4-FFF2-40B4-BE49-F238E27FC236}">
                <a16:creationId xmlns:a16="http://schemas.microsoft.com/office/drawing/2014/main" id="{03DA02E8-6F99-4A40-9240-3FA13BFC68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9" t="-335" r="819" b="20562"/>
          <a:stretch/>
        </p:blipFill>
        <p:spPr>
          <a:xfrm>
            <a:off x="504016" y="492235"/>
            <a:ext cx="1217841" cy="1217841"/>
          </a:xfrm>
          <a:prstGeom prst="ellipse">
            <a:avLst/>
          </a:prstGeom>
          <a:ln w="635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466BB39-6EF6-4473-A4D7-8E84C930907A}"/>
              </a:ext>
            </a:extLst>
          </p:cNvPr>
          <p:cNvSpPr txBox="1"/>
          <p:nvPr/>
        </p:nvSpPr>
        <p:spPr>
          <a:xfrm>
            <a:off x="408348" y="1928573"/>
            <a:ext cx="1409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Wong Tsz Ho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9C7526A-4CF9-4457-8689-0B1E8032C87B}"/>
              </a:ext>
            </a:extLst>
          </p:cNvPr>
          <p:cNvCxnSpPr>
            <a:cxnSpLocks/>
          </p:cNvCxnSpPr>
          <p:nvPr/>
        </p:nvCxnSpPr>
        <p:spPr>
          <a:xfrm>
            <a:off x="2227489" y="387118"/>
            <a:ext cx="0" cy="41677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BA06784-6259-46E1-A65A-EECF01B260B2}"/>
              </a:ext>
            </a:extLst>
          </p:cNvPr>
          <p:cNvGraphicFramePr>
            <a:graphicFrameLocks noGrp="1"/>
          </p:cNvGraphicFramePr>
          <p:nvPr/>
        </p:nvGraphicFramePr>
        <p:xfrm>
          <a:off x="196900" y="6624411"/>
          <a:ext cx="6543610" cy="2926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35948">
                  <a:extLst>
                    <a:ext uri="{9D8B030D-6E8A-4147-A177-3AD203B41FA5}">
                      <a16:colId xmlns:a16="http://schemas.microsoft.com/office/drawing/2014/main" val="4126605436"/>
                    </a:ext>
                  </a:extLst>
                </a:gridCol>
                <a:gridCol w="5507662">
                  <a:extLst>
                    <a:ext uri="{9D8B030D-6E8A-4147-A177-3AD203B41FA5}">
                      <a16:colId xmlns:a16="http://schemas.microsoft.com/office/drawing/2014/main" val="2402466131"/>
                    </a:ext>
                  </a:extLst>
                </a:gridCol>
              </a:tblGrid>
              <a:tr h="431482"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2017 – NOW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Part time tutor in Robot Institute of Hong Kong teaching LEGO Mindstorms with NXT, EV3; teaching Arduino and electronics; Project implementer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2824170"/>
                  </a:ext>
                </a:extLst>
              </a:tr>
              <a:tr h="242688"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2017 – NOW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Member of Junior Robotic Club assembling robots and design side project of Robocon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7505355"/>
                  </a:ext>
                </a:extLst>
              </a:tr>
              <a:tr h="242688"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Participant of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FameLab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from British Council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3782511"/>
                  </a:ext>
                </a:extLst>
              </a:tr>
              <a:tr h="153522"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2016 – 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Participant of Extra-Curricular Enrichment for Lifelong Learners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9054257"/>
                  </a:ext>
                </a:extLst>
              </a:tr>
              <a:tr h="411373"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7/2016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Leader of Teaching team of Drone Day Camp;</a:t>
                      </a:r>
                    </a:p>
                    <a:p>
                      <a:pPr marL="0" algn="l" defTabSz="6858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Teaching primary students basic programming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7858520"/>
                  </a:ext>
                </a:extLst>
              </a:tr>
              <a:tr h="411373"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Outstanding Young Star Award (Gold) of Project STARS, Student Training for Advancement, Relation and Success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4374022"/>
                  </a:ext>
                </a:extLst>
              </a:tr>
              <a:tr h="201624"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2015 – 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Participant of Complementary Development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Programme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1469715"/>
                  </a:ext>
                </a:extLst>
              </a:tr>
              <a:tr h="411373"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Entrepreneurial trips to Beijing (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Zhongguancun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0972429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170E5DEA-CAAE-4FE2-AF5E-9D65B30C2992}"/>
              </a:ext>
            </a:extLst>
          </p:cNvPr>
          <p:cNvSpPr txBox="1"/>
          <p:nvPr/>
        </p:nvSpPr>
        <p:spPr>
          <a:xfrm>
            <a:off x="2288511" y="260666"/>
            <a:ext cx="449733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b="1" dirty="0"/>
              <a:t>Personal Statement:</a:t>
            </a:r>
          </a:p>
          <a:p>
            <a:pPr algn="just">
              <a:lnSpc>
                <a:spcPct val="150000"/>
              </a:lnSpc>
            </a:pPr>
            <a:r>
              <a:rPr lang="en-US" sz="1200" dirty="0"/>
              <a:t>Pursuing structured electronic product development and make the world a better place. Reading technology news from Hong Kong Silicon App is my daily habit.</a:t>
            </a:r>
          </a:p>
          <a:p>
            <a:pPr algn="just">
              <a:lnSpc>
                <a:spcPct val="150000"/>
              </a:lnSpc>
            </a:pPr>
            <a:r>
              <a:rPr lang="en-US" sz="1200" b="1" dirty="0"/>
              <a:t>Education:</a:t>
            </a:r>
          </a:p>
          <a:p>
            <a:pPr algn="just">
              <a:lnSpc>
                <a:spcPct val="150000"/>
              </a:lnSpc>
            </a:pPr>
            <a:r>
              <a:rPr lang="en-US" sz="1200" i="1" dirty="0"/>
              <a:t>Secondary School: </a:t>
            </a:r>
            <a:r>
              <a:rPr lang="en-US" sz="1200" dirty="0"/>
              <a:t>The ELCHK Yuen Long Lutheran Secondary School</a:t>
            </a:r>
            <a:br>
              <a:rPr lang="en-US" sz="1200" dirty="0"/>
            </a:br>
            <a:r>
              <a:rPr lang="en-US" sz="1200" dirty="0"/>
              <a:t>Studying: Physics, Chemistry, Biology, MATHEMATICS Extended Part. Module 2 (Algebra and Calculus)</a:t>
            </a:r>
          </a:p>
          <a:p>
            <a:pPr algn="just">
              <a:lnSpc>
                <a:spcPct val="150000"/>
              </a:lnSpc>
            </a:pPr>
            <a:r>
              <a:rPr lang="en-US" sz="1200" i="1" dirty="0"/>
              <a:t>University</a:t>
            </a:r>
            <a:r>
              <a:rPr lang="en-US" sz="1200" dirty="0"/>
              <a:t>: The Hong Kong Polytechnic University	[Sep 2015 – now]</a:t>
            </a:r>
          </a:p>
          <a:p>
            <a:pPr algn="just">
              <a:lnSpc>
                <a:spcPct val="150000"/>
              </a:lnSpc>
            </a:pPr>
            <a:r>
              <a:rPr lang="en-US" sz="1200" dirty="0"/>
              <a:t>Major in Electronic and Information Engineering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Circuit Analysis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Embedded System Programming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Logic Design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PCB Design and manufacturing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Microcontroller System and Interface Design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8E852BB-BCAF-450B-A8D5-5F1633490304}"/>
              </a:ext>
            </a:extLst>
          </p:cNvPr>
          <p:cNvSpPr/>
          <p:nvPr/>
        </p:nvSpPr>
        <p:spPr>
          <a:xfrm>
            <a:off x="227357" y="6324620"/>
            <a:ext cx="926857" cy="3407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b="1" dirty="0"/>
              <a:t>Experience: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B538A7F-2E7D-465A-94B4-7EAC766249FB}"/>
              </a:ext>
            </a:extLst>
          </p:cNvPr>
          <p:cNvSpPr/>
          <p:nvPr/>
        </p:nvSpPr>
        <p:spPr>
          <a:xfrm>
            <a:off x="196900" y="4414969"/>
            <a:ext cx="629761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b="1" dirty="0"/>
              <a:t>Skills:</a:t>
            </a:r>
          </a:p>
          <a:p>
            <a:pPr algn="just">
              <a:lnSpc>
                <a:spcPct val="150000"/>
              </a:lnSpc>
            </a:pPr>
            <a:r>
              <a:rPr lang="en-US" sz="1200" b="1" i="1" dirty="0"/>
              <a:t>Software</a:t>
            </a:r>
            <a:r>
              <a:rPr lang="en-US" sz="1200" b="1" dirty="0"/>
              <a:t>:</a:t>
            </a:r>
            <a:r>
              <a:rPr lang="en-US" sz="1200" dirty="0"/>
              <a:t> </a:t>
            </a:r>
            <a:r>
              <a:rPr lang="en-US" sz="1200" i="1" dirty="0"/>
              <a:t>Skilled</a:t>
            </a:r>
            <a:r>
              <a:rPr lang="en-US" sz="1200" dirty="0"/>
              <a:t> in C/C++, Arduino Programming and Eagle, PADS PCB design;  </a:t>
            </a:r>
            <a:r>
              <a:rPr lang="en-US" sz="1200" i="1" dirty="0"/>
              <a:t>Experience</a:t>
            </a:r>
            <a:r>
              <a:rPr lang="en-US" sz="1200" dirty="0"/>
              <a:t> in </a:t>
            </a:r>
            <a:r>
              <a:rPr lang="en-US" sz="1200" dirty="0" err="1"/>
              <a:t>Matlab</a:t>
            </a:r>
            <a:r>
              <a:rPr lang="en-US" sz="1200" dirty="0"/>
              <a:t> programming, Apache Cordova; Familiar with Microsoft Visual Studio IDE, Atmel Studio IDE</a:t>
            </a:r>
            <a:endParaRPr lang="en-US" sz="1200" b="1" dirty="0"/>
          </a:p>
          <a:p>
            <a:pPr algn="just">
              <a:lnSpc>
                <a:spcPct val="150000"/>
              </a:lnSpc>
            </a:pPr>
            <a:r>
              <a:rPr lang="en-US" sz="1200" b="1" i="1" dirty="0"/>
              <a:t>Hardware</a:t>
            </a:r>
            <a:r>
              <a:rPr lang="en-US" sz="1200" b="1" dirty="0"/>
              <a:t>: </a:t>
            </a:r>
            <a:r>
              <a:rPr lang="en-US" sz="1200" i="1" dirty="0"/>
              <a:t>Intermediate</a:t>
            </a:r>
            <a:r>
              <a:rPr lang="en-US" sz="1200" dirty="0"/>
              <a:t> in Arduino, AVR programming and Electronic practice; </a:t>
            </a:r>
            <a:r>
              <a:rPr lang="en-US" sz="1200" i="1" dirty="0"/>
              <a:t>Experience</a:t>
            </a:r>
            <a:r>
              <a:rPr lang="en-US" sz="1200" dirty="0"/>
              <a:t> in PIC, ARM, </a:t>
            </a:r>
            <a:r>
              <a:rPr lang="en-US" sz="1200" dirty="0" err="1"/>
              <a:t>NodeMCU</a:t>
            </a:r>
            <a:r>
              <a:rPr lang="en-US" sz="1200" dirty="0"/>
              <a:t> programming.</a:t>
            </a:r>
          </a:p>
          <a:p>
            <a:pPr algn="just">
              <a:lnSpc>
                <a:spcPct val="150000"/>
              </a:lnSpc>
            </a:pPr>
            <a:r>
              <a:rPr lang="en-US" sz="1200" b="1" dirty="0"/>
              <a:t>Language:</a:t>
            </a:r>
          </a:p>
          <a:p>
            <a:pPr algn="just">
              <a:lnSpc>
                <a:spcPct val="150000"/>
              </a:lnSpc>
            </a:pPr>
            <a:r>
              <a:rPr lang="en-US" sz="1200" i="1" dirty="0"/>
              <a:t>Proficient</a:t>
            </a:r>
            <a:r>
              <a:rPr lang="en-US" sz="1200" dirty="0"/>
              <a:t> in Cantonese, Mandarin; </a:t>
            </a:r>
            <a:r>
              <a:rPr lang="en-US" sz="1200" i="1" dirty="0"/>
              <a:t>Good command of </a:t>
            </a:r>
            <a:r>
              <a:rPr lang="en-US" sz="1200" dirty="0"/>
              <a:t>English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D5C50BF-7B86-45B5-9A7A-984233CC8154}"/>
              </a:ext>
            </a:extLst>
          </p:cNvPr>
          <p:cNvSpPr/>
          <p:nvPr/>
        </p:nvSpPr>
        <p:spPr>
          <a:xfrm>
            <a:off x="671308" y="2388097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黃子豪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667816D-D181-40B3-BCE3-C7BF581E8A0C}"/>
              </a:ext>
            </a:extLst>
          </p:cNvPr>
          <p:cNvSpPr txBox="1"/>
          <p:nvPr/>
        </p:nvSpPr>
        <p:spPr>
          <a:xfrm>
            <a:off x="192049" y="9629122"/>
            <a:ext cx="646905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Curriculum Vitae				C</a:t>
            </a:r>
            <a:r>
              <a:rPr lang="en-US" sz="500" dirty="0"/>
              <a:t>reativity</a:t>
            </a:r>
            <a:r>
              <a:rPr lang="en-US" sz="700" dirty="0"/>
              <a:t>-E</a:t>
            </a:r>
            <a:r>
              <a:rPr lang="en-US" sz="500" dirty="0"/>
              <a:t>ndurance</a:t>
            </a:r>
            <a:r>
              <a:rPr lang="en-US" sz="700" dirty="0"/>
              <a:t>-N</a:t>
            </a:r>
            <a:r>
              <a:rPr lang="en-US" sz="500" dirty="0"/>
              <a:t>etworking</a:t>
            </a:r>
            <a:r>
              <a:rPr lang="en-US" sz="700" dirty="0"/>
              <a:t>-Z</a:t>
            </a:r>
            <a:r>
              <a:rPr lang="en-US" sz="500" dirty="0"/>
              <a:t>eal</a:t>
            </a:r>
            <a:r>
              <a:rPr lang="en-US" sz="700" dirty="0"/>
              <a:t>    					31/12/2017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80AEBCA-4901-4CF0-9247-A18388D46F4E}"/>
              </a:ext>
            </a:extLst>
          </p:cNvPr>
          <p:cNvCxnSpPr>
            <a:cxnSpLocks/>
          </p:cNvCxnSpPr>
          <p:nvPr/>
        </p:nvCxnSpPr>
        <p:spPr>
          <a:xfrm>
            <a:off x="323729" y="9594847"/>
            <a:ext cx="61707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C8C20D13-39A0-4FCB-B821-62AF4B470186}"/>
              </a:ext>
            </a:extLst>
          </p:cNvPr>
          <p:cNvGrpSpPr/>
          <p:nvPr/>
        </p:nvGrpSpPr>
        <p:grpSpPr>
          <a:xfrm>
            <a:off x="286960" y="2948142"/>
            <a:ext cx="1904246" cy="1446188"/>
            <a:chOff x="286960" y="3040291"/>
            <a:chExt cx="1904246" cy="1446188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C649298-7A79-400A-B2CC-8AC638605BA2}"/>
                </a:ext>
              </a:extLst>
            </p:cNvPr>
            <p:cNvGrpSpPr/>
            <p:nvPr/>
          </p:nvGrpSpPr>
          <p:grpSpPr>
            <a:xfrm>
              <a:off x="286960" y="3491576"/>
              <a:ext cx="1649192" cy="261610"/>
              <a:chOff x="389405" y="2334398"/>
              <a:chExt cx="1649192" cy="261610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B00CA23-0874-4261-A4B9-A1C16EC87FA8}"/>
                  </a:ext>
                </a:extLst>
              </p:cNvPr>
              <p:cNvSpPr txBox="1"/>
              <p:nvPr/>
            </p:nvSpPr>
            <p:spPr>
              <a:xfrm>
                <a:off x="443345" y="2334398"/>
                <a:ext cx="159525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 : cenz@engineer.com </a:t>
                </a:r>
              </a:p>
            </p:txBody>
          </p:sp>
          <p:pic>
            <p:nvPicPr>
              <p:cNvPr id="3" name="Graphic 2">
                <a:extLst>
                  <a:ext uri="{FF2B5EF4-FFF2-40B4-BE49-F238E27FC236}">
                    <a16:creationId xmlns:a16="http://schemas.microsoft.com/office/drawing/2014/main" id="{A3F6B6F8-BEC5-44B0-A4EC-E19E8A007D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389405" y="2405586"/>
                <a:ext cx="133350" cy="133350"/>
              </a:xfrm>
              <a:prstGeom prst="rect">
                <a:avLst/>
              </a:prstGeom>
            </p:spPr>
          </p:pic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0869FFF5-3C51-4C78-A27B-2EA8FAB432E8}"/>
                </a:ext>
              </a:extLst>
            </p:cNvPr>
            <p:cNvGrpSpPr/>
            <p:nvPr/>
          </p:nvGrpSpPr>
          <p:grpSpPr>
            <a:xfrm>
              <a:off x="286960" y="3697711"/>
              <a:ext cx="1649191" cy="261610"/>
              <a:chOff x="323729" y="3208758"/>
              <a:chExt cx="1649191" cy="261610"/>
            </a:xfrm>
          </p:grpSpPr>
          <p:pic>
            <p:nvPicPr>
              <p:cNvPr id="29" name="Graphic 28">
                <a:extLst>
                  <a:ext uri="{FF2B5EF4-FFF2-40B4-BE49-F238E27FC236}">
                    <a16:creationId xmlns:a16="http://schemas.microsoft.com/office/drawing/2014/main" id="{0D74D682-7881-4BB2-A5D5-AF961913A3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323729" y="3294243"/>
                <a:ext cx="133350" cy="133350"/>
              </a:xfrm>
              <a:prstGeom prst="rect">
                <a:avLst/>
              </a:prstGeom>
            </p:spPr>
          </p:pic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F31804F-E284-4DF9-9941-A43C510D4849}"/>
                  </a:ext>
                </a:extLst>
              </p:cNvPr>
              <p:cNvSpPr txBox="1"/>
              <p:nvPr/>
            </p:nvSpPr>
            <p:spPr>
              <a:xfrm>
                <a:off x="377668" y="3208758"/>
                <a:ext cx="159525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 : +852 6158 5094 </a:t>
                </a:r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96F886FD-ECC6-4301-95A5-05B300877D53}"/>
                </a:ext>
              </a:extLst>
            </p:cNvPr>
            <p:cNvGrpSpPr/>
            <p:nvPr/>
          </p:nvGrpSpPr>
          <p:grpSpPr>
            <a:xfrm>
              <a:off x="286960" y="3928984"/>
              <a:ext cx="1649191" cy="261610"/>
              <a:chOff x="323729" y="3440031"/>
              <a:chExt cx="1649191" cy="261610"/>
            </a:xfrm>
          </p:grpSpPr>
          <p:pic>
            <p:nvPicPr>
              <p:cNvPr id="31" name="Graphic 30">
                <a:extLst>
                  <a:ext uri="{FF2B5EF4-FFF2-40B4-BE49-F238E27FC236}">
                    <a16:creationId xmlns:a16="http://schemas.microsoft.com/office/drawing/2014/main" id="{2F9B0C9D-E445-4343-A84D-C0184F9DC8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323729" y="3528952"/>
                <a:ext cx="133351" cy="133351"/>
              </a:xfrm>
              <a:prstGeom prst="rect">
                <a:avLst/>
              </a:prstGeom>
            </p:spPr>
          </p:pic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B7B1CD4-F511-46E2-A6F1-4C3E92918FB8}"/>
                  </a:ext>
                </a:extLst>
              </p:cNvPr>
              <p:cNvSpPr txBox="1"/>
              <p:nvPr/>
            </p:nvSpPr>
            <p:spPr>
              <a:xfrm>
                <a:off x="377668" y="3440031"/>
                <a:ext cx="159525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 : Cenz</a:t>
                </a:r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A253D5EA-7DC0-44AA-8C65-84F932883A29}"/>
                </a:ext>
              </a:extLst>
            </p:cNvPr>
            <p:cNvGrpSpPr/>
            <p:nvPr/>
          </p:nvGrpSpPr>
          <p:grpSpPr>
            <a:xfrm>
              <a:off x="294206" y="4224869"/>
              <a:ext cx="1897000" cy="261610"/>
              <a:chOff x="325236" y="4000303"/>
              <a:chExt cx="1897000" cy="261610"/>
            </a:xfrm>
          </p:grpSpPr>
          <p:pic>
            <p:nvPicPr>
              <p:cNvPr id="44" name="Graphic 43">
                <a:extLst>
                  <a:ext uri="{FF2B5EF4-FFF2-40B4-BE49-F238E27FC236}">
                    <a16:creationId xmlns:a16="http://schemas.microsoft.com/office/drawing/2014/main" id="{CC157FB8-58F7-4592-B93B-9406975E5D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325236" y="4074506"/>
                <a:ext cx="131844" cy="131844"/>
              </a:xfrm>
              <a:prstGeom prst="rect">
                <a:avLst/>
              </a:prstGeom>
            </p:spPr>
          </p:pic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481842C-7463-4AFD-83C0-E4FDB641E500}"/>
                  </a:ext>
                </a:extLst>
              </p:cNvPr>
              <p:cNvSpPr txBox="1"/>
              <p:nvPr/>
            </p:nvSpPr>
            <p:spPr>
              <a:xfrm>
                <a:off x="377668" y="4000303"/>
                <a:ext cx="184456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 : linkedin.com/in/CenzWong</a:t>
                </a:r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CC7461FE-59A8-4EA0-91AB-4711005AEF74}"/>
                </a:ext>
              </a:extLst>
            </p:cNvPr>
            <p:cNvGrpSpPr/>
            <p:nvPr/>
          </p:nvGrpSpPr>
          <p:grpSpPr>
            <a:xfrm>
              <a:off x="286960" y="3040291"/>
              <a:ext cx="1903714" cy="450328"/>
              <a:chOff x="286960" y="2976653"/>
              <a:chExt cx="1903714" cy="450328"/>
            </a:xfrm>
          </p:grpSpPr>
          <p:pic>
            <p:nvPicPr>
              <p:cNvPr id="42" name="Graphic 41">
                <a:extLst>
                  <a:ext uri="{FF2B5EF4-FFF2-40B4-BE49-F238E27FC236}">
                    <a16:creationId xmlns:a16="http://schemas.microsoft.com/office/drawing/2014/main" id="{17BF2EEE-6616-4142-B27B-0AD3A3BD4A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286960" y="3039742"/>
                <a:ext cx="186714" cy="161478"/>
              </a:xfrm>
              <a:prstGeom prst="rect">
                <a:avLst/>
              </a:prstGeom>
            </p:spPr>
          </p:pic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B6C0A1BC-E264-45D1-838F-2634EC1A4B92}"/>
                  </a:ext>
                </a:extLst>
              </p:cNvPr>
              <p:cNvGrpSpPr/>
              <p:nvPr/>
            </p:nvGrpSpPr>
            <p:grpSpPr>
              <a:xfrm>
                <a:off x="346117" y="2976653"/>
                <a:ext cx="1844557" cy="450328"/>
                <a:chOff x="346117" y="2976653"/>
                <a:chExt cx="1844557" cy="450328"/>
              </a:xfrm>
            </p:grpSpPr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947A3DE0-EEE1-49A7-AEED-DBC853CD83A2}"/>
                    </a:ext>
                  </a:extLst>
                </p:cNvPr>
                <p:cNvSpPr txBox="1"/>
                <p:nvPr/>
              </p:nvSpPr>
              <p:spPr>
                <a:xfrm>
                  <a:off x="346117" y="2976653"/>
                  <a:ext cx="1844557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/>
                    <a:t> :</a:t>
                  </a:r>
                </a:p>
              </p:txBody>
            </p:sp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901EB845-1AC4-44AB-B177-66530D3A7C2C}"/>
                    </a:ext>
                  </a:extLst>
                </p:cNvPr>
                <p:cNvSpPr/>
                <p:nvPr/>
              </p:nvSpPr>
              <p:spPr>
                <a:xfrm>
                  <a:off x="473674" y="2996094"/>
                  <a:ext cx="1645748" cy="43088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1100" dirty="0"/>
                    <a:t>Major in Electronic and Information Engineering</a:t>
                  </a:r>
                </a:p>
              </p:txBody>
            </p:sp>
          </p:grpSp>
        </p:grpSp>
      </p:grp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81BB9B5-51F4-4674-BB60-90062B270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41D5B044-12BE-4087-A8E0-84FAEC395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F95E1-BF26-45DF-991F-2EAC59D9513C}" type="datetime5">
              <a:rPr lang="en-US" altLang="zh-HK" smtClean="0"/>
              <a:t>9-Oct-22</a:t>
            </a:fld>
            <a:endParaRPr lang="en-US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1CF33DD3-0390-4452-A8D4-1168CC07B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7093B-F640-446D-BFC6-400993087B1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5842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466BB39-6EF6-4473-A4D7-8E84C930907A}"/>
              </a:ext>
            </a:extLst>
          </p:cNvPr>
          <p:cNvSpPr txBox="1"/>
          <p:nvPr/>
        </p:nvSpPr>
        <p:spPr>
          <a:xfrm>
            <a:off x="517635" y="1847518"/>
            <a:ext cx="14091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Wong Tsz Ho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9C7526A-4CF9-4457-8689-0B1E8032C87B}"/>
              </a:ext>
            </a:extLst>
          </p:cNvPr>
          <p:cNvCxnSpPr>
            <a:cxnSpLocks/>
          </p:cNvCxnSpPr>
          <p:nvPr/>
        </p:nvCxnSpPr>
        <p:spPr>
          <a:xfrm>
            <a:off x="2200835" y="377617"/>
            <a:ext cx="0" cy="404833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4D5C50BF-7B86-45B5-9A7A-984233CC8154}"/>
              </a:ext>
            </a:extLst>
          </p:cNvPr>
          <p:cNvSpPr/>
          <p:nvPr/>
        </p:nvSpPr>
        <p:spPr>
          <a:xfrm>
            <a:off x="731831" y="2106448"/>
            <a:ext cx="8002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黃子豪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80AEBCA-4901-4CF0-9247-A18388D46F4E}"/>
              </a:ext>
            </a:extLst>
          </p:cNvPr>
          <p:cNvCxnSpPr>
            <a:cxnSpLocks/>
          </p:cNvCxnSpPr>
          <p:nvPr/>
        </p:nvCxnSpPr>
        <p:spPr>
          <a:xfrm>
            <a:off x="323729" y="9594847"/>
            <a:ext cx="61707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3" name="Table 23">
            <a:extLst>
              <a:ext uri="{FF2B5EF4-FFF2-40B4-BE49-F238E27FC236}">
                <a16:creationId xmlns:a16="http://schemas.microsoft.com/office/drawing/2014/main" id="{42991CC0-8A20-4DAC-8E5E-DA97636DD5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5968090"/>
              </p:ext>
            </p:extLst>
          </p:nvPr>
        </p:nvGraphicFramePr>
        <p:xfrm>
          <a:off x="367602" y="2425714"/>
          <a:ext cx="1826458" cy="1117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6458">
                  <a:extLst>
                    <a:ext uri="{9D8B030D-6E8A-4147-A177-3AD203B41FA5}">
                      <a16:colId xmlns:a16="http://schemas.microsoft.com/office/drawing/2014/main" val="2661800245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1100" dirty="0"/>
                        <a:t>: cenz@engineer.com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386130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altLang="zh-HK" sz="1100" dirty="0"/>
                        <a:t>: +852 6158 5094 </a:t>
                      </a:r>
                      <a:endParaRPr lang="zh-HK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6845199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1100" dirty="0"/>
                        <a:t>: </a:t>
                      </a:r>
                      <a:r>
                        <a:rPr lang="en-US" altLang="zh-HK" sz="1100" dirty="0">
                          <a:solidFill>
                            <a:schemeClr val="tx1"/>
                          </a:solidFill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linkedin.com/in/</a:t>
                      </a:r>
                      <a:r>
                        <a:rPr lang="en-US" altLang="zh-HK" sz="1100" dirty="0" err="1">
                          <a:solidFill>
                            <a:schemeClr val="tx1"/>
                          </a:solidFill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CenzWong</a:t>
                      </a:r>
                      <a:endParaRPr lang="en-US" altLang="zh-HK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5239770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altLang="zh-HK" sz="1100" dirty="0"/>
                        <a:t>: </a:t>
                      </a:r>
                      <a:r>
                        <a:rPr lang="en-US" altLang="zh-HK" sz="1100" u="sng" dirty="0">
                          <a:solidFill>
                            <a:schemeClr val="tx1"/>
                          </a:solidFill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cenzwong.github.io</a:t>
                      </a:r>
                      <a:endParaRPr lang="zh-HK" altLang="en-US" sz="1100" u="sn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8927685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altLang="zh-HK" sz="1100" u="none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en-US" altLang="zh-HK" sz="1100" u="none" dirty="0">
                          <a:solidFill>
                            <a:schemeClr val="tx1"/>
                          </a:solidFill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github.com/cenzwong</a:t>
                      </a:r>
                      <a:endParaRPr lang="zh-HK" altLang="en-US" sz="110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0344800"/>
                  </a:ext>
                </a:extLst>
              </a:tr>
            </a:tbl>
          </a:graphicData>
        </a:graphic>
      </p:graphicFrame>
      <p:pic>
        <p:nvPicPr>
          <p:cNvPr id="15" name="Picture 14">
            <a:hlinkClick r:id="rId4" tooltip="Personal Website"/>
            <a:extLst>
              <a:ext uri="{FF2B5EF4-FFF2-40B4-BE49-F238E27FC236}">
                <a16:creationId xmlns:a16="http://schemas.microsoft.com/office/drawing/2014/main" id="{3420AA25-A4A4-40B3-B2FC-6AE048583BF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5762" y="154618"/>
            <a:ext cx="1777408" cy="1777408"/>
          </a:xfrm>
          <a:prstGeom prst="rect">
            <a:avLst/>
          </a:prstGeom>
        </p:spPr>
      </p:pic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7CAEC992-8EA8-4307-8017-78CCC06C68F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7" y="9617174"/>
            <a:ext cx="1869281" cy="183252"/>
          </a:xfrm>
        </p:spPr>
        <p:txBody>
          <a:bodyPr/>
          <a:lstStyle/>
          <a:p>
            <a:fld id="{FF08D7C8-BB35-4EE8-9F72-9BF135202736}" type="datetime5">
              <a:rPr lang="en-US" altLang="zh-HK" sz="1000" smtClean="0"/>
              <a:t>9-Oct-22</a:t>
            </a:fld>
            <a:r>
              <a:rPr lang="en-US" altLang="zh-HK" sz="1000"/>
              <a:t> </a:t>
            </a:r>
            <a:r>
              <a:rPr lang="en-US" altLang="zh-HK" dirty="0"/>
              <a:t>[</a:t>
            </a:r>
            <a:r>
              <a:rPr lang="en-US" altLang="zh-HK" u="sng" dirty="0"/>
              <a:t>cenzwong.github.io/CV</a:t>
            </a:r>
            <a:r>
              <a:rPr lang="en-US" altLang="zh-HK" dirty="0"/>
              <a:t>]</a:t>
            </a:r>
            <a:endParaRPr lang="en-US" sz="1000" dirty="0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C80F4FB5-A1F7-4CC7-A14A-0EB01BDB0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370A832A-5FBC-415E-BF90-DF8B16085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TW" altLang="en-US" sz="800"/>
              <a:t>履歷</a:t>
            </a:r>
            <a:r>
              <a:rPr lang="en-US" altLang="zh-TW" sz="800"/>
              <a:t>/</a:t>
            </a:r>
            <a:r>
              <a:rPr lang="en-US" altLang="zh-HK"/>
              <a:t> Curriculum Vitae</a:t>
            </a:r>
            <a:endParaRPr 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2BBDDE0-E12D-450D-B5CD-38C422312550}"/>
              </a:ext>
            </a:extLst>
          </p:cNvPr>
          <p:cNvSpPr/>
          <p:nvPr/>
        </p:nvSpPr>
        <p:spPr>
          <a:xfrm>
            <a:off x="8009282" y="438028"/>
            <a:ext cx="3429000" cy="34881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2000"/>
              </a:lnSpc>
            </a:pPr>
            <a:endParaRPr lang="en-US" dirty="0"/>
          </a:p>
        </p:txBody>
      </p:sp>
      <p:sp>
        <p:nvSpPr>
          <p:cNvPr id="31" name="矩形 30">
            <a:hlinkClick r:id="rId7"/>
            <a:extLst>
              <a:ext uri="{FF2B5EF4-FFF2-40B4-BE49-F238E27FC236}">
                <a16:creationId xmlns:a16="http://schemas.microsoft.com/office/drawing/2014/main" id="{A9A256B6-93D9-41ED-951D-603017C2D9EA}"/>
              </a:ext>
            </a:extLst>
          </p:cNvPr>
          <p:cNvSpPr/>
          <p:nvPr/>
        </p:nvSpPr>
        <p:spPr>
          <a:xfrm>
            <a:off x="437969" y="9617174"/>
            <a:ext cx="1821204" cy="1984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A4B3A08-7E27-471B-BA84-75F7AA6EFD6C}"/>
              </a:ext>
            </a:extLst>
          </p:cNvPr>
          <p:cNvGrpSpPr/>
          <p:nvPr/>
        </p:nvGrpSpPr>
        <p:grpSpPr>
          <a:xfrm>
            <a:off x="2295043" y="158223"/>
            <a:ext cx="4414470" cy="2875261"/>
            <a:chOff x="2300927" y="123909"/>
            <a:chExt cx="4414470" cy="2875261"/>
          </a:xfrm>
        </p:grpSpPr>
        <p:grpSp>
          <p:nvGrpSpPr>
            <p:cNvPr id="17" name="Education">
              <a:extLst>
                <a:ext uri="{FF2B5EF4-FFF2-40B4-BE49-F238E27FC236}">
                  <a16:creationId xmlns:a16="http://schemas.microsoft.com/office/drawing/2014/main" id="{A25D3D84-DDA1-4B0A-BA0E-7628D3F376A1}"/>
                </a:ext>
              </a:extLst>
            </p:cNvPr>
            <p:cNvGrpSpPr/>
            <p:nvPr/>
          </p:nvGrpSpPr>
          <p:grpSpPr>
            <a:xfrm>
              <a:off x="2300927" y="255406"/>
              <a:ext cx="4414470" cy="2743764"/>
              <a:chOff x="2300927" y="107722"/>
              <a:chExt cx="4414470" cy="2743764"/>
            </a:xfrm>
          </p:grpSpPr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67D4F1B2-19D9-4290-B304-2016F98DA8F0}"/>
                  </a:ext>
                </a:extLst>
              </p:cNvPr>
              <p:cNvGrpSpPr/>
              <p:nvPr/>
            </p:nvGrpSpPr>
            <p:grpSpPr>
              <a:xfrm>
                <a:off x="2300927" y="107722"/>
                <a:ext cx="4414470" cy="2743764"/>
                <a:chOff x="2288510" y="47322"/>
                <a:chExt cx="4882334" cy="2743764"/>
              </a:xfrm>
            </p:grpSpPr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170E5DEA-CAAE-4FE2-AF5E-9D65B30C2992}"/>
                    </a:ext>
                  </a:extLst>
                </p:cNvPr>
                <p:cNvSpPr txBox="1"/>
                <p:nvPr/>
              </p:nvSpPr>
              <p:spPr>
                <a:xfrm>
                  <a:off x="2288510" y="47322"/>
                  <a:ext cx="4882334" cy="2743764"/>
                </a:xfrm>
                <a:custGeom>
                  <a:avLst/>
                  <a:gdLst>
                    <a:gd name="connsiteX0" fmla="*/ 0 w 4882334"/>
                    <a:gd name="connsiteY0" fmla="*/ 0 h 2743764"/>
                    <a:gd name="connsiteX1" fmla="*/ 599830 w 4882334"/>
                    <a:gd name="connsiteY1" fmla="*/ 0 h 2743764"/>
                    <a:gd name="connsiteX2" fmla="*/ 1394953 w 4882334"/>
                    <a:gd name="connsiteY2" fmla="*/ 0 h 2743764"/>
                    <a:gd name="connsiteX3" fmla="*/ 2190076 w 4882334"/>
                    <a:gd name="connsiteY3" fmla="*/ 0 h 2743764"/>
                    <a:gd name="connsiteX4" fmla="*/ 2838728 w 4882334"/>
                    <a:gd name="connsiteY4" fmla="*/ 0 h 2743764"/>
                    <a:gd name="connsiteX5" fmla="*/ 3633851 w 4882334"/>
                    <a:gd name="connsiteY5" fmla="*/ 0 h 2743764"/>
                    <a:gd name="connsiteX6" fmla="*/ 4882334 w 4882334"/>
                    <a:gd name="connsiteY6" fmla="*/ 0 h 2743764"/>
                    <a:gd name="connsiteX7" fmla="*/ 4882334 w 4882334"/>
                    <a:gd name="connsiteY7" fmla="*/ 740816 h 2743764"/>
                    <a:gd name="connsiteX8" fmla="*/ 4882334 w 4882334"/>
                    <a:gd name="connsiteY8" fmla="*/ 1481633 h 2743764"/>
                    <a:gd name="connsiteX9" fmla="*/ 4882334 w 4882334"/>
                    <a:gd name="connsiteY9" fmla="*/ 2085261 h 2743764"/>
                    <a:gd name="connsiteX10" fmla="*/ 4882334 w 4882334"/>
                    <a:gd name="connsiteY10" fmla="*/ 2743764 h 2743764"/>
                    <a:gd name="connsiteX11" fmla="*/ 4331328 w 4882334"/>
                    <a:gd name="connsiteY11" fmla="*/ 2743764 h 2743764"/>
                    <a:gd name="connsiteX12" fmla="*/ 3536205 w 4882334"/>
                    <a:gd name="connsiteY12" fmla="*/ 2743764 h 2743764"/>
                    <a:gd name="connsiteX13" fmla="*/ 2887552 w 4882334"/>
                    <a:gd name="connsiteY13" fmla="*/ 2743764 h 2743764"/>
                    <a:gd name="connsiteX14" fmla="*/ 2336546 w 4882334"/>
                    <a:gd name="connsiteY14" fmla="*/ 2743764 h 2743764"/>
                    <a:gd name="connsiteX15" fmla="*/ 1541423 w 4882334"/>
                    <a:gd name="connsiteY15" fmla="*/ 2743764 h 2743764"/>
                    <a:gd name="connsiteX16" fmla="*/ 746300 w 4882334"/>
                    <a:gd name="connsiteY16" fmla="*/ 2743764 h 2743764"/>
                    <a:gd name="connsiteX17" fmla="*/ 0 w 4882334"/>
                    <a:gd name="connsiteY17" fmla="*/ 2743764 h 2743764"/>
                    <a:gd name="connsiteX18" fmla="*/ 0 w 4882334"/>
                    <a:gd name="connsiteY18" fmla="*/ 2030385 h 2743764"/>
                    <a:gd name="connsiteX19" fmla="*/ 0 w 4882334"/>
                    <a:gd name="connsiteY19" fmla="*/ 1317007 h 2743764"/>
                    <a:gd name="connsiteX20" fmla="*/ 0 w 4882334"/>
                    <a:gd name="connsiteY20" fmla="*/ 0 h 27437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4882334" h="2743764" extrusionOk="0">
                      <a:moveTo>
                        <a:pt x="0" y="0"/>
                      </a:moveTo>
                      <a:cubicBezTo>
                        <a:pt x="296734" y="-17059"/>
                        <a:pt x="465372" y="-27331"/>
                        <a:pt x="599830" y="0"/>
                      </a:cubicBezTo>
                      <a:cubicBezTo>
                        <a:pt x="734288" y="27331"/>
                        <a:pt x="1124076" y="-19980"/>
                        <a:pt x="1394953" y="0"/>
                      </a:cubicBezTo>
                      <a:cubicBezTo>
                        <a:pt x="1665830" y="19980"/>
                        <a:pt x="1823039" y="-14598"/>
                        <a:pt x="2190076" y="0"/>
                      </a:cubicBezTo>
                      <a:cubicBezTo>
                        <a:pt x="2557113" y="14598"/>
                        <a:pt x="2689640" y="31586"/>
                        <a:pt x="2838728" y="0"/>
                      </a:cubicBezTo>
                      <a:cubicBezTo>
                        <a:pt x="2987816" y="-31586"/>
                        <a:pt x="3462987" y="-12106"/>
                        <a:pt x="3633851" y="0"/>
                      </a:cubicBezTo>
                      <a:cubicBezTo>
                        <a:pt x="3804715" y="12106"/>
                        <a:pt x="4488544" y="-29232"/>
                        <a:pt x="4882334" y="0"/>
                      </a:cubicBezTo>
                      <a:cubicBezTo>
                        <a:pt x="4913509" y="261491"/>
                        <a:pt x="4886407" y="435169"/>
                        <a:pt x="4882334" y="740816"/>
                      </a:cubicBezTo>
                      <a:cubicBezTo>
                        <a:pt x="4878261" y="1046463"/>
                        <a:pt x="4858431" y="1141299"/>
                        <a:pt x="4882334" y="1481633"/>
                      </a:cubicBezTo>
                      <a:cubicBezTo>
                        <a:pt x="4906237" y="1821967"/>
                        <a:pt x="4907782" y="1915623"/>
                        <a:pt x="4882334" y="2085261"/>
                      </a:cubicBezTo>
                      <a:cubicBezTo>
                        <a:pt x="4856886" y="2254899"/>
                        <a:pt x="4893233" y="2599911"/>
                        <a:pt x="4882334" y="2743764"/>
                      </a:cubicBezTo>
                      <a:cubicBezTo>
                        <a:pt x="4691260" y="2745574"/>
                        <a:pt x="4555102" y="2725061"/>
                        <a:pt x="4331328" y="2743764"/>
                      </a:cubicBezTo>
                      <a:cubicBezTo>
                        <a:pt x="4107554" y="2762467"/>
                        <a:pt x="3914440" y="2730514"/>
                        <a:pt x="3536205" y="2743764"/>
                      </a:cubicBezTo>
                      <a:cubicBezTo>
                        <a:pt x="3157970" y="2757014"/>
                        <a:pt x="3203550" y="2748040"/>
                        <a:pt x="2887552" y="2743764"/>
                      </a:cubicBezTo>
                      <a:cubicBezTo>
                        <a:pt x="2571554" y="2739488"/>
                        <a:pt x="2588446" y="2733455"/>
                        <a:pt x="2336546" y="2743764"/>
                      </a:cubicBezTo>
                      <a:cubicBezTo>
                        <a:pt x="2084646" y="2754073"/>
                        <a:pt x="1802289" y="2721024"/>
                        <a:pt x="1541423" y="2743764"/>
                      </a:cubicBezTo>
                      <a:cubicBezTo>
                        <a:pt x="1280557" y="2766504"/>
                        <a:pt x="1068382" y="2729385"/>
                        <a:pt x="746300" y="2743764"/>
                      </a:cubicBezTo>
                      <a:cubicBezTo>
                        <a:pt x="424218" y="2758143"/>
                        <a:pt x="345037" y="2730692"/>
                        <a:pt x="0" y="2743764"/>
                      </a:cubicBezTo>
                      <a:cubicBezTo>
                        <a:pt x="4008" y="2446275"/>
                        <a:pt x="-8699" y="2251776"/>
                        <a:pt x="0" y="2030385"/>
                      </a:cubicBezTo>
                      <a:cubicBezTo>
                        <a:pt x="8699" y="1808994"/>
                        <a:pt x="20951" y="1494994"/>
                        <a:pt x="0" y="1317007"/>
                      </a:cubicBezTo>
                      <a:cubicBezTo>
                        <a:pt x="-20951" y="1139020"/>
                        <a:pt x="-42012" y="406803"/>
                        <a:pt x="0" y="0"/>
                      </a:cubicBezTo>
                      <a:close/>
                    </a:path>
                  </a:pathLst>
                </a:custGeom>
                <a:noFill/>
                <a:ln>
                  <a:solidFill>
                    <a:schemeClr val="bg1">
                      <a:lumMod val="65000"/>
                    </a:schemeClr>
                  </a:solidFill>
                  <a:prstDash val="dash"/>
                  <a:extLst>
                    <a:ext uri="{C807C97D-BFC1-408E-A445-0C87EB9F89A2}">
                      <ask:lineSketchStyleProps xmlns:ask="http://schemas.microsoft.com/office/drawing/2018/sketchyshapes" sd="294935279">
                        <a:prstGeom prst="rect">
                          <a:avLst/>
                        </a:prstGeom>
                        <ask:type>
                          <ask:lineSketchFreehand/>
                        </ask:type>
                      </ask:lineSketchStyleProps>
                    </a:ext>
                  </a:extLst>
                </a:ln>
              </p:spPr>
              <p:txBody>
                <a:bodyPr wrap="square" rtlCol="0">
                  <a:spAutoFit/>
                </a:bodyPr>
                <a:lstStyle/>
                <a:p>
                  <a:pPr algn="just">
                    <a:lnSpc>
                      <a:spcPct val="150000"/>
                    </a:lnSpc>
                  </a:pPr>
                  <a:r>
                    <a:rPr lang="en-US" sz="1200" dirty="0"/>
                    <a:t>The Hong Kong University of Science and Technology [2020 – 2022*]</a:t>
                  </a:r>
                </a:p>
                <a:p>
                  <a:pPr algn="just">
                    <a:lnSpc>
                      <a:spcPct val="150000"/>
                    </a:lnSpc>
                  </a:pPr>
                  <a:r>
                    <a:rPr lang="en-US" sz="1200" i="1" dirty="0"/>
                    <a:t>MSc in Big Data Technology</a:t>
                  </a:r>
                </a:p>
                <a:p>
                  <a:pPr marL="171450" indent="-171450" algn="just">
                    <a:lnSpc>
                      <a:spcPct val="150000"/>
                    </a:lnSpc>
                    <a:buFont typeface="Arial" panose="020B0604020202020204" pitchFamily="34" charset="0"/>
                    <a:buChar char="•"/>
                  </a:pPr>
                  <a:r>
                    <a:rPr lang="en-US" sz="1100" dirty="0"/>
                    <a:t>Distributed Computing</a:t>
                  </a:r>
                </a:p>
                <a:p>
                  <a:pPr marL="171450" indent="-171450" algn="just">
                    <a:lnSpc>
                      <a:spcPct val="150000"/>
                    </a:lnSpc>
                    <a:buFont typeface="Arial" panose="020B0604020202020204" pitchFamily="34" charset="0"/>
                    <a:buChar char="•"/>
                  </a:pPr>
                  <a:r>
                    <a:rPr lang="en-US" sz="1100" dirty="0"/>
                    <a:t>Time Series Analysis</a:t>
                  </a:r>
                </a:p>
                <a:p>
                  <a:pPr marL="171450" indent="-171450" algn="just">
                    <a:lnSpc>
                      <a:spcPct val="150000"/>
                    </a:lnSpc>
                    <a:buFont typeface="Arial" panose="020B0604020202020204" pitchFamily="34" charset="0"/>
                    <a:buChar char="•"/>
                  </a:pPr>
                  <a:r>
                    <a:rPr lang="en-US" sz="1100" dirty="0"/>
                    <a:t>Machine Learning</a:t>
                  </a:r>
                </a:p>
                <a:p>
                  <a:pPr algn="just">
                    <a:lnSpc>
                      <a:spcPct val="150000"/>
                    </a:lnSpc>
                  </a:pPr>
                  <a:r>
                    <a:rPr lang="en-US" sz="1200" dirty="0"/>
                    <a:t>The Hong Kong Polytechnic University [2015 – 2020]</a:t>
                  </a:r>
                </a:p>
                <a:p>
                  <a:pPr algn="just">
                    <a:lnSpc>
                      <a:spcPct val="150000"/>
                    </a:lnSpc>
                  </a:pPr>
                  <a:r>
                    <a:rPr lang="en-US" sz="1100" i="1" dirty="0"/>
                    <a:t>BEng(Hons) in Electronic and Information Engineering, [WGPA </a:t>
                  </a:r>
                  <a:r>
                    <a:rPr lang="en-US" altLang="zh-TW" sz="1100" i="1" dirty="0"/>
                    <a:t>:</a:t>
                  </a:r>
                  <a:r>
                    <a:rPr lang="en-US" sz="1100" i="1" dirty="0"/>
                    <a:t> 3.42]</a:t>
                  </a:r>
                </a:p>
                <a:p>
                  <a:pPr marL="171450" indent="-171450" algn="just">
                    <a:lnSpc>
                      <a:spcPct val="150000"/>
                    </a:lnSpc>
                    <a:buFont typeface="Arial" panose="020B0604020202020204" pitchFamily="34" charset="0"/>
                    <a:buChar char="•"/>
                  </a:pPr>
                  <a:r>
                    <a:rPr lang="en-US" sz="1100" dirty="0"/>
                    <a:t>Circuit Analysis and </a:t>
                  </a:r>
                  <a:r>
                    <a:rPr lang="en-US" altLang="zh-HK" sz="1100" dirty="0"/>
                    <a:t>Logic Design</a:t>
                  </a:r>
                  <a:endParaRPr lang="en-US" sz="1100" dirty="0"/>
                </a:p>
                <a:p>
                  <a:pPr marL="171450" indent="-171450" algn="just">
                    <a:lnSpc>
                      <a:spcPct val="150000"/>
                    </a:lnSpc>
                    <a:buFont typeface="Arial" panose="020B0604020202020204" pitchFamily="34" charset="0"/>
                    <a:buChar char="•"/>
                  </a:pPr>
                  <a:r>
                    <a:rPr lang="en-US" sz="1100" dirty="0"/>
                    <a:t>Embedded System Programming</a:t>
                  </a:r>
                </a:p>
                <a:p>
                  <a:pPr marL="171450" indent="-171450" algn="just">
                    <a:lnSpc>
                      <a:spcPct val="150000"/>
                    </a:lnSpc>
                    <a:buFont typeface="Arial" panose="020B0604020202020204" pitchFamily="34" charset="0"/>
                    <a:buChar char="•"/>
                  </a:pPr>
                  <a:r>
                    <a:rPr lang="en-US" sz="1100" dirty="0"/>
                    <a:t>Machine Learning and IoT</a:t>
                  </a:r>
                </a:p>
              </p:txBody>
            </p:sp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AA4F21F1-D6B4-4C37-B691-7DB5B64CFC29}"/>
                    </a:ext>
                  </a:extLst>
                </p:cNvPr>
                <p:cNvSpPr/>
                <p:nvPr/>
              </p:nvSpPr>
              <p:spPr>
                <a:xfrm>
                  <a:off x="4674977" y="1890942"/>
                  <a:ext cx="2357821" cy="573940"/>
                </a:xfrm>
                <a:custGeom>
                  <a:avLst/>
                  <a:gdLst>
                    <a:gd name="connsiteX0" fmla="*/ 0 w 2357821"/>
                    <a:gd name="connsiteY0" fmla="*/ 0 h 573940"/>
                    <a:gd name="connsiteX1" fmla="*/ 636612 w 2357821"/>
                    <a:gd name="connsiteY1" fmla="*/ 0 h 573940"/>
                    <a:gd name="connsiteX2" fmla="*/ 1155332 w 2357821"/>
                    <a:gd name="connsiteY2" fmla="*/ 0 h 573940"/>
                    <a:gd name="connsiteX3" fmla="*/ 1674053 w 2357821"/>
                    <a:gd name="connsiteY3" fmla="*/ 0 h 573940"/>
                    <a:gd name="connsiteX4" fmla="*/ 2357821 w 2357821"/>
                    <a:gd name="connsiteY4" fmla="*/ 0 h 573940"/>
                    <a:gd name="connsiteX5" fmla="*/ 2357821 w 2357821"/>
                    <a:gd name="connsiteY5" fmla="*/ 573940 h 573940"/>
                    <a:gd name="connsiteX6" fmla="*/ 1721209 w 2357821"/>
                    <a:gd name="connsiteY6" fmla="*/ 573940 h 573940"/>
                    <a:gd name="connsiteX7" fmla="*/ 1131754 w 2357821"/>
                    <a:gd name="connsiteY7" fmla="*/ 573940 h 573940"/>
                    <a:gd name="connsiteX8" fmla="*/ 542299 w 2357821"/>
                    <a:gd name="connsiteY8" fmla="*/ 573940 h 573940"/>
                    <a:gd name="connsiteX9" fmla="*/ 0 w 2357821"/>
                    <a:gd name="connsiteY9" fmla="*/ 573940 h 573940"/>
                    <a:gd name="connsiteX10" fmla="*/ 0 w 2357821"/>
                    <a:gd name="connsiteY10" fmla="*/ 0 h 5739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2357821" h="573940" fill="none" extrusionOk="0">
                      <a:moveTo>
                        <a:pt x="0" y="0"/>
                      </a:moveTo>
                      <a:cubicBezTo>
                        <a:pt x="216125" y="9233"/>
                        <a:pt x="422472" y="-30396"/>
                        <a:pt x="636612" y="0"/>
                      </a:cubicBezTo>
                      <a:cubicBezTo>
                        <a:pt x="850752" y="30396"/>
                        <a:pt x="936192" y="-17334"/>
                        <a:pt x="1155332" y="0"/>
                      </a:cubicBezTo>
                      <a:cubicBezTo>
                        <a:pt x="1374472" y="17334"/>
                        <a:pt x="1415347" y="-24323"/>
                        <a:pt x="1674053" y="0"/>
                      </a:cubicBezTo>
                      <a:cubicBezTo>
                        <a:pt x="1932759" y="24323"/>
                        <a:pt x="2162420" y="-7063"/>
                        <a:pt x="2357821" y="0"/>
                      </a:cubicBezTo>
                      <a:cubicBezTo>
                        <a:pt x="2338926" y="239364"/>
                        <a:pt x="2371294" y="368303"/>
                        <a:pt x="2357821" y="573940"/>
                      </a:cubicBezTo>
                      <a:cubicBezTo>
                        <a:pt x="2058898" y="595845"/>
                        <a:pt x="1892879" y="592049"/>
                        <a:pt x="1721209" y="573940"/>
                      </a:cubicBezTo>
                      <a:cubicBezTo>
                        <a:pt x="1549539" y="555831"/>
                        <a:pt x="1339504" y="589834"/>
                        <a:pt x="1131754" y="573940"/>
                      </a:cubicBezTo>
                      <a:cubicBezTo>
                        <a:pt x="924005" y="558046"/>
                        <a:pt x="814979" y="584423"/>
                        <a:pt x="542299" y="573940"/>
                      </a:cubicBezTo>
                      <a:cubicBezTo>
                        <a:pt x="269620" y="563457"/>
                        <a:pt x="146519" y="549510"/>
                        <a:pt x="0" y="573940"/>
                      </a:cubicBezTo>
                      <a:cubicBezTo>
                        <a:pt x="-10685" y="421541"/>
                        <a:pt x="-17274" y="214652"/>
                        <a:pt x="0" y="0"/>
                      </a:cubicBezTo>
                      <a:close/>
                    </a:path>
                    <a:path w="2357821" h="573940" stroke="0" extrusionOk="0">
                      <a:moveTo>
                        <a:pt x="0" y="0"/>
                      </a:moveTo>
                      <a:cubicBezTo>
                        <a:pt x="172713" y="23426"/>
                        <a:pt x="381412" y="-23858"/>
                        <a:pt x="518721" y="0"/>
                      </a:cubicBezTo>
                      <a:cubicBezTo>
                        <a:pt x="656030" y="23858"/>
                        <a:pt x="977755" y="25388"/>
                        <a:pt x="1155332" y="0"/>
                      </a:cubicBezTo>
                      <a:cubicBezTo>
                        <a:pt x="1332909" y="-25388"/>
                        <a:pt x="1459683" y="-22756"/>
                        <a:pt x="1697631" y="0"/>
                      </a:cubicBezTo>
                      <a:cubicBezTo>
                        <a:pt x="1935579" y="22756"/>
                        <a:pt x="2189641" y="32289"/>
                        <a:pt x="2357821" y="0"/>
                      </a:cubicBezTo>
                      <a:cubicBezTo>
                        <a:pt x="2358237" y="246215"/>
                        <a:pt x="2337306" y="322811"/>
                        <a:pt x="2357821" y="573940"/>
                      </a:cubicBezTo>
                      <a:cubicBezTo>
                        <a:pt x="2065842" y="561512"/>
                        <a:pt x="2020789" y="564029"/>
                        <a:pt x="1768366" y="573940"/>
                      </a:cubicBezTo>
                      <a:cubicBezTo>
                        <a:pt x="1515944" y="583851"/>
                        <a:pt x="1379165" y="597062"/>
                        <a:pt x="1178911" y="573940"/>
                      </a:cubicBezTo>
                      <a:cubicBezTo>
                        <a:pt x="978658" y="550818"/>
                        <a:pt x="746999" y="571067"/>
                        <a:pt x="636612" y="573940"/>
                      </a:cubicBezTo>
                      <a:cubicBezTo>
                        <a:pt x="526225" y="576813"/>
                        <a:pt x="132657" y="593639"/>
                        <a:pt x="0" y="573940"/>
                      </a:cubicBezTo>
                      <a:cubicBezTo>
                        <a:pt x="-21065" y="375961"/>
                        <a:pt x="21069" y="163745"/>
                        <a:pt x="0" y="0"/>
                      </a:cubicBezTo>
                      <a:close/>
                    </a:path>
                  </a:pathLst>
                </a:custGeom>
                <a:ln>
                  <a:noFill/>
                  <a:extLst>
                    <a:ext uri="{C807C97D-BFC1-408E-A445-0C87EB9F89A2}">
                      <ask:lineSketchStyleProps xmlns:ask="http://schemas.microsoft.com/office/drawing/2018/sketchyshapes" sd="2209726980">
                        <a:prstGeom prst="rect">
                          <a:avLst/>
                        </a:prstGeom>
                        <ask:type>
                          <ask:lineSketchFreehand/>
                        </ask:type>
                      </ask:lineSketchStyleProps>
                    </a:ext>
                  </a:extLst>
                </a:ln>
              </p:spPr>
              <p:txBody>
                <a:bodyPr wrap="square">
                  <a:spAutoFit/>
                </a:bodyPr>
                <a:lstStyle/>
                <a:p>
                  <a:pPr marL="171450" indent="-171450">
                    <a:lnSpc>
                      <a:spcPct val="150000"/>
                    </a:lnSpc>
                    <a:buFont typeface="Arial" panose="020B0604020202020204" pitchFamily="34" charset="0"/>
                    <a:buChar char="•"/>
                  </a:pPr>
                  <a:r>
                    <a:rPr lang="en-US" altLang="zh-HK" sz="1100" dirty="0"/>
                    <a:t>Microcontroller System and Interface Design</a:t>
                  </a:r>
                </a:p>
              </p:txBody>
            </p:sp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54CB268C-6301-4D81-ADCC-A3F32CC56010}"/>
                    </a:ext>
                  </a:extLst>
                </p:cNvPr>
                <p:cNvSpPr/>
                <p:nvPr/>
              </p:nvSpPr>
              <p:spPr>
                <a:xfrm>
                  <a:off x="4700854" y="616234"/>
                  <a:ext cx="2357821" cy="827855"/>
                </a:xfrm>
                <a:custGeom>
                  <a:avLst/>
                  <a:gdLst>
                    <a:gd name="connsiteX0" fmla="*/ 0 w 2357821"/>
                    <a:gd name="connsiteY0" fmla="*/ 0 h 827855"/>
                    <a:gd name="connsiteX1" fmla="*/ 613033 w 2357821"/>
                    <a:gd name="connsiteY1" fmla="*/ 0 h 827855"/>
                    <a:gd name="connsiteX2" fmla="*/ 1226067 w 2357821"/>
                    <a:gd name="connsiteY2" fmla="*/ 0 h 827855"/>
                    <a:gd name="connsiteX3" fmla="*/ 1815522 w 2357821"/>
                    <a:gd name="connsiteY3" fmla="*/ 0 h 827855"/>
                    <a:gd name="connsiteX4" fmla="*/ 2357821 w 2357821"/>
                    <a:gd name="connsiteY4" fmla="*/ 0 h 827855"/>
                    <a:gd name="connsiteX5" fmla="*/ 2357821 w 2357821"/>
                    <a:gd name="connsiteY5" fmla="*/ 413928 h 827855"/>
                    <a:gd name="connsiteX6" fmla="*/ 2357821 w 2357821"/>
                    <a:gd name="connsiteY6" fmla="*/ 827855 h 827855"/>
                    <a:gd name="connsiteX7" fmla="*/ 1815522 w 2357821"/>
                    <a:gd name="connsiteY7" fmla="*/ 827855 h 827855"/>
                    <a:gd name="connsiteX8" fmla="*/ 1178911 w 2357821"/>
                    <a:gd name="connsiteY8" fmla="*/ 827855 h 827855"/>
                    <a:gd name="connsiteX9" fmla="*/ 613033 w 2357821"/>
                    <a:gd name="connsiteY9" fmla="*/ 827855 h 827855"/>
                    <a:gd name="connsiteX10" fmla="*/ 0 w 2357821"/>
                    <a:gd name="connsiteY10" fmla="*/ 827855 h 827855"/>
                    <a:gd name="connsiteX11" fmla="*/ 0 w 2357821"/>
                    <a:gd name="connsiteY11" fmla="*/ 397370 h 827855"/>
                    <a:gd name="connsiteX12" fmla="*/ 0 w 2357821"/>
                    <a:gd name="connsiteY12" fmla="*/ 0 h 8278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2357821" h="827855" fill="none" extrusionOk="0">
                      <a:moveTo>
                        <a:pt x="0" y="0"/>
                      </a:moveTo>
                      <a:cubicBezTo>
                        <a:pt x="277480" y="12801"/>
                        <a:pt x="343678" y="-6899"/>
                        <a:pt x="613033" y="0"/>
                      </a:cubicBezTo>
                      <a:cubicBezTo>
                        <a:pt x="882388" y="6899"/>
                        <a:pt x="1038755" y="16723"/>
                        <a:pt x="1226067" y="0"/>
                      </a:cubicBezTo>
                      <a:cubicBezTo>
                        <a:pt x="1413379" y="-16723"/>
                        <a:pt x="1692083" y="-7507"/>
                        <a:pt x="1815522" y="0"/>
                      </a:cubicBezTo>
                      <a:cubicBezTo>
                        <a:pt x="1938962" y="7507"/>
                        <a:pt x="2182766" y="-14404"/>
                        <a:pt x="2357821" y="0"/>
                      </a:cubicBezTo>
                      <a:cubicBezTo>
                        <a:pt x="2363020" y="182091"/>
                        <a:pt x="2364802" y="216157"/>
                        <a:pt x="2357821" y="413928"/>
                      </a:cubicBezTo>
                      <a:cubicBezTo>
                        <a:pt x="2350840" y="611699"/>
                        <a:pt x="2357227" y="641906"/>
                        <a:pt x="2357821" y="827855"/>
                      </a:cubicBezTo>
                      <a:cubicBezTo>
                        <a:pt x="2087987" y="840229"/>
                        <a:pt x="2059624" y="839414"/>
                        <a:pt x="1815522" y="827855"/>
                      </a:cubicBezTo>
                      <a:cubicBezTo>
                        <a:pt x="1571420" y="816296"/>
                        <a:pt x="1425958" y="808871"/>
                        <a:pt x="1178911" y="827855"/>
                      </a:cubicBezTo>
                      <a:cubicBezTo>
                        <a:pt x="931864" y="846839"/>
                        <a:pt x="871632" y="816281"/>
                        <a:pt x="613033" y="827855"/>
                      </a:cubicBezTo>
                      <a:cubicBezTo>
                        <a:pt x="354434" y="839429"/>
                        <a:pt x="184914" y="849963"/>
                        <a:pt x="0" y="827855"/>
                      </a:cubicBezTo>
                      <a:cubicBezTo>
                        <a:pt x="-735" y="688863"/>
                        <a:pt x="20282" y="589248"/>
                        <a:pt x="0" y="397370"/>
                      </a:cubicBezTo>
                      <a:cubicBezTo>
                        <a:pt x="-20282" y="205492"/>
                        <a:pt x="14467" y="94542"/>
                        <a:pt x="0" y="0"/>
                      </a:cubicBezTo>
                      <a:close/>
                    </a:path>
                    <a:path w="2357821" h="827855" stroke="0" extrusionOk="0">
                      <a:moveTo>
                        <a:pt x="0" y="0"/>
                      </a:moveTo>
                      <a:cubicBezTo>
                        <a:pt x="240659" y="6445"/>
                        <a:pt x="386357" y="6965"/>
                        <a:pt x="565877" y="0"/>
                      </a:cubicBezTo>
                      <a:cubicBezTo>
                        <a:pt x="745397" y="-6965"/>
                        <a:pt x="1008436" y="23492"/>
                        <a:pt x="1178911" y="0"/>
                      </a:cubicBezTo>
                      <a:cubicBezTo>
                        <a:pt x="1349386" y="-23492"/>
                        <a:pt x="1568955" y="-22823"/>
                        <a:pt x="1721209" y="0"/>
                      </a:cubicBezTo>
                      <a:cubicBezTo>
                        <a:pt x="1873463" y="22823"/>
                        <a:pt x="2080782" y="-1573"/>
                        <a:pt x="2357821" y="0"/>
                      </a:cubicBezTo>
                      <a:cubicBezTo>
                        <a:pt x="2344327" y="113396"/>
                        <a:pt x="2365687" y="307965"/>
                        <a:pt x="2357821" y="430485"/>
                      </a:cubicBezTo>
                      <a:cubicBezTo>
                        <a:pt x="2349955" y="553006"/>
                        <a:pt x="2361934" y="676822"/>
                        <a:pt x="2357821" y="827855"/>
                      </a:cubicBezTo>
                      <a:cubicBezTo>
                        <a:pt x="2176511" y="807494"/>
                        <a:pt x="2088802" y="812650"/>
                        <a:pt x="1839100" y="827855"/>
                      </a:cubicBezTo>
                      <a:cubicBezTo>
                        <a:pt x="1589398" y="843060"/>
                        <a:pt x="1536349" y="810061"/>
                        <a:pt x="1296802" y="827855"/>
                      </a:cubicBezTo>
                      <a:cubicBezTo>
                        <a:pt x="1057255" y="845649"/>
                        <a:pt x="890287" y="839702"/>
                        <a:pt x="754503" y="827855"/>
                      </a:cubicBezTo>
                      <a:cubicBezTo>
                        <a:pt x="618719" y="816008"/>
                        <a:pt x="199254" y="794665"/>
                        <a:pt x="0" y="827855"/>
                      </a:cubicBezTo>
                      <a:cubicBezTo>
                        <a:pt x="-18808" y="672269"/>
                        <a:pt x="13568" y="513531"/>
                        <a:pt x="0" y="430485"/>
                      </a:cubicBezTo>
                      <a:cubicBezTo>
                        <a:pt x="-13568" y="347439"/>
                        <a:pt x="-13315" y="146511"/>
                        <a:pt x="0" y="0"/>
                      </a:cubicBezTo>
                      <a:close/>
                    </a:path>
                  </a:pathLst>
                </a:custGeom>
                <a:ln>
                  <a:noFill/>
                  <a:extLst>
                    <a:ext uri="{C807C97D-BFC1-408E-A445-0C87EB9F89A2}">
                      <ask:lineSketchStyleProps xmlns:ask="http://schemas.microsoft.com/office/drawing/2018/sketchyshapes" sd="3168424303">
                        <a:prstGeom prst="rect">
                          <a:avLst/>
                        </a:prstGeom>
                        <ask:type>
                          <ask:lineSketchFreehand/>
                        </ask:type>
                      </ask:lineSketchStyleProps>
                    </a:ext>
                  </a:extLst>
                </a:ln>
              </p:spPr>
              <p:txBody>
                <a:bodyPr wrap="square">
                  <a:spAutoFit/>
                </a:bodyPr>
                <a:lstStyle/>
                <a:p>
                  <a:pPr marL="171450" indent="-171450">
                    <a:lnSpc>
                      <a:spcPct val="150000"/>
                    </a:lnSpc>
                    <a:buFont typeface="Arial" panose="020B0604020202020204" pitchFamily="34" charset="0"/>
                    <a:buChar char="•"/>
                  </a:pPr>
                  <a:r>
                    <a:rPr lang="en-US" altLang="zh-HK" sz="1100" dirty="0"/>
                    <a:t>Data Analytics Techniques</a:t>
                  </a:r>
                </a:p>
                <a:p>
                  <a:pPr marL="171450" indent="-171450">
                    <a:lnSpc>
                      <a:spcPct val="150000"/>
                    </a:lnSpc>
                    <a:buFont typeface="Arial" panose="020B0604020202020204" pitchFamily="34" charset="0"/>
                    <a:buChar char="•"/>
                  </a:pPr>
                  <a:r>
                    <a:rPr lang="en-US" altLang="zh-HK" sz="1100" dirty="0"/>
                    <a:t>Parallel Computing</a:t>
                  </a:r>
                </a:p>
                <a:p>
                  <a:pPr marL="171450" indent="-171450">
                    <a:lnSpc>
                      <a:spcPct val="150000"/>
                    </a:lnSpc>
                    <a:buFont typeface="Arial" panose="020B0604020202020204" pitchFamily="34" charset="0"/>
                    <a:buChar char="•"/>
                  </a:pPr>
                  <a:r>
                    <a:rPr lang="en-US" altLang="zh-HK" sz="1100" dirty="0"/>
                    <a:t>Graph Analytics </a:t>
                  </a:r>
                </a:p>
              </p:txBody>
            </p:sp>
          </p:grp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C742958-BA24-4C67-BF95-FB1C2B52BEF1}"/>
                  </a:ext>
                </a:extLst>
              </p:cNvPr>
              <p:cNvSpPr txBox="1"/>
              <p:nvPr/>
            </p:nvSpPr>
            <p:spPr>
              <a:xfrm>
                <a:off x="6015960" y="338947"/>
                <a:ext cx="625492" cy="230832"/>
              </a:xfrm>
              <a:custGeom>
                <a:avLst/>
                <a:gdLst>
                  <a:gd name="connsiteX0" fmla="*/ 0 w 625492"/>
                  <a:gd name="connsiteY0" fmla="*/ 0 h 230832"/>
                  <a:gd name="connsiteX1" fmla="*/ 625492 w 625492"/>
                  <a:gd name="connsiteY1" fmla="*/ 0 h 230832"/>
                  <a:gd name="connsiteX2" fmla="*/ 625492 w 625492"/>
                  <a:gd name="connsiteY2" fmla="*/ 230832 h 230832"/>
                  <a:gd name="connsiteX3" fmla="*/ 0 w 625492"/>
                  <a:gd name="connsiteY3" fmla="*/ 230832 h 230832"/>
                  <a:gd name="connsiteX4" fmla="*/ 0 w 625492"/>
                  <a:gd name="connsiteY4" fmla="*/ 0 h 2308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25492" h="230832" extrusionOk="0">
                    <a:moveTo>
                      <a:pt x="0" y="0"/>
                    </a:moveTo>
                    <a:cubicBezTo>
                      <a:pt x="136819" y="7637"/>
                      <a:pt x="356919" y="5143"/>
                      <a:pt x="625492" y="0"/>
                    </a:cubicBezTo>
                    <a:cubicBezTo>
                      <a:pt x="626456" y="69226"/>
                      <a:pt x="632809" y="147639"/>
                      <a:pt x="625492" y="230832"/>
                    </a:cubicBezTo>
                    <a:cubicBezTo>
                      <a:pt x="345924" y="215158"/>
                      <a:pt x="151999" y="257543"/>
                      <a:pt x="0" y="230832"/>
                    </a:cubicBezTo>
                    <a:cubicBezTo>
                      <a:pt x="-4963" y="130153"/>
                      <a:pt x="5156" y="62885"/>
                      <a:pt x="0" y="0"/>
                    </a:cubicBezTo>
                    <a:close/>
                  </a:path>
                </a:pathLst>
              </a:custGeom>
              <a:noFill/>
              <a:ln>
                <a:noFill/>
                <a:extLst>
                  <a:ext uri="{C807C97D-BFC1-408E-A445-0C87EB9F89A2}">
                    <ask:lineSketchStyleProps xmlns:ask="http://schemas.microsoft.com/office/drawing/2018/sketchyshapes" sd="2551300831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900" dirty="0"/>
                  <a:t>*planned</a:t>
                </a:r>
              </a:p>
            </p:txBody>
          </p: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A7B3F5B-FDCE-46EB-B574-288AD4C330C0}"/>
                </a:ext>
              </a:extLst>
            </p:cNvPr>
            <p:cNvSpPr txBox="1"/>
            <p:nvPr/>
          </p:nvSpPr>
          <p:spPr>
            <a:xfrm>
              <a:off x="4154391" y="123909"/>
              <a:ext cx="889987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100" b="1" i="1" dirty="0"/>
                <a:t>EDUCATION</a:t>
              </a:r>
              <a:endParaRPr lang="en-GB" sz="1100" b="1" i="1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008541D-453C-4277-B583-1FB7564C4C42}"/>
              </a:ext>
            </a:extLst>
          </p:cNvPr>
          <p:cNvGrpSpPr/>
          <p:nvPr/>
        </p:nvGrpSpPr>
        <p:grpSpPr>
          <a:xfrm>
            <a:off x="2300927" y="3044862"/>
            <a:ext cx="4414469" cy="1578826"/>
            <a:chOff x="2300927" y="2762521"/>
            <a:chExt cx="4414469" cy="1578826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71C65147-49CF-4A79-A488-557E49ADCB04}"/>
                </a:ext>
              </a:extLst>
            </p:cNvPr>
            <p:cNvSpPr/>
            <p:nvPr/>
          </p:nvSpPr>
          <p:spPr>
            <a:xfrm>
              <a:off x="2300927" y="2892617"/>
              <a:ext cx="4414469" cy="1448730"/>
            </a:xfrm>
            <a:custGeom>
              <a:avLst/>
              <a:gdLst>
                <a:gd name="connsiteX0" fmla="*/ 0 w 4414469"/>
                <a:gd name="connsiteY0" fmla="*/ 0 h 1448730"/>
                <a:gd name="connsiteX1" fmla="*/ 498204 w 4414469"/>
                <a:gd name="connsiteY1" fmla="*/ 0 h 1448730"/>
                <a:gd name="connsiteX2" fmla="*/ 1128843 w 4414469"/>
                <a:gd name="connsiteY2" fmla="*/ 0 h 1448730"/>
                <a:gd name="connsiteX3" fmla="*/ 1715337 w 4414469"/>
                <a:gd name="connsiteY3" fmla="*/ 0 h 1448730"/>
                <a:gd name="connsiteX4" fmla="*/ 2390120 w 4414469"/>
                <a:gd name="connsiteY4" fmla="*/ 0 h 1448730"/>
                <a:gd name="connsiteX5" fmla="*/ 2888324 w 4414469"/>
                <a:gd name="connsiteY5" fmla="*/ 0 h 1448730"/>
                <a:gd name="connsiteX6" fmla="*/ 3518962 w 4414469"/>
                <a:gd name="connsiteY6" fmla="*/ 0 h 1448730"/>
                <a:gd name="connsiteX7" fmla="*/ 4414469 w 4414469"/>
                <a:gd name="connsiteY7" fmla="*/ 0 h 1448730"/>
                <a:gd name="connsiteX8" fmla="*/ 4414469 w 4414469"/>
                <a:gd name="connsiteY8" fmla="*/ 497397 h 1448730"/>
                <a:gd name="connsiteX9" fmla="*/ 4414469 w 4414469"/>
                <a:gd name="connsiteY9" fmla="*/ 951333 h 1448730"/>
                <a:gd name="connsiteX10" fmla="*/ 4414469 w 4414469"/>
                <a:gd name="connsiteY10" fmla="*/ 1448730 h 1448730"/>
                <a:gd name="connsiteX11" fmla="*/ 3827975 w 4414469"/>
                <a:gd name="connsiteY11" fmla="*/ 1448730 h 1448730"/>
                <a:gd name="connsiteX12" fmla="*/ 3329771 w 4414469"/>
                <a:gd name="connsiteY12" fmla="*/ 1448730 h 1448730"/>
                <a:gd name="connsiteX13" fmla="*/ 2787422 w 4414469"/>
                <a:gd name="connsiteY13" fmla="*/ 1448730 h 1448730"/>
                <a:gd name="connsiteX14" fmla="*/ 2068494 w 4414469"/>
                <a:gd name="connsiteY14" fmla="*/ 1448730 h 1448730"/>
                <a:gd name="connsiteX15" fmla="*/ 1570290 w 4414469"/>
                <a:gd name="connsiteY15" fmla="*/ 1448730 h 1448730"/>
                <a:gd name="connsiteX16" fmla="*/ 895507 w 4414469"/>
                <a:gd name="connsiteY16" fmla="*/ 1448730 h 1448730"/>
                <a:gd name="connsiteX17" fmla="*/ 0 w 4414469"/>
                <a:gd name="connsiteY17" fmla="*/ 1448730 h 1448730"/>
                <a:gd name="connsiteX18" fmla="*/ 0 w 4414469"/>
                <a:gd name="connsiteY18" fmla="*/ 936845 h 1448730"/>
                <a:gd name="connsiteX19" fmla="*/ 0 w 4414469"/>
                <a:gd name="connsiteY19" fmla="*/ 497397 h 1448730"/>
                <a:gd name="connsiteX20" fmla="*/ 0 w 4414469"/>
                <a:gd name="connsiteY20" fmla="*/ 0 h 1448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414469" h="1448730" fill="none" extrusionOk="0">
                  <a:moveTo>
                    <a:pt x="0" y="0"/>
                  </a:moveTo>
                  <a:cubicBezTo>
                    <a:pt x="112732" y="19956"/>
                    <a:pt x="300202" y="-6395"/>
                    <a:pt x="498204" y="0"/>
                  </a:cubicBezTo>
                  <a:cubicBezTo>
                    <a:pt x="696206" y="6395"/>
                    <a:pt x="851152" y="5897"/>
                    <a:pt x="1128843" y="0"/>
                  </a:cubicBezTo>
                  <a:cubicBezTo>
                    <a:pt x="1406534" y="-5897"/>
                    <a:pt x="1569602" y="22009"/>
                    <a:pt x="1715337" y="0"/>
                  </a:cubicBezTo>
                  <a:cubicBezTo>
                    <a:pt x="1861072" y="-22009"/>
                    <a:pt x="2098705" y="25631"/>
                    <a:pt x="2390120" y="0"/>
                  </a:cubicBezTo>
                  <a:cubicBezTo>
                    <a:pt x="2681535" y="-25631"/>
                    <a:pt x="2652810" y="15562"/>
                    <a:pt x="2888324" y="0"/>
                  </a:cubicBezTo>
                  <a:cubicBezTo>
                    <a:pt x="3123838" y="-15562"/>
                    <a:pt x="3222723" y="-12156"/>
                    <a:pt x="3518962" y="0"/>
                  </a:cubicBezTo>
                  <a:cubicBezTo>
                    <a:pt x="3815201" y="12156"/>
                    <a:pt x="4065783" y="19013"/>
                    <a:pt x="4414469" y="0"/>
                  </a:cubicBezTo>
                  <a:cubicBezTo>
                    <a:pt x="4428538" y="232394"/>
                    <a:pt x="4417906" y="324438"/>
                    <a:pt x="4414469" y="497397"/>
                  </a:cubicBezTo>
                  <a:cubicBezTo>
                    <a:pt x="4411032" y="670356"/>
                    <a:pt x="4395185" y="830490"/>
                    <a:pt x="4414469" y="951333"/>
                  </a:cubicBezTo>
                  <a:cubicBezTo>
                    <a:pt x="4433753" y="1072176"/>
                    <a:pt x="4432408" y="1269557"/>
                    <a:pt x="4414469" y="1448730"/>
                  </a:cubicBezTo>
                  <a:cubicBezTo>
                    <a:pt x="4167486" y="1470838"/>
                    <a:pt x="3996189" y="1442818"/>
                    <a:pt x="3827975" y="1448730"/>
                  </a:cubicBezTo>
                  <a:cubicBezTo>
                    <a:pt x="3659761" y="1454642"/>
                    <a:pt x="3487763" y="1437602"/>
                    <a:pt x="3329771" y="1448730"/>
                  </a:cubicBezTo>
                  <a:cubicBezTo>
                    <a:pt x="3171779" y="1459858"/>
                    <a:pt x="3011666" y="1448619"/>
                    <a:pt x="2787422" y="1448730"/>
                  </a:cubicBezTo>
                  <a:cubicBezTo>
                    <a:pt x="2563178" y="1448841"/>
                    <a:pt x="2249598" y="1458218"/>
                    <a:pt x="2068494" y="1448730"/>
                  </a:cubicBezTo>
                  <a:cubicBezTo>
                    <a:pt x="1887390" y="1439242"/>
                    <a:pt x="1691705" y="1443145"/>
                    <a:pt x="1570290" y="1448730"/>
                  </a:cubicBezTo>
                  <a:cubicBezTo>
                    <a:pt x="1448875" y="1454315"/>
                    <a:pt x="1083321" y="1472943"/>
                    <a:pt x="895507" y="1448730"/>
                  </a:cubicBezTo>
                  <a:cubicBezTo>
                    <a:pt x="707693" y="1424517"/>
                    <a:pt x="210456" y="1477977"/>
                    <a:pt x="0" y="1448730"/>
                  </a:cubicBezTo>
                  <a:cubicBezTo>
                    <a:pt x="-11444" y="1240829"/>
                    <a:pt x="-16490" y="1111716"/>
                    <a:pt x="0" y="936845"/>
                  </a:cubicBezTo>
                  <a:cubicBezTo>
                    <a:pt x="16490" y="761974"/>
                    <a:pt x="-15583" y="656946"/>
                    <a:pt x="0" y="497397"/>
                  </a:cubicBezTo>
                  <a:cubicBezTo>
                    <a:pt x="15583" y="337848"/>
                    <a:pt x="19924" y="218923"/>
                    <a:pt x="0" y="0"/>
                  </a:cubicBezTo>
                  <a:close/>
                </a:path>
                <a:path w="4414469" h="1448730" stroke="0" extrusionOk="0">
                  <a:moveTo>
                    <a:pt x="0" y="0"/>
                  </a:moveTo>
                  <a:cubicBezTo>
                    <a:pt x="239555" y="-11564"/>
                    <a:pt x="407514" y="-7732"/>
                    <a:pt x="674783" y="0"/>
                  </a:cubicBezTo>
                  <a:cubicBezTo>
                    <a:pt x="942052" y="7732"/>
                    <a:pt x="1040650" y="9074"/>
                    <a:pt x="1172987" y="0"/>
                  </a:cubicBezTo>
                  <a:cubicBezTo>
                    <a:pt x="1305324" y="-9074"/>
                    <a:pt x="1451638" y="16530"/>
                    <a:pt x="1715337" y="0"/>
                  </a:cubicBezTo>
                  <a:cubicBezTo>
                    <a:pt x="1979036" y="-16530"/>
                    <a:pt x="2141310" y="23048"/>
                    <a:pt x="2434264" y="0"/>
                  </a:cubicBezTo>
                  <a:cubicBezTo>
                    <a:pt x="2727218" y="-23048"/>
                    <a:pt x="2905820" y="-28213"/>
                    <a:pt x="3153192" y="0"/>
                  </a:cubicBezTo>
                  <a:cubicBezTo>
                    <a:pt x="3400564" y="28213"/>
                    <a:pt x="3598287" y="17593"/>
                    <a:pt x="3827975" y="0"/>
                  </a:cubicBezTo>
                  <a:cubicBezTo>
                    <a:pt x="4057663" y="-17593"/>
                    <a:pt x="4157938" y="-16593"/>
                    <a:pt x="4414469" y="0"/>
                  </a:cubicBezTo>
                  <a:cubicBezTo>
                    <a:pt x="4399813" y="232954"/>
                    <a:pt x="4428612" y="257690"/>
                    <a:pt x="4414469" y="482910"/>
                  </a:cubicBezTo>
                  <a:cubicBezTo>
                    <a:pt x="4400327" y="708130"/>
                    <a:pt x="4434766" y="812426"/>
                    <a:pt x="4414469" y="936845"/>
                  </a:cubicBezTo>
                  <a:cubicBezTo>
                    <a:pt x="4394172" y="1061264"/>
                    <a:pt x="4411950" y="1251990"/>
                    <a:pt x="4414469" y="1448730"/>
                  </a:cubicBezTo>
                  <a:cubicBezTo>
                    <a:pt x="4084256" y="1451970"/>
                    <a:pt x="4020013" y="1479051"/>
                    <a:pt x="3739686" y="1448730"/>
                  </a:cubicBezTo>
                  <a:cubicBezTo>
                    <a:pt x="3459359" y="1418409"/>
                    <a:pt x="3305765" y="1448459"/>
                    <a:pt x="3064903" y="1448730"/>
                  </a:cubicBezTo>
                  <a:cubicBezTo>
                    <a:pt x="2824041" y="1449001"/>
                    <a:pt x="2697863" y="1452347"/>
                    <a:pt x="2478409" y="1448730"/>
                  </a:cubicBezTo>
                  <a:cubicBezTo>
                    <a:pt x="2258955" y="1445113"/>
                    <a:pt x="1973965" y="1447013"/>
                    <a:pt x="1847771" y="1448730"/>
                  </a:cubicBezTo>
                  <a:cubicBezTo>
                    <a:pt x="1721577" y="1450447"/>
                    <a:pt x="1499660" y="1459387"/>
                    <a:pt x="1261277" y="1448730"/>
                  </a:cubicBezTo>
                  <a:cubicBezTo>
                    <a:pt x="1022894" y="1438073"/>
                    <a:pt x="721602" y="1462969"/>
                    <a:pt x="586494" y="1448730"/>
                  </a:cubicBezTo>
                  <a:cubicBezTo>
                    <a:pt x="451386" y="1434491"/>
                    <a:pt x="140233" y="1441392"/>
                    <a:pt x="0" y="1448730"/>
                  </a:cubicBezTo>
                  <a:cubicBezTo>
                    <a:pt x="17259" y="1192972"/>
                    <a:pt x="-15806" y="1153557"/>
                    <a:pt x="0" y="936845"/>
                  </a:cubicBezTo>
                  <a:cubicBezTo>
                    <a:pt x="15806" y="720134"/>
                    <a:pt x="-9559" y="592629"/>
                    <a:pt x="0" y="482910"/>
                  </a:cubicBezTo>
                  <a:cubicBezTo>
                    <a:pt x="9559" y="373191"/>
                    <a:pt x="-2589" y="157679"/>
                    <a:pt x="0" y="0"/>
                  </a:cubicBezTo>
                  <a:close/>
                </a:path>
              </a:pathLst>
            </a:custGeom>
            <a:ln>
              <a:solidFill>
                <a:schemeClr val="bg1">
                  <a:lumMod val="65000"/>
                </a:schemeClr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 sd="354863233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txBody>
            <a:bodyPr wrap="square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sz="1200" b="1" i="1" dirty="0"/>
                <a:t>Stack</a:t>
              </a:r>
              <a:r>
                <a:rPr lang="en-US" sz="1200" b="1" dirty="0"/>
                <a:t>:</a:t>
              </a:r>
              <a:r>
                <a:rPr lang="en-US" sz="1200" dirty="0"/>
                <a:t> </a:t>
              </a:r>
              <a:r>
                <a:rPr lang="en-US" sz="1200" i="1" dirty="0"/>
                <a:t>Skilled</a:t>
              </a:r>
              <a:r>
                <a:rPr lang="en-US" sz="1200" dirty="0"/>
                <a:t> in Python, Linux, C/C++, Arduino, SQL;  </a:t>
              </a:r>
              <a:r>
                <a:rPr lang="en-US" sz="1200" i="1" dirty="0"/>
                <a:t>Experience</a:t>
              </a:r>
              <a:r>
                <a:rPr lang="en-US" sz="1200" dirty="0"/>
                <a:t> in Big Data Stack (Hadoop, Spark); </a:t>
              </a:r>
              <a:r>
                <a:rPr lang="en-US" sz="1200" i="1" dirty="0"/>
                <a:t>Experience</a:t>
              </a:r>
              <a:r>
                <a:rPr lang="en-US" sz="1200" dirty="0"/>
                <a:t> in Container Technology (Docker, Kubernetes)</a:t>
              </a:r>
            </a:p>
            <a:p>
              <a:pPr algn="just">
                <a:lnSpc>
                  <a:spcPct val="150000"/>
                </a:lnSpc>
              </a:pPr>
              <a:r>
                <a:rPr lang="en-US" sz="1200" b="1" dirty="0"/>
                <a:t>Language:</a:t>
              </a:r>
            </a:p>
            <a:p>
              <a:pPr algn="just">
                <a:lnSpc>
                  <a:spcPct val="150000"/>
                </a:lnSpc>
              </a:pPr>
              <a:r>
                <a:rPr lang="en-US" sz="1200" i="1" dirty="0"/>
                <a:t>Proficient</a:t>
              </a:r>
              <a:r>
                <a:rPr lang="en-US" sz="1200" dirty="0"/>
                <a:t> in Cantonese, Mandarin; </a:t>
              </a:r>
              <a:r>
                <a:rPr lang="en-US" sz="1200" i="1" dirty="0"/>
                <a:t>Good command of </a:t>
              </a:r>
              <a:r>
                <a:rPr lang="en-US" sz="1200" dirty="0"/>
                <a:t>English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97AF457B-DBF7-432B-8C50-058633F5CFE7}"/>
                </a:ext>
              </a:extLst>
            </p:cNvPr>
            <p:cNvSpPr txBox="1"/>
            <p:nvPr/>
          </p:nvSpPr>
          <p:spPr>
            <a:xfrm>
              <a:off x="4232009" y="2762521"/>
              <a:ext cx="548548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100" b="1" i="1" dirty="0"/>
                <a:t>SKILLS</a:t>
              </a:r>
              <a:endParaRPr lang="en-GB" sz="1100" b="1" i="1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F160CB1-6138-4160-9AD3-F8832188A824}"/>
              </a:ext>
            </a:extLst>
          </p:cNvPr>
          <p:cNvGrpSpPr/>
          <p:nvPr/>
        </p:nvGrpSpPr>
        <p:grpSpPr>
          <a:xfrm>
            <a:off x="245766" y="4683267"/>
            <a:ext cx="6463747" cy="4810356"/>
            <a:chOff x="245762" y="4355098"/>
            <a:chExt cx="6463747" cy="4810356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8E852BB-BCAF-450B-A8D5-5F1633490304}"/>
                </a:ext>
              </a:extLst>
            </p:cNvPr>
            <p:cNvSpPr/>
            <p:nvPr/>
          </p:nvSpPr>
          <p:spPr>
            <a:xfrm>
              <a:off x="245762" y="4485903"/>
              <a:ext cx="6463747" cy="4679551"/>
            </a:xfrm>
            <a:custGeom>
              <a:avLst/>
              <a:gdLst>
                <a:gd name="connsiteX0" fmla="*/ 0 w 6463747"/>
                <a:gd name="connsiteY0" fmla="*/ 0 h 4679551"/>
                <a:gd name="connsiteX1" fmla="*/ 517100 w 6463747"/>
                <a:gd name="connsiteY1" fmla="*/ 0 h 4679551"/>
                <a:gd name="connsiteX2" fmla="*/ 969562 w 6463747"/>
                <a:gd name="connsiteY2" fmla="*/ 0 h 4679551"/>
                <a:gd name="connsiteX3" fmla="*/ 1486662 w 6463747"/>
                <a:gd name="connsiteY3" fmla="*/ 0 h 4679551"/>
                <a:gd name="connsiteX4" fmla="*/ 2133037 w 6463747"/>
                <a:gd name="connsiteY4" fmla="*/ 0 h 4679551"/>
                <a:gd name="connsiteX5" fmla="*/ 2585499 w 6463747"/>
                <a:gd name="connsiteY5" fmla="*/ 0 h 4679551"/>
                <a:gd name="connsiteX6" fmla="*/ 3102599 w 6463747"/>
                <a:gd name="connsiteY6" fmla="*/ 0 h 4679551"/>
                <a:gd name="connsiteX7" fmla="*/ 3555061 w 6463747"/>
                <a:gd name="connsiteY7" fmla="*/ 0 h 4679551"/>
                <a:gd name="connsiteX8" fmla="*/ 4136798 w 6463747"/>
                <a:gd name="connsiteY8" fmla="*/ 0 h 4679551"/>
                <a:gd name="connsiteX9" fmla="*/ 4912448 w 6463747"/>
                <a:gd name="connsiteY9" fmla="*/ 0 h 4679551"/>
                <a:gd name="connsiteX10" fmla="*/ 5364910 w 6463747"/>
                <a:gd name="connsiteY10" fmla="*/ 0 h 4679551"/>
                <a:gd name="connsiteX11" fmla="*/ 5817372 w 6463747"/>
                <a:gd name="connsiteY11" fmla="*/ 0 h 4679551"/>
                <a:gd name="connsiteX12" fmla="*/ 6463747 w 6463747"/>
                <a:gd name="connsiteY12" fmla="*/ 0 h 4679551"/>
                <a:gd name="connsiteX13" fmla="*/ 6463747 w 6463747"/>
                <a:gd name="connsiteY13" fmla="*/ 574916 h 4679551"/>
                <a:gd name="connsiteX14" fmla="*/ 6463747 w 6463747"/>
                <a:gd name="connsiteY14" fmla="*/ 1103037 h 4679551"/>
                <a:gd name="connsiteX15" fmla="*/ 6463747 w 6463747"/>
                <a:gd name="connsiteY15" fmla="*/ 1771544 h 4679551"/>
                <a:gd name="connsiteX16" fmla="*/ 6463747 w 6463747"/>
                <a:gd name="connsiteY16" fmla="*/ 2486847 h 4679551"/>
                <a:gd name="connsiteX17" fmla="*/ 6463747 w 6463747"/>
                <a:gd name="connsiteY17" fmla="*/ 3061763 h 4679551"/>
                <a:gd name="connsiteX18" fmla="*/ 6463747 w 6463747"/>
                <a:gd name="connsiteY18" fmla="*/ 3636680 h 4679551"/>
                <a:gd name="connsiteX19" fmla="*/ 6463747 w 6463747"/>
                <a:gd name="connsiteY19" fmla="*/ 4679551 h 4679551"/>
                <a:gd name="connsiteX20" fmla="*/ 5752735 w 6463747"/>
                <a:gd name="connsiteY20" fmla="*/ 4679551 h 4679551"/>
                <a:gd name="connsiteX21" fmla="*/ 5235635 w 6463747"/>
                <a:gd name="connsiteY21" fmla="*/ 4679551 h 4679551"/>
                <a:gd name="connsiteX22" fmla="*/ 4524623 w 6463747"/>
                <a:gd name="connsiteY22" fmla="*/ 4679551 h 4679551"/>
                <a:gd name="connsiteX23" fmla="*/ 3878248 w 6463747"/>
                <a:gd name="connsiteY23" fmla="*/ 4679551 h 4679551"/>
                <a:gd name="connsiteX24" fmla="*/ 3425786 w 6463747"/>
                <a:gd name="connsiteY24" fmla="*/ 4679551 h 4679551"/>
                <a:gd name="connsiteX25" fmla="*/ 2973324 w 6463747"/>
                <a:gd name="connsiteY25" fmla="*/ 4679551 h 4679551"/>
                <a:gd name="connsiteX26" fmla="*/ 2456224 w 6463747"/>
                <a:gd name="connsiteY26" fmla="*/ 4679551 h 4679551"/>
                <a:gd name="connsiteX27" fmla="*/ 1874487 w 6463747"/>
                <a:gd name="connsiteY27" fmla="*/ 4679551 h 4679551"/>
                <a:gd name="connsiteX28" fmla="*/ 1098837 w 6463747"/>
                <a:gd name="connsiteY28" fmla="*/ 4679551 h 4679551"/>
                <a:gd name="connsiteX29" fmla="*/ 0 w 6463747"/>
                <a:gd name="connsiteY29" fmla="*/ 4679551 h 4679551"/>
                <a:gd name="connsiteX30" fmla="*/ 0 w 6463747"/>
                <a:gd name="connsiteY30" fmla="*/ 4011044 h 4679551"/>
                <a:gd name="connsiteX31" fmla="*/ 0 w 6463747"/>
                <a:gd name="connsiteY31" fmla="*/ 3482923 h 4679551"/>
                <a:gd name="connsiteX32" fmla="*/ 0 w 6463747"/>
                <a:gd name="connsiteY32" fmla="*/ 2908007 h 4679551"/>
                <a:gd name="connsiteX33" fmla="*/ 0 w 6463747"/>
                <a:gd name="connsiteY33" fmla="*/ 2286295 h 4679551"/>
                <a:gd name="connsiteX34" fmla="*/ 0 w 6463747"/>
                <a:gd name="connsiteY34" fmla="*/ 1758174 h 4679551"/>
                <a:gd name="connsiteX35" fmla="*/ 0 w 6463747"/>
                <a:gd name="connsiteY35" fmla="*/ 1042871 h 4679551"/>
                <a:gd name="connsiteX36" fmla="*/ 0 w 6463747"/>
                <a:gd name="connsiteY36" fmla="*/ 0 h 4679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6463747" h="4679551" fill="none" extrusionOk="0">
                  <a:moveTo>
                    <a:pt x="0" y="0"/>
                  </a:moveTo>
                  <a:cubicBezTo>
                    <a:pt x="155515" y="11929"/>
                    <a:pt x="343573" y="5505"/>
                    <a:pt x="517100" y="0"/>
                  </a:cubicBezTo>
                  <a:cubicBezTo>
                    <a:pt x="690627" y="-5505"/>
                    <a:pt x="842589" y="-21799"/>
                    <a:pt x="969562" y="0"/>
                  </a:cubicBezTo>
                  <a:cubicBezTo>
                    <a:pt x="1096535" y="21799"/>
                    <a:pt x="1363485" y="6200"/>
                    <a:pt x="1486662" y="0"/>
                  </a:cubicBezTo>
                  <a:cubicBezTo>
                    <a:pt x="1609839" y="-6200"/>
                    <a:pt x="1843980" y="-11751"/>
                    <a:pt x="2133037" y="0"/>
                  </a:cubicBezTo>
                  <a:cubicBezTo>
                    <a:pt x="2422094" y="11751"/>
                    <a:pt x="2400300" y="5784"/>
                    <a:pt x="2585499" y="0"/>
                  </a:cubicBezTo>
                  <a:cubicBezTo>
                    <a:pt x="2770698" y="-5784"/>
                    <a:pt x="2858361" y="7389"/>
                    <a:pt x="3102599" y="0"/>
                  </a:cubicBezTo>
                  <a:cubicBezTo>
                    <a:pt x="3346837" y="-7389"/>
                    <a:pt x="3368197" y="-5704"/>
                    <a:pt x="3555061" y="0"/>
                  </a:cubicBezTo>
                  <a:cubicBezTo>
                    <a:pt x="3741925" y="5704"/>
                    <a:pt x="3906844" y="25675"/>
                    <a:pt x="4136798" y="0"/>
                  </a:cubicBezTo>
                  <a:cubicBezTo>
                    <a:pt x="4366752" y="-25675"/>
                    <a:pt x="4654139" y="33362"/>
                    <a:pt x="4912448" y="0"/>
                  </a:cubicBezTo>
                  <a:cubicBezTo>
                    <a:pt x="5170757" y="-33362"/>
                    <a:pt x="5185609" y="-3631"/>
                    <a:pt x="5364910" y="0"/>
                  </a:cubicBezTo>
                  <a:cubicBezTo>
                    <a:pt x="5544211" y="3631"/>
                    <a:pt x="5628347" y="-4028"/>
                    <a:pt x="5817372" y="0"/>
                  </a:cubicBezTo>
                  <a:cubicBezTo>
                    <a:pt x="6006397" y="4028"/>
                    <a:pt x="6207056" y="-22160"/>
                    <a:pt x="6463747" y="0"/>
                  </a:cubicBezTo>
                  <a:cubicBezTo>
                    <a:pt x="6463486" y="151309"/>
                    <a:pt x="6483166" y="402695"/>
                    <a:pt x="6463747" y="574916"/>
                  </a:cubicBezTo>
                  <a:cubicBezTo>
                    <a:pt x="6444328" y="747137"/>
                    <a:pt x="6462796" y="900864"/>
                    <a:pt x="6463747" y="1103037"/>
                  </a:cubicBezTo>
                  <a:cubicBezTo>
                    <a:pt x="6464698" y="1305210"/>
                    <a:pt x="6467164" y="1578407"/>
                    <a:pt x="6463747" y="1771544"/>
                  </a:cubicBezTo>
                  <a:cubicBezTo>
                    <a:pt x="6460330" y="1964681"/>
                    <a:pt x="6497848" y="2188778"/>
                    <a:pt x="6463747" y="2486847"/>
                  </a:cubicBezTo>
                  <a:cubicBezTo>
                    <a:pt x="6429646" y="2784916"/>
                    <a:pt x="6470085" y="2864624"/>
                    <a:pt x="6463747" y="3061763"/>
                  </a:cubicBezTo>
                  <a:cubicBezTo>
                    <a:pt x="6457409" y="3258902"/>
                    <a:pt x="6482639" y="3465243"/>
                    <a:pt x="6463747" y="3636680"/>
                  </a:cubicBezTo>
                  <a:cubicBezTo>
                    <a:pt x="6444855" y="3808117"/>
                    <a:pt x="6502242" y="4204008"/>
                    <a:pt x="6463747" y="4679551"/>
                  </a:cubicBezTo>
                  <a:cubicBezTo>
                    <a:pt x="6271077" y="4695501"/>
                    <a:pt x="6046980" y="4667479"/>
                    <a:pt x="5752735" y="4679551"/>
                  </a:cubicBezTo>
                  <a:cubicBezTo>
                    <a:pt x="5458490" y="4691623"/>
                    <a:pt x="5350717" y="4690653"/>
                    <a:pt x="5235635" y="4679551"/>
                  </a:cubicBezTo>
                  <a:cubicBezTo>
                    <a:pt x="5120553" y="4668449"/>
                    <a:pt x="4794638" y="4680608"/>
                    <a:pt x="4524623" y="4679551"/>
                  </a:cubicBezTo>
                  <a:cubicBezTo>
                    <a:pt x="4254608" y="4678494"/>
                    <a:pt x="4086124" y="4661485"/>
                    <a:pt x="3878248" y="4679551"/>
                  </a:cubicBezTo>
                  <a:cubicBezTo>
                    <a:pt x="3670372" y="4697617"/>
                    <a:pt x="3570356" y="4675041"/>
                    <a:pt x="3425786" y="4679551"/>
                  </a:cubicBezTo>
                  <a:cubicBezTo>
                    <a:pt x="3281216" y="4684061"/>
                    <a:pt x="3154478" y="4665183"/>
                    <a:pt x="2973324" y="4679551"/>
                  </a:cubicBezTo>
                  <a:cubicBezTo>
                    <a:pt x="2792170" y="4693919"/>
                    <a:pt x="2574396" y="4660031"/>
                    <a:pt x="2456224" y="4679551"/>
                  </a:cubicBezTo>
                  <a:cubicBezTo>
                    <a:pt x="2338052" y="4699071"/>
                    <a:pt x="2135916" y="4664792"/>
                    <a:pt x="1874487" y="4679551"/>
                  </a:cubicBezTo>
                  <a:cubicBezTo>
                    <a:pt x="1613058" y="4694310"/>
                    <a:pt x="1337288" y="4682113"/>
                    <a:pt x="1098837" y="4679551"/>
                  </a:cubicBezTo>
                  <a:cubicBezTo>
                    <a:pt x="860386" y="4676990"/>
                    <a:pt x="423821" y="4697711"/>
                    <a:pt x="0" y="4679551"/>
                  </a:cubicBezTo>
                  <a:cubicBezTo>
                    <a:pt x="14108" y="4436046"/>
                    <a:pt x="7071" y="4178692"/>
                    <a:pt x="0" y="4011044"/>
                  </a:cubicBezTo>
                  <a:cubicBezTo>
                    <a:pt x="-7071" y="3843396"/>
                    <a:pt x="25096" y="3732388"/>
                    <a:pt x="0" y="3482923"/>
                  </a:cubicBezTo>
                  <a:cubicBezTo>
                    <a:pt x="-25096" y="3233458"/>
                    <a:pt x="-23246" y="3027944"/>
                    <a:pt x="0" y="2908007"/>
                  </a:cubicBezTo>
                  <a:cubicBezTo>
                    <a:pt x="23246" y="2788070"/>
                    <a:pt x="21553" y="2430050"/>
                    <a:pt x="0" y="2286295"/>
                  </a:cubicBezTo>
                  <a:cubicBezTo>
                    <a:pt x="-21553" y="2142540"/>
                    <a:pt x="-7653" y="1944398"/>
                    <a:pt x="0" y="1758174"/>
                  </a:cubicBezTo>
                  <a:cubicBezTo>
                    <a:pt x="7653" y="1571950"/>
                    <a:pt x="-11492" y="1345422"/>
                    <a:pt x="0" y="1042871"/>
                  </a:cubicBezTo>
                  <a:cubicBezTo>
                    <a:pt x="11492" y="740320"/>
                    <a:pt x="-30024" y="490597"/>
                    <a:pt x="0" y="0"/>
                  </a:cubicBezTo>
                  <a:close/>
                </a:path>
                <a:path w="6463747" h="4679551" stroke="0" extrusionOk="0">
                  <a:moveTo>
                    <a:pt x="0" y="0"/>
                  </a:moveTo>
                  <a:cubicBezTo>
                    <a:pt x="171451" y="9911"/>
                    <a:pt x="565321" y="34533"/>
                    <a:pt x="711012" y="0"/>
                  </a:cubicBezTo>
                  <a:cubicBezTo>
                    <a:pt x="856703" y="-34533"/>
                    <a:pt x="1046755" y="23079"/>
                    <a:pt x="1228112" y="0"/>
                  </a:cubicBezTo>
                  <a:cubicBezTo>
                    <a:pt x="1409469" y="-23079"/>
                    <a:pt x="1732177" y="2492"/>
                    <a:pt x="1874487" y="0"/>
                  </a:cubicBezTo>
                  <a:cubicBezTo>
                    <a:pt x="2016797" y="-2492"/>
                    <a:pt x="2280261" y="-6275"/>
                    <a:pt x="2391586" y="0"/>
                  </a:cubicBezTo>
                  <a:cubicBezTo>
                    <a:pt x="2502911" y="6275"/>
                    <a:pt x="2695244" y="-26983"/>
                    <a:pt x="2973324" y="0"/>
                  </a:cubicBezTo>
                  <a:cubicBezTo>
                    <a:pt x="3251404" y="26983"/>
                    <a:pt x="3297408" y="17192"/>
                    <a:pt x="3555061" y="0"/>
                  </a:cubicBezTo>
                  <a:cubicBezTo>
                    <a:pt x="3812714" y="-17192"/>
                    <a:pt x="3808208" y="17930"/>
                    <a:pt x="4007523" y="0"/>
                  </a:cubicBezTo>
                  <a:cubicBezTo>
                    <a:pt x="4206838" y="-17930"/>
                    <a:pt x="4438848" y="-21870"/>
                    <a:pt x="4589260" y="0"/>
                  </a:cubicBezTo>
                  <a:cubicBezTo>
                    <a:pt x="4739672" y="21870"/>
                    <a:pt x="4817724" y="5196"/>
                    <a:pt x="5041723" y="0"/>
                  </a:cubicBezTo>
                  <a:cubicBezTo>
                    <a:pt x="5265722" y="-5196"/>
                    <a:pt x="5498824" y="17133"/>
                    <a:pt x="5688097" y="0"/>
                  </a:cubicBezTo>
                  <a:cubicBezTo>
                    <a:pt x="5877370" y="-17133"/>
                    <a:pt x="6205474" y="11413"/>
                    <a:pt x="6463747" y="0"/>
                  </a:cubicBezTo>
                  <a:cubicBezTo>
                    <a:pt x="6458730" y="119745"/>
                    <a:pt x="6488286" y="388467"/>
                    <a:pt x="6463747" y="528121"/>
                  </a:cubicBezTo>
                  <a:cubicBezTo>
                    <a:pt x="6439208" y="667775"/>
                    <a:pt x="6461083" y="949154"/>
                    <a:pt x="6463747" y="1196628"/>
                  </a:cubicBezTo>
                  <a:cubicBezTo>
                    <a:pt x="6466411" y="1444102"/>
                    <a:pt x="6442863" y="1629446"/>
                    <a:pt x="6463747" y="1911931"/>
                  </a:cubicBezTo>
                  <a:cubicBezTo>
                    <a:pt x="6484631" y="2194416"/>
                    <a:pt x="6452804" y="2437453"/>
                    <a:pt x="6463747" y="2580438"/>
                  </a:cubicBezTo>
                  <a:cubicBezTo>
                    <a:pt x="6474690" y="2723423"/>
                    <a:pt x="6487469" y="2851371"/>
                    <a:pt x="6463747" y="3108559"/>
                  </a:cubicBezTo>
                  <a:cubicBezTo>
                    <a:pt x="6440025" y="3365747"/>
                    <a:pt x="6467203" y="3511617"/>
                    <a:pt x="6463747" y="3870657"/>
                  </a:cubicBezTo>
                  <a:cubicBezTo>
                    <a:pt x="6460291" y="4229697"/>
                    <a:pt x="6433139" y="4365189"/>
                    <a:pt x="6463747" y="4679551"/>
                  </a:cubicBezTo>
                  <a:cubicBezTo>
                    <a:pt x="6226291" y="4675619"/>
                    <a:pt x="6078778" y="4687096"/>
                    <a:pt x="5946647" y="4679551"/>
                  </a:cubicBezTo>
                  <a:cubicBezTo>
                    <a:pt x="5814516" y="4672006"/>
                    <a:pt x="5622449" y="4696218"/>
                    <a:pt x="5300273" y="4679551"/>
                  </a:cubicBezTo>
                  <a:cubicBezTo>
                    <a:pt x="4978097" y="4662884"/>
                    <a:pt x="4777684" y="4706981"/>
                    <a:pt x="4589260" y="4679551"/>
                  </a:cubicBezTo>
                  <a:cubicBezTo>
                    <a:pt x="4400836" y="4652121"/>
                    <a:pt x="3994628" y="4677586"/>
                    <a:pt x="3813611" y="4679551"/>
                  </a:cubicBezTo>
                  <a:cubicBezTo>
                    <a:pt x="3632594" y="4681516"/>
                    <a:pt x="3297040" y="4687859"/>
                    <a:pt x="3102599" y="4679551"/>
                  </a:cubicBezTo>
                  <a:cubicBezTo>
                    <a:pt x="2908158" y="4671243"/>
                    <a:pt x="2826489" y="4661549"/>
                    <a:pt x="2585499" y="4679551"/>
                  </a:cubicBezTo>
                  <a:cubicBezTo>
                    <a:pt x="2344509" y="4697553"/>
                    <a:pt x="2226243" y="4668732"/>
                    <a:pt x="1939124" y="4679551"/>
                  </a:cubicBezTo>
                  <a:cubicBezTo>
                    <a:pt x="1652005" y="4690370"/>
                    <a:pt x="1462691" y="4649207"/>
                    <a:pt x="1163474" y="4679551"/>
                  </a:cubicBezTo>
                  <a:cubicBezTo>
                    <a:pt x="864257" y="4709896"/>
                    <a:pt x="239455" y="4659180"/>
                    <a:pt x="0" y="4679551"/>
                  </a:cubicBezTo>
                  <a:cubicBezTo>
                    <a:pt x="8561" y="4522969"/>
                    <a:pt x="-13395" y="4315961"/>
                    <a:pt x="0" y="4151430"/>
                  </a:cubicBezTo>
                  <a:cubicBezTo>
                    <a:pt x="13395" y="3986899"/>
                    <a:pt x="-5341" y="3778021"/>
                    <a:pt x="0" y="3529718"/>
                  </a:cubicBezTo>
                  <a:cubicBezTo>
                    <a:pt x="5341" y="3281415"/>
                    <a:pt x="-29761" y="3168251"/>
                    <a:pt x="0" y="2908007"/>
                  </a:cubicBezTo>
                  <a:cubicBezTo>
                    <a:pt x="29761" y="2647763"/>
                    <a:pt x="-14706" y="2546698"/>
                    <a:pt x="0" y="2192704"/>
                  </a:cubicBezTo>
                  <a:cubicBezTo>
                    <a:pt x="14706" y="1838710"/>
                    <a:pt x="-28501" y="1757416"/>
                    <a:pt x="0" y="1617788"/>
                  </a:cubicBezTo>
                  <a:cubicBezTo>
                    <a:pt x="28501" y="1478160"/>
                    <a:pt x="11162" y="1213174"/>
                    <a:pt x="0" y="1089667"/>
                  </a:cubicBezTo>
                  <a:cubicBezTo>
                    <a:pt x="-11162" y="966160"/>
                    <a:pt x="-43013" y="426630"/>
                    <a:pt x="0" y="0"/>
                  </a:cubicBezTo>
                  <a:close/>
                </a:path>
              </a:pathLst>
            </a:custGeom>
            <a:ln>
              <a:solidFill>
                <a:schemeClr val="bg1">
                  <a:lumMod val="65000"/>
                </a:schemeClr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 sd="2716541830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txBody>
            <a:bodyPr wrap="square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Engr Project Specialist I (Innovation Lab)/ Hewlett Packard Enterprise              Jun 2020 - now</a:t>
              </a:r>
            </a:p>
            <a:p>
              <a:pPr marL="171450" marR="0" lvl="0" indent="-171450" algn="just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Provided technology consulting around HPE Enterprise-grade Lakehouse Platform – HPE Ezmeral Portfolio (Kubernetes, </a:t>
              </a:r>
              <a:r>
                <a:rPr kumimoji="0" lang="en-US" sz="11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MLOps</a:t>
              </a: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, </a:t>
              </a:r>
              <a:r>
                <a:rPr kumimoji="0" lang="en-US" sz="11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Dat</a:t>
              </a:r>
              <a:r>
                <a:rPr lang="en-US" sz="1100" dirty="0">
                  <a:solidFill>
                    <a:prstClr val="black"/>
                  </a:solidFill>
                  <a:latin typeface="Calibri" panose="020F0502020204030204"/>
                </a:rPr>
                <a:t>a Fabric – </a:t>
              </a:r>
              <a:r>
                <a:rPr kumimoji="0" lang="en-US" sz="11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MapR</a:t>
              </a: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) with cloud-native analytics and data warehouse solution;</a:t>
              </a:r>
            </a:p>
            <a:p>
              <a:pPr marL="171450" marR="0" lvl="0" indent="-171450" algn="just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Built demo and Proof-of-Concept of Machine Learning </a:t>
              </a:r>
              <a:r>
                <a:rPr lang="en-US" sz="1100" dirty="0">
                  <a:solidFill>
                    <a:prstClr val="black"/>
                  </a:solidFill>
                  <a:latin typeface="Calibri" panose="020F0502020204030204"/>
                </a:rPr>
                <a:t>and Data </a:t>
              </a: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Pipeline using Python, ETL Pipeline (</a:t>
              </a:r>
              <a:r>
                <a:rPr kumimoji="0" lang="en-US" sz="11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pySpark</a:t>
              </a: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), and other Open-Source Technologies (Hadoop, Hue, Hive, Kafka </a:t>
              </a:r>
              <a:r>
                <a:rPr kumimoji="0" lang="en-US" sz="11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etc</a:t>
              </a: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) with HPE Ezmeral;</a:t>
              </a:r>
            </a:p>
            <a:p>
              <a:pPr marL="171450" marR="0" lvl="0" indent="-171450" algn="just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Maintained knowledge of leading-edge technologies on Big Data and Machine Learning with industry domain knowledge;</a:t>
              </a:r>
            </a:p>
            <a:p>
              <a:pPr marL="171450" marR="0" lvl="0" indent="-171450" algn="just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sz="1100" dirty="0">
                  <a:latin typeface="-apple-system"/>
                </a:rPr>
                <a:t>Were</a:t>
              </a:r>
              <a:r>
                <a:rPr lang="en-US" sz="1100" b="0" i="0" dirty="0">
                  <a:effectLst/>
                  <a:latin typeface="-apple-system"/>
                </a:rPr>
                <a:t> responsible for providing technical support in the creation and delivery of technology solutions or Data Platform designed to meet customers’ business needs;</a:t>
              </a:r>
            </a:p>
            <a:p>
              <a:pPr marL="171450" marR="0" lvl="0" indent="-171450" algn="just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sz="1100" dirty="0">
                  <a:solidFill>
                    <a:prstClr val="black"/>
                  </a:solidFill>
                  <a:latin typeface="Calibri" panose="020F0502020204030204"/>
                </a:rPr>
                <a:t>W</a:t>
              </a: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rote technical blogs to share my knowledge on HPE Dev Community;</a:t>
              </a:r>
            </a:p>
            <a:p>
              <a:pPr marR="0" lvl="0" algn="just" defTabSz="4572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en-US" sz="1200" i="1" dirty="0"/>
                <a:t>Summer Intern / Wuxi Murata Electronics Co., Ltd				Jul 2019 - Aug 2019</a:t>
              </a:r>
            </a:p>
            <a:p>
              <a:pPr marL="171450" indent="-171450" algn="just">
                <a:lnSpc>
                  <a:spcPts val="2000"/>
                </a:lnSpc>
                <a:buFont typeface="Arial" panose="020B0604020202020204" pitchFamily="34" charset="0"/>
                <a:buChar char="•"/>
              </a:pPr>
              <a:r>
                <a:rPr lang="en-US" sz="1100" dirty="0"/>
                <a:t>Developed RPA (Robot Process Automation) program for HR department;</a:t>
              </a:r>
            </a:p>
            <a:p>
              <a:pPr algn="just">
                <a:lnSpc>
                  <a:spcPct val="150000"/>
                </a:lnSpc>
              </a:pPr>
              <a:r>
                <a:rPr lang="en-US" sz="1200" i="1" dirty="0"/>
                <a:t>Summer Intern / Shenzhen Skyworth-RGB Electronic Co Ltd			Jun 2019 - Jul 2019</a:t>
              </a:r>
            </a:p>
            <a:p>
              <a:pPr marL="171450" indent="-171450" algn="just">
                <a:lnSpc>
                  <a:spcPts val="2000"/>
                </a:lnSpc>
                <a:buFont typeface="Arial" panose="020B0604020202020204" pitchFamily="34" charset="0"/>
                <a:buChar char="•"/>
              </a:pPr>
              <a:r>
                <a:rPr lang="en-US" sz="1100" dirty="0"/>
                <a:t>Acquired knowledge about management of huge project (As Embedded Middleware Team);</a:t>
              </a:r>
            </a:p>
            <a:p>
              <a:pPr algn="just">
                <a:lnSpc>
                  <a:spcPts val="2000"/>
                </a:lnSpc>
              </a:pPr>
              <a:r>
                <a:rPr lang="en-US" sz="1200" i="1" dirty="0"/>
                <a:t>Electronic Engineer Trainee (Gap-Year Intern) / RF Tech Ltd       		Aug 2018 - May 2019</a:t>
              </a:r>
            </a:p>
            <a:p>
              <a:pPr marL="171450" indent="-171450" algn="just">
                <a:lnSpc>
                  <a:spcPts val="2000"/>
                </a:lnSpc>
                <a:buFont typeface="Arial" panose="020B0604020202020204" pitchFamily="34" charset="0"/>
                <a:buChar char="•"/>
              </a:pPr>
              <a:r>
                <a:rPr lang="en-US" sz="1100" dirty="0"/>
                <a:t>Developed product of LoRa, NB-IoT and Product Development for Data Visualization Platform;</a:t>
              </a:r>
            </a:p>
            <a:p>
              <a:pPr marL="171450" indent="-171450" algn="just">
                <a:lnSpc>
                  <a:spcPts val="2000"/>
                </a:lnSpc>
                <a:buFont typeface="Arial" panose="020B0604020202020204" pitchFamily="34" charset="0"/>
                <a:buChar char="•"/>
              </a:pPr>
              <a:r>
                <a:rPr lang="en-US" sz="1100" dirty="0"/>
                <a:t>Manufactured PCB including Schematics, Layout and Soldering;</a:t>
              </a:r>
            </a:p>
            <a:p>
              <a:pPr marL="171450" indent="-171450" algn="just">
                <a:lnSpc>
                  <a:spcPts val="2000"/>
                </a:lnSpc>
                <a:buFont typeface="Arial" panose="020B0604020202020204" pitchFamily="34" charset="0"/>
                <a:buChar char="•"/>
              </a:pPr>
              <a:r>
                <a:rPr lang="en-US" sz="1100" dirty="0"/>
                <a:t>Firmware programming on IoT system of Self-service Library Station;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057B193-9B9C-4EB1-9ECD-360ED818A40C}"/>
                </a:ext>
              </a:extLst>
            </p:cNvPr>
            <p:cNvSpPr txBox="1"/>
            <p:nvPr/>
          </p:nvSpPr>
          <p:spPr>
            <a:xfrm>
              <a:off x="3002985" y="4355098"/>
              <a:ext cx="965329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100" b="1" i="1" dirty="0"/>
                <a:t>EXPERIENCES</a:t>
              </a:r>
              <a:endParaRPr lang="en-GB" sz="1100" b="1" i="1" dirty="0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EC464C0-C394-4B6F-9047-473031713F6F}"/>
              </a:ext>
            </a:extLst>
          </p:cNvPr>
          <p:cNvGrpSpPr/>
          <p:nvPr/>
        </p:nvGrpSpPr>
        <p:grpSpPr>
          <a:xfrm>
            <a:off x="238508" y="3699419"/>
            <a:ext cx="1856123" cy="894508"/>
            <a:chOff x="250219" y="3823527"/>
            <a:chExt cx="1856123" cy="894508"/>
          </a:xfrm>
        </p:grpSpPr>
        <p:pic>
          <p:nvPicPr>
            <p:cNvPr id="11" name="Picture 10" descr="Graphical user interface&#10;&#10;Description automatically generated">
              <a:hlinkClick r:id="rId8"/>
              <a:extLst>
                <a:ext uri="{FF2B5EF4-FFF2-40B4-BE49-F238E27FC236}">
                  <a16:creationId xmlns:a16="http://schemas.microsoft.com/office/drawing/2014/main" id="{E12EFF90-467C-4872-9975-260167ACBA0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1037" y="4225870"/>
              <a:ext cx="492165" cy="492165"/>
            </a:xfrm>
            <a:prstGeom prst="rect">
              <a:avLst/>
            </a:prstGeom>
          </p:spPr>
        </p:pic>
        <p:pic>
          <p:nvPicPr>
            <p:cNvPr id="21" name="Picture 20" descr="Graphical user interface&#10;&#10;Description automatically generated with medium confidence">
              <a:hlinkClick r:id="rId10"/>
              <a:extLst>
                <a:ext uri="{FF2B5EF4-FFF2-40B4-BE49-F238E27FC236}">
                  <a16:creationId xmlns:a16="http://schemas.microsoft.com/office/drawing/2014/main" id="{6B8FD42C-7133-4C66-A2D9-AF23A5BD0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14177" y="4225870"/>
              <a:ext cx="492165" cy="492165"/>
            </a:xfrm>
            <a:prstGeom prst="rect">
              <a:avLst/>
            </a:prstGeom>
          </p:spPr>
        </p:pic>
        <p:pic>
          <p:nvPicPr>
            <p:cNvPr id="26" name="Picture 25" descr="A picture containing text, sign&#10;&#10;Description automatically generated">
              <a:hlinkClick r:id="rId12"/>
              <a:extLst>
                <a:ext uri="{FF2B5EF4-FFF2-40B4-BE49-F238E27FC236}">
                  <a16:creationId xmlns:a16="http://schemas.microsoft.com/office/drawing/2014/main" id="{78FE3467-875A-4B5C-B14A-D2F1B2188584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219" y="3832069"/>
              <a:ext cx="476875" cy="476875"/>
            </a:xfrm>
            <a:prstGeom prst="rect">
              <a:avLst/>
            </a:prstGeom>
          </p:spPr>
        </p:pic>
        <p:pic>
          <p:nvPicPr>
            <p:cNvPr id="1026" name="Picture 2" descr="HPE Product Certified - Containers [2021]">
              <a:hlinkClick r:id="rId14"/>
              <a:extLst>
                <a:ext uri="{FF2B5EF4-FFF2-40B4-BE49-F238E27FC236}">
                  <a16:creationId xmlns:a16="http://schemas.microsoft.com/office/drawing/2014/main" id="{6CC2EF85-5C3F-4705-9504-141FF00FF5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7302" y="3823527"/>
              <a:ext cx="476875" cy="4768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0810364-F8C7-432D-9E65-9AA7BF905D59}"/>
              </a:ext>
            </a:extLst>
          </p:cNvPr>
          <p:cNvGrpSpPr/>
          <p:nvPr/>
        </p:nvGrpSpPr>
        <p:grpSpPr>
          <a:xfrm>
            <a:off x="295096" y="2454043"/>
            <a:ext cx="165416" cy="1069176"/>
            <a:chOff x="295096" y="2454043"/>
            <a:chExt cx="165416" cy="1069176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C8089458-BC81-430D-A7AA-2AF6B65AD3FB}"/>
                </a:ext>
              </a:extLst>
            </p:cNvPr>
            <p:cNvGrpSpPr/>
            <p:nvPr/>
          </p:nvGrpSpPr>
          <p:grpSpPr>
            <a:xfrm>
              <a:off x="295096" y="2454043"/>
              <a:ext cx="154625" cy="818193"/>
              <a:chOff x="322721" y="3095314"/>
              <a:chExt cx="154625" cy="818193"/>
            </a:xfrm>
          </p:grpSpPr>
          <p:pic>
            <p:nvPicPr>
              <p:cNvPr id="37" name="圖片 10">
                <a:extLst>
                  <a:ext uri="{FF2B5EF4-FFF2-40B4-BE49-F238E27FC236}">
                    <a16:creationId xmlns:a16="http://schemas.microsoft.com/office/drawing/2014/main" id="{448C07C6-3B0B-45ED-A769-4389E36DB9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7819" y="3775103"/>
                <a:ext cx="138404" cy="138404"/>
              </a:xfrm>
              <a:prstGeom prst="rect">
                <a:avLst/>
              </a:prstGeom>
            </p:spPr>
          </p:pic>
          <p:pic>
            <p:nvPicPr>
              <p:cNvPr id="68" name="Graphic 67">
                <a:extLst>
                  <a:ext uri="{FF2B5EF4-FFF2-40B4-BE49-F238E27FC236}">
                    <a16:creationId xmlns:a16="http://schemas.microsoft.com/office/drawing/2014/main" id="{7FB7D4F7-1511-438C-BF25-0E56D61BB5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extLs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tretch>
                <a:fillRect/>
              </a:stretch>
            </p:blipFill>
            <p:spPr>
              <a:xfrm>
                <a:off x="322721" y="3095314"/>
                <a:ext cx="133350" cy="157852"/>
              </a:xfrm>
              <a:prstGeom prst="rect">
                <a:avLst/>
              </a:prstGeom>
            </p:spPr>
          </p:pic>
          <p:pic>
            <p:nvPicPr>
              <p:cNvPr id="64" name="Graphic 63">
                <a:extLst>
                  <a:ext uri="{FF2B5EF4-FFF2-40B4-BE49-F238E27FC236}">
                    <a16:creationId xmlns:a16="http://schemas.microsoft.com/office/drawing/2014/main" id="{7CCDAB96-AE59-468D-8412-AC151E3129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>
                <a:extLst>
                  <a:ext uri="{96DAC541-7B7A-43D3-8B79-37D633B846F1}">
                    <asvg:svgBlip xmlns:asvg="http://schemas.microsoft.com/office/drawing/2016/SVG/main" r:embed="rId20"/>
                  </a:ext>
                </a:extLst>
              </a:blip>
              <a:stretch>
                <a:fillRect/>
              </a:stretch>
            </p:blipFill>
            <p:spPr>
              <a:xfrm>
                <a:off x="328552" y="3319929"/>
                <a:ext cx="133350" cy="157852"/>
              </a:xfrm>
              <a:prstGeom prst="rect">
                <a:avLst/>
              </a:prstGeom>
            </p:spPr>
          </p:pic>
          <p:pic>
            <p:nvPicPr>
              <p:cNvPr id="60" name="Graphic 59">
                <a:extLst>
                  <a:ext uri="{FF2B5EF4-FFF2-40B4-BE49-F238E27FC236}">
                    <a16:creationId xmlns:a16="http://schemas.microsoft.com/office/drawing/2014/main" id="{2EC5EE79-E8CB-4480-84C2-7A08E7E9CE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1">
                <a:extLst>
                  <a:ext uri="{96DAC541-7B7A-43D3-8B79-37D633B846F1}">
                    <asvg:svgBlip xmlns:asvg="http://schemas.microsoft.com/office/drawing/2016/SVG/main" r:embed="rId22"/>
                  </a:ext>
                </a:extLst>
              </a:blip>
              <a:stretch>
                <a:fillRect/>
              </a:stretch>
            </p:blipFill>
            <p:spPr>
              <a:xfrm>
                <a:off x="328552" y="3548205"/>
                <a:ext cx="148794" cy="156070"/>
              </a:xfrm>
              <a:prstGeom prst="rect">
                <a:avLst/>
              </a:prstGeom>
            </p:spPr>
          </p:pic>
        </p:grp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5092BD0B-8FAD-4AD5-BB53-555EEC5C7CC9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/>
            <a:stretch>
              <a:fillRect/>
            </a:stretch>
          </p:blipFill>
          <p:spPr>
            <a:xfrm>
              <a:off x="304442" y="3367149"/>
              <a:ext cx="156070" cy="156070"/>
            </a:xfrm>
            <a:prstGeom prst="roundRect">
              <a:avLst/>
            </a:prstGeom>
          </p:spPr>
        </p:pic>
      </p:grp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0E1F0560-434F-4407-B13C-212812677EDF}"/>
              </a:ext>
            </a:extLst>
          </p:cNvPr>
          <p:cNvCxnSpPr>
            <a:cxnSpLocks/>
          </p:cNvCxnSpPr>
          <p:nvPr/>
        </p:nvCxnSpPr>
        <p:spPr>
          <a:xfrm>
            <a:off x="2346286" y="1664067"/>
            <a:ext cx="4289282" cy="0"/>
          </a:xfrm>
          <a:prstGeom prst="line">
            <a:avLst/>
          </a:prstGeom>
          <a:ln w="9525" cap="flat" cmpd="sng" algn="ctr">
            <a:solidFill>
              <a:schemeClr val="bg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27583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466BB39-6EF6-4473-A4D7-8E84C930907A}"/>
              </a:ext>
            </a:extLst>
          </p:cNvPr>
          <p:cNvSpPr txBox="1"/>
          <p:nvPr/>
        </p:nvSpPr>
        <p:spPr>
          <a:xfrm>
            <a:off x="517635" y="1847518"/>
            <a:ext cx="14091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Wong Tsz Ho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9C7526A-4CF9-4457-8689-0B1E8032C87B}"/>
              </a:ext>
            </a:extLst>
          </p:cNvPr>
          <p:cNvCxnSpPr>
            <a:cxnSpLocks/>
          </p:cNvCxnSpPr>
          <p:nvPr/>
        </p:nvCxnSpPr>
        <p:spPr>
          <a:xfrm>
            <a:off x="2200835" y="377617"/>
            <a:ext cx="0" cy="404833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80AEBCA-4901-4CF0-9247-A18388D46F4E}"/>
              </a:ext>
            </a:extLst>
          </p:cNvPr>
          <p:cNvCxnSpPr>
            <a:cxnSpLocks/>
          </p:cNvCxnSpPr>
          <p:nvPr/>
        </p:nvCxnSpPr>
        <p:spPr>
          <a:xfrm>
            <a:off x="323729" y="9594847"/>
            <a:ext cx="61707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3" name="Table 23">
            <a:extLst>
              <a:ext uri="{FF2B5EF4-FFF2-40B4-BE49-F238E27FC236}">
                <a16:creationId xmlns:a16="http://schemas.microsoft.com/office/drawing/2014/main" id="{42991CC0-8A20-4DAC-8E5E-DA97636DD5B7}"/>
              </a:ext>
            </a:extLst>
          </p:cNvPr>
          <p:cNvGraphicFramePr>
            <a:graphicFrameLocks noGrp="1"/>
          </p:cNvGraphicFramePr>
          <p:nvPr/>
        </p:nvGraphicFramePr>
        <p:xfrm>
          <a:off x="367602" y="2425714"/>
          <a:ext cx="1826458" cy="1117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6458">
                  <a:extLst>
                    <a:ext uri="{9D8B030D-6E8A-4147-A177-3AD203B41FA5}">
                      <a16:colId xmlns:a16="http://schemas.microsoft.com/office/drawing/2014/main" val="2661800245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1100" dirty="0"/>
                        <a:t>: cenz@engineer.com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386130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altLang="zh-HK" sz="1100" dirty="0"/>
                        <a:t>: +852 6158 5094 </a:t>
                      </a:r>
                      <a:endParaRPr lang="zh-HK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6845199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1100" dirty="0"/>
                        <a:t>: </a:t>
                      </a:r>
                      <a:r>
                        <a:rPr lang="en-US" altLang="zh-HK" sz="1100" dirty="0">
                          <a:solidFill>
                            <a:schemeClr val="tx1"/>
                          </a:solidFill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linkedin.com/in/</a:t>
                      </a:r>
                      <a:r>
                        <a:rPr lang="en-US" altLang="zh-HK" sz="1100" dirty="0" err="1">
                          <a:solidFill>
                            <a:schemeClr val="tx1"/>
                          </a:solidFill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CenzWong</a:t>
                      </a:r>
                      <a:endParaRPr lang="en-US" altLang="zh-HK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5239770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altLang="zh-HK" sz="1100" dirty="0"/>
                        <a:t>: </a:t>
                      </a:r>
                      <a:r>
                        <a:rPr lang="en-US" altLang="zh-HK" sz="1100" u="sng" dirty="0">
                          <a:solidFill>
                            <a:schemeClr val="tx1"/>
                          </a:solidFill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cenzwong.github.io</a:t>
                      </a:r>
                      <a:endParaRPr lang="zh-HK" altLang="en-US" sz="1100" u="sn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8927685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altLang="zh-HK" sz="1100" u="none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en-US" altLang="zh-HK" sz="1100" u="none" dirty="0">
                          <a:solidFill>
                            <a:schemeClr val="tx1"/>
                          </a:solidFill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github.com/cenzwong</a:t>
                      </a:r>
                      <a:endParaRPr lang="zh-HK" altLang="en-US" sz="110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0344800"/>
                  </a:ext>
                </a:extLst>
              </a:tr>
            </a:tbl>
          </a:graphicData>
        </a:graphic>
      </p:graphicFrame>
      <p:pic>
        <p:nvPicPr>
          <p:cNvPr id="15" name="Picture 14">
            <a:hlinkClick r:id="rId4" tooltip="Personal Website"/>
            <a:extLst>
              <a:ext uri="{FF2B5EF4-FFF2-40B4-BE49-F238E27FC236}">
                <a16:creationId xmlns:a16="http://schemas.microsoft.com/office/drawing/2014/main" id="{3420AA25-A4A4-40B3-B2FC-6AE048583BF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5762" y="154618"/>
            <a:ext cx="1777408" cy="1777408"/>
          </a:xfrm>
          <a:prstGeom prst="rect">
            <a:avLst/>
          </a:prstGeom>
        </p:spPr>
      </p:pic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7CAEC992-8EA8-4307-8017-78CCC06C68F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7" y="9617174"/>
            <a:ext cx="1869281" cy="183252"/>
          </a:xfrm>
        </p:spPr>
        <p:txBody>
          <a:bodyPr/>
          <a:lstStyle/>
          <a:p>
            <a:fld id="{FF08D7C8-BB35-4EE8-9F72-9BF135202736}" type="datetime5">
              <a:rPr lang="en-US" altLang="zh-HK" sz="1000" smtClean="0"/>
              <a:t>9-Oct-22</a:t>
            </a:fld>
            <a:r>
              <a:rPr lang="en-US" altLang="zh-HK" sz="1000"/>
              <a:t> </a:t>
            </a:r>
            <a:r>
              <a:rPr lang="en-US" altLang="zh-HK" dirty="0"/>
              <a:t>[</a:t>
            </a:r>
            <a:r>
              <a:rPr lang="en-US" altLang="zh-HK" u="sng" dirty="0"/>
              <a:t>cenzwong.github.io/CV</a:t>
            </a:r>
            <a:r>
              <a:rPr lang="en-US" altLang="zh-HK" dirty="0"/>
              <a:t>]</a:t>
            </a:r>
            <a:endParaRPr lang="en-US" sz="1000" dirty="0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C80F4FB5-A1F7-4CC7-A14A-0EB01BDB0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370A832A-5FBC-415E-BF90-DF8B16085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HK" dirty="0"/>
              <a:t>Curriculum Vitae</a:t>
            </a:r>
            <a:endParaRPr 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2BBDDE0-E12D-450D-B5CD-38C422312550}"/>
              </a:ext>
            </a:extLst>
          </p:cNvPr>
          <p:cNvSpPr/>
          <p:nvPr/>
        </p:nvSpPr>
        <p:spPr>
          <a:xfrm>
            <a:off x="8009282" y="438028"/>
            <a:ext cx="3429000" cy="34881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2000"/>
              </a:lnSpc>
            </a:pPr>
            <a:endParaRPr lang="en-US" dirty="0"/>
          </a:p>
        </p:txBody>
      </p:sp>
      <p:sp>
        <p:nvSpPr>
          <p:cNvPr id="31" name="矩形 30">
            <a:hlinkClick r:id="rId7"/>
            <a:extLst>
              <a:ext uri="{FF2B5EF4-FFF2-40B4-BE49-F238E27FC236}">
                <a16:creationId xmlns:a16="http://schemas.microsoft.com/office/drawing/2014/main" id="{A9A256B6-93D9-41ED-951D-603017C2D9EA}"/>
              </a:ext>
            </a:extLst>
          </p:cNvPr>
          <p:cNvSpPr/>
          <p:nvPr/>
        </p:nvSpPr>
        <p:spPr>
          <a:xfrm>
            <a:off x="437969" y="9617174"/>
            <a:ext cx="1821204" cy="1984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A4B3A08-7E27-471B-BA84-75F7AA6EFD6C}"/>
              </a:ext>
            </a:extLst>
          </p:cNvPr>
          <p:cNvGrpSpPr/>
          <p:nvPr/>
        </p:nvGrpSpPr>
        <p:grpSpPr>
          <a:xfrm>
            <a:off x="2295043" y="158223"/>
            <a:ext cx="4414470" cy="2806012"/>
            <a:chOff x="2300927" y="123909"/>
            <a:chExt cx="4414470" cy="2806012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67D4F1B2-19D9-4290-B304-2016F98DA8F0}"/>
                </a:ext>
              </a:extLst>
            </p:cNvPr>
            <p:cNvGrpSpPr/>
            <p:nvPr/>
          </p:nvGrpSpPr>
          <p:grpSpPr>
            <a:xfrm>
              <a:off x="2300927" y="255406"/>
              <a:ext cx="4414470" cy="2674515"/>
              <a:chOff x="2288510" y="47322"/>
              <a:chExt cx="4882334" cy="2674515"/>
            </a:xfrm>
          </p:grpSpPr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70E5DEA-CAAE-4FE2-AF5E-9D65B30C2992}"/>
                  </a:ext>
                </a:extLst>
              </p:cNvPr>
              <p:cNvSpPr txBox="1"/>
              <p:nvPr/>
            </p:nvSpPr>
            <p:spPr>
              <a:xfrm>
                <a:off x="2288510" y="47322"/>
                <a:ext cx="4882334" cy="2674515"/>
              </a:xfrm>
              <a:custGeom>
                <a:avLst/>
                <a:gdLst>
                  <a:gd name="connsiteX0" fmla="*/ 0 w 4882334"/>
                  <a:gd name="connsiteY0" fmla="*/ 0 h 2674515"/>
                  <a:gd name="connsiteX1" fmla="*/ 599830 w 4882334"/>
                  <a:gd name="connsiteY1" fmla="*/ 0 h 2674515"/>
                  <a:gd name="connsiteX2" fmla="*/ 1394953 w 4882334"/>
                  <a:gd name="connsiteY2" fmla="*/ 0 h 2674515"/>
                  <a:gd name="connsiteX3" fmla="*/ 2190076 w 4882334"/>
                  <a:gd name="connsiteY3" fmla="*/ 0 h 2674515"/>
                  <a:gd name="connsiteX4" fmla="*/ 2838728 w 4882334"/>
                  <a:gd name="connsiteY4" fmla="*/ 0 h 2674515"/>
                  <a:gd name="connsiteX5" fmla="*/ 3633851 w 4882334"/>
                  <a:gd name="connsiteY5" fmla="*/ 0 h 2674515"/>
                  <a:gd name="connsiteX6" fmla="*/ 4882334 w 4882334"/>
                  <a:gd name="connsiteY6" fmla="*/ 0 h 2674515"/>
                  <a:gd name="connsiteX7" fmla="*/ 4882334 w 4882334"/>
                  <a:gd name="connsiteY7" fmla="*/ 722119 h 2674515"/>
                  <a:gd name="connsiteX8" fmla="*/ 4882334 w 4882334"/>
                  <a:gd name="connsiteY8" fmla="*/ 1444238 h 2674515"/>
                  <a:gd name="connsiteX9" fmla="*/ 4882334 w 4882334"/>
                  <a:gd name="connsiteY9" fmla="*/ 2032631 h 2674515"/>
                  <a:gd name="connsiteX10" fmla="*/ 4882334 w 4882334"/>
                  <a:gd name="connsiteY10" fmla="*/ 2674515 h 2674515"/>
                  <a:gd name="connsiteX11" fmla="*/ 4331328 w 4882334"/>
                  <a:gd name="connsiteY11" fmla="*/ 2674515 h 2674515"/>
                  <a:gd name="connsiteX12" fmla="*/ 3536205 w 4882334"/>
                  <a:gd name="connsiteY12" fmla="*/ 2674515 h 2674515"/>
                  <a:gd name="connsiteX13" fmla="*/ 2887552 w 4882334"/>
                  <a:gd name="connsiteY13" fmla="*/ 2674515 h 2674515"/>
                  <a:gd name="connsiteX14" fmla="*/ 2336546 w 4882334"/>
                  <a:gd name="connsiteY14" fmla="*/ 2674515 h 2674515"/>
                  <a:gd name="connsiteX15" fmla="*/ 1541423 w 4882334"/>
                  <a:gd name="connsiteY15" fmla="*/ 2674515 h 2674515"/>
                  <a:gd name="connsiteX16" fmla="*/ 746300 w 4882334"/>
                  <a:gd name="connsiteY16" fmla="*/ 2674515 h 2674515"/>
                  <a:gd name="connsiteX17" fmla="*/ 0 w 4882334"/>
                  <a:gd name="connsiteY17" fmla="*/ 2674515 h 2674515"/>
                  <a:gd name="connsiteX18" fmla="*/ 0 w 4882334"/>
                  <a:gd name="connsiteY18" fmla="*/ 1979141 h 2674515"/>
                  <a:gd name="connsiteX19" fmla="*/ 0 w 4882334"/>
                  <a:gd name="connsiteY19" fmla="*/ 1283767 h 2674515"/>
                  <a:gd name="connsiteX20" fmla="*/ 0 w 4882334"/>
                  <a:gd name="connsiteY20" fmla="*/ 0 h 26745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4882334" h="2674515" extrusionOk="0">
                    <a:moveTo>
                      <a:pt x="0" y="0"/>
                    </a:moveTo>
                    <a:cubicBezTo>
                      <a:pt x="296734" y="-17059"/>
                      <a:pt x="465372" y="-27331"/>
                      <a:pt x="599830" y="0"/>
                    </a:cubicBezTo>
                    <a:cubicBezTo>
                      <a:pt x="734288" y="27331"/>
                      <a:pt x="1124076" y="-19980"/>
                      <a:pt x="1394953" y="0"/>
                    </a:cubicBezTo>
                    <a:cubicBezTo>
                      <a:pt x="1665830" y="19980"/>
                      <a:pt x="1823039" y="-14598"/>
                      <a:pt x="2190076" y="0"/>
                    </a:cubicBezTo>
                    <a:cubicBezTo>
                      <a:pt x="2557113" y="14598"/>
                      <a:pt x="2689640" y="31586"/>
                      <a:pt x="2838728" y="0"/>
                    </a:cubicBezTo>
                    <a:cubicBezTo>
                      <a:pt x="2987816" y="-31586"/>
                      <a:pt x="3462987" y="-12106"/>
                      <a:pt x="3633851" y="0"/>
                    </a:cubicBezTo>
                    <a:cubicBezTo>
                      <a:pt x="3804715" y="12106"/>
                      <a:pt x="4488544" y="-29232"/>
                      <a:pt x="4882334" y="0"/>
                    </a:cubicBezTo>
                    <a:cubicBezTo>
                      <a:pt x="4886927" y="278684"/>
                      <a:pt x="4853225" y="562935"/>
                      <a:pt x="4882334" y="722119"/>
                    </a:cubicBezTo>
                    <a:cubicBezTo>
                      <a:pt x="4911443" y="881303"/>
                      <a:pt x="4910709" y="1256781"/>
                      <a:pt x="4882334" y="1444238"/>
                    </a:cubicBezTo>
                    <a:cubicBezTo>
                      <a:pt x="4853959" y="1631695"/>
                      <a:pt x="4854877" y="1852780"/>
                      <a:pt x="4882334" y="2032631"/>
                    </a:cubicBezTo>
                    <a:cubicBezTo>
                      <a:pt x="4909791" y="2212482"/>
                      <a:pt x="4900774" y="2500725"/>
                      <a:pt x="4882334" y="2674515"/>
                    </a:cubicBezTo>
                    <a:cubicBezTo>
                      <a:pt x="4691260" y="2676325"/>
                      <a:pt x="4555102" y="2655812"/>
                      <a:pt x="4331328" y="2674515"/>
                    </a:cubicBezTo>
                    <a:cubicBezTo>
                      <a:pt x="4107554" y="2693218"/>
                      <a:pt x="3914440" y="2661265"/>
                      <a:pt x="3536205" y="2674515"/>
                    </a:cubicBezTo>
                    <a:cubicBezTo>
                      <a:pt x="3157970" y="2687765"/>
                      <a:pt x="3203550" y="2678791"/>
                      <a:pt x="2887552" y="2674515"/>
                    </a:cubicBezTo>
                    <a:cubicBezTo>
                      <a:pt x="2571554" y="2670239"/>
                      <a:pt x="2588446" y="2664206"/>
                      <a:pt x="2336546" y="2674515"/>
                    </a:cubicBezTo>
                    <a:cubicBezTo>
                      <a:pt x="2084646" y="2684824"/>
                      <a:pt x="1802289" y="2651775"/>
                      <a:pt x="1541423" y="2674515"/>
                    </a:cubicBezTo>
                    <a:cubicBezTo>
                      <a:pt x="1280557" y="2697255"/>
                      <a:pt x="1068382" y="2660136"/>
                      <a:pt x="746300" y="2674515"/>
                    </a:cubicBezTo>
                    <a:cubicBezTo>
                      <a:pt x="424218" y="2688894"/>
                      <a:pt x="345037" y="2661443"/>
                      <a:pt x="0" y="2674515"/>
                    </a:cubicBezTo>
                    <a:cubicBezTo>
                      <a:pt x="34035" y="2339445"/>
                      <a:pt x="1547" y="2216375"/>
                      <a:pt x="0" y="1979141"/>
                    </a:cubicBezTo>
                    <a:cubicBezTo>
                      <a:pt x="-1547" y="1741907"/>
                      <a:pt x="18929" y="1490081"/>
                      <a:pt x="0" y="1283767"/>
                    </a:cubicBezTo>
                    <a:cubicBezTo>
                      <a:pt x="-18929" y="1077453"/>
                      <a:pt x="-57205" y="319967"/>
                      <a:pt x="0" y="0"/>
                    </a:cubicBezTo>
                    <a:close/>
                  </a:path>
                </a:pathLst>
              </a:custGeom>
              <a:noFill/>
              <a:ln>
                <a:solidFill>
                  <a:schemeClr val="bg1">
                    <a:lumMod val="65000"/>
                  </a:schemeClr>
                </a:solidFill>
                <a:prstDash val="dash"/>
                <a:extLst>
                  <a:ext uri="{C807C97D-BFC1-408E-A445-0C87EB9F89A2}">
                    <ask:lineSketchStyleProps xmlns:ask="http://schemas.microsoft.com/office/drawing/2018/sketchyshapes" sd="294935279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1200" dirty="0"/>
                  <a:t>The Hong Kong University of Science and Technology   [2020 – 2022]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1100" i="1" dirty="0"/>
                  <a:t>MSc in Big Data Technology, [GGPA </a:t>
                </a:r>
                <a:r>
                  <a:rPr lang="en-US" altLang="zh-TW" sz="1100" i="1" dirty="0"/>
                  <a:t>:</a:t>
                </a:r>
                <a:r>
                  <a:rPr lang="en-US" sz="1100" i="1" dirty="0"/>
                  <a:t> 3.27]</a:t>
                </a:r>
              </a:p>
              <a:p>
                <a:pPr marL="171450" indent="-1714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100" dirty="0"/>
                  <a:t>Distributed Computing</a:t>
                </a:r>
              </a:p>
              <a:p>
                <a:pPr marL="171450" indent="-1714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100" dirty="0"/>
                  <a:t>Time Series Analysis</a:t>
                </a:r>
              </a:p>
              <a:p>
                <a:pPr marL="171450" indent="-1714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100" dirty="0"/>
                  <a:t>Machine Learning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1200" dirty="0"/>
                  <a:t>The Hong Kong Polytechnic University 		    [2015 – 2020]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1100" i="1" dirty="0"/>
                  <a:t>BEng(Hons) in Electronic and Information Engineering, [WGPA </a:t>
                </a:r>
                <a:r>
                  <a:rPr lang="en-US" altLang="zh-TW" sz="1100" i="1" dirty="0"/>
                  <a:t>:</a:t>
                </a:r>
                <a:r>
                  <a:rPr lang="en-US" sz="1100" i="1" dirty="0"/>
                  <a:t> 3.42]</a:t>
                </a:r>
              </a:p>
              <a:p>
                <a:pPr marL="171450" indent="-1714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100" dirty="0"/>
                  <a:t>Circuit Analysis and </a:t>
                </a:r>
                <a:r>
                  <a:rPr lang="en-US" altLang="zh-HK" sz="1100" dirty="0"/>
                  <a:t>Logic Design</a:t>
                </a:r>
                <a:endParaRPr lang="en-US" sz="1100" dirty="0"/>
              </a:p>
              <a:p>
                <a:pPr marL="171450" indent="-1714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100" dirty="0"/>
                  <a:t>Embedded System Programming</a:t>
                </a:r>
              </a:p>
              <a:p>
                <a:pPr marL="171450" indent="-1714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100" dirty="0"/>
                  <a:t>Machine Learning and IoT</a:t>
                </a: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A4F21F1-D6B4-4C37-B691-7DB5B64CFC29}"/>
                  </a:ext>
                </a:extLst>
              </p:cNvPr>
              <p:cNvSpPr/>
              <p:nvPr/>
            </p:nvSpPr>
            <p:spPr>
              <a:xfrm>
                <a:off x="4674977" y="1890942"/>
                <a:ext cx="2357821" cy="573940"/>
              </a:xfrm>
              <a:custGeom>
                <a:avLst/>
                <a:gdLst>
                  <a:gd name="connsiteX0" fmla="*/ 0 w 2357821"/>
                  <a:gd name="connsiteY0" fmla="*/ 0 h 573940"/>
                  <a:gd name="connsiteX1" fmla="*/ 636612 w 2357821"/>
                  <a:gd name="connsiteY1" fmla="*/ 0 h 573940"/>
                  <a:gd name="connsiteX2" fmla="*/ 1155332 w 2357821"/>
                  <a:gd name="connsiteY2" fmla="*/ 0 h 573940"/>
                  <a:gd name="connsiteX3" fmla="*/ 1674053 w 2357821"/>
                  <a:gd name="connsiteY3" fmla="*/ 0 h 573940"/>
                  <a:gd name="connsiteX4" fmla="*/ 2357821 w 2357821"/>
                  <a:gd name="connsiteY4" fmla="*/ 0 h 573940"/>
                  <a:gd name="connsiteX5" fmla="*/ 2357821 w 2357821"/>
                  <a:gd name="connsiteY5" fmla="*/ 573940 h 573940"/>
                  <a:gd name="connsiteX6" fmla="*/ 1721209 w 2357821"/>
                  <a:gd name="connsiteY6" fmla="*/ 573940 h 573940"/>
                  <a:gd name="connsiteX7" fmla="*/ 1131754 w 2357821"/>
                  <a:gd name="connsiteY7" fmla="*/ 573940 h 573940"/>
                  <a:gd name="connsiteX8" fmla="*/ 542299 w 2357821"/>
                  <a:gd name="connsiteY8" fmla="*/ 573940 h 573940"/>
                  <a:gd name="connsiteX9" fmla="*/ 0 w 2357821"/>
                  <a:gd name="connsiteY9" fmla="*/ 573940 h 573940"/>
                  <a:gd name="connsiteX10" fmla="*/ 0 w 2357821"/>
                  <a:gd name="connsiteY10" fmla="*/ 0 h 573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57821" h="573940" fill="none" extrusionOk="0">
                    <a:moveTo>
                      <a:pt x="0" y="0"/>
                    </a:moveTo>
                    <a:cubicBezTo>
                      <a:pt x="216125" y="9233"/>
                      <a:pt x="422472" y="-30396"/>
                      <a:pt x="636612" y="0"/>
                    </a:cubicBezTo>
                    <a:cubicBezTo>
                      <a:pt x="850752" y="30396"/>
                      <a:pt x="936192" y="-17334"/>
                      <a:pt x="1155332" y="0"/>
                    </a:cubicBezTo>
                    <a:cubicBezTo>
                      <a:pt x="1374472" y="17334"/>
                      <a:pt x="1415347" y="-24323"/>
                      <a:pt x="1674053" y="0"/>
                    </a:cubicBezTo>
                    <a:cubicBezTo>
                      <a:pt x="1932759" y="24323"/>
                      <a:pt x="2162420" y="-7063"/>
                      <a:pt x="2357821" y="0"/>
                    </a:cubicBezTo>
                    <a:cubicBezTo>
                      <a:pt x="2338926" y="239364"/>
                      <a:pt x="2371294" y="368303"/>
                      <a:pt x="2357821" y="573940"/>
                    </a:cubicBezTo>
                    <a:cubicBezTo>
                      <a:pt x="2058898" y="595845"/>
                      <a:pt x="1892879" y="592049"/>
                      <a:pt x="1721209" y="573940"/>
                    </a:cubicBezTo>
                    <a:cubicBezTo>
                      <a:pt x="1549539" y="555831"/>
                      <a:pt x="1339504" y="589834"/>
                      <a:pt x="1131754" y="573940"/>
                    </a:cubicBezTo>
                    <a:cubicBezTo>
                      <a:pt x="924005" y="558046"/>
                      <a:pt x="814979" y="584423"/>
                      <a:pt x="542299" y="573940"/>
                    </a:cubicBezTo>
                    <a:cubicBezTo>
                      <a:pt x="269620" y="563457"/>
                      <a:pt x="146519" y="549510"/>
                      <a:pt x="0" y="573940"/>
                    </a:cubicBezTo>
                    <a:cubicBezTo>
                      <a:pt x="-10685" y="421541"/>
                      <a:pt x="-17274" y="214652"/>
                      <a:pt x="0" y="0"/>
                    </a:cubicBezTo>
                    <a:close/>
                  </a:path>
                  <a:path w="2357821" h="573940" stroke="0" extrusionOk="0">
                    <a:moveTo>
                      <a:pt x="0" y="0"/>
                    </a:moveTo>
                    <a:cubicBezTo>
                      <a:pt x="172713" y="23426"/>
                      <a:pt x="381412" y="-23858"/>
                      <a:pt x="518721" y="0"/>
                    </a:cubicBezTo>
                    <a:cubicBezTo>
                      <a:pt x="656030" y="23858"/>
                      <a:pt x="977755" y="25388"/>
                      <a:pt x="1155332" y="0"/>
                    </a:cubicBezTo>
                    <a:cubicBezTo>
                      <a:pt x="1332909" y="-25388"/>
                      <a:pt x="1459683" y="-22756"/>
                      <a:pt x="1697631" y="0"/>
                    </a:cubicBezTo>
                    <a:cubicBezTo>
                      <a:pt x="1935579" y="22756"/>
                      <a:pt x="2189641" y="32289"/>
                      <a:pt x="2357821" y="0"/>
                    </a:cubicBezTo>
                    <a:cubicBezTo>
                      <a:pt x="2358237" y="246215"/>
                      <a:pt x="2337306" y="322811"/>
                      <a:pt x="2357821" y="573940"/>
                    </a:cubicBezTo>
                    <a:cubicBezTo>
                      <a:pt x="2065842" y="561512"/>
                      <a:pt x="2020789" y="564029"/>
                      <a:pt x="1768366" y="573940"/>
                    </a:cubicBezTo>
                    <a:cubicBezTo>
                      <a:pt x="1515944" y="583851"/>
                      <a:pt x="1379165" y="597062"/>
                      <a:pt x="1178911" y="573940"/>
                    </a:cubicBezTo>
                    <a:cubicBezTo>
                      <a:pt x="978658" y="550818"/>
                      <a:pt x="746999" y="571067"/>
                      <a:pt x="636612" y="573940"/>
                    </a:cubicBezTo>
                    <a:cubicBezTo>
                      <a:pt x="526225" y="576813"/>
                      <a:pt x="132657" y="593639"/>
                      <a:pt x="0" y="573940"/>
                    </a:cubicBezTo>
                    <a:cubicBezTo>
                      <a:pt x="-21065" y="375961"/>
                      <a:pt x="21069" y="163745"/>
                      <a:pt x="0" y="0"/>
                    </a:cubicBezTo>
                    <a:close/>
                  </a:path>
                </a:pathLst>
              </a:custGeom>
              <a:ln>
                <a:noFill/>
                <a:extLst>
                  <a:ext uri="{C807C97D-BFC1-408E-A445-0C87EB9F89A2}">
                    <ask:lineSketchStyleProps xmlns:ask="http://schemas.microsoft.com/office/drawing/2018/sketchyshapes" sd="2209726980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HK" sz="1100" dirty="0"/>
                  <a:t>Microcontroller System and Interface Design</a:t>
                </a: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54CB268C-6301-4D81-ADCC-A3F32CC56010}"/>
                  </a:ext>
                </a:extLst>
              </p:cNvPr>
              <p:cNvSpPr/>
              <p:nvPr/>
            </p:nvSpPr>
            <p:spPr>
              <a:xfrm>
                <a:off x="4700854" y="616234"/>
                <a:ext cx="2357821" cy="827855"/>
              </a:xfrm>
              <a:custGeom>
                <a:avLst/>
                <a:gdLst>
                  <a:gd name="connsiteX0" fmla="*/ 0 w 2357821"/>
                  <a:gd name="connsiteY0" fmla="*/ 0 h 827855"/>
                  <a:gd name="connsiteX1" fmla="*/ 613033 w 2357821"/>
                  <a:gd name="connsiteY1" fmla="*/ 0 h 827855"/>
                  <a:gd name="connsiteX2" fmla="*/ 1226067 w 2357821"/>
                  <a:gd name="connsiteY2" fmla="*/ 0 h 827855"/>
                  <a:gd name="connsiteX3" fmla="*/ 1815522 w 2357821"/>
                  <a:gd name="connsiteY3" fmla="*/ 0 h 827855"/>
                  <a:gd name="connsiteX4" fmla="*/ 2357821 w 2357821"/>
                  <a:gd name="connsiteY4" fmla="*/ 0 h 827855"/>
                  <a:gd name="connsiteX5" fmla="*/ 2357821 w 2357821"/>
                  <a:gd name="connsiteY5" fmla="*/ 413928 h 827855"/>
                  <a:gd name="connsiteX6" fmla="*/ 2357821 w 2357821"/>
                  <a:gd name="connsiteY6" fmla="*/ 827855 h 827855"/>
                  <a:gd name="connsiteX7" fmla="*/ 1815522 w 2357821"/>
                  <a:gd name="connsiteY7" fmla="*/ 827855 h 827855"/>
                  <a:gd name="connsiteX8" fmla="*/ 1178911 w 2357821"/>
                  <a:gd name="connsiteY8" fmla="*/ 827855 h 827855"/>
                  <a:gd name="connsiteX9" fmla="*/ 613033 w 2357821"/>
                  <a:gd name="connsiteY9" fmla="*/ 827855 h 827855"/>
                  <a:gd name="connsiteX10" fmla="*/ 0 w 2357821"/>
                  <a:gd name="connsiteY10" fmla="*/ 827855 h 827855"/>
                  <a:gd name="connsiteX11" fmla="*/ 0 w 2357821"/>
                  <a:gd name="connsiteY11" fmla="*/ 397370 h 827855"/>
                  <a:gd name="connsiteX12" fmla="*/ 0 w 2357821"/>
                  <a:gd name="connsiteY12" fmla="*/ 0 h 8278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57821" h="827855" fill="none" extrusionOk="0">
                    <a:moveTo>
                      <a:pt x="0" y="0"/>
                    </a:moveTo>
                    <a:cubicBezTo>
                      <a:pt x="277480" y="12801"/>
                      <a:pt x="343678" y="-6899"/>
                      <a:pt x="613033" y="0"/>
                    </a:cubicBezTo>
                    <a:cubicBezTo>
                      <a:pt x="882388" y="6899"/>
                      <a:pt x="1038755" y="16723"/>
                      <a:pt x="1226067" y="0"/>
                    </a:cubicBezTo>
                    <a:cubicBezTo>
                      <a:pt x="1413379" y="-16723"/>
                      <a:pt x="1692083" y="-7507"/>
                      <a:pt x="1815522" y="0"/>
                    </a:cubicBezTo>
                    <a:cubicBezTo>
                      <a:pt x="1938962" y="7507"/>
                      <a:pt x="2182766" y="-14404"/>
                      <a:pt x="2357821" y="0"/>
                    </a:cubicBezTo>
                    <a:cubicBezTo>
                      <a:pt x="2363020" y="182091"/>
                      <a:pt x="2364802" y="216157"/>
                      <a:pt x="2357821" y="413928"/>
                    </a:cubicBezTo>
                    <a:cubicBezTo>
                      <a:pt x="2350840" y="611699"/>
                      <a:pt x="2357227" y="641906"/>
                      <a:pt x="2357821" y="827855"/>
                    </a:cubicBezTo>
                    <a:cubicBezTo>
                      <a:pt x="2087987" y="840229"/>
                      <a:pt x="2059624" y="839414"/>
                      <a:pt x="1815522" y="827855"/>
                    </a:cubicBezTo>
                    <a:cubicBezTo>
                      <a:pt x="1571420" y="816296"/>
                      <a:pt x="1425958" y="808871"/>
                      <a:pt x="1178911" y="827855"/>
                    </a:cubicBezTo>
                    <a:cubicBezTo>
                      <a:pt x="931864" y="846839"/>
                      <a:pt x="871632" y="816281"/>
                      <a:pt x="613033" y="827855"/>
                    </a:cubicBezTo>
                    <a:cubicBezTo>
                      <a:pt x="354434" y="839429"/>
                      <a:pt x="184914" y="849963"/>
                      <a:pt x="0" y="827855"/>
                    </a:cubicBezTo>
                    <a:cubicBezTo>
                      <a:pt x="-735" y="688863"/>
                      <a:pt x="20282" y="589248"/>
                      <a:pt x="0" y="397370"/>
                    </a:cubicBezTo>
                    <a:cubicBezTo>
                      <a:pt x="-20282" y="205492"/>
                      <a:pt x="14467" y="94542"/>
                      <a:pt x="0" y="0"/>
                    </a:cubicBezTo>
                    <a:close/>
                  </a:path>
                  <a:path w="2357821" h="827855" stroke="0" extrusionOk="0">
                    <a:moveTo>
                      <a:pt x="0" y="0"/>
                    </a:moveTo>
                    <a:cubicBezTo>
                      <a:pt x="240659" y="6445"/>
                      <a:pt x="386357" y="6965"/>
                      <a:pt x="565877" y="0"/>
                    </a:cubicBezTo>
                    <a:cubicBezTo>
                      <a:pt x="745397" y="-6965"/>
                      <a:pt x="1008436" y="23492"/>
                      <a:pt x="1178911" y="0"/>
                    </a:cubicBezTo>
                    <a:cubicBezTo>
                      <a:pt x="1349386" y="-23492"/>
                      <a:pt x="1568955" y="-22823"/>
                      <a:pt x="1721209" y="0"/>
                    </a:cubicBezTo>
                    <a:cubicBezTo>
                      <a:pt x="1873463" y="22823"/>
                      <a:pt x="2080782" y="-1573"/>
                      <a:pt x="2357821" y="0"/>
                    </a:cubicBezTo>
                    <a:cubicBezTo>
                      <a:pt x="2344327" y="113396"/>
                      <a:pt x="2365687" y="307965"/>
                      <a:pt x="2357821" y="430485"/>
                    </a:cubicBezTo>
                    <a:cubicBezTo>
                      <a:pt x="2349955" y="553006"/>
                      <a:pt x="2361934" y="676822"/>
                      <a:pt x="2357821" y="827855"/>
                    </a:cubicBezTo>
                    <a:cubicBezTo>
                      <a:pt x="2176511" y="807494"/>
                      <a:pt x="2088802" y="812650"/>
                      <a:pt x="1839100" y="827855"/>
                    </a:cubicBezTo>
                    <a:cubicBezTo>
                      <a:pt x="1589398" y="843060"/>
                      <a:pt x="1536349" y="810061"/>
                      <a:pt x="1296802" y="827855"/>
                    </a:cubicBezTo>
                    <a:cubicBezTo>
                      <a:pt x="1057255" y="845649"/>
                      <a:pt x="890287" y="839702"/>
                      <a:pt x="754503" y="827855"/>
                    </a:cubicBezTo>
                    <a:cubicBezTo>
                      <a:pt x="618719" y="816008"/>
                      <a:pt x="199254" y="794665"/>
                      <a:pt x="0" y="827855"/>
                    </a:cubicBezTo>
                    <a:cubicBezTo>
                      <a:pt x="-18808" y="672269"/>
                      <a:pt x="13568" y="513531"/>
                      <a:pt x="0" y="430485"/>
                    </a:cubicBezTo>
                    <a:cubicBezTo>
                      <a:pt x="-13568" y="347439"/>
                      <a:pt x="-13315" y="146511"/>
                      <a:pt x="0" y="0"/>
                    </a:cubicBezTo>
                    <a:close/>
                  </a:path>
                </a:pathLst>
              </a:custGeom>
              <a:ln>
                <a:noFill/>
                <a:extLst>
                  <a:ext uri="{C807C97D-BFC1-408E-A445-0C87EB9F89A2}">
                    <ask:lineSketchStyleProps xmlns:ask="http://schemas.microsoft.com/office/drawing/2018/sketchyshapes" sd="3168424303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HK" sz="1100" dirty="0"/>
                  <a:t>Data Analytics Techniques</a:t>
                </a: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HK" sz="1100" dirty="0"/>
                  <a:t>Parallel Computing</a:t>
                </a: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HK" sz="1100" dirty="0"/>
                  <a:t>Graph Analytics </a:t>
                </a:r>
              </a:p>
            </p:txBody>
          </p: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A7B3F5B-FDCE-46EB-B574-288AD4C330C0}"/>
                </a:ext>
              </a:extLst>
            </p:cNvPr>
            <p:cNvSpPr txBox="1"/>
            <p:nvPr/>
          </p:nvSpPr>
          <p:spPr>
            <a:xfrm>
              <a:off x="4154391" y="123909"/>
              <a:ext cx="889987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100" b="1" i="1" dirty="0"/>
                <a:t>EDUCATION</a:t>
              </a:r>
              <a:endParaRPr lang="en-GB" sz="1100" b="1" i="1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008541D-453C-4277-B583-1FB7564C4C42}"/>
              </a:ext>
            </a:extLst>
          </p:cNvPr>
          <p:cNvGrpSpPr/>
          <p:nvPr/>
        </p:nvGrpSpPr>
        <p:grpSpPr>
          <a:xfrm>
            <a:off x="2300927" y="3044862"/>
            <a:ext cx="4414469" cy="1578826"/>
            <a:chOff x="2300927" y="2762521"/>
            <a:chExt cx="4414469" cy="1578826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71C65147-49CF-4A79-A488-557E49ADCB04}"/>
                </a:ext>
              </a:extLst>
            </p:cNvPr>
            <p:cNvSpPr/>
            <p:nvPr/>
          </p:nvSpPr>
          <p:spPr>
            <a:xfrm>
              <a:off x="2300927" y="2892617"/>
              <a:ext cx="4414469" cy="1448730"/>
            </a:xfrm>
            <a:custGeom>
              <a:avLst/>
              <a:gdLst>
                <a:gd name="connsiteX0" fmla="*/ 0 w 4414469"/>
                <a:gd name="connsiteY0" fmla="*/ 0 h 1448730"/>
                <a:gd name="connsiteX1" fmla="*/ 498204 w 4414469"/>
                <a:gd name="connsiteY1" fmla="*/ 0 h 1448730"/>
                <a:gd name="connsiteX2" fmla="*/ 1128843 w 4414469"/>
                <a:gd name="connsiteY2" fmla="*/ 0 h 1448730"/>
                <a:gd name="connsiteX3" fmla="*/ 1715337 w 4414469"/>
                <a:gd name="connsiteY3" fmla="*/ 0 h 1448730"/>
                <a:gd name="connsiteX4" fmla="*/ 2390120 w 4414469"/>
                <a:gd name="connsiteY4" fmla="*/ 0 h 1448730"/>
                <a:gd name="connsiteX5" fmla="*/ 2888324 w 4414469"/>
                <a:gd name="connsiteY5" fmla="*/ 0 h 1448730"/>
                <a:gd name="connsiteX6" fmla="*/ 3518962 w 4414469"/>
                <a:gd name="connsiteY6" fmla="*/ 0 h 1448730"/>
                <a:gd name="connsiteX7" fmla="*/ 4414469 w 4414469"/>
                <a:gd name="connsiteY7" fmla="*/ 0 h 1448730"/>
                <a:gd name="connsiteX8" fmla="*/ 4414469 w 4414469"/>
                <a:gd name="connsiteY8" fmla="*/ 497397 h 1448730"/>
                <a:gd name="connsiteX9" fmla="*/ 4414469 w 4414469"/>
                <a:gd name="connsiteY9" fmla="*/ 951333 h 1448730"/>
                <a:gd name="connsiteX10" fmla="*/ 4414469 w 4414469"/>
                <a:gd name="connsiteY10" fmla="*/ 1448730 h 1448730"/>
                <a:gd name="connsiteX11" fmla="*/ 3827975 w 4414469"/>
                <a:gd name="connsiteY11" fmla="*/ 1448730 h 1448730"/>
                <a:gd name="connsiteX12" fmla="*/ 3329771 w 4414469"/>
                <a:gd name="connsiteY12" fmla="*/ 1448730 h 1448730"/>
                <a:gd name="connsiteX13" fmla="*/ 2787422 w 4414469"/>
                <a:gd name="connsiteY13" fmla="*/ 1448730 h 1448730"/>
                <a:gd name="connsiteX14" fmla="*/ 2068494 w 4414469"/>
                <a:gd name="connsiteY14" fmla="*/ 1448730 h 1448730"/>
                <a:gd name="connsiteX15" fmla="*/ 1570290 w 4414469"/>
                <a:gd name="connsiteY15" fmla="*/ 1448730 h 1448730"/>
                <a:gd name="connsiteX16" fmla="*/ 895507 w 4414469"/>
                <a:gd name="connsiteY16" fmla="*/ 1448730 h 1448730"/>
                <a:gd name="connsiteX17" fmla="*/ 0 w 4414469"/>
                <a:gd name="connsiteY17" fmla="*/ 1448730 h 1448730"/>
                <a:gd name="connsiteX18" fmla="*/ 0 w 4414469"/>
                <a:gd name="connsiteY18" fmla="*/ 936845 h 1448730"/>
                <a:gd name="connsiteX19" fmla="*/ 0 w 4414469"/>
                <a:gd name="connsiteY19" fmla="*/ 497397 h 1448730"/>
                <a:gd name="connsiteX20" fmla="*/ 0 w 4414469"/>
                <a:gd name="connsiteY20" fmla="*/ 0 h 1448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414469" h="1448730" fill="none" extrusionOk="0">
                  <a:moveTo>
                    <a:pt x="0" y="0"/>
                  </a:moveTo>
                  <a:cubicBezTo>
                    <a:pt x="112732" y="19956"/>
                    <a:pt x="300202" y="-6395"/>
                    <a:pt x="498204" y="0"/>
                  </a:cubicBezTo>
                  <a:cubicBezTo>
                    <a:pt x="696206" y="6395"/>
                    <a:pt x="851152" y="5897"/>
                    <a:pt x="1128843" y="0"/>
                  </a:cubicBezTo>
                  <a:cubicBezTo>
                    <a:pt x="1406534" y="-5897"/>
                    <a:pt x="1569602" y="22009"/>
                    <a:pt x="1715337" y="0"/>
                  </a:cubicBezTo>
                  <a:cubicBezTo>
                    <a:pt x="1861072" y="-22009"/>
                    <a:pt x="2098705" y="25631"/>
                    <a:pt x="2390120" y="0"/>
                  </a:cubicBezTo>
                  <a:cubicBezTo>
                    <a:pt x="2681535" y="-25631"/>
                    <a:pt x="2652810" y="15562"/>
                    <a:pt x="2888324" y="0"/>
                  </a:cubicBezTo>
                  <a:cubicBezTo>
                    <a:pt x="3123838" y="-15562"/>
                    <a:pt x="3222723" y="-12156"/>
                    <a:pt x="3518962" y="0"/>
                  </a:cubicBezTo>
                  <a:cubicBezTo>
                    <a:pt x="3815201" y="12156"/>
                    <a:pt x="4065783" y="19013"/>
                    <a:pt x="4414469" y="0"/>
                  </a:cubicBezTo>
                  <a:cubicBezTo>
                    <a:pt x="4428538" y="232394"/>
                    <a:pt x="4417906" y="324438"/>
                    <a:pt x="4414469" y="497397"/>
                  </a:cubicBezTo>
                  <a:cubicBezTo>
                    <a:pt x="4411032" y="670356"/>
                    <a:pt x="4395185" y="830490"/>
                    <a:pt x="4414469" y="951333"/>
                  </a:cubicBezTo>
                  <a:cubicBezTo>
                    <a:pt x="4433753" y="1072176"/>
                    <a:pt x="4432408" y="1269557"/>
                    <a:pt x="4414469" y="1448730"/>
                  </a:cubicBezTo>
                  <a:cubicBezTo>
                    <a:pt x="4167486" y="1470838"/>
                    <a:pt x="3996189" y="1442818"/>
                    <a:pt x="3827975" y="1448730"/>
                  </a:cubicBezTo>
                  <a:cubicBezTo>
                    <a:pt x="3659761" y="1454642"/>
                    <a:pt x="3487763" y="1437602"/>
                    <a:pt x="3329771" y="1448730"/>
                  </a:cubicBezTo>
                  <a:cubicBezTo>
                    <a:pt x="3171779" y="1459858"/>
                    <a:pt x="3011666" y="1448619"/>
                    <a:pt x="2787422" y="1448730"/>
                  </a:cubicBezTo>
                  <a:cubicBezTo>
                    <a:pt x="2563178" y="1448841"/>
                    <a:pt x="2249598" y="1458218"/>
                    <a:pt x="2068494" y="1448730"/>
                  </a:cubicBezTo>
                  <a:cubicBezTo>
                    <a:pt x="1887390" y="1439242"/>
                    <a:pt x="1691705" y="1443145"/>
                    <a:pt x="1570290" y="1448730"/>
                  </a:cubicBezTo>
                  <a:cubicBezTo>
                    <a:pt x="1448875" y="1454315"/>
                    <a:pt x="1083321" y="1472943"/>
                    <a:pt x="895507" y="1448730"/>
                  </a:cubicBezTo>
                  <a:cubicBezTo>
                    <a:pt x="707693" y="1424517"/>
                    <a:pt x="210456" y="1477977"/>
                    <a:pt x="0" y="1448730"/>
                  </a:cubicBezTo>
                  <a:cubicBezTo>
                    <a:pt x="-11444" y="1240829"/>
                    <a:pt x="-16490" y="1111716"/>
                    <a:pt x="0" y="936845"/>
                  </a:cubicBezTo>
                  <a:cubicBezTo>
                    <a:pt x="16490" y="761974"/>
                    <a:pt x="-15583" y="656946"/>
                    <a:pt x="0" y="497397"/>
                  </a:cubicBezTo>
                  <a:cubicBezTo>
                    <a:pt x="15583" y="337848"/>
                    <a:pt x="19924" y="218923"/>
                    <a:pt x="0" y="0"/>
                  </a:cubicBezTo>
                  <a:close/>
                </a:path>
                <a:path w="4414469" h="1448730" stroke="0" extrusionOk="0">
                  <a:moveTo>
                    <a:pt x="0" y="0"/>
                  </a:moveTo>
                  <a:cubicBezTo>
                    <a:pt x="239555" y="-11564"/>
                    <a:pt x="407514" y="-7732"/>
                    <a:pt x="674783" y="0"/>
                  </a:cubicBezTo>
                  <a:cubicBezTo>
                    <a:pt x="942052" y="7732"/>
                    <a:pt x="1040650" y="9074"/>
                    <a:pt x="1172987" y="0"/>
                  </a:cubicBezTo>
                  <a:cubicBezTo>
                    <a:pt x="1305324" y="-9074"/>
                    <a:pt x="1451638" y="16530"/>
                    <a:pt x="1715337" y="0"/>
                  </a:cubicBezTo>
                  <a:cubicBezTo>
                    <a:pt x="1979036" y="-16530"/>
                    <a:pt x="2141310" y="23048"/>
                    <a:pt x="2434264" y="0"/>
                  </a:cubicBezTo>
                  <a:cubicBezTo>
                    <a:pt x="2727218" y="-23048"/>
                    <a:pt x="2905820" y="-28213"/>
                    <a:pt x="3153192" y="0"/>
                  </a:cubicBezTo>
                  <a:cubicBezTo>
                    <a:pt x="3400564" y="28213"/>
                    <a:pt x="3598287" y="17593"/>
                    <a:pt x="3827975" y="0"/>
                  </a:cubicBezTo>
                  <a:cubicBezTo>
                    <a:pt x="4057663" y="-17593"/>
                    <a:pt x="4157938" y="-16593"/>
                    <a:pt x="4414469" y="0"/>
                  </a:cubicBezTo>
                  <a:cubicBezTo>
                    <a:pt x="4399813" y="232954"/>
                    <a:pt x="4428612" y="257690"/>
                    <a:pt x="4414469" y="482910"/>
                  </a:cubicBezTo>
                  <a:cubicBezTo>
                    <a:pt x="4400327" y="708130"/>
                    <a:pt x="4434766" y="812426"/>
                    <a:pt x="4414469" y="936845"/>
                  </a:cubicBezTo>
                  <a:cubicBezTo>
                    <a:pt x="4394172" y="1061264"/>
                    <a:pt x="4411950" y="1251990"/>
                    <a:pt x="4414469" y="1448730"/>
                  </a:cubicBezTo>
                  <a:cubicBezTo>
                    <a:pt x="4084256" y="1451970"/>
                    <a:pt x="4020013" y="1479051"/>
                    <a:pt x="3739686" y="1448730"/>
                  </a:cubicBezTo>
                  <a:cubicBezTo>
                    <a:pt x="3459359" y="1418409"/>
                    <a:pt x="3305765" y="1448459"/>
                    <a:pt x="3064903" y="1448730"/>
                  </a:cubicBezTo>
                  <a:cubicBezTo>
                    <a:pt x="2824041" y="1449001"/>
                    <a:pt x="2697863" y="1452347"/>
                    <a:pt x="2478409" y="1448730"/>
                  </a:cubicBezTo>
                  <a:cubicBezTo>
                    <a:pt x="2258955" y="1445113"/>
                    <a:pt x="1973965" y="1447013"/>
                    <a:pt x="1847771" y="1448730"/>
                  </a:cubicBezTo>
                  <a:cubicBezTo>
                    <a:pt x="1721577" y="1450447"/>
                    <a:pt x="1499660" y="1459387"/>
                    <a:pt x="1261277" y="1448730"/>
                  </a:cubicBezTo>
                  <a:cubicBezTo>
                    <a:pt x="1022894" y="1438073"/>
                    <a:pt x="721602" y="1462969"/>
                    <a:pt x="586494" y="1448730"/>
                  </a:cubicBezTo>
                  <a:cubicBezTo>
                    <a:pt x="451386" y="1434491"/>
                    <a:pt x="140233" y="1441392"/>
                    <a:pt x="0" y="1448730"/>
                  </a:cubicBezTo>
                  <a:cubicBezTo>
                    <a:pt x="17259" y="1192972"/>
                    <a:pt x="-15806" y="1153557"/>
                    <a:pt x="0" y="936845"/>
                  </a:cubicBezTo>
                  <a:cubicBezTo>
                    <a:pt x="15806" y="720134"/>
                    <a:pt x="-9559" y="592629"/>
                    <a:pt x="0" y="482910"/>
                  </a:cubicBezTo>
                  <a:cubicBezTo>
                    <a:pt x="9559" y="373191"/>
                    <a:pt x="-2589" y="157679"/>
                    <a:pt x="0" y="0"/>
                  </a:cubicBezTo>
                  <a:close/>
                </a:path>
              </a:pathLst>
            </a:custGeom>
            <a:ln>
              <a:solidFill>
                <a:schemeClr val="bg1">
                  <a:lumMod val="65000"/>
                </a:schemeClr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 sd="354863233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txBody>
            <a:bodyPr wrap="square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sz="1200" b="1" i="1" dirty="0"/>
                <a:t>Stack</a:t>
              </a:r>
              <a:r>
                <a:rPr lang="en-US" sz="1200" b="1" dirty="0"/>
                <a:t>:</a:t>
              </a:r>
              <a:r>
                <a:rPr lang="en-US" sz="1200" dirty="0"/>
                <a:t> </a:t>
              </a:r>
              <a:r>
                <a:rPr lang="en-US" sz="1200" i="1" dirty="0"/>
                <a:t>Skilled</a:t>
              </a:r>
              <a:r>
                <a:rPr lang="en-US" sz="1200" dirty="0"/>
                <a:t> in Python, Linux, C/C++, SQL;  </a:t>
              </a:r>
              <a:r>
                <a:rPr lang="en-US" sz="1200" i="1" dirty="0"/>
                <a:t>Experience</a:t>
              </a:r>
              <a:r>
                <a:rPr lang="en-US" sz="1200" dirty="0"/>
                <a:t> in Big Data Stack (Hadoop, Spark); </a:t>
              </a:r>
              <a:r>
                <a:rPr lang="en-US" sz="1200" i="1" dirty="0"/>
                <a:t>Experience</a:t>
              </a:r>
              <a:r>
                <a:rPr lang="en-US" sz="1200" dirty="0"/>
                <a:t> in Container Technology (Docker, Kubernetes) ; </a:t>
              </a:r>
              <a:r>
                <a:rPr lang="en-US" sz="1200" i="1" dirty="0"/>
                <a:t>Experience</a:t>
              </a:r>
              <a:r>
                <a:rPr lang="en-US" sz="1200" dirty="0"/>
                <a:t> in Cloud (Azure, GCP, AWS, Databricks)</a:t>
              </a:r>
            </a:p>
            <a:p>
              <a:pPr algn="just">
                <a:lnSpc>
                  <a:spcPct val="150000"/>
                </a:lnSpc>
              </a:pPr>
              <a:r>
                <a:rPr lang="en-US" sz="1200" b="1" dirty="0"/>
                <a:t>Language:</a:t>
              </a:r>
            </a:p>
            <a:p>
              <a:pPr algn="just">
                <a:lnSpc>
                  <a:spcPct val="150000"/>
                </a:lnSpc>
              </a:pPr>
              <a:r>
                <a:rPr lang="en-US" sz="1200" i="1" dirty="0"/>
                <a:t>Proficient</a:t>
              </a:r>
              <a:r>
                <a:rPr lang="en-US" sz="1200" dirty="0"/>
                <a:t> in Cantonese, Mandarin; </a:t>
              </a:r>
              <a:r>
                <a:rPr lang="en-US" sz="1200" i="1" dirty="0"/>
                <a:t>Good command of </a:t>
              </a:r>
              <a:r>
                <a:rPr lang="en-US" sz="1200" dirty="0"/>
                <a:t>English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97AF457B-DBF7-432B-8C50-058633F5CFE7}"/>
                </a:ext>
              </a:extLst>
            </p:cNvPr>
            <p:cNvSpPr txBox="1"/>
            <p:nvPr/>
          </p:nvSpPr>
          <p:spPr>
            <a:xfrm>
              <a:off x="4232009" y="2762521"/>
              <a:ext cx="548548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100" b="1" i="1" dirty="0"/>
                <a:t>SKILLS</a:t>
              </a:r>
              <a:endParaRPr lang="en-GB" sz="1100" b="1" i="1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F160CB1-6138-4160-9AD3-F8832188A824}"/>
              </a:ext>
            </a:extLst>
          </p:cNvPr>
          <p:cNvGrpSpPr/>
          <p:nvPr/>
        </p:nvGrpSpPr>
        <p:grpSpPr>
          <a:xfrm>
            <a:off x="197126" y="4773148"/>
            <a:ext cx="6463747" cy="4551311"/>
            <a:chOff x="245762" y="4355098"/>
            <a:chExt cx="6463747" cy="45513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8E852BB-BCAF-450B-A8D5-5F1633490304}"/>
                </a:ext>
              </a:extLst>
            </p:cNvPr>
            <p:cNvSpPr/>
            <p:nvPr/>
          </p:nvSpPr>
          <p:spPr>
            <a:xfrm>
              <a:off x="245762" y="4485903"/>
              <a:ext cx="6463747" cy="4420506"/>
            </a:xfrm>
            <a:custGeom>
              <a:avLst/>
              <a:gdLst>
                <a:gd name="connsiteX0" fmla="*/ 0 w 6463747"/>
                <a:gd name="connsiteY0" fmla="*/ 0 h 4420506"/>
                <a:gd name="connsiteX1" fmla="*/ 517100 w 6463747"/>
                <a:gd name="connsiteY1" fmla="*/ 0 h 4420506"/>
                <a:gd name="connsiteX2" fmla="*/ 969562 w 6463747"/>
                <a:gd name="connsiteY2" fmla="*/ 0 h 4420506"/>
                <a:gd name="connsiteX3" fmla="*/ 1486662 w 6463747"/>
                <a:gd name="connsiteY3" fmla="*/ 0 h 4420506"/>
                <a:gd name="connsiteX4" fmla="*/ 2133037 w 6463747"/>
                <a:gd name="connsiteY4" fmla="*/ 0 h 4420506"/>
                <a:gd name="connsiteX5" fmla="*/ 2585499 w 6463747"/>
                <a:gd name="connsiteY5" fmla="*/ 0 h 4420506"/>
                <a:gd name="connsiteX6" fmla="*/ 3102599 w 6463747"/>
                <a:gd name="connsiteY6" fmla="*/ 0 h 4420506"/>
                <a:gd name="connsiteX7" fmla="*/ 3555061 w 6463747"/>
                <a:gd name="connsiteY7" fmla="*/ 0 h 4420506"/>
                <a:gd name="connsiteX8" fmla="*/ 4136798 w 6463747"/>
                <a:gd name="connsiteY8" fmla="*/ 0 h 4420506"/>
                <a:gd name="connsiteX9" fmla="*/ 4912448 w 6463747"/>
                <a:gd name="connsiteY9" fmla="*/ 0 h 4420506"/>
                <a:gd name="connsiteX10" fmla="*/ 5364910 w 6463747"/>
                <a:gd name="connsiteY10" fmla="*/ 0 h 4420506"/>
                <a:gd name="connsiteX11" fmla="*/ 5817372 w 6463747"/>
                <a:gd name="connsiteY11" fmla="*/ 0 h 4420506"/>
                <a:gd name="connsiteX12" fmla="*/ 6463747 w 6463747"/>
                <a:gd name="connsiteY12" fmla="*/ 0 h 4420506"/>
                <a:gd name="connsiteX13" fmla="*/ 6463747 w 6463747"/>
                <a:gd name="connsiteY13" fmla="*/ 543091 h 4420506"/>
                <a:gd name="connsiteX14" fmla="*/ 6463747 w 6463747"/>
                <a:gd name="connsiteY14" fmla="*/ 1041976 h 4420506"/>
                <a:gd name="connsiteX15" fmla="*/ 6463747 w 6463747"/>
                <a:gd name="connsiteY15" fmla="*/ 1673477 h 4420506"/>
                <a:gd name="connsiteX16" fmla="*/ 6463747 w 6463747"/>
                <a:gd name="connsiteY16" fmla="*/ 2349183 h 4420506"/>
                <a:gd name="connsiteX17" fmla="*/ 6463747 w 6463747"/>
                <a:gd name="connsiteY17" fmla="*/ 2892274 h 4420506"/>
                <a:gd name="connsiteX18" fmla="*/ 6463747 w 6463747"/>
                <a:gd name="connsiteY18" fmla="*/ 3435365 h 4420506"/>
                <a:gd name="connsiteX19" fmla="*/ 6463747 w 6463747"/>
                <a:gd name="connsiteY19" fmla="*/ 4420506 h 4420506"/>
                <a:gd name="connsiteX20" fmla="*/ 5752735 w 6463747"/>
                <a:gd name="connsiteY20" fmla="*/ 4420506 h 4420506"/>
                <a:gd name="connsiteX21" fmla="*/ 5235635 w 6463747"/>
                <a:gd name="connsiteY21" fmla="*/ 4420506 h 4420506"/>
                <a:gd name="connsiteX22" fmla="*/ 4524623 w 6463747"/>
                <a:gd name="connsiteY22" fmla="*/ 4420506 h 4420506"/>
                <a:gd name="connsiteX23" fmla="*/ 3878248 w 6463747"/>
                <a:gd name="connsiteY23" fmla="*/ 4420506 h 4420506"/>
                <a:gd name="connsiteX24" fmla="*/ 3425786 w 6463747"/>
                <a:gd name="connsiteY24" fmla="*/ 4420506 h 4420506"/>
                <a:gd name="connsiteX25" fmla="*/ 2973324 w 6463747"/>
                <a:gd name="connsiteY25" fmla="*/ 4420506 h 4420506"/>
                <a:gd name="connsiteX26" fmla="*/ 2456224 w 6463747"/>
                <a:gd name="connsiteY26" fmla="*/ 4420506 h 4420506"/>
                <a:gd name="connsiteX27" fmla="*/ 1874487 w 6463747"/>
                <a:gd name="connsiteY27" fmla="*/ 4420506 h 4420506"/>
                <a:gd name="connsiteX28" fmla="*/ 1098837 w 6463747"/>
                <a:gd name="connsiteY28" fmla="*/ 4420506 h 4420506"/>
                <a:gd name="connsiteX29" fmla="*/ 0 w 6463747"/>
                <a:gd name="connsiteY29" fmla="*/ 4420506 h 4420506"/>
                <a:gd name="connsiteX30" fmla="*/ 0 w 6463747"/>
                <a:gd name="connsiteY30" fmla="*/ 3789005 h 4420506"/>
                <a:gd name="connsiteX31" fmla="*/ 0 w 6463747"/>
                <a:gd name="connsiteY31" fmla="*/ 3290119 h 4420506"/>
                <a:gd name="connsiteX32" fmla="*/ 0 w 6463747"/>
                <a:gd name="connsiteY32" fmla="*/ 2747029 h 4420506"/>
                <a:gd name="connsiteX33" fmla="*/ 0 w 6463747"/>
                <a:gd name="connsiteY33" fmla="*/ 2159733 h 4420506"/>
                <a:gd name="connsiteX34" fmla="*/ 0 w 6463747"/>
                <a:gd name="connsiteY34" fmla="*/ 1660847 h 4420506"/>
                <a:gd name="connsiteX35" fmla="*/ 0 w 6463747"/>
                <a:gd name="connsiteY35" fmla="*/ 985141 h 4420506"/>
                <a:gd name="connsiteX36" fmla="*/ 0 w 6463747"/>
                <a:gd name="connsiteY36" fmla="*/ 0 h 4420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6463747" h="4420506" fill="none" extrusionOk="0">
                  <a:moveTo>
                    <a:pt x="0" y="0"/>
                  </a:moveTo>
                  <a:cubicBezTo>
                    <a:pt x="155515" y="11929"/>
                    <a:pt x="343573" y="5505"/>
                    <a:pt x="517100" y="0"/>
                  </a:cubicBezTo>
                  <a:cubicBezTo>
                    <a:pt x="690627" y="-5505"/>
                    <a:pt x="842589" y="-21799"/>
                    <a:pt x="969562" y="0"/>
                  </a:cubicBezTo>
                  <a:cubicBezTo>
                    <a:pt x="1096535" y="21799"/>
                    <a:pt x="1363485" y="6200"/>
                    <a:pt x="1486662" y="0"/>
                  </a:cubicBezTo>
                  <a:cubicBezTo>
                    <a:pt x="1609839" y="-6200"/>
                    <a:pt x="1843980" y="-11751"/>
                    <a:pt x="2133037" y="0"/>
                  </a:cubicBezTo>
                  <a:cubicBezTo>
                    <a:pt x="2422094" y="11751"/>
                    <a:pt x="2400300" y="5784"/>
                    <a:pt x="2585499" y="0"/>
                  </a:cubicBezTo>
                  <a:cubicBezTo>
                    <a:pt x="2770698" y="-5784"/>
                    <a:pt x="2858361" y="7389"/>
                    <a:pt x="3102599" y="0"/>
                  </a:cubicBezTo>
                  <a:cubicBezTo>
                    <a:pt x="3346837" y="-7389"/>
                    <a:pt x="3368197" y="-5704"/>
                    <a:pt x="3555061" y="0"/>
                  </a:cubicBezTo>
                  <a:cubicBezTo>
                    <a:pt x="3741925" y="5704"/>
                    <a:pt x="3906844" y="25675"/>
                    <a:pt x="4136798" y="0"/>
                  </a:cubicBezTo>
                  <a:cubicBezTo>
                    <a:pt x="4366752" y="-25675"/>
                    <a:pt x="4654139" y="33362"/>
                    <a:pt x="4912448" y="0"/>
                  </a:cubicBezTo>
                  <a:cubicBezTo>
                    <a:pt x="5170757" y="-33362"/>
                    <a:pt x="5185609" y="-3631"/>
                    <a:pt x="5364910" y="0"/>
                  </a:cubicBezTo>
                  <a:cubicBezTo>
                    <a:pt x="5544211" y="3631"/>
                    <a:pt x="5628347" y="-4028"/>
                    <a:pt x="5817372" y="0"/>
                  </a:cubicBezTo>
                  <a:cubicBezTo>
                    <a:pt x="6006397" y="4028"/>
                    <a:pt x="6207056" y="-22160"/>
                    <a:pt x="6463747" y="0"/>
                  </a:cubicBezTo>
                  <a:cubicBezTo>
                    <a:pt x="6439494" y="270391"/>
                    <a:pt x="6487712" y="301970"/>
                    <a:pt x="6463747" y="543091"/>
                  </a:cubicBezTo>
                  <a:cubicBezTo>
                    <a:pt x="6439782" y="784212"/>
                    <a:pt x="6450109" y="881927"/>
                    <a:pt x="6463747" y="1041976"/>
                  </a:cubicBezTo>
                  <a:cubicBezTo>
                    <a:pt x="6477385" y="1202026"/>
                    <a:pt x="6434450" y="1542144"/>
                    <a:pt x="6463747" y="1673477"/>
                  </a:cubicBezTo>
                  <a:cubicBezTo>
                    <a:pt x="6493044" y="1804810"/>
                    <a:pt x="6430226" y="2018324"/>
                    <a:pt x="6463747" y="2349183"/>
                  </a:cubicBezTo>
                  <a:cubicBezTo>
                    <a:pt x="6497268" y="2680042"/>
                    <a:pt x="6461538" y="2670332"/>
                    <a:pt x="6463747" y="2892274"/>
                  </a:cubicBezTo>
                  <a:cubicBezTo>
                    <a:pt x="6465956" y="3114216"/>
                    <a:pt x="6471673" y="3197042"/>
                    <a:pt x="6463747" y="3435365"/>
                  </a:cubicBezTo>
                  <a:cubicBezTo>
                    <a:pt x="6455821" y="3673688"/>
                    <a:pt x="6445537" y="4127574"/>
                    <a:pt x="6463747" y="4420506"/>
                  </a:cubicBezTo>
                  <a:cubicBezTo>
                    <a:pt x="6271077" y="4436456"/>
                    <a:pt x="6046980" y="4408434"/>
                    <a:pt x="5752735" y="4420506"/>
                  </a:cubicBezTo>
                  <a:cubicBezTo>
                    <a:pt x="5458490" y="4432578"/>
                    <a:pt x="5350717" y="4431608"/>
                    <a:pt x="5235635" y="4420506"/>
                  </a:cubicBezTo>
                  <a:cubicBezTo>
                    <a:pt x="5120553" y="4409404"/>
                    <a:pt x="4794638" y="4421563"/>
                    <a:pt x="4524623" y="4420506"/>
                  </a:cubicBezTo>
                  <a:cubicBezTo>
                    <a:pt x="4254608" y="4419449"/>
                    <a:pt x="4086124" y="4402440"/>
                    <a:pt x="3878248" y="4420506"/>
                  </a:cubicBezTo>
                  <a:cubicBezTo>
                    <a:pt x="3670372" y="4438572"/>
                    <a:pt x="3570356" y="4415996"/>
                    <a:pt x="3425786" y="4420506"/>
                  </a:cubicBezTo>
                  <a:cubicBezTo>
                    <a:pt x="3281216" y="4425016"/>
                    <a:pt x="3154478" y="4406138"/>
                    <a:pt x="2973324" y="4420506"/>
                  </a:cubicBezTo>
                  <a:cubicBezTo>
                    <a:pt x="2792170" y="4434874"/>
                    <a:pt x="2574396" y="4400986"/>
                    <a:pt x="2456224" y="4420506"/>
                  </a:cubicBezTo>
                  <a:cubicBezTo>
                    <a:pt x="2338052" y="4440026"/>
                    <a:pt x="2135916" y="4405747"/>
                    <a:pt x="1874487" y="4420506"/>
                  </a:cubicBezTo>
                  <a:cubicBezTo>
                    <a:pt x="1613058" y="4435265"/>
                    <a:pt x="1337288" y="4423068"/>
                    <a:pt x="1098837" y="4420506"/>
                  </a:cubicBezTo>
                  <a:cubicBezTo>
                    <a:pt x="860386" y="4417945"/>
                    <a:pt x="423821" y="4438666"/>
                    <a:pt x="0" y="4420506"/>
                  </a:cubicBezTo>
                  <a:cubicBezTo>
                    <a:pt x="-2732" y="4143997"/>
                    <a:pt x="-23562" y="4029373"/>
                    <a:pt x="0" y="3789005"/>
                  </a:cubicBezTo>
                  <a:cubicBezTo>
                    <a:pt x="23562" y="3548637"/>
                    <a:pt x="3903" y="3446057"/>
                    <a:pt x="0" y="3290119"/>
                  </a:cubicBezTo>
                  <a:cubicBezTo>
                    <a:pt x="-3903" y="3134181"/>
                    <a:pt x="-12275" y="2887081"/>
                    <a:pt x="0" y="2747029"/>
                  </a:cubicBezTo>
                  <a:cubicBezTo>
                    <a:pt x="12275" y="2606977"/>
                    <a:pt x="-24635" y="2293436"/>
                    <a:pt x="0" y="2159733"/>
                  </a:cubicBezTo>
                  <a:cubicBezTo>
                    <a:pt x="24635" y="2026030"/>
                    <a:pt x="-9329" y="1777107"/>
                    <a:pt x="0" y="1660847"/>
                  </a:cubicBezTo>
                  <a:cubicBezTo>
                    <a:pt x="9329" y="1544587"/>
                    <a:pt x="26746" y="1308853"/>
                    <a:pt x="0" y="985141"/>
                  </a:cubicBezTo>
                  <a:cubicBezTo>
                    <a:pt x="-26746" y="661429"/>
                    <a:pt x="36966" y="359213"/>
                    <a:pt x="0" y="0"/>
                  </a:cubicBezTo>
                  <a:close/>
                </a:path>
                <a:path w="6463747" h="4420506" stroke="0" extrusionOk="0">
                  <a:moveTo>
                    <a:pt x="0" y="0"/>
                  </a:moveTo>
                  <a:cubicBezTo>
                    <a:pt x="171451" y="9911"/>
                    <a:pt x="565321" y="34533"/>
                    <a:pt x="711012" y="0"/>
                  </a:cubicBezTo>
                  <a:cubicBezTo>
                    <a:pt x="856703" y="-34533"/>
                    <a:pt x="1046755" y="23079"/>
                    <a:pt x="1228112" y="0"/>
                  </a:cubicBezTo>
                  <a:cubicBezTo>
                    <a:pt x="1409469" y="-23079"/>
                    <a:pt x="1732177" y="2492"/>
                    <a:pt x="1874487" y="0"/>
                  </a:cubicBezTo>
                  <a:cubicBezTo>
                    <a:pt x="2016797" y="-2492"/>
                    <a:pt x="2280261" y="-6275"/>
                    <a:pt x="2391586" y="0"/>
                  </a:cubicBezTo>
                  <a:cubicBezTo>
                    <a:pt x="2502911" y="6275"/>
                    <a:pt x="2695244" y="-26983"/>
                    <a:pt x="2973324" y="0"/>
                  </a:cubicBezTo>
                  <a:cubicBezTo>
                    <a:pt x="3251404" y="26983"/>
                    <a:pt x="3297408" y="17192"/>
                    <a:pt x="3555061" y="0"/>
                  </a:cubicBezTo>
                  <a:cubicBezTo>
                    <a:pt x="3812714" y="-17192"/>
                    <a:pt x="3808208" y="17930"/>
                    <a:pt x="4007523" y="0"/>
                  </a:cubicBezTo>
                  <a:cubicBezTo>
                    <a:pt x="4206838" y="-17930"/>
                    <a:pt x="4438848" y="-21870"/>
                    <a:pt x="4589260" y="0"/>
                  </a:cubicBezTo>
                  <a:cubicBezTo>
                    <a:pt x="4739672" y="21870"/>
                    <a:pt x="4817724" y="5196"/>
                    <a:pt x="5041723" y="0"/>
                  </a:cubicBezTo>
                  <a:cubicBezTo>
                    <a:pt x="5265722" y="-5196"/>
                    <a:pt x="5498824" y="17133"/>
                    <a:pt x="5688097" y="0"/>
                  </a:cubicBezTo>
                  <a:cubicBezTo>
                    <a:pt x="5877370" y="-17133"/>
                    <a:pt x="6205474" y="11413"/>
                    <a:pt x="6463747" y="0"/>
                  </a:cubicBezTo>
                  <a:cubicBezTo>
                    <a:pt x="6440240" y="168999"/>
                    <a:pt x="6449981" y="371423"/>
                    <a:pt x="6463747" y="498886"/>
                  </a:cubicBezTo>
                  <a:cubicBezTo>
                    <a:pt x="6477513" y="626349"/>
                    <a:pt x="6449508" y="1002495"/>
                    <a:pt x="6463747" y="1130387"/>
                  </a:cubicBezTo>
                  <a:cubicBezTo>
                    <a:pt x="6477986" y="1258279"/>
                    <a:pt x="6447445" y="1573367"/>
                    <a:pt x="6463747" y="1806092"/>
                  </a:cubicBezTo>
                  <a:cubicBezTo>
                    <a:pt x="6480049" y="2038818"/>
                    <a:pt x="6433525" y="2307695"/>
                    <a:pt x="6463747" y="2437593"/>
                  </a:cubicBezTo>
                  <a:cubicBezTo>
                    <a:pt x="6493969" y="2567491"/>
                    <a:pt x="6463483" y="2704545"/>
                    <a:pt x="6463747" y="2936479"/>
                  </a:cubicBezTo>
                  <a:cubicBezTo>
                    <a:pt x="6464011" y="3168413"/>
                    <a:pt x="6429306" y="3308687"/>
                    <a:pt x="6463747" y="3656390"/>
                  </a:cubicBezTo>
                  <a:cubicBezTo>
                    <a:pt x="6498188" y="4004093"/>
                    <a:pt x="6462662" y="4242284"/>
                    <a:pt x="6463747" y="4420506"/>
                  </a:cubicBezTo>
                  <a:cubicBezTo>
                    <a:pt x="6226291" y="4416574"/>
                    <a:pt x="6078778" y="4428051"/>
                    <a:pt x="5946647" y="4420506"/>
                  </a:cubicBezTo>
                  <a:cubicBezTo>
                    <a:pt x="5814516" y="4412961"/>
                    <a:pt x="5622449" y="4437173"/>
                    <a:pt x="5300273" y="4420506"/>
                  </a:cubicBezTo>
                  <a:cubicBezTo>
                    <a:pt x="4978097" y="4403839"/>
                    <a:pt x="4777684" y="4447936"/>
                    <a:pt x="4589260" y="4420506"/>
                  </a:cubicBezTo>
                  <a:cubicBezTo>
                    <a:pt x="4400836" y="4393076"/>
                    <a:pt x="3994628" y="4418541"/>
                    <a:pt x="3813611" y="4420506"/>
                  </a:cubicBezTo>
                  <a:cubicBezTo>
                    <a:pt x="3632594" y="4422471"/>
                    <a:pt x="3297040" y="4428814"/>
                    <a:pt x="3102599" y="4420506"/>
                  </a:cubicBezTo>
                  <a:cubicBezTo>
                    <a:pt x="2908158" y="4412198"/>
                    <a:pt x="2826489" y="4402504"/>
                    <a:pt x="2585499" y="4420506"/>
                  </a:cubicBezTo>
                  <a:cubicBezTo>
                    <a:pt x="2344509" y="4438508"/>
                    <a:pt x="2226243" y="4409687"/>
                    <a:pt x="1939124" y="4420506"/>
                  </a:cubicBezTo>
                  <a:cubicBezTo>
                    <a:pt x="1652005" y="4431325"/>
                    <a:pt x="1462691" y="4390162"/>
                    <a:pt x="1163474" y="4420506"/>
                  </a:cubicBezTo>
                  <a:cubicBezTo>
                    <a:pt x="864257" y="4450851"/>
                    <a:pt x="239455" y="4400135"/>
                    <a:pt x="0" y="4420506"/>
                  </a:cubicBezTo>
                  <a:cubicBezTo>
                    <a:pt x="10124" y="4295038"/>
                    <a:pt x="21052" y="4098803"/>
                    <a:pt x="0" y="3921620"/>
                  </a:cubicBezTo>
                  <a:cubicBezTo>
                    <a:pt x="-21052" y="3744437"/>
                    <a:pt x="1703" y="3456093"/>
                    <a:pt x="0" y="3334325"/>
                  </a:cubicBezTo>
                  <a:cubicBezTo>
                    <a:pt x="-1703" y="3212557"/>
                    <a:pt x="14260" y="2882980"/>
                    <a:pt x="0" y="2747029"/>
                  </a:cubicBezTo>
                  <a:cubicBezTo>
                    <a:pt x="-14260" y="2611078"/>
                    <a:pt x="29523" y="2378648"/>
                    <a:pt x="0" y="2071323"/>
                  </a:cubicBezTo>
                  <a:cubicBezTo>
                    <a:pt x="-29523" y="1763998"/>
                    <a:pt x="-7327" y="1738259"/>
                    <a:pt x="0" y="1528232"/>
                  </a:cubicBezTo>
                  <a:cubicBezTo>
                    <a:pt x="7327" y="1318205"/>
                    <a:pt x="7305" y="1166539"/>
                    <a:pt x="0" y="1029346"/>
                  </a:cubicBezTo>
                  <a:cubicBezTo>
                    <a:pt x="-7305" y="892153"/>
                    <a:pt x="5911" y="454934"/>
                    <a:pt x="0" y="0"/>
                  </a:cubicBezTo>
                  <a:close/>
                </a:path>
              </a:pathLst>
            </a:custGeom>
            <a:ln>
              <a:solidFill>
                <a:schemeClr val="bg1">
                  <a:lumMod val="65000"/>
                </a:schemeClr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 sd="2716541830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txBody>
            <a:bodyPr wrap="square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Consultant in Data Engineering &amp; Architecture / </a:t>
              </a:r>
              <a:r>
                <a:rPr kumimoji="0" lang="en-US" sz="1200" b="0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Ekimetrics</a:t>
              </a:r>
              <a:r>
                <a:rPr kumimoji="0" lang="en-US" sz="12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			    Dec 2021 – now</a:t>
              </a:r>
            </a:p>
            <a:p>
              <a:pPr marL="171450" indent="-171450" algn="just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US" sz="1100" dirty="0">
                  <a:solidFill>
                    <a:prstClr val="black"/>
                  </a:solidFill>
                  <a:latin typeface="Calibri" panose="020F0502020204030204"/>
                </a:rPr>
                <a:t>Worked with different technology stacks (Azure/GCP/AWS/Databricks) on multiple projects (segmentation project for a property management company, report pipeline development for an automotive company, dashboard development and </a:t>
              </a:r>
              <a:r>
                <a:rPr lang="en-US" sz="1100" dirty="0" err="1">
                  <a:solidFill>
                    <a:prstClr val="black"/>
                  </a:solidFill>
                  <a:latin typeface="Calibri" panose="020F0502020204030204"/>
                </a:rPr>
                <a:t>etc</a:t>
              </a:r>
              <a:r>
                <a:rPr lang="en-US" sz="1100" dirty="0">
                  <a:solidFill>
                    <a:prstClr val="black"/>
                  </a:solidFill>
                  <a:latin typeface="Calibri" panose="020F0502020204030204"/>
                </a:rPr>
                <a:t>);</a:t>
              </a:r>
            </a:p>
            <a:p>
              <a:pPr marL="171450" indent="-171450" algn="just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US" sz="1100" dirty="0">
                  <a:solidFill>
                    <a:prstClr val="black"/>
                  </a:solidFill>
                  <a:latin typeface="Calibri" panose="020F0502020204030204"/>
                </a:rPr>
                <a:t>Prepared documents and conducted training sessions as part of the knowledge management process;</a:t>
              </a:r>
            </a:p>
            <a:p>
              <a:pPr algn="just">
                <a:lnSpc>
                  <a:spcPct val="150000"/>
                </a:lnSpc>
                <a:defRPr/>
              </a:pPr>
              <a:r>
                <a:rPr kumimoji="0" lang="en-US" sz="12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Engr Project Specialist I (Innovation Lab)/ Hewlett Packard Enterprise              Jun 2020 – Dec 2021</a:t>
              </a:r>
            </a:p>
            <a:p>
              <a:pPr marL="171450" marR="0" lvl="0" indent="-171450" algn="just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Provided technology consulting around HPE Enterprise-grade Lakehouse Platform – HPE Ezmeral Portfolio (Kubernetes, </a:t>
              </a:r>
              <a:r>
                <a:rPr kumimoji="0" lang="en-US" sz="11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MLOps</a:t>
              </a: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, </a:t>
              </a:r>
              <a:r>
                <a:rPr kumimoji="0" lang="en-US" sz="11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Dat</a:t>
              </a:r>
              <a:r>
                <a:rPr lang="en-US" sz="1100" dirty="0">
                  <a:solidFill>
                    <a:prstClr val="black"/>
                  </a:solidFill>
                  <a:latin typeface="Calibri" panose="020F0502020204030204"/>
                </a:rPr>
                <a:t>a Fabric – </a:t>
              </a:r>
              <a:r>
                <a:rPr kumimoji="0" lang="en-US" sz="11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MapR</a:t>
              </a: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) with cloud-native analytics and data warehouse solution;</a:t>
              </a:r>
            </a:p>
            <a:p>
              <a:pPr marL="171450" marR="0" lvl="0" indent="-171450" algn="just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Built demo and Proof-of-Concept of Machine Learning </a:t>
              </a:r>
              <a:r>
                <a:rPr lang="en-US" sz="1100" dirty="0">
                  <a:solidFill>
                    <a:prstClr val="black"/>
                  </a:solidFill>
                  <a:latin typeface="Calibri" panose="020F0502020204030204"/>
                </a:rPr>
                <a:t>and Data </a:t>
              </a: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Pipeline using Python, ETL Pipeline (</a:t>
              </a:r>
              <a:r>
                <a:rPr lang="en-US" sz="1100" dirty="0">
                  <a:solidFill>
                    <a:prstClr val="black"/>
                  </a:solidFill>
                  <a:latin typeface="Calibri" panose="020F0502020204030204"/>
                </a:rPr>
                <a:t>P</a:t>
              </a:r>
              <a:r>
                <a:rPr kumimoji="0" lang="en-US" sz="11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ySpark</a:t>
              </a: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), and other Open-Source Technologies (Hadoop, Hue, Hive, Kafka </a:t>
              </a:r>
              <a:r>
                <a:rPr kumimoji="0" lang="en-US" sz="11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etc</a:t>
              </a: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) with HPE Ezmeral;</a:t>
              </a:r>
            </a:p>
            <a:p>
              <a:pPr marL="171450" marR="0" lvl="0" indent="-171450" algn="just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sz="1100" dirty="0">
                  <a:latin typeface="-apple-system"/>
                </a:rPr>
                <a:t>Were</a:t>
              </a:r>
              <a:r>
                <a:rPr lang="en-US" sz="1100" b="0" i="0" dirty="0">
                  <a:effectLst/>
                  <a:latin typeface="-apple-system"/>
                </a:rPr>
                <a:t> responsible for providing technical support in the creation and delivery of technology solutions or Data Platform designed to meet customers’ business needs;</a:t>
              </a:r>
            </a:p>
            <a:p>
              <a:pPr marR="0" lvl="0" algn="just" defTabSz="4572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en-US" sz="1200" i="1" dirty="0"/>
                <a:t>Summer Intern / Wuxi Murata Electronics Co., Ltd				    Jul 2019 - Aug 2019</a:t>
              </a:r>
            </a:p>
            <a:p>
              <a:pPr marL="171450" indent="-171450" algn="just">
                <a:lnSpc>
                  <a:spcPts val="2000"/>
                </a:lnSpc>
                <a:buFont typeface="Arial" panose="020B0604020202020204" pitchFamily="34" charset="0"/>
                <a:buChar char="•"/>
              </a:pPr>
              <a:r>
                <a:rPr lang="en-US" sz="1100" dirty="0"/>
                <a:t>Developed RPA (Robot Process Automation) program for HR department;</a:t>
              </a:r>
            </a:p>
            <a:p>
              <a:pPr algn="just">
                <a:lnSpc>
                  <a:spcPts val="2000"/>
                </a:lnSpc>
              </a:pPr>
              <a:r>
                <a:rPr lang="en-US" sz="1200" i="1" dirty="0"/>
                <a:t>Electronic Engineer Trainee (Gap-Year Intern) / RF Tech Ltd       		    Aug 2018 - May 2019</a:t>
              </a:r>
            </a:p>
            <a:p>
              <a:pPr marL="171450" indent="-171450" algn="just">
                <a:lnSpc>
                  <a:spcPts val="2000"/>
                </a:lnSpc>
                <a:buFont typeface="Arial" panose="020B0604020202020204" pitchFamily="34" charset="0"/>
                <a:buChar char="•"/>
              </a:pPr>
              <a:r>
                <a:rPr lang="en-US" sz="1100" dirty="0"/>
                <a:t>Developed product of LoRa, NB-IoT and Product Development for Data Visualization Platform;</a:t>
              </a:r>
            </a:p>
            <a:p>
              <a:pPr marL="171450" indent="-171450" algn="just">
                <a:lnSpc>
                  <a:spcPts val="2000"/>
                </a:lnSpc>
                <a:buFont typeface="Arial" panose="020B0604020202020204" pitchFamily="34" charset="0"/>
                <a:buChar char="•"/>
              </a:pPr>
              <a:r>
                <a:rPr lang="en-US" sz="1100" dirty="0"/>
                <a:t>Firmware programming on IoT system of Self-service Library Station;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057B193-9B9C-4EB1-9ECD-360ED818A40C}"/>
                </a:ext>
              </a:extLst>
            </p:cNvPr>
            <p:cNvSpPr txBox="1"/>
            <p:nvPr/>
          </p:nvSpPr>
          <p:spPr>
            <a:xfrm>
              <a:off x="3002985" y="4355098"/>
              <a:ext cx="965329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100" b="1" i="1" dirty="0"/>
                <a:t>EXPERIENCES</a:t>
              </a:r>
              <a:endParaRPr lang="en-GB" sz="1100" b="1" i="1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0810364-F8C7-432D-9E65-9AA7BF905D59}"/>
              </a:ext>
            </a:extLst>
          </p:cNvPr>
          <p:cNvGrpSpPr/>
          <p:nvPr/>
        </p:nvGrpSpPr>
        <p:grpSpPr>
          <a:xfrm>
            <a:off x="295096" y="2454043"/>
            <a:ext cx="165416" cy="1069176"/>
            <a:chOff x="295096" y="2454043"/>
            <a:chExt cx="165416" cy="1069176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C8089458-BC81-430D-A7AA-2AF6B65AD3FB}"/>
                </a:ext>
              </a:extLst>
            </p:cNvPr>
            <p:cNvGrpSpPr/>
            <p:nvPr/>
          </p:nvGrpSpPr>
          <p:grpSpPr>
            <a:xfrm>
              <a:off x="295096" y="2454043"/>
              <a:ext cx="154625" cy="818193"/>
              <a:chOff x="322721" y="3095314"/>
              <a:chExt cx="154625" cy="818193"/>
            </a:xfrm>
          </p:grpSpPr>
          <p:pic>
            <p:nvPicPr>
              <p:cNvPr id="37" name="圖片 10">
                <a:extLst>
                  <a:ext uri="{FF2B5EF4-FFF2-40B4-BE49-F238E27FC236}">
                    <a16:creationId xmlns:a16="http://schemas.microsoft.com/office/drawing/2014/main" id="{448C07C6-3B0B-45ED-A769-4389E36DB9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7819" y="3775103"/>
                <a:ext cx="138404" cy="138404"/>
              </a:xfrm>
              <a:prstGeom prst="rect">
                <a:avLst/>
              </a:prstGeom>
            </p:spPr>
          </p:pic>
          <p:pic>
            <p:nvPicPr>
              <p:cNvPr id="68" name="Graphic 67">
                <a:extLst>
                  <a:ext uri="{FF2B5EF4-FFF2-40B4-BE49-F238E27FC236}">
                    <a16:creationId xmlns:a16="http://schemas.microsoft.com/office/drawing/2014/main" id="{7FB7D4F7-1511-438C-BF25-0E56D61BB5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322721" y="3095314"/>
                <a:ext cx="133350" cy="157852"/>
              </a:xfrm>
              <a:prstGeom prst="rect">
                <a:avLst/>
              </a:prstGeom>
            </p:spPr>
          </p:pic>
          <p:pic>
            <p:nvPicPr>
              <p:cNvPr id="64" name="Graphic 63">
                <a:extLst>
                  <a:ext uri="{FF2B5EF4-FFF2-40B4-BE49-F238E27FC236}">
                    <a16:creationId xmlns:a16="http://schemas.microsoft.com/office/drawing/2014/main" id="{7CCDAB96-AE59-468D-8412-AC151E3129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328552" y="3319929"/>
                <a:ext cx="133350" cy="157852"/>
              </a:xfrm>
              <a:prstGeom prst="rect">
                <a:avLst/>
              </a:prstGeom>
            </p:spPr>
          </p:pic>
          <p:pic>
            <p:nvPicPr>
              <p:cNvPr id="60" name="Graphic 59">
                <a:extLst>
                  <a:ext uri="{FF2B5EF4-FFF2-40B4-BE49-F238E27FC236}">
                    <a16:creationId xmlns:a16="http://schemas.microsoft.com/office/drawing/2014/main" id="{2EC5EE79-E8CB-4480-84C2-7A08E7E9CE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328552" y="3548205"/>
                <a:ext cx="148794" cy="156070"/>
              </a:xfrm>
              <a:prstGeom prst="rect">
                <a:avLst/>
              </a:prstGeom>
            </p:spPr>
          </p:pic>
        </p:grp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5092BD0B-8FAD-4AD5-BB53-555EEC5C7CC9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304442" y="3367149"/>
              <a:ext cx="156070" cy="156070"/>
            </a:xfrm>
            <a:prstGeom prst="roundRect">
              <a:avLst/>
            </a:prstGeom>
          </p:spPr>
        </p:pic>
      </p:grp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0E1F0560-434F-4407-B13C-212812677EDF}"/>
              </a:ext>
            </a:extLst>
          </p:cNvPr>
          <p:cNvCxnSpPr>
            <a:cxnSpLocks/>
          </p:cNvCxnSpPr>
          <p:nvPr/>
        </p:nvCxnSpPr>
        <p:spPr>
          <a:xfrm>
            <a:off x="2346286" y="1664067"/>
            <a:ext cx="4289282" cy="0"/>
          </a:xfrm>
          <a:prstGeom prst="line">
            <a:avLst/>
          </a:prstGeom>
          <a:ln w="9525" cap="flat" cmpd="sng" algn="ctr">
            <a:solidFill>
              <a:schemeClr val="bg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91EF40D-330F-0C32-61D9-98F52207F3E4}"/>
              </a:ext>
            </a:extLst>
          </p:cNvPr>
          <p:cNvGrpSpPr/>
          <p:nvPr/>
        </p:nvGrpSpPr>
        <p:grpSpPr>
          <a:xfrm>
            <a:off x="100199" y="3695194"/>
            <a:ext cx="1963625" cy="921904"/>
            <a:chOff x="-467459" y="3681163"/>
            <a:chExt cx="1963625" cy="921904"/>
          </a:xfrm>
        </p:grpSpPr>
        <p:pic>
          <p:nvPicPr>
            <p:cNvPr id="11" name="Picture 10" descr="Graphical user interface&#10;&#10;Description automatically generated">
              <a:hlinkClick r:id="rId16"/>
              <a:extLst>
                <a:ext uri="{FF2B5EF4-FFF2-40B4-BE49-F238E27FC236}">
                  <a16:creationId xmlns:a16="http://schemas.microsoft.com/office/drawing/2014/main" id="{E12EFF90-467C-4872-9975-260167ACBA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0335" y="3715440"/>
              <a:ext cx="415831" cy="415831"/>
            </a:xfrm>
            <a:prstGeom prst="rect">
              <a:avLst/>
            </a:prstGeom>
          </p:spPr>
        </p:pic>
        <p:pic>
          <p:nvPicPr>
            <p:cNvPr id="21" name="Picture 20" descr="Graphical user interface&#10;&#10;Description automatically generated with medium confidence">
              <a:hlinkClick r:id="rId18"/>
              <a:extLst>
                <a:ext uri="{FF2B5EF4-FFF2-40B4-BE49-F238E27FC236}">
                  <a16:creationId xmlns:a16="http://schemas.microsoft.com/office/drawing/2014/main" id="{6B8FD42C-7133-4C66-A2D9-AF23A5BD0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2710" y="4179867"/>
              <a:ext cx="407367" cy="407367"/>
            </a:xfrm>
            <a:prstGeom prst="rect">
              <a:avLst/>
            </a:prstGeom>
          </p:spPr>
        </p:pic>
        <p:pic>
          <p:nvPicPr>
            <p:cNvPr id="26" name="Picture 25" descr="A picture containing text, sign&#10;&#10;Description automatically generated">
              <a:hlinkClick r:id="rId20"/>
              <a:extLst>
                <a:ext uri="{FF2B5EF4-FFF2-40B4-BE49-F238E27FC236}">
                  <a16:creationId xmlns:a16="http://schemas.microsoft.com/office/drawing/2014/main" id="{78FE3467-875A-4B5C-B14A-D2F1B21885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462" y="4137351"/>
              <a:ext cx="449883" cy="449883"/>
            </a:xfrm>
            <a:prstGeom prst="rect">
              <a:avLst/>
            </a:prstGeom>
          </p:spPr>
        </p:pic>
        <p:pic>
          <p:nvPicPr>
            <p:cNvPr id="1026" name="Picture 2" descr="HPE Product Certified - Containers [2021]">
              <a:hlinkClick r:id="rId22"/>
              <a:extLst>
                <a:ext uri="{FF2B5EF4-FFF2-40B4-BE49-F238E27FC236}">
                  <a16:creationId xmlns:a16="http://schemas.microsoft.com/office/drawing/2014/main" id="{6CC2EF85-5C3F-4705-9504-141FF00FF5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467459" y="3899492"/>
              <a:ext cx="476875" cy="4768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2" descr="Microsoft Certified: Azure AI Fundamentals">
              <a:hlinkClick r:id="rId24"/>
              <a:extLst>
                <a:ext uri="{FF2B5EF4-FFF2-40B4-BE49-F238E27FC236}">
                  <a16:creationId xmlns:a16="http://schemas.microsoft.com/office/drawing/2014/main" id="{69858F28-08B7-D8F0-5E33-D6E42DC0D8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818" y="3681163"/>
              <a:ext cx="453400" cy="453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AWS Certified Cloud Practitioner">
              <a:hlinkClick r:id="rId26"/>
              <a:extLst>
                <a:ext uri="{FF2B5EF4-FFF2-40B4-BE49-F238E27FC236}">
                  <a16:creationId xmlns:a16="http://schemas.microsoft.com/office/drawing/2014/main" id="{85F0FFFC-CEAF-08A1-110E-291049E599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6184" y="4149667"/>
              <a:ext cx="453400" cy="453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34">
              <a:hlinkClick r:id="rId28"/>
              <a:extLst>
                <a:ext uri="{FF2B5EF4-FFF2-40B4-BE49-F238E27FC236}">
                  <a16:creationId xmlns:a16="http://schemas.microsoft.com/office/drawing/2014/main" id="{DA38A24B-E08D-D1C7-37E5-5CE42DE44D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>
              <a:extLst>
                <a:ext uri="{BEBA8EAE-BF5A-486C-A8C5-ECC9F3942E4B}">
                  <a14:imgProps xmlns:a14="http://schemas.microsoft.com/office/drawing/2010/main">
                    <a14:imgLayer r:embed="rId30">
                      <a14:imgEffect>
                        <a14:backgroundRemoval t="5185" b="96543" l="8075" r="89648">
                          <a14:foregroundMark x1="8489" y1="62222" x2="14286" y2="62222"/>
                          <a14:foregroundMark x1="14493" y1="62469" x2="14907" y2="62716"/>
                          <a14:foregroundMark x1="12836" y1="79012" x2="29400" y2="79012"/>
                          <a14:foregroundMark x1="29400" y1="79012" x2="29607" y2="78765"/>
                          <a14:foregroundMark x1="10973" y1="79506" x2="8075" y2="78765"/>
                          <a14:foregroundMark x1="54865" y1="87654" x2="48447" y2="92593"/>
                          <a14:foregroundMark x1="73913" y1="79259" x2="86128" y2="78519"/>
                          <a14:foregroundMark x1="86128" y1="78519" x2="89027" y2="78519"/>
                          <a14:foregroundMark x1="89027" y1="62716" x2="81366" y2="62716"/>
                          <a14:foregroundMark x1="90062" y1="78765" x2="90062" y2="78765"/>
                          <a14:foregroundMark x1="90062" y1="61975" x2="90062" y2="61975"/>
                          <a14:foregroundMark x1="48033" y1="5432" x2="48033" y2="5432"/>
                          <a14:foregroundMark x1="49482" y1="96543" x2="49482" y2="96543"/>
                          <a14:foregroundMark x1="26294" y1="76049" x2="55280" y2="65926"/>
                          <a14:foregroundMark x1="55280" y1="65926" x2="70807" y2="73580"/>
                          <a14:foregroundMark x1="70807" y1="73580" x2="70393" y2="77284"/>
                          <a14:foregroundMark x1="54865" y1="58765" x2="39337" y2="50617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09345" y="3681388"/>
              <a:ext cx="536528" cy="449883"/>
            </a:xfrm>
            <a:prstGeom prst="rect">
              <a:avLst/>
            </a:prstGeom>
          </p:spPr>
        </p:pic>
      </p:grpSp>
      <p:pic>
        <p:nvPicPr>
          <p:cNvPr id="1030" name="Picture 6">
            <a:extLst>
              <a:ext uri="{FF2B5EF4-FFF2-40B4-BE49-F238E27FC236}">
                <a16:creationId xmlns:a16="http://schemas.microsoft.com/office/drawing/2014/main" id="{13AB7851-169A-A0C5-5A64-CB24E3BC68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6" y="2133340"/>
            <a:ext cx="540970" cy="341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18146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466BB39-6EF6-4473-A4D7-8E84C930907A}"/>
              </a:ext>
            </a:extLst>
          </p:cNvPr>
          <p:cNvSpPr txBox="1"/>
          <p:nvPr/>
        </p:nvSpPr>
        <p:spPr>
          <a:xfrm>
            <a:off x="517635" y="1847518"/>
            <a:ext cx="14091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Wong Tsz Ho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9C7526A-4CF9-4457-8689-0B1E8032C87B}"/>
              </a:ext>
            </a:extLst>
          </p:cNvPr>
          <p:cNvCxnSpPr>
            <a:cxnSpLocks/>
          </p:cNvCxnSpPr>
          <p:nvPr/>
        </p:nvCxnSpPr>
        <p:spPr>
          <a:xfrm>
            <a:off x="2200835" y="377617"/>
            <a:ext cx="0" cy="2875486"/>
          </a:xfrm>
          <a:prstGeom prst="line">
            <a:avLst/>
          </a:prstGeom>
          <a:ln w="9525" cap="flat" cmpd="sng" algn="ctr">
            <a:solidFill>
              <a:schemeClr val="bg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80AEBCA-4901-4CF0-9247-A18388D46F4E}"/>
              </a:ext>
            </a:extLst>
          </p:cNvPr>
          <p:cNvCxnSpPr>
            <a:cxnSpLocks/>
          </p:cNvCxnSpPr>
          <p:nvPr/>
        </p:nvCxnSpPr>
        <p:spPr>
          <a:xfrm>
            <a:off x="323729" y="9594847"/>
            <a:ext cx="61707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3" name="Table 23">
            <a:extLst>
              <a:ext uri="{FF2B5EF4-FFF2-40B4-BE49-F238E27FC236}">
                <a16:creationId xmlns:a16="http://schemas.microsoft.com/office/drawing/2014/main" id="{42991CC0-8A20-4DAC-8E5E-DA97636DD5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128396"/>
              </p:ext>
            </p:extLst>
          </p:nvPr>
        </p:nvGraphicFramePr>
        <p:xfrm>
          <a:off x="464238" y="2235839"/>
          <a:ext cx="1826458" cy="1117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6458">
                  <a:extLst>
                    <a:ext uri="{9D8B030D-6E8A-4147-A177-3AD203B41FA5}">
                      <a16:colId xmlns:a16="http://schemas.microsoft.com/office/drawing/2014/main" val="2661800245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1100" dirty="0"/>
                        <a:t>: cenz@engineer.com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386130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altLang="zh-HK" sz="1100" dirty="0"/>
                        <a:t>: +852 6158 5094 </a:t>
                      </a:r>
                      <a:endParaRPr lang="zh-HK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6845199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1100" dirty="0"/>
                        <a:t>: </a:t>
                      </a:r>
                      <a:r>
                        <a:rPr lang="en-US" altLang="zh-HK" sz="1100" dirty="0">
                          <a:solidFill>
                            <a:schemeClr val="tx1"/>
                          </a:solidFill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linkedin.com/in/cenzwong</a:t>
                      </a:r>
                      <a:endParaRPr lang="en-US" altLang="zh-HK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5239770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altLang="zh-HK" sz="1100" dirty="0"/>
                        <a:t>: </a:t>
                      </a:r>
                      <a:r>
                        <a:rPr lang="en-US" altLang="zh-HK" sz="1100" u="sng" dirty="0">
                          <a:solidFill>
                            <a:schemeClr val="tx1"/>
                          </a:solidFill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cenzwong.github.io</a:t>
                      </a:r>
                      <a:endParaRPr lang="zh-HK" altLang="en-US" sz="1100" u="sn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8927685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altLang="zh-HK" sz="1100" u="none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en-US" altLang="zh-HK" sz="1100" u="none" dirty="0">
                          <a:solidFill>
                            <a:schemeClr val="tx1"/>
                          </a:solidFill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github.com/cenzwong</a:t>
                      </a:r>
                      <a:endParaRPr lang="zh-HK" altLang="en-US" sz="110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0344800"/>
                  </a:ext>
                </a:extLst>
              </a:tr>
            </a:tbl>
          </a:graphicData>
        </a:graphic>
      </p:graphicFrame>
      <p:pic>
        <p:nvPicPr>
          <p:cNvPr id="15" name="Picture 14">
            <a:hlinkClick r:id="rId4" tooltip="Personal Website"/>
            <a:extLst>
              <a:ext uri="{FF2B5EF4-FFF2-40B4-BE49-F238E27FC236}">
                <a16:creationId xmlns:a16="http://schemas.microsoft.com/office/drawing/2014/main" id="{3420AA25-A4A4-40B3-B2FC-6AE048583BF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3729" y="192029"/>
            <a:ext cx="1701669" cy="1701669"/>
          </a:xfrm>
          <a:prstGeom prst="rect">
            <a:avLst/>
          </a:prstGeom>
        </p:spPr>
      </p:pic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7CAEC992-8EA8-4307-8017-78CCC06C68F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7" y="9617174"/>
            <a:ext cx="1869281" cy="183252"/>
          </a:xfrm>
        </p:spPr>
        <p:txBody>
          <a:bodyPr/>
          <a:lstStyle/>
          <a:p>
            <a:fld id="{FF08D7C8-BB35-4EE8-9F72-9BF135202736}" type="datetime5">
              <a:rPr lang="en-US" altLang="zh-HK" sz="1000" smtClean="0"/>
              <a:t>9-Oct-22</a:t>
            </a:fld>
            <a:r>
              <a:rPr lang="en-US" altLang="zh-HK" sz="1000"/>
              <a:t> </a:t>
            </a:r>
            <a:r>
              <a:rPr lang="en-US" altLang="zh-HK" dirty="0"/>
              <a:t>[</a:t>
            </a:r>
            <a:r>
              <a:rPr lang="en-US" altLang="zh-HK" u="sng" dirty="0"/>
              <a:t>cenzwong.github.io/CV</a:t>
            </a:r>
            <a:r>
              <a:rPr lang="en-US" altLang="zh-HK" dirty="0"/>
              <a:t>]</a:t>
            </a:r>
            <a:endParaRPr lang="en-US" sz="1000" dirty="0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C80F4FB5-A1F7-4CC7-A14A-0EB01BDB0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370A832A-5FBC-415E-BF90-DF8B16085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HK" dirty="0"/>
              <a:t>Curriculum Vitae</a:t>
            </a:r>
            <a:endParaRPr 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2BBDDE0-E12D-450D-B5CD-38C422312550}"/>
              </a:ext>
            </a:extLst>
          </p:cNvPr>
          <p:cNvSpPr/>
          <p:nvPr/>
        </p:nvSpPr>
        <p:spPr>
          <a:xfrm>
            <a:off x="8009282" y="438028"/>
            <a:ext cx="3429000" cy="34881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2000"/>
              </a:lnSpc>
            </a:pPr>
            <a:endParaRPr lang="en-US" dirty="0"/>
          </a:p>
        </p:txBody>
      </p:sp>
      <p:sp>
        <p:nvSpPr>
          <p:cNvPr id="31" name="矩形 30">
            <a:hlinkClick r:id="rId7"/>
            <a:extLst>
              <a:ext uri="{FF2B5EF4-FFF2-40B4-BE49-F238E27FC236}">
                <a16:creationId xmlns:a16="http://schemas.microsoft.com/office/drawing/2014/main" id="{A9A256B6-93D9-41ED-951D-603017C2D9EA}"/>
              </a:ext>
            </a:extLst>
          </p:cNvPr>
          <p:cNvSpPr/>
          <p:nvPr/>
        </p:nvSpPr>
        <p:spPr>
          <a:xfrm>
            <a:off x="437969" y="9617174"/>
            <a:ext cx="1821204" cy="1984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0E5DEA-CAAE-4FE2-AF5E-9D65B30C2992}"/>
              </a:ext>
            </a:extLst>
          </p:cNvPr>
          <p:cNvSpPr txBox="1"/>
          <p:nvPr/>
        </p:nvSpPr>
        <p:spPr>
          <a:xfrm>
            <a:off x="2273342" y="360920"/>
            <a:ext cx="4538947" cy="565604"/>
          </a:xfrm>
          <a:custGeom>
            <a:avLst/>
            <a:gdLst>
              <a:gd name="connsiteX0" fmla="*/ 0 w 4538947"/>
              <a:gd name="connsiteY0" fmla="*/ 0 h 565604"/>
              <a:gd name="connsiteX1" fmla="*/ 557642 w 4538947"/>
              <a:gd name="connsiteY1" fmla="*/ 0 h 565604"/>
              <a:gd name="connsiteX2" fmla="*/ 1296842 w 4538947"/>
              <a:gd name="connsiteY2" fmla="*/ 0 h 565604"/>
              <a:gd name="connsiteX3" fmla="*/ 2036042 w 4538947"/>
              <a:gd name="connsiteY3" fmla="*/ 0 h 565604"/>
              <a:gd name="connsiteX4" fmla="*/ 2639073 w 4538947"/>
              <a:gd name="connsiteY4" fmla="*/ 0 h 565604"/>
              <a:gd name="connsiteX5" fmla="*/ 3378273 w 4538947"/>
              <a:gd name="connsiteY5" fmla="*/ 0 h 565604"/>
              <a:gd name="connsiteX6" fmla="*/ 4538947 w 4538947"/>
              <a:gd name="connsiteY6" fmla="*/ 0 h 565604"/>
              <a:gd name="connsiteX7" fmla="*/ 4538947 w 4538947"/>
              <a:gd name="connsiteY7" fmla="*/ 565604 h 565604"/>
              <a:gd name="connsiteX8" fmla="*/ 3799747 w 4538947"/>
              <a:gd name="connsiteY8" fmla="*/ 565604 h 565604"/>
              <a:gd name="connsiteX9" fmla="*/ 3242105 w 4538947"/>
              <a:gd name="connsiteY9" fmla="*/ 565604 h 565604"/>
              <a:gd name="connsiteX10" fmla="*/ 2729852 w 4538947"/>
              <a:gd name="connsiteY10" fmla="*/ 565604 h 565604"/>
              <a:gd name="connsiteX11" fmla="*/ 2172210 w 4538947"/>
              <a:gd name="connsiteY11" fmla="*/ 565604 h 565604"/>
              <a:gd name="connsiteX12" fmla="*/ 1433010 w 4538947"/>
              <a:gd name="connsiteY12" fmla="*/ 565604 h 565604"/>
              <a:gd name="connsiteX13" fmla="*/ 829979 w 4538947"/>
              <a:gd name="connsiteY13" fmla="*/ 565604 h 565604"/>
              <a:gd name="connsiteX14" fmla="*/ 0 w 4538947"/>
              <a:gd name="connsiteY14" fmla="*/ 565604 h 565604"/>
              <a:gd name="connsiteX15" fmla="*/ 0 w 4538947"/>
              <a:gd name="connsiteY15" fmla="*/ 0 h 565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538947" h="565604" extrusionOk="0">
                <a:moveTo>
                  <a:pt x="0" y="0"/>
                </a:moveTo>
                <a:cubicBezTo>
                  <a:pt x="138137" y="-7865"/>
                  <a:pt x="312193" y="-13517"/>
                  <a:pt x="557642" y="0"/>
                </a:cubicBezTo>
                <a:cubicBezTo>
                  <a:pt x="803091" y="13517"/>
                  <a:pt x="1043124" y="-30059"/>
                  <a:pt x="1296842" y="0"/>
                </a:cubicBezTo>
                <a:cubicBezTo>
                  <a:pt x="1550560" y="30059"/>
                  <a:pt x="1681573" y="30719"/>
                  <a:pt x="2036042" y="0"/>
                </a:cubicBezTo>
                <a:cubicBezTo>
                  <a:pt x="2390511" y="-30719"/>
                  <a:pt x="2478366" y="-15326"/>
                  <a:pt x="2639073" y="0"/>
                </a:cubicBezTo>
                <a:cubicBezTo>
                  <a:pt x="2799780" y="15326"/>
                  <a:pt x="3022138" y="2368"/>
                  <a:pt x="3378273" y="0"/>
                </a:cubicBezTo>
                <a:cubicBezTo>
                  <a:pt x="3734408" y="-2368"/>
                  <a:pt x="4162487" y="10654"/>
                  <a:pt x="4538947" y="0"/>
                </a:cubicBezTo>
                <a:cubicBezTo>
                  <a:pt x="4542847" y="151253"/>
                  <a:pt x="4522744" y="427811"/>
                  <a:pt x="4538947" y="565604"/>
                </a:cubicBezTo>
                <a:cubicBezTo>
                  <a:pt x="4340257" y="530301"/>
                  <a:pt x="4102937" y="553300"/>
                  <a:pt x="3799747" y="565604"/>
                </a:cubicBezTo>
                <a:cubicBezTo>
                  <a:pt x="3496557" y="577908"/>
                  <a:pt x="3439936" y="562695"/>
                  <a:pt x="3242105" y="565604"/>
                </a:cubicBezTo>
                <a:cubicBezTo>
                  <a:pt x="3044274" y="568513"/>
                  <a:pt x="2875479" y="553471"/>
                  <a:pt x="2729852" y="565604"/>
                </a:cubicBezTo>
                <a:cubicBezTo>
                  <a:pt x="2584225" y="577737"/>
                  <a:pt x="2326429" y="549031"/>
                  <a:pt x="2172210" y="565604"/>
                </a:cubicBezTo>
                <a:cubicBezTo>
                  <a:pt x="2017991" y="582177"/>
                  <a:pt x="1606857" y="581684"/>
                  <a:pt x="1433010" y="565604"/>
                </a:cubicBezTo>
                <a:cubicBezTo>
                  <a:pt x="1259163" y="549524"/>
                  <a:pt x="1057119" y="577462"/>
                  <a:pt x="829979" y="565604"/>
                </a:cubicBezTo>
                <a:cubicBezTo>
                  <a:pt x="602839" y="553746"/>
                  <a:pt x="198579" y="588789"/>
                  <a:pt x="0" y="565604"/>
                </a:cubicBezTo>
                <a:cubicBezTo>
                  <a:pt x="-7274" y="413512"/>
                  <a:pt x="23800" y="171575"/>
                  <a:pt x="0" y="0"/>
                </a:cubicBezTo>
                <a:close/>
              </a:path>
            </a:pathLst>
          </a:custGeom>
          <a:noFill/>
          <a:ln>
            <a:noFill/>
            <a:prstDash val="dash"/>
            <a:extLst>
              <a:ext uri="{C807C97D-BFC1-408E-A445-0C87EB9F89A2}">
                <ask:lineSketchStyleProps xmlns:ask="http://schemas.microsoft.com/office/drawing/2018/sketchyshapes" sd="29493527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Hong Kong University of Science and Technology   [2020 – 2022]</a:t>
            </a:r>
          </a:p>
          <a:p>
            <a:pPr algn="just">
              <a:lnSpc>
                <a:spcPct val="150000"/>
              </a:lnSpc>
            </a:pPr>
            <a:r>
              <a:rPr lang="en-US" sz="11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MSc in Big Data Technology,                                     [GGPA </a:t>
            </a:r>
            <a:r>
              <a:rPr lang="en-US" altLang="zh-TW" sz="11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  <a:r>
              <a:rPr lang="en-US" sz="11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3.27]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4F21F1-D6B4-4C37-B691-7DB5B64CFC29}"/>
              </a:ext>
            </a:extLst>
          </p:cNvPr>
          <p:cNvSpPr/>
          <p:nvPr/>
        </p:nvSpPr>
        <p:spPr>
          <a:xfrm>
            <a:off x="4634126" y="2835602"/>
            <a:ext cx="2131876" cy="311688"/>
          </a:xfrm>
          <a:custGeom>
            <a:avLst/>
            <a:gdLst>
              <a:gd name="connsiteX0" fmla="*/ 0 w 2131876"/>
              <a:gd name="connsiteY0" fmla="*/ 0 h 311688"/>
              <a:gd name="connsiteX1" fmla="*/ 575607 w 2131876"/>
              <a:gd name="connsiteY1" fmla="*/ 0 h 311688"/>
              <a:gd name="connsiteX2" fmla="*/ 1044619 w 2131876"/>
              <a:gd name="connsiteY2" fmla="*/ 0 h 311688"/>
              <a:gd name="connsiteX3" fmla="*/ 1513632 w 2131876"/>
              <a:gd name="connsiteY3" fmla="*/ 0 h 311688"/>
              <a:gd name="connsiteX4" fmla="*/ 2131876 w 2131876"/>
              <a:gd name="connsiteY4" fmla="*/ 0 h 311688"/>
              <a:gd name="connsiteX5" fmla="*/ 2131876 w 2131876"/>
              <a:gd name="connsiteY5" fmla="*/ 311688 h 311688"/>
              <a:gd name="connsiteX6" fmla="*/ 1556269 w 2131876"/>
              <a:gd name="connsiteY6" fmla="*/ 311688 h 311688"/>
              <a:gd name="connsiteX7" fmla="*/ 1023300 w 2131876"/>
              <a:gd name="connsiteY7" fmla="*/ 311688 h 311688"/>
              <a:gd name="connsiteX8" fmla="*/ 490331 w 2131876"/>
              <a:gd name="connsiteY8" fmla="*/ 311688 h 311688"/>
              <a:gd name="connsiteX9" fmla="*/ 0 w 2131876"/>
              <a:gd name="connsiteY9" fmla="*/ 311688 h 311688"/>
              <a:gd name="connsiteX10" fmla="*/ 0 w 2131876"/>
              <a:gd name="connsiteY10" fmla="*/ 0 h 311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31876" h="311688" fill="none" extrusionOk="0">
                <a:moveTo>
                  <a:pt x="0" y="0"/>
                </a:moveTo>
                <a:cubicBezTo>
                  <a:pt x="246732" y="-4449"/>
                  <a:pt x="350207" y="22916"/>
                  <a:pt x="575607" y="0"/>
                </a:cubicBezTo>
                <a:cubicBezTo>
                  <a:pt x="801007" y="-22916"/>
                  <a:pt x="906869" y="14827"/>
                  <a:pt x="1044619" y="0"/>
                </a:cubicBezTo>
                <a:cubicBezTo>
                  <a:pt x="1182369" y="-14827"/>
                  <a:pt x="1367860" y="8995"/>
                  <a:pt x="1513632" y="0"/>
                </a:cubicBezTo>
                <a:cubicBezTo>
                  <a:pt x="1659404" y="-8995"/>
                  <a:pt x="1824200" y="-4156"/>
                  <a:pt x="2131876" y="0"/>
                </a:cubicBezTo>
                <a:cubicBezTo>
                  <a:pt x="2117806" y="108182"/>
                  <a:pt x="2147348" y="238342"/>
                  <a:pt x="2131876" y="311688"/>
                </a:cubicBezTo>
                <a:cubicBezTo>
                  <a:pt x="1926203" y="297238"/>
                  <a:pt x="1722109" y="285654"/>
                  <a:pt x="1556269" y="311688"/>
                </a:cubicBezTo>
                <a:cubicBezTo>
                  <a:pt x="1390429" y="337722"/>
                  <a:pt x="1134083" y="295440"/>
                  <a:pt x="1023300" y="311688"/>
                </a:cubicBezTo>
                <a:cubicBezTo>
                  <a:pt x="912517" y="327936"/>
                  <a:pt x="755432" y="336035"/>
                  <a:pt x="490331" y="311688"/>
                </a:cubicBezTo>
                <a:cubicBezTo>
                  <a:pt x="225230" y="287341"/>
                  <a:pt x="117681" y="321006"/>
                  <a:pt x="0" y="311688"/>
                </a:cubicBezTo>
                <a:cubicBezTo>
                  <a:pt x="-4494" y="182469"/>
                  <a:pt x="-970" y="79559"/>
                  <a:pt x="0" y="0"/>
                </a:cubicBezTo>
                <a:close/>
              </a:path>
              <a:path w="2131876" h="311688" stroke="0" extrusionOk="0">
                <a:moveTo>
                  <a:pt x="0" y="0"/>
                </a:moveTo>
                <a:cubicBezTo>
                  <a:pt x="126791" y="-15609"/>
                  <a:pt x="313633" y="-13094"/>
                  <a:pt x="469013" y="0"/>
                </a:cubicBezTo>
                <a:cubicBezTo>
                  <a:pt x="624393" y="13094"/>
                  <a:pt x="762766" y="10966"/>
                  <a:pt x="1044619" y="0"/>
                </a:cubicBezTo>
                <a:cubicBezTo>
                  <a:pt x="1326472" y="-10966"/>
                  <a:pt x="1322241" y="14953"/>
                  <a:pt x="1534951" y="0"/>
                </a:cubicBezTo>
                <a:cubicBezTo>
                  <a:pt x="1747661" y="-14953"/>
                  <a:pt x="2002570" y="20239"/>
                  <a:pt x="2131876" y="0"/>
                </a:cubicBezTo>
                <a:cubicBezTo>
                  <a:pt x="2120983" y="73811"/>
                  <a:pt x="2136100" y="185179"/>
                  <a:pt x="2131876" y="311688"/>
                </a:cubicBezTo>
                <a:cubicBezTo>
                  <a:pt x="1996445" y="321399"/>
                  <a:pt x="1766219" y="311114"/>
                  <a:pt x="1598907" y="311688"/>
                </a:cubicBezTo>
                <a:cubicBezTo>
                  <a:pt x="1431595" y="312262"/>
                  <a:pt x="1268088" y="336232"/>
                  <a:pt x="1065938" y="311688"/>
                </a:cubicBezTo>
                <a:cubicBezTo>
                  <a:pt x="863788" y="287144"/>
                  <a:pt x="796364" y="324020"/>
                  <a:pt x="575607" y="311688"/>
                </a:cubicBezTo>
                <a:cubicBezTo>
                  <a:pt x="354850" y="299356"/>
                  <a:pt x="123911" y="302418"/>
                  <a:pt x="0" y="311688"/>
                </a:cubicBezTo>
                <a:cubicBezTo>
                  <a:pt x="13468" y="199034"/>
                  <a:pt x="-890" y="102573"/>
                  <a:pt x="0" y="0"/>
                </a:cubicBezTo>
                <a:close/>
              </a:path>
            </a:pathLst>
          </a:custGeom>
          <a:ln>
            <a:noFill/>
            <a:extLst>
              <a:ext uri="{C807C97D-BFC1-408E-A445-0C87EB9F89A2}">
                <ask:lineSketchStyleProps xmlns:ask="http://schemas.microsoft.com/office/drawing/2018/sketchyshapes" sd="220972698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HK" sz="11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A7B3F5B-FDCE-46EB-B574-288AD4C330C0}"/>
              </a:ext>
            </a:extLst>
          </p:cNvPr>
          <p:cNvSpPr txBox="1"/>
          <p:nvPr/>
        </p:nvSpPr>
        <p:spPr>
          <a:xfrm>
            <a:off x="4129648" y="182601"/>
            <a:ext cx="889987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b="1" i="1" dirty="0">
                <a:latin typeface="Consolas" panose="020B0609020204030204" pitchFamily="49" charset="0"/>
              </a:rPr>
              <a:t>EDUCATION</a:t>
            </a:r>
            <a:endParaRPr lang="en-GB" sz="1100" b="1" i="1" dirty="0">
              <a:latin typeface="Consolas" panose="020B0609020204030204" pitchFamily="49" charset="0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F160CB1-6138-4160-9AD3-F8832188A824}"/>
              </a:ext>
            </a:extLst>
          </p:cNvPr>
          <p:cNvGrpSpPr/>
          <p:nvPr/>
        </p:nvGrpSpPr>
        <p:grpSpPr>
          <a:xfrm>
            <a:off x="955645" y="3342578"/>
            <a:ext cx="5718811" cy="5585425"/>
            <a:chOff x="990697" y="4307792"/>
            <a:chExt cx="5718811" cy="5585425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8E852BB-BCAF-450B-A8D5-5F1633490304}"/>
                </a:ext>
              </a:extLst>
            </p:cNvPr>
            <p:cNvSpPr/>
            <p:nvPr/>
          </p:nvSpPr>
          <p:spPr>
            <a:xfrm>
              <a:off x="990697" y="4485903"/>
              <a:ext cx="5718811" cy="5407314"/>
            </a:xfrm>
            <a:custGeom>
              <a:avLst/>
              <a:gdLst>
                <a:gd name="connsiteX0" fmla="*/ 0 w 5718811"/>
                <a:gd name="connsiteY0" fmla="*/ 0 h 5407314"/>
                <a:gd name="connsiteX1" fmla="*/ 521047 w 5718811"/>
                <a:gd name="connsiteY1" fmla="*/ 0 h 5407314"/>
                <a:gd name="connsiteX2" fmla="*/ 984906 w 5718811"/>
                <a:gd name="connsiteY2" fmla="*/ 0 h 5407314"/>
                <a:gd name="connsiteX3" fmla="*/ 1505954 w 5718811"/>
                <a:gd name="connsiteY3" fmla="*/ 0 h 5407314"/>
                <a:gd name="connsiteX4" fmla="*/ 2141377 w 5718811"/>
                <a:gd name="connsiteY4" fmla="*/ 0 h 5407314"/>
                <a:gd name="connsiteX5" fmla="*/ 2605236 w 5718811"/>
                <a:gd name="connsiteY5" fmla="*/ 0 h 5407314"/>
                <a:gd name="connsiteX6" fmla="*/ 3126283 w 5718811"/>
                <a:gd name="connsiteY6" fmla="*/ 0 h 5407314"/>
                <a:gd name="connsiteX7" fmla="*/ 3590142 w 5718811"/>
                <a:gd name="connsiteY7" fmla="*/ 0 h 5407314"/>
                <a:gd name="connsiteX8" fmla="*/ 4168378 w 5718811"/>
                <a:gd name="connsiteY8" fmla="*/ 0 h 5407314"/>
                <a:gd name="connsiteX9" fmla="*/ 4918177 w 5718811"/>
                <a:gd name="connsiteY9" fmla="*/ 0 h 5407314"/>
                <a:gd name="connsiteX10" fmla="*/ 5718811 w 5718811"/>
                <a:gd name="connsiteY10" fmla="*/ 0 h 5407314"/>
                <a:gd name="connsiteX11" fmla="*/ 5718811 w 5718811"/>
                <a:gd name="connsiteY11" fmla="*/ 513695 h 5407314"/>
                <a:gd name="connsiteX12" fmla="*/ 5718811 w 5718811"/>
                <a:gd name="connsiteY12" fmla="*/ 1189609 h 5407314"/>
                <a:gd name="connsiteX13" fmla="*/ 5718811 w 5718811"/>
                <a:gd name="connsiteY13" fmla="*/ 1811450 h 5407314"/>
                <a:gd name="connsiteX14" fmla="*/ 5718811 w 5718811"/>
                <a:gd name="connsiteY14" fmla="*/ 2325145 h 5407314"/>
                <a:gd name="connsiteX15" fmla="*/ 5718811 w 5718811"/>
                <a:gd name="connsiteY15" fmla="*/ 3001059 h 5407314"/>
                <a:gd name="connsiteX16" fmla="*/ 5718811 w 5718811"/>
                <a:gd name="connsiteY16" fmla="*/ 3731047 h 5407314"/>
                <a:gd name="connsiteX17" fmla="*/ 5718811 w 5718811"/>
                <a:gd name="connsiteY17" fmla="*/ 4298815 h 5407314"/>
                <a:gd name="connsiteX18" fmla="*/ 5718811 w 5718811"/>
                <a:gd name="connsiteY18" fmla="*/ 5407314 h 5407314"/>
                <a:gd name="connsiteX19" fmla="*/ 4969011 w 5718811"/>
                <a:gd name="connsiteY19" fmla="*/ 5407314 h 5407314"/>
                <a:gd name="connsiteX20" fmla="*/ 4333588 w 5718811"/>
                <a:gd name="connsiteY20" fmla="*/ 5407314 h 5407314"/>
                <a:gd name="connsiteX21" fmla="*/ 3812541 w 5718811"/>
                <a:gd name="connsiteY21" fmla="*/ 5407314 h 5407314"/>
                <a:gd name="connsiteX22" fmla="*/ 3119929 w 5718811"/>
                <a:gd name="connsiteY22" fmla="*/ 5407314 h 5407314"/>
                <a:gd name="connsiteX23" fmla="*/ 2484506 w 5718811"/>
                <a:gd name="connsiteY23" fmla="*/ 5407314 h 5407314"/>
                <a:gd name="connsiteX24" fmla="*/ 2020647 w 5718811"/>
                <a:gd name="connsiteY24" fmla="*/ 5407314 h 5407314"/>
                <a:gd name="connsiteX25" fmla="*/ 1556787 w 5718811"/>
                <a:gd name="connsiteY25" fmla="*/ 5407314 h 5407314"/>
                <a:gd name="connsiteX26" fmla="*/ 1035740 w 5718811"/>
                <a:gd name="connsiteY26" fmla="*/ 5407314 h 5407314"/>
                <a:gd name="connsiteX27" fmla="*/ 0 w 5718811"/>
                <a:gd name="connsiteY27" fmla="*/ 5407314 h 5407314"/>
                <a:gd name="connsiteX28" fmla="*/ 0 w 5718811"/>
                <a:gd name="connsiteY28" fmla="*/ 4623253 h 5407314"/>
                <a:gd name="connsiteX29" fmla="*/ 0 w 5718811"/>
                <a:gd name="connsiteY29" fmla="*/ 3947339 h 5407314"/>
                <a:gd name="connsiteX30" fmla="*/ 0 w 5718811"/>
                <a:gd name="connsiteY30" fmla="*/ 3433644 h 5407314"/>
                <a:gd name="connsiteX31" fmla="*/ 0 w 5718811"/>
                <a:gd name="connsiteY31" fmla="*/ 2919950 h 5407314"/>
                <a:gd name="connsiteX32" fmla="*/ 0 w 5718811"/>
                <a:gd name="connsiteY32" fmla="*/ 2352182 h 5407314"/>
                <a:gd name="connsiteX33" fmla="*/ 0 w 5718811"/>
                <a:gd name="connsiteY33" fmla="*/ 1730340 h 5407314"/>
                <a:gd name="connsiteX34" fmla="*/ 0 w 5718811"/>
                <a:gd name="connsiteY34" fmla="*/ 1216646 h 5407314"/>
                <a:gd name="connsiteX35" fmla="*/ 0 w 5718811"/>
                <a:gd name="connsiteY35" fmla="*/ 0 h 5407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5718811" h="5407314" fill="none" extrusionOk="0">
                  <a:moveTo>
                    <a:pt x="0" y="0"/>
                  </a:moveTo>
                  <a:cubicBezTo>
                    <a:pt x="146998" y="-4877"/>
                    <a:pt x="370118" y="-18819"/>
                    <a:pt x="521047" y="0"/>
                  </a:cubicBezTo>
                  <a:cubicBezTo>
                    <a:pt x="671976" y="18819"/>
                    <a:pt x="871551" y="7094"/>
                    <a:pt x="984906" y="0"/>
                  </a:cubicBezTo>
                  <a:cubicBezTo>
                    <a:pt x="1098261" y="-7094"/>
                    <a:pt x="1331970" y="3746"/>
                    <a:pt x="1505954" y="0"/>
                  </a:cubicBezTo>
                  <a:cubicBezTo>
                    <a:pt x="1679938" y="-3746"/>
                    <a:pt x="1977614" y="-4187"/>
                    <a:pt x="2141377" y="0"/>
                  </a:cubicBezTo>
                  <a:cubicBezTo>
                    <a:pt x="2305140" y="4187"/>
                    <a:pt x="2464174" y="21428"/>
                    <a:pt x="2605236" y="0"/>
                  </a:cubicBezTo>
                  <a:cubicBezTo>
                    <a:pt x="2746298" y="-21428"/>
                    <a:pt x="3002404" y="23036"/>
                    <a:pt x="3126283" y="0"/>
                  </a:cubicBezTo>
                  <a:cubicBezTo>
                    <a:pt x="3250162" y="-23036"/>
                    <a:pt x="3485172" y="-1708"/>
                    <a:pt x="3590142" y="0"/>
                  </a:cubicBezTo>
                  <a:cubicBezTo>
                    <a:pt x="3695112" y="1708"/>
                    <a:pt x="3935843" y="-22574"/>
                    <a:pt x="4168378" y="0"/>
                  </a:cubicBezTo>
                  <a:cubicBezTo>
                    <a:pt x="4400913" y="22574"/>
                    <a:pt x="4739935" y="29953"/>
                    <a:pt x="4918177" y="0"/>
                  </a:cubicBezTo>
                  <a:cubicBezTo>
                    <a:pt x="5096419" y="-29953"/>
                    <a:pt x="5539658" y="1970"/>
                    <a:pt x="5718811" y="0"/>
                  </a:cubicBezTo>
                  <a:cubicBezTo>
                    <a:pt x="5722618" y="182076"/>
                    <a:pt x="5737915" y="326086"/>
                    <a:pt x="5718811" y="513695"/>
                  </a:cubicBezTo>
                  <a:cubicBezTo>
                    <a:pt x="5699707" y="701304"/>
                    <a:pt x="5706531" y="912432"/>
                    <a:pt x="5718811" y="1189609"/>
                  </a:cubicBezTo>
                  <a:cubicBezTo>
                    <a:pt x="5731091" y="1466786"/>
                    <a:pt x="5748831" y="1665360"/>
                    <a:pt x="5718811" y="1811450"/>
                  </a:cubicBezTo>
                  <a:cubicBezTo>
                    <a:pt x="5688791" y="1957540"/>
                    <a:pt x="5707086" y="2172903"/>
                    <a:pt x="5718811" y="2325145"/>
                  </a:cubicBezTo>
                  <a:cubicBezTo>
                    <a:pt x="5730536" y="2477387"/>
                    <a:pt x="5686478" y="2842444"/>
                    <a:pt x="5718811" y="3001059"/>
                  </a:cubicBezTo>
                  <a:cubicBezTo>
                    <a:pt x="5751144" y="3159674"/>
                    <a:pt x="5723537" y="3402638"/>
                    <a:pt x="5718811" y="3731047"/>
                  </a:cubicBezTo>
                  <a:cubicBezTo>
                    <a:pt x="5714085" y="4059456"/>
                    <a:pt x="5707374" y="4066748"/>
                    <a:pt x="5718811" y="4298815"/>
                  </a:cubicBezTo>
                  <a:cubicBezTo>
                    <a:pt x="5730248" y="4530882"/>
                    <a:pt x="5669671" y="5097987"/>
                    <a:pt x="5718811" y="5407314"/>
                  </a:cubicBezTo>
                  <a:cubicBezTo>
                    <a:pt x="5388204" y="5411154"/>
                    <a:pt x="5233830" y="5408771"/>
                    <a:pt x="4969011" y="5407314"/>
                  </a:cubicBezTo>
                  <a:cubicBezTo>
                    <a:pt x="4704192" y="5405857"/>
                    <a:pt x="4461243" y="5423969"/>
                    <a:pt x="4333588" y="5407314"/>
                  </a:cubicBezTo>
                  <a:cubicBezTo>
                    <a:pt x="4205933" y="5390659"/>
                    <a:pt x="3968519" y="5428112"/>
                    <a:pt x="3812541" y="5407314"/>
                  </a:cubicBezTo>
                  <a:cubicBezTo>
                    <a:pt x="3656563" y="5386516"/>
                    <a:pt x="3439668" y="5374713"/>
                    <a:pt x="3119929" y="5407314"/>
                  </a:cubicBezTo>
                  <a:cubicBezTo>
                    <a:pt x="2800190" y="5439915"/>
                    <a:pt x="2766685" y="5429699"/>
                    <a:pt x="2484506" y="5407314"/>
                  </a:cubicBezTo>
                  <a:cubicBezTo>
                    <a:pt x="2202327" y="5384929"/>
                    <a:pt x="2234881" y="5417306"/>
                    <a:pt x="2020647" y="5407314"/>
                  </a:cubicBezTo>
                  <a:cubicBezTo>
                    <a:pt x="1806413" y="5397322"/>
                    <a:pt x="1710927" y="5399069"/>
                    <a:pt x="1556787" y="5407314"/>
                  </a:cubicBezTo>
                  <a:cubicBezTo>
                    <a:pt x="1402647" y="5415559"/>
                    <a:pt x="1159929" y="5429788"/>
                    <a:pt x="1035740" y="5407314"/>
                  </a:cubicBezTo>
                  <a:cubicBezTo>
                    <a:pt x="911551" y="5384840"/>
                    <a:pt x="429955" y="5386077"/>
                    <a:pt x="0" y="5407314"/>
                  </a:cubicBezTo>
                  <a:cubicBezTo>
                    <a:pt x="-20587" y="5246599"/>
                    <a:pt x="-18058" y="5004910"/>
                    <a:pt x="0" y="4623253"/>
                  </a:cubicBezTo>
                  <a:cubicBezTo>
                    <a:pt x="18058" y="4241596"/>
                    <a:pt x="-8715" y="4099952"/>
                    <a:pt x="0" y="3947339"/>
                  </a:cubicBezTo>
                  <a:cubicBezTo>
                    <a:pt x="8715" y="3794726"/>
                    <a:pt x="-5133" y="3554780"/>
                    <a:pt x="0" y="3433644"/>
                  </a:cubicBezTo>
                  <a:cubicBezTo>
                    <a:pt x="5133" y="3312508"/>
                    <a:pt x="-19621" y="3102182"/>
                    <a:pt x="0" y="2919950"/>
                  </a:cubicBezTo>
                  <a:cubicBezTo>
                    <a:pt x="19621" y="2737718"/>
                    <a:pt x="27888" y="2548515"/>
                    <a:pt x="0" y="2352182"/>
                  </a:cubicBezTo>
                  <a:cubicBezTo>
                    <a:pt x="-27888" y="2155849"/>
                    <a:pt x="17482" y="1951793"/>
                    <a:pt x="0" y="1730340"/>
                  </a:cubicBezTo>
                  <a:cubicBezTo>
                    <a:pt x="-17482" y="1508887"/>
                    <a:pt x="8426" y="1462214"/>
                    <a:pt x="0" y="1216646"/>
                  </a:cubicBezTo>
                  <a:cubicBezTo>
                    <a:pt x="-8426" y="971078"/>
                    <a:pt x="45809" y="315933"/>
                    <a:pt x="0" y="0"/>
                  </a:cubicBezTo>
                  <a:close/>
                </a:path>
                <a:path w="5718811" h="5407314" stroke="0" extrusionOk="0">
                  <a:moveTo>
                    <a:pt x="0" y="0"/>
                  </a:moveTo>
                  <a:cubicBezTo>
                    <a:pt x="265233" y="-29507"/>
                    <a:pt x="469002" y="24287"/>
                    <a:pt x="692612" y="0"/>
                  </a:cubicBezTo>
                  <a:cubicBezTo>
                    <a:pt x="916222" y="-24287"/>
                    <a:pt x="1001924" y="12801"/>
                    <a:pt x="1213659" y="0"/>
                  </a:cubicBezTo>
                  <a:cubicBezTo>
                    <a:pt x="1425394" y="-12801"/>
                    <a:pt x="1708358" y="31178"/>
                    <a:pt x="1849082" y="0"/>
                  </a:cubicBezTo>
                  <a:cubicBezTo>
                    <a:pt x="1989806" y="-31178"/>
                    <a:pt x="2189688" y="-5783"/>
                    <a:pt x="2370129" y="0"/>
                  </a:cubicBezTo>
                  <a:cubicBezTo>
                    <a:pt x="2550570" y="5783"/>
                    <a:pt x="2751513" y="28510"/>
                    <a:pt x="2948365" y="0"/>
                  </a:cubicBezTo>
                  <a:cubicBezTo>
                    <a:pt x="3145217" y="-28510"/>
                    <a:pt x="3245421" y="12912"/>
                    <a:pt x="3526600" y="0"/>
                  </a:cubicBezTo>
                  <a:cubicBezTo>
                    <a:pt x="3807779" y="-12912"/>
                    <a:pt x="3776731" y="15440"/>
                    <a:pt x="3990459" y="0"/>
                  </a:cubicBezTo>
                  <a:cubicBezTo>
                    <a:pt x="4204187" y="-15440"/>
                    <a:pt x="4383479" y="-27300"/>
                    <a:pt x="4568695" y="0"/>
                  </a:cubicBezTo>
                  <a:cubicBezTo>
                    <a:pt x="4753911" y="27300"/>
                    <a:pt x="4831368" y="-3134"/>
                    <a:pt x="5032554" y="0"/>
                  </a:cubicBezTo>
                  <a:cubicBezTo>
                    <a:pt x="5233740" y="3134"/>
                    <a:pt x="5545153" y="21154"/>
                    <a:pt x="5718811" y="0"/>
                  </a:cubicBezTo>
                  <a:cubicBezTo>
                    <a:pt x="5729625" y="121887"/>
                    <a:pt x="5714690" y="371912"/>
                    <a:pt x="5718811" y="567768"/>
                  </a:cubicBezTo>
                  <a:cubicBezTo>
                    <a:pt x="5722932" y="763624"/>
                    <a:pt x="5723522" y="1188375"/>
                    <a:pt x="5718811" y="1351829"/>
                  </a:cubicBezTo>
                  <a:cubicBezTo>
                    <a:pt x="5714100" y="1515283"/>
                    <a:pt x="5752210" y="1835045"/>
                    <a:pt x="5718811" y="2027743"/>
                  </a:cubicBezTo>
                  <a:cubicBezTo>
                    <a:pt x="5685412" y="2220441"/>
                    <a:pt x="5748527" y="2509784"/>
                    <a:pt x="5718811" y="2757730"/>
                  </a:cubicBezTo>
                  <a:cubicBezTo>
                    <a:pt x="5689095" y="3005676"/>
                    <a:pt x="5701351" y="3229204"/>
                    <a:pt x="5718811" y="3433644"/>
                  </a:cubicBezTo>
                  <a:cubicBezTo>
                    <a:pt x="5736271" y="3638084"/>
                    <a:pt x="5731000" y="3777746"/>
                    <a:pt x="5718811" y="3947339"/>
                  </a:cubicBezTo>
                  <a:cubicBezTo>
                    <a:pt x="5706622" y="4116933"/>
                    <a:pt x="5709602" y="4387165"/>
                    <a:pt x="5718811" y="4731400"/>
                  </a:cubicBezTo>
                  <a:cubicBezTo>
                    <a:pt x="5728020" y="5075635"/>
                    <a:pt x="5691347" y="5140117"/>
                    <a:pt x="5718811" y="5407314"/>
                  </a:cubicBezTo>
                  <a:cubicBezTo>
                    <a:pt x="5583307" y="5401511"/>
                    <a:pt x="5447271" y="5396094"/>
                    <a:pt x="5197764" y="5407314"/>
                  </a:cubicBezTo>
                  <a:cubicBezTo>
                    <a:pt x="4948257" y="5418534"/>
                    <a:pt x="4769495" y="5423531"/>
                    <a:pt x="4562340" y="5407314"/>
                  </a:cubicBezTo>
                  <a:cubicBezTo>
                    <a:pt x="4355185" y="5391097"/>
                    <a:pt x="4068540" y="5401089"/>
                    <a:pt x="3869729" y="5407314"/>
                  </a:cubicBezTo>
                  <a:cubicBezTo>
                    <a:pt x="3670918" y="5413539"/>
                    <a:pt x="3424993" y="5410687"/>
                    <a:pt x="3119929" y="5407314"/>
                  </a:cubicBezTo>
                  <a:cubicBezTo>
                    <a:pt x="2814865" y="5403941"/>
                    <a:pt x="2629426" y="5419903"/>
                    <a:pt x="2427318" y="5407314"/>
                  </a:cubicBezTo>
                  <a:cubicBezTo>
                    <a:pt x="2225210" y="5394725"/>
                    <a:pt x="2122298" y="5396271"/>
                    <a:pt x="1906270" y="5407314"/>
                  </a:cubicBezTo>
                  <a:cubicBezTo>
                    <a:pt x="1690242" y="5418357"/>
                    <a:pt x="1438107" y="5420402"/>
                    <a:pt x="1270847" y="5407314"/>
                  </a:cubicBezTo>
                  <a:cubicBezTo>
                    <a:pt x="1103587" y="5394226"/>
                    <a:pt x="597246" y="5429061"/>
                    <a:pt x="0" y="5407314"/>
                  </a:cubicBezTo>
                  <a:cubicBezTo>
                    <a:pt x="-15845" y="5104350"/>
                    <a:pt x="8597" y="4867170"/>
                    <a:pt x="0" y="4731400"/>
                  </a:cubicBezTo>
                  <a:cubicBezTo>
                    <a:pt x="-8597" y="4595630"/>
                    <a:pt x="-24116" y="4256833"/>
                    <a:pt x="0" y="3947339"/>
                  </a:cubicBezTo>
                  <a:cubicBezTo>
                    <a:pt x="24116" y="3637845"/>
                    <a:pt x="18948" y="3492073"/>
                    <a:pt x="0" y="3325498"/>
                  </a:cubicBezTo>
                  <a:cubicBezTo>
                    <a:pt x="-18948" y="3158923"/>
                    <a:pt x="-17788" y="2849959"/>
                    <a:pt x="0" y="2703657"/>
                  </a:cubicBezTo>
                  <a:cubicBezTo>
                    <a:pt x="17788" y="2557355"/>
                    <a:pt x="560" y="2262296"/>
                    <a:pt x="0" y="1973670"/>
                  </a:cubicBezTo>
                  <a:cubicBezTo>
                    <a:pt x="-560" y="1685044"/>
                    <a:pt x="-9409" y="1548400"/>
                    <a:pt x="0" y="1405902"/>
                  </a:cubicBezTo>
                  <a:cubicBezTo>
                    <a:pt x="9409" y="1263404"/>
                    <a:pt x="-12955" y="1001552"/>
                    <a:pt x="0" y="892207"/>
                  </a:cubicBezTo>
                  <a:cubicBezTo>
                    <a:pt x="12955" y="782863"/>
                    <a:pt x="-348" y="299775"/>
                    <a:pt x="0" y="0"/>
                  </a:cubicBezTo>
                  <a:close/>
                </a:path>
              </a:pathLst>
            </a:custGeom>
            <a:ln>
              <a:noFill/>
              <a:prstDash val="dash"/>
              <a:extLst>
                <a:ext uri="{C807C97D-BFC1-408E-A445-0C87EB9F89A2}">
                  <ask:lineSketchStyleProps xmlns:ask="http://schemas.microsoft.com/office/drawing/2018/sketchyshapes" sd="2716541830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txBody>
            <a:bodyPr wrap="square">
              <a:spAutoFit/>
            </a:bodyPr>
            <a:lstStyle/>
            <a:p>
              <a:pPr marL="0" marR="0" lvl="0" indent="0" defTabSz="4572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Consultant in Data Engineering &amp; Architecture / </a:t>
              </a:r>
              <a:r>
                <a:rPr kumimoji="0" lang="en-US" sz="110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Ekimetrics</a:t>
              </a:r>
              <a:r>
                <a:rPr kumimoji="0" lang="en-US" sz="110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			</a:t>
              </a:r>
            </a:p>
            <a:p>
              <a:pPr marL="171450" indent="-171450" algn="just">
                <a:lnSpc>
                  <a:spcPct val="150000"/>
                </a:lnSpc>
                <a:buBlip>
                  <a:blip r:embed="rId8">
                    <a:extLst>
                      <a:ext uri="{96DAC541-7B7A-43D3-8B79-37D633B846F1}">
                        <asvg:svgBlip xmlns:asvg="http://schemas.microsoft.com/office/drawing/2016/SVG/main" r:embed="rId9"/>
                      </a:ext>
                    </a:extLst>
                  </a:blip>
                </a:buBlip>
                <a:defRPr/>
              </a:pPr>
              <a:r>
                <a:rPr lang="en-US" sz="1100" i="1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Worked with different technology stacks (Azure/GCP/AWS/Databricks) on multiple projects (segmentation project for a property management company, report pipeline development for an automotive company, dashboard development and </a:t>
              </a:r>
              <a:r>
                <a:rPr lang="en-US" sz="1100" i="1" dirty="0" err="1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etc</a:t>
              </a:r>
              <a:r>
                <a:rPr lang="en-US" sz="1100" i="1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);</a:t>
              </a:r>
            </a:p>
            <a:p>
              <a:pPr marL="171450" indent="-171450" algn="just">
                <a:lnSpc>
                  <a:spcPct val="150000"/>
                </a:lnSpc>
                <a:buBlip>
                  <a:blip r:embed="rId8">
                    <a:extLst>
                      <a:ext uri="{96DAC541-7B7A-43D3-8B79-37D633B846F1}">
                        <asvg:svgBlip xmlns:asvg="http://schemas.microsoft.com/office/drawing/2016/SVG/main" r:embed="rId9"/>
                      </a:ext>
                    </a:extLst>
                  </a:blip>
                </a:buBlip>
                <a:defRPr/>
              </a:pPr>
              <a:r>
                <a:rPr lang="en-US" sz="1100" i="1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Prepared documents and conducted training sessions as part of the knowledge management process;</a:t>
              </a:r>
            </a:p>
            <a:p>
              <a:pPr>
                <a:lnSpc>
                  <a:spcPct val="150000"/>
                </a:lnSpc>
                <a:defRPr/>
              </a:pPr>
              <a:r>
                <a:rPr kumimoji="0" lang="en-US" sz="1100" b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Engr Project Specialist I (Innovation Lab)/ Hewlett Packard Enterprise	</a:t>
              </a:r>
            </a:p>
            <a:p>
              <a:pPr marL="171450" marR="0" lvl="0" indent="-171450" algn="just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Blip>
                  <a:blip r:embed="rId8">
                    <a:extLst>
                      <a:ext uri="{96DAC541-7B7A-43D3-8B79-37D633B846F1}">
                        <asvg:svgBlip xmlns:asvg="http://schemas.microsoft.com/office/drawing/2016/SVG/main" r:embed="rId9"/>
                      </a:ext>
                    </a:extLst>
                  </a:blip>
                </a:buBlip>
                <a:tabLst/>
                <a:defRPr/>
              </a:pPr>
              <a:r>
                <a:rPr kumimoji="0" lang="en-US" sz="11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Provided technology consulting around HPE Enterprise-grade Lakehouse Platform – HPE Ezmeral Portfolio (Kubernetes, </a:t>
              </a:r>
              <a:r>
                <a:rPr kumimoji="0" lang="en-US" sz="1100" b="0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MLOps</a:t>
              </a:r>
              <a:r>
                <a:rPr kumimoji="0" lang="en-US" sz="11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, </a:t>
              </a:r>
              <a:r>
                <a:rPr kumimoji="0" lang="en-US" sz="1100" b="0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Dat</a:t>
              </a:r>
              <a:r>
                <a:rPr lang="en-US" sz="1100" i="1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 Fabric – </a:t>
              </a:r>
              <a:r>
                <a:rPr kumimoji="0" lang="en-US" sz="1100" b="0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MapR</a:t>
              </a:r>
              <a:r>
                <a:rPr kumimoji="0" lang="en-US" sz="11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) with cloud-native analytics and data warehouse solution;</a:t>
              </a:r>
            </a:p>
            <a:p>
              <a:pPr marL="171450" marR="0" lvl="0" indent="-171450" algn="just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Blip>
                  <a:blip r:embed="rId8">
                    <a:extLst>
                      <a:ext uri="{96DAC541-7B7A-43D3-8B79-37D633B846F1}">
                        <asvg:svgBlip xmlns:asvg="http://schemas.microsoft.com/office/drawing/2016/SVG/main" r:embed="rId9"/>
                      </a:ext>
                    </a:extLst>
                  </a:blip>
                </a:buBlip>
                <a:tabLst/>
                <a:defRPr/>
              </a:pPr>
              <a:r>
                <a:rPr kumimoji="0" lang="en-US" sz="11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Built demo and Proof-of-Concept of Machine Learning </a:t>
              </a:r>
              <a:r>
                <a:rPr lang="en-US" sz="1100" i="1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and Data </a:t>
              </a:r>
              <a:r>
                <a:rPr kumimoji="0" lang="en-US" sz="11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Pipeline using Python, ETL Pipeline (</a:t>
              </a:r>
              <a:r>
                <a:rPr lang="en-US" sz="1100" i="1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</a:t>
              </a:r>
              <a:r>
                <a:rPr kumimoji="0" lang="en-US" sz="1100" b="0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ySpark</a:t>
              </a:r>
              <a:r>
                <a:rPr kumimoji="0" lang="en-US" sz="11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), and other Open-Source Technologies (Hadoop, Hue, Hive, Kafka </a:t>
              </a:r>
              <a:r>
                <a:rPr kumimoji="0" lang="en-US" sz="1100" b="0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etc</a:t>
              </a:r>
              <a:r>
                <a:rPr kumimoji="0" lang="en-US" sz="11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) with HPE Ezmeral;</a:t>
              </a:r>
            </a:p>
            <a:p>
              <a:pPr marL="171450" marR="0" lvl="0" indent="-171450" algn="just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Blip>
                  <a:blip r:embed="rId8">
                    <a:extLst>
                      <a:ext uri="{96DAC541-7B7A-43D3-8B79-37D633B846F1}">
                        <asvg:svgBlip xmlns:asvg="http://schemas.microsoft.com/office/drawing/2016/SVG/main" r:embed="rId9"/>
                      </a:ext>
                    </a:extLst>
                  </a:blip>
                </a:buBlip>
                <a:tabLst/>
                <a:defRPr/>
              </a:pPr>
              <a:r>
                <a:rPr lang="en-US" sz="1100" i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Were</a:t>
              </a:r>
              <a:r>
                <a:rPr lang="en-US" sz="1100" b="0" i="1" dirty="0"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responsible for providing technical support in the creation and delivery of technology solutions or Data Platform designed to meet customers’ business needs;</a:t>
              </a:r>
            </a:p>
            <a:p>
              <a:pPr marR="0" lvl="0" defTabSz="4572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en-US" sz="11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Summer Intern / Wuxi Murata Electronics Co., Ltd				    </a:t>
              </a:r>
            </a:p>
            <a:p>
              <a:pPr marL="171450" marR="0" lvl="0" indent="-171450" defTabSz="4572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Blip>
                  <a:blip r:embed="rId8">
                    <a:extLst>
                      <a:ext uri="{96DAC541-7B7A-43D3-8B79-37D633B846F1}">
                        <asvg:svgBlip xmlns:asvg="http://schemas.microsoft.com/office/drawing/2016/SVG/main" r:embed="rId9"/>
                      </a:ext>
                    </a:extLst>
                  </a:blip>
                </a:buBlip>
                <a:tabLst/>
                <a:defRPr/>
              </a:pPr>
              <a:r>
                <a:rPr lang="en-US" sz="1100" i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Developed RPA (Robot Process Automation) program for HR department;</a:t>
              </a:r>
            </a:p>
            <a:p>
              <a:pPr>
                <a:lnSpc>
                  <a:spcPts val="2000"/>
                </a:lnSpc>
              </a:pPr>
              <a:r>
                <a:rPr lang="en-US" sz="11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Electronic Engineer Trainee (Gap-Year Intern) / RF Tech Ltd       		</a:t>
              </a:r>
            </a:p>
            <a:p>
              <a:pPr marL="171450" indent="-171450">
                <a:lnSpc>
                  <a:spcPts val="2000"/>
                </a:lnSpc>
                <a:buBlip>
                  <a:blip r:embed="rId8">
                    <a:extLst>
                      <a:ext uri="{96DAC541-7B7A-43D3-8B79-37D633B846F1}">
                        <asvg:svgBlip xmlns:asvg="http://schemas.microsoft.com/office/drawing/2016/SVG/main" r:embed="rId9"/>
                      </a:ext>
                    </a:extLst>
                  </a:blip>
                </a:buBlip>
              </a:pPr>
              <a:r>
                <a:rPr lang="en-US" sz="1100" i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Developed product of LoRa, NB-IoT and Product Development for Data Visualization Platform;</a:t>
              </a:r>
            </a:p>
            <a:p>
              <a:pPr marL="171450" indent="-171450">
                <a:lnSpc>
                  <a:spcPts val="2000"/>
                </a:lnSpc>
                <a:buBlip>
                  <a:blip r:embed="rId8">
                    <a:extLst>
                      <a:ext uri="{96DAC541-7B7A-43D3-8B79-37D633B846F1}">
                        <asvg:svgBlip xmlns:asvg="http://schemas.microsoft.com/office/drawing/2016/SVG/main" r:embed="rId9"/>
                      </a:ext>
                    </a:extLst>
                  </a:blip>
                </a:buBlip>
              </a:pPr>
              <a:r>
                <a:rPr lang="en-US" sz="1100" i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Firmware programming on IoT system of Self-service Library Station;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057B193-9B9C-4EB1-9ECD-360ED818A40C}"/>
                </a:ext>
              </a:extLst>
            </p:cNvPr>
            <p:cNvSpPr txBox="1"/>
            <p:nvPr/>
          </p:nvSpPr>
          <p:spPr>
            <a:xfrm>
              <a:off x="3002985" y="4307792"/>
              <a:ext cx="1031051" cy="2616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100" b="1" i="1" dirty="0">
                  <a:latin typeface="Consolas" panose="020B0609020204030204" pitchFamily="49" charset="0"/>
                  <a:ea typeface="Tahoma" panose="020B0604030504040204" pitchFamily="34" charset="0"/>
                  <a:cs typeface="Tahoma" panose="020B0604030504040204" pitchFamily="34" charset="0"/>
                </a:rPr>
                <a:t>EXPERIENCES</a:t>
              </a:r>
              <a:endParaRPr lang="en-GB" sz="1100" b="1" i="1" dirty="0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0810364-F8C7-432D-9E65-9AA7BF905D59}"/>
              </a:ext>
            </a:extLst>
          </p:cNvPr>
          <p:cNvGrpSpPr/>
          <p:nvPr/>
        </p:nvGrpSpPr>
        <p:grpSpPr>
          <a:xfrm>
            <a:off x="391732" y="2264168"/>
            <a:ext cx="165416" cy="1069176"/>
            <a:chOff x="295096" y="2454043"/>
            <a:chExt cx="165416" cy="1069176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C8089458-BC81-430D-A7AA-2AF6B65AD3FB}"/>
                </a:ext>
              </a:extLst>
            </p:cNvPr>
            <p:cNvGrpSpPr/>
            <p:nvPr/>
          </p:nvGrpSpPr>
          <p:grpSpPr>
            <a:xfrm>
              <a:off x="295096" y="2454043"/>
              <a:ext cx="154625" cy="818193"/>
              <a:chOff x="322721" y="3095314"/>
              <a:chExt cx="154625" cy="818193"/>
            </a:xfrm>
          </p:grpSpPr>
          <p:pic>
            <p:nvPicPr>
              <p:cNvPr id="37" name="圖片 10">
                <a:extLst>
                  <a:ext uri="{FF2B5EF4-FFF2-40B4-BE49-F238E27FC236}">
                    <a16:creationId xmlns:a16="http://schemas.microsoft.com/office/drawing/2014/main" id="{448C07C6-3B0B-45ED-A769-4389E36DB9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7819" y="3775103"/>
                <a:ext cx="138404" cy="138404"/>
              </a:xfrm>
              <a:prstGeom prst="rect">
                <a:avLst/>
              </a:prstGeom>
            </p:spPr>
          </p:pic>
          <p:pic>
            <p:nvPicPr>
              <p:cNvPr id="68" name="Graphic 67">
                <a:extLst>
                  <a:ext uri="{FF2B5EF4-FFF2-40B4-BE49-F238E27FC236}">
                    <a16:creationId xmlns:a16="http://schemas.microsoft.com/office/drawing/2014/main" id="{7FB7D4F7-1511-438C-BF25-0E56D61BB5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322721" y="3095314"/>
                <a:ext cx="133350" cy="157852"/>
              </a:xfrm>
              <a:prstGeom prst="rect">
                <a:avLst/>
              </a:prstGeom>
            </p:spPr>
          </p:pic>
          <p:pic>
            <p:nvPicPr>
              <p:cNvPr id="64" name="Graphic 63">
                <a:extLst>
                  <a:ext uri="{FF2B5EF4-FFF2-40B4-BE49-F238E27FC236}">
                    <a16:creationId xmlns:a16="http://schemas.microsoft.com/office/drawing/2014/main" id="{7CCDAB96-AE59-468D-8412-AC151E3129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328552" y="3319929"/>
                <a:ext cx="133350" cy="157852"/>
              </a:xfrm>
              <a:prstGeom prst="rect">
                <a:avLst/>
              </a:prstGeom>
            </p:spPr>
          </p:pic>
          <p:pic>
            <p:nvPicPr>
              <p:cNvPr id="60" name="Graphic 59">
                <a:extLst>
                  <a:ext uri="{FF2B5EF4-FFF2-40B4-BE49-F238E27FC236}">
                    <a16:creationId xmlns:a16="http://schemas.microsoft.com/office/drawing/2014/main" id="{2EC5EE79-E8CB-4480-84C2-7A08E7E9CE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328552" y="3548205"/>
                <a:ext cx="148794" cy="156070"/>
              </a:xfrm>
              <a:prstGeom prst="rect">
                <a:avLst/>
              </a:prstGeom>
            </p:spPr>
          </p:pic>
        </p:grp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5092BD0B-8FAD-4AD5-BB53-555EEC5C7CC9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304442" y="3367149"/>
              <a:ext cx="156070" cy="156070"/>
            </a:xfrm>
            <a:prstGeom prst="roundRect">
              <a:avLst/>
            </a:prstGeom>
          </p:spPr>
        </p:pic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8AFC596F-83B7-5853-17D8-3BBD80E61F1E}"/>
              </a:ext>
            </a:extLst>
          </p:cNvPr>
          <p:cNvGrpSpPr/>
          <p:nvPr/>
        </p:nvGrpSpPr>
        <p:grpSpPr>
          <a:xfrm>
            <a:off x="375324" y="9008498"/>
            <a:ext cx="6170788" cy="550122"/>
            <a:chOff x="323729" y="8932298"/>
            <a:chExt cx="6170788" cy="550122"/>
          </a:xfrm>
        </p:grpSpPr>
        <p:pic>
          <p:nvPicPr>
            <p:cNvPr id="11" name="Picture 10" descr="Graphical user interface&#10;&#10;Description automatically generated">
              <a:hlinkClick r:id="rId18"/>
              <a:extLst>
                <a:ext uri="{FF2B5EF4-FFF2-40B4-BE49-F238E27FC236}">
                  <a16:creationId xmlns:a16="http://schemas.microsoft.com/office/drawing/2014/main" id="{E12EFF90-467C-4872-9975-260167ACBA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14815" y="8967508"/>
              <a:ext cx="479702" cy="479702"/>
            </a:xfrm>
            <a:prstGeom prst="rect">
              <a:avLst/>
            </a:prstGeom>
          </p:spPr>
        </p:pic>
        <p:pic>
          <p:nvPicPr>
            <p:cNvPr id="21" name="Picture 20" descr="Graphical user interface&#10;&#10;Description automatically generated with medium confidence">
              <a:hlinkClick r:id="rId20"/>
              <a:extLst>
                <a:ext uri="{FF2B5EF4-FFF2-40B4-BE49-F238E27FC236}">
                  <a16:creationId xmlns:a16="http://schemas.microsoft.com/office/drawing/2014/main" id="{6B8FD42C-7133-4C66-A2D9-AF23A5BD0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30372" y="8972390"/>
              <a:ext cx="469940" cy="469940"/>
            </a:xfrm>
            <a:prstGeom prst="rect">
              <a:avLst/>
            </a:prstGeom>
          </p:spPr>
        </p:pic>
        <p:pic>
          <p:nvPicPr>
            <p:cNvPr id="26" name="Picture 25" descr="A picture containing text, sign&#10;&#10;Description automatically generated">
              <a:hlinkClick r:id="rId22"/>
              <a:extLst>
                <a:ext uri="{FF2B5EF4-FFF2-40B4-BE49-F238E27FC236}">
                  <a16:creationId xmlns:a16="http://schemas.microsoft.com/office/drawing/2014/main" id="{78FE3467-875A-4B5C-B14A-D2F1B21885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25899" y="8947867"/>
              <a:ext cx="518984" cy="518984"/>
            </a:xfrm>
            <a:prstGeom prst="rect">
              <a:avLst/>
            </a:prstGeom>
          </p:spPr>
        </p:pic>
        <p:pic>
          <p:nvPicPr>
            <p:cNvPr id="1026" name="Picture 2" descr="HPE Product Certified - Containers [2021]">
              <a:hlinkClick r:id="rId24"/>
              <a:extLst>
                <a:ext uri="{FF2B5EF4-FFF2-40B4-BE49-F238E27FC236}">
                  <a16:creationId xmlns:a16="http://schemas.microsoft.com/office/drawing/2014/main" id="{6CC2EF85-5C3F-4705-9504-141FF00FF5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729" y="8932298"/>
              <a:ext cx="550122" cy="5501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2" descr="Microsoft Certified: Azure AI Fundamentals">
              <a:hlinkClick r:id="rId26"/>
              <a:extLst>
                <a:ext uri="{FF2B5EF4-FFF2-40B4-BE49-F238E27FC236}">
                  <a16:creationId xmlns:a16="http://schemas.microsoft.com/office/drawing/2014/main" id="{69858F28-08B7-D8F0-5E33-D6E42DC0D8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88354" y="8945838"/>
              <a:ext cx="523042" cy="5230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AWS Certified Cloud Practitioner">
              <a:hlinkClick r:id="rId28"/>
              <a:extLst>
                <a:ext uri="{FF2B5EF4-FFF2-40B4-BE49-F238E27FC236}">
                  <a16:creationId xmlns:a16="http://schemas.microsoft.com/office/drawing/2014/main" id="{85F0FFFC-CEAF-08A1-110E-291049E599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92827" y="8945838"/>
              <a:ext cx="523042" cy="5230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34">
              <a:hlinkClick r:id="rId30"/>
              <a:extLst>
                <a:ext uri="{FF2B5EF4-FFF2-40B4-BE49-F238E27FC236}">
                  <a16:creationId xmlns:a16="http://schemas.microsoft.com/office/drawing/2014/main" id="{DA38A24B-E08D-D1C7-37E5-5CE42DE44D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>
              <a:extLst>
                <a:ext uri="{BEBA8EAE-BF5A-486C-A8C5-ECC9F3942E4B}">
                  <a14:imgProps xmlns:a14="http://schemas.microsoft.com/office/drawing/2010/main">
                    <a14:imgLayer r:embed="rId32">
                      <a14:imgEffect>
                        <a14:backgroundRemoval t="5185" b="96543" l="8075" r="89648">
                          <a14:foregroundMark x1="8489" y1="62222" x2="14286" y2="62222"/>
                          <a14:foregroundMark x1="14493" y1="62469" x2="14907" y2="62716"/>
                          <a14:foregroundMark x1="12836" y1="79012" x2="29400" y2="79012"/>
                          <a14:foregroundMark x1="29400" y1="79012" x2="29607" y2="78765"/>
                          <a14:foregroundMark x1="10973" y1="79506" x2="8075" y2="78765"/>
                          <a14:foregroundMark x1="54865" y1="87654" x2="48447" y2="92593"/>
                          <a14:foregroundMark x1="73913" y1="79259" x2="86128" y2="78519"/>
                          <a14:foregroundMark x1="86128" y1="78519" x2="89027" y2="78519"/>
                          <a14:foregroundMark x1="89027" y1="62716" x2="81366" y2="62716"/>
                          <a14:foregroundMark x1="90062" y1="78765" x2="90062" y2="78765"/>
                          <a14:foregroundMark x1="90062" y1="61975" x2="90062" y2="61975"/>
                          <a14:foregroundMark x1="48033" y1="5432" x2="48033" y2="5432"/>
                          <a14:foregroundMark x1="49482" y1="96543" x2="49482" y2="96543"/>
                          <a14:foregroundMark x1="26294" y1="76049" x2="55280" y2="65926"/>
                          <a14:foregroundMark x1="55280" y1="65926" x2="70807" y2="73580"/>
                          <a14:foregroundMark x1="70807" y1="73580" x2="70393" y2="77284"/>
                          <a14:foregroundMark x1="54865" y1="58765" x2="39337" y2="50617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159386" y="8947867"/>
              <a:ext cx="618938" cy="518984"/>
            </a:xfrm>
            <a:prstGeom prst="rect">
              <a:avLst/>
            </a:prstGeom>
          </p:spPr>
        </p:pic>
      </p:grpSp>
      <p:pic>
        <p:nvPicPr>
          <p:cNvPr id="1030" name="Picture 6">
            <a:extLst>
              <a:ext uri="{FF2B5EF4-FFF2-40B4-BE49-F238E27FC236}">
                <a16:creationId xmlns:a16="http://schemas.microsoft.com/office/drawing/2014/main" id="{13AB7851-169A-A0C5-5A64-CB24E3BC68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07178" y="3430677"/>
            <a:ext cx="540970" cy="341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E1DB796-9223-2830-99E6-C019ED6FC4AC}"/>
              </a:ext>
            </a:extLst>
          </p:cNvPr>
          <p:cNvSpPr txBox="1"/>
          <p:nvPr/>
        </p:nvSpPr>
        <p:spPr>
          <a:xfrm>
            <a:off x="2266566" y="2399023"/>
            <a:ext cx="4561729" cy="854080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Machine Learning and IoT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Circuit Analysis and </a:t>
            </a:r>
            <a:r>
              <a:rPr lang="en-US" altLang="zh-HK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Logic Design</a:t>
            </a:r>
            <a:endParaRPr lang="en-US" sz="11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Embedded System Programming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HK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Microcontroller System and Interface Design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29F3E2-B9FB-7DDA-D2C2-9B392187B43F}"/>
              </a:ext>
            </a:extLst>
          </p:cNvPr>
          <p:cNvSpPr txBox="1"/>
          <p:nvPr/>
        </p:nvSpPr>
        <p:spPr>
          <a:xfrm>
            <a:off x="2281707" y="948850"/>
            <a:ext cx="4392750" cy="854080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HK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Analytics Techniques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Time Series Analysis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Distributed Computing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HK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Parallel Computing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HK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Graph Analytics 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Machine Learning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8B59219-D91A-E367-8148-3FB6EE7BE109}"/>
              </a:ext>
            </a:extLst>
          </p:cNvPr>
          <p:cNvSpPr txBox="1"/>
          <p:nvPr/>
        </p:nvSpPr>
        <p:spPr>
          <a:xfrm>
            <a:off x="2273342" y="1837742"/>
            <a:ext cx="4561734" cy="565604"/>
          </a:xfrm>
          <a:custGeom>
            <a:avLst/>
            <a:gdLst>
              <a:gd name="connsiteX0" fmla="*/ 0 w 4561734"/>
              <a:gd name="connsiteY0" fmla="*/ 0 h 565604"/>
              <a:gd name="connsiteX1" fmla="*/ 697294 w 4561734"/>
              <a:gd name="connsiteY1" fmla="*/ 0 h 565604"/>
              <a:gd name="connsiteX2" fmla="*/ 1440205 w 4561734"/>
              <a:gd name="connsiteY2" fmla="*/ 0 h 565604"/>
              <a:gd name="connsiteX3" fmla="*/ 1955029 w 4561734"/>
              <a:gd name="connsiteY3" fmla="*/ 0 h 565604"/>
              <a:gd name="connsiteX4" fmla="*/ 2652322 w 4561734"/>
              <a:gd name="connsiteY4" fmla="*/ 0 h 565604"/>
              <a:gd name="connsiteX5" fmla="*/ 3212764 w 4561734"/>
              <a:gd name="connsiteY5" fmla="*/ 0 h 565604"/>
              <a:gd name="connsiteX6" fmla="*/ 3955675 w 4561734"/>
              <a:gd name="connsiteY6" fmla="*/ 0 h 565604"/>
              <a:gd name="connsiteX7" fmla="*/ 4561734 w 4561734"/>
              <a:gd name="connsiteY7" fmla="*/ 0 h 565604"/>
              <a:gd name="connsiteX8" fmla="*/ 4561734 w 4561734"/>
              <a:gd name="connsiteY8" fmla="*/ 565604 h 565604"/>
              <a:gd name="connsiteX9" fmla="*/ 3818823 w 4561734"/>
              <a:gd name="connsiteY9" fmla="*/ 565604 h 565604"/>
              <a:gd name="connsiteX10" fmla="*/ 3075912 w 4561734"/>
              <a:gd name="connsiteY10" fmla="*/ 565604 h 565604"/>
              <a:gd name="connsiteX11" fmla="*/ 2333001 w 4561734"/>
              <a:gd name="connsiteY11" fmla="*/ 565604 h 565604"/>
              <a:gd name="connsiteX12" fmla="*/ 1635707 w 4561734"/>
              <a:gd name="connsiteY12" fmla="*/ 565604 h 565604"/>
              <a:gd name="connsiteX13" fmla="*/ 892797 w 4561734"/>
              <a:gd name="connsiteY13" fmla="*/ 565604 h 565604"/>
              <a:gd name="connsiteX14" fmla="*/ 0 w 4561734"/>
              <a:gd name="connsiteY14" fmla="*/ 565604 h 565604"/>
              <a:gd name="connsiteX15" fmla="*/ 0 w 4561734"/>
              <a:gd name="connsiteY15" fmla="*/ 0 h 565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561734" h="565604" extrusionOk="0">
                <a:moveTo>
                  <a:pt x="0" y="0"/>
                </a:moveTo>
                <a:cubicBezTo>
                  <a:pt x="190638" y="-19953"/>
                  <a:pt x="469469" y="26359"/>
                  <a:pt x="697294" y="0"/>
                </a:cubicBezTo>
                <a:cubicBezTo>
                  <a:pt x="925119" y="-26359"/>
                  <a:pt x="1239317" y="30400"/>
                  <a:pt x="1440205" y="0"/>
                </a:cubicBezTo>
                <a:cubicBezTo>
                  <a:pt x="1641093" y="-30400"/>
                  <a:pt x="1730145" y="4014"/>
                  <a:pt x="1955029" y="0"/>
                </a:cubicBezTo>
                <a:cubicBezTo>
                  <a:pt x="2179913" y="-4014"/>
                  <a:pt x="2461346" y="23861"/>
                  <a:pt x="2652322" y="0"/>
                </a:cubicBezTo>
                <a:cubicBezTo>
                  <a:pt x="2843298" y="-23861"/>
                  <a:pt x="2969202" y="-25603"/>
                  <a:pt x="3212764" y="0"/>
                </a:cubicBezTo>
                <a:cubicBezTo>
                  <a:pt x="3456326" y="25603"/>
                  <a:pt x="3709219" y="-28768"/>
                  <a:pt x="3955675" y="0"/>
                </a:cubicBezTo>
                <a:cubicBezTo>
                  <a:pt x="4202131" y="28768"/>
                  <a:pt x="4315473" y="-22916"/>
                  <a:pt x="4561734" y="0"/>
                </a:cubicBezTo>
                <a:cubicBezTo>
                  <a:pt x="4542915" y="171890"/>
                  <a:pt x="4538711" y="387643"/>
                  <a:pt x="4561734" y="565604"/>
                </a:cubicBezTo>
                <a:cubicBezTo>
                  <a:pt x="4313481" y="583056"/>
                  <a:pt x="4054039" y="572415"/>
                  <a:pt x="3818823" y="565604"/>
                </a:cubicBezTo>
                <a:cubicBezTo>
                  <a:pt x="3583607" y="558793"/>
                  <a:pt x="3339886" y="552611"/>
                  <a:pt x="3075912" y="565604"/>
                </a:cubicBezTo>
                <a:cubicBezTo>
                  <a:pt x="2811938" y="578597"/>
                  <a:pt x="2629327" y="556575"/>
                  <a:pt x="2333001" y="565604"/>
                </a:cubicBezTo>
                <a:cubicBezTo>
                  <a:pt x="2036675" y="574633"/>
                  <a:pt x="1841768" y="551593"/>
                  <a:pt x="1635707" y="565604"/>
                </a:cubicBezTo>
                <a:cubicBezTo>
                  <a:pt x="1429646" y="579615"/>
                  <a:pt x="1176540" y="530774"/>
                  <a:pt x="892797" y="565604"/>
                </a:cubicBezTo>
                <a:cubicBezTo>
                  <a:pt x="609054" y="600435"/>
                  <a:pt x="338367" y="583056"/>
                  <a:pt x="0" y="565604"/>
                </a:cubicBezTo>
                <a:cubicBezTo>
                  <a:pt x="22158" y="398505"/>
                  <a:pt x="-22263" y="149584"/>
                  <a:pt x="0" y="0"/>
                </a:cubicBezTo>
                <a:close/>
              </a:path>
            </a:pathLst>
          </a:custGeom>
          <a:noFill/>
          <a:ln>
            <a:noFill/>
            <a:prstDash val="dash"/>
            <a:extLst>
              <a:ext uri="{C807C97D-BFC1-408E-A445-0C87EB9F89A2}">
                <ask:lineSketchStyleProps xmlns:ask="http://schemas.microsoft.com/office/drawing/2018/sketchyshapes" sd="8070156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just">
              <a:lnSpc>
                <a:spcPct val="150000"/>
              </a:lnSpc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/>
            <a:r>
              <a:rPr lang="en-US" sz="1100" dirty="0"/>
              <a:t>The Hong Kong Polytechnic University		     [2015 – 2020]</a:t>
            </a:r>
          </a:p>
          <a:p>
            <a:r>
              <a:rPr lang="en-US" sz="1100" i="1" dirty="0"/>
              <a:t>BEng(Hons) in Electronic and Information Engineering, [WGPA </a:t>
            </a:r>
            <a:r>
              <a:rPr lang="en-US" altLang="zh-TW" sz="1100" i="1" dirty="0"/>
              <a:t>:</a:t>
            </a:r>
            <a:r>
              <a:rPr lang="en-US" sz="1100" i="1" dirty="0"/>
              <a:t> 3.42]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4381BC9-C16E-A43C-D3E0-AB32271D17DC}"/>
              </a:ext>
            </a:extLst>
          </p:cNvPr>
          <p:cNvSpPr txBox="1"/>
          <p:nvPr/>
        </p:nvSpPr>
        <p:spPr>
          <a:xfrm>
            <a:off x="115501" y="7905689"/>
            <a:ext cx="907733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May 2019</a:t>
            </a:r>
          </a:p>
          <a:p>
            <a:pPr algn="ctr"/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|</a:t>
            </a:r>
          </a:p>
          <a:p>
            <a:pPr algn="ctr"/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Aug 2018</a:t>
            </a:r>
            <a:endParaRPr lang="en-US" sz="9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3FB52C4-044D-56C6-FC0E-01BD76FD3A92}"/>
              </a:ext>
            </a:extLst>
          </p:cNvPr>
          <p:cNvSpPr txBox="1"/>
          <p:nvPr/>
        </p:nvSpPr>
        <p:spPr>
          <a:xfrm>
            <a:off x="115501" y="7391208"/>
            <a:ext cx="907733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Aug 2019</a:t>
            </a:r>
          </a:p>
          <a:p>
            <a:pPr algn="ctr"/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|</a:t>
            </a:r>
          </a:p>
          <a:p>
            <a:pPr algn="ctr"/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Jul 2019</a:t>
            </a:r>
            <a:endParaRPr lang="en-US" sz="9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363EB43-B327-0CDB-5C6E-ECB3C91FC1B4}"/>
              </a:ext>
            </a:extLst>
          </p:cNvPr>
          <p:cNvSpPr txBox="1"/>
          <p:nvPr/>
        </p:nvSpPr>
        <p:spPr>
          <a:xfrm>
            <a:off x="115501" y="5105021"/>
            <a:ext cx="907733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Dec 2021</a:t>
            </a:r>
          </a:p>
          <a:p>
            <a:pPr algn="ctr"/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|</a:t>
            </a:r>
          </a:p>
          <a:p>
            <a:pPr algn="ctr"/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Jun 2020</a:t>
            </a:r>
            <a:endParaRPr lang="en-US" sz="9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91BB072-6C40-CEB9-34FF-FD7D04A05031}"/>
              </a:ext>
            </a:extLst>
          </p:cNvPr>
          <p:cNvSpPr txBox="1"/>
          <p:nvPr/>
        </p:nvSpPr>
        <p:spPr>
          <a:xfrm>
            <a:off x="239936" y="3588235"/>
            <a:ext cx="658862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Now</a:t>
            </a:r>
          </a:p>
          <a:p>
            <a:pPr algn="ctr"/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|</a:t>
            </a:r>
          </a:p>
          <a:p>
            <a:pPr algn="ctr"/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Dec 2021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363576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erson wearing glasses&#10;&#10;Description generated with very high confidence">
            <a:extLst>
              <a:ext uri="{FF2B5EF4-FFF2-40B4-BE49-F238E27FC236}">
                <a16:creationId xmlns:a16="http://schemas.microsoft.com/office/drawing/2014/main" id="{03DA02E8-6F99-4A40-9240-3FA13BFC68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9" t="-335" r="819" b="20562"/>
          <a:stretch/>
        </p:blipFill>
        <p:spPr>
          <a:xfrm>
            <a:off x="-1721024" y="284416"/>
            <a:ext cx="1217841" cy="1217841"/>
          </a:xfrm>
          <a:prstGeom prst="ellipse">
            <a:avLst/>
          </a:prstGeom>
          <a:ln w="635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466BB39-6EF6-4473-A4D7-8E84C930907A}"/>
              </a:ext>
            </a:extLst>
          </p:cNvPr>
          <p:cNvSpPr txBox="1"/>
          <p:nvPr/>
        </p:nvSpPr>
        <p:spPr>
          <a:xfrm>
            <a:off x="408348" y="1720754"/>
            <a:ext cx="1409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Wong Tsz Ho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9C7526A-4CF9-4457-8689-0B1E8032C87B}"/>
              </a:ext>
            </a:extLst>
          </p:cNvPr>
          <p:cNvCxnSpPr>
            <a:cxnSpLocks/>
          </p:cNvCxnSpPr>
          <p:nvPr/>
        </p:nvCxnSpPr>
        <p:spPr>
          <a:xfrm>
            <a:off x="2227489" y="179299"/>
            <a:ext cx="0" cy="41677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70E5DEA-CAAE-4FE2-AF5E-9D65B30C2992}"/>
              </a:ext>
            </a:extLst>
          </p:cNvPr>
          <p:cNvSpPr txBox="1"/>
          <p:nvPr/>
        </p:nvSpPr>
        <p:spPr>
          <a:xfrm>
            <a:off x="2288511" y="47322"/>
            <a:ext cx="4497331" cy="421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b="1" dirty="0"/>
              <a:t>Personal Statement:</a:t>
            </a:r>
          </a:p>
          <a:p>
            <a:pPr algn="just">
              <a:lnSpc>
                <a:spcPct val="150000"/>
              </a:lnSpc>
            </a:pPr>
            <a:r>
              <a:rPr lang="en-US" sz="1200" dirty="0"/>
              <a:t>A PolyU EIE student awarding Outstanding Young Star Award (Gold) of Project STARS (Student Advancement Training). Currently pursuing scaled electronic product development and hoping to make the world a better place. Confident to solve technical challenges and a team player with great communication skills.</a:t>
            </a:r>
          </a:p>
          <a:p>
            <a:pPr algn="just">
              <a:lnSpc>
                <a:spcPct val="150000"/>
              </a:lnSpc>
            </a:pPr>
            <a:r>
              <a:rPr lang="en-US" sz="1200" b="1" dirty="0"/>
              <a:t>Education:</a:t>
            </a:r>
          </a:p>
          <a:p>
            <a:pPr algn="just">
              <a:lnSpc>
                <a:spcPct val="150000"/>
              </a:lnSpc>
            </a:pPr>
            <a:r>
              <a:rPr lang="en-US" sz="1200" i="1" dirty="0"/>
              <a:t>Secondary School: </a:t>
            </a:r>
            <a:r>
              <a:rPr lang="en-US" sz="1200" dirty="0"/>
              <a:t>The ELCHK Yuen Long Lutheran Secondary School</a:t>
            </a:r>
            <a:br>
              <a:rPr lang="en-US" sz="1200" dirty="0"/>
            </a:br>
            <a:r>
              <a:rPr lang="en-US" sz="1200" dirty="0"/>
              <a:t>Studying: Physics, Chemistry, Biology, MATHEMATICS Extended Part. Module 2 (Algebra and Calculus)</a:t>
            </a:r>
          </a:p>
          <a:p>
            <a:pPr algn="just">
              <a:lnSpc>
                <a:spcPct val="150000"/>
              </a:lnSpc>
            </a:pPr>
            <a:r>
              <a:rPr lang="en-US" sz="1200" i="1" dirty="0"/>
              <a:t>University</a:t>
            </a:r>
            <a:r>
              <a:rPr lang="en-US" sz="1200" dirty="0"/>
              <a:t>: The Hong Kong Polytechnic University	[Sep 2015 – now]</a:t>
            </a:r>
          </a:p>
          <a:p>
            <a:pPr algn="just">
              <a:lnSpc>
                <a:spcPct val="150000"/>
              </a:lnSpc>
            </a:pPr>
            <a:r>
              <a:rPr lang="en-US" sz="1200" dirty="0"/>
              <a:t>Major in Electronic and Information Engineering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Circuit Analysis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Embedded System Programming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Logic Design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8E852BB-BCAF-450B-A8D5-5F1633490304}"/>
              </a:ext>
            </a:extLst>
          </p:cNvPr>
          <p:cNvSpPr/>
          <p:nvPr/>
        </p:nvSpPr>
        <p:spPr>
          <a:xfrm>
            <a:off x="192049" y="6233134"/>
            <a:ext cx="6236215" cy="33877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b="1" dirty="0"/>
              <a:t>Experience:</a:t>
            </a:r>
          </a:p>
          <a:p>
            <a:pPr>
              <a:lnSpc>
                <a:spcPct val="150000"/>
              </a:lnSpc>
            </a:pPr>
            <a:r>
              <a:rPr lang="en-US" sz="1200" dirty="0"/>
              <a:t>Summer Intern / Wuxi Murata Electronics Co., Ltd				Jul 2019 - Aug 2019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Develop RPA (Robot Process Automation) program;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Learn about the management culture of the company;</a:t>
            </a:r>
          </a:p>
          <a:p>
            <a:pPr algn="just">
              <a:lnSpc>
                <a:spcPct val="150000"/>
              </a:lnSpc>
            </a:pPr>
            <a:r>
              <a:rPr lang="en-US" sz="1200" dirty="0"/>
              <a:t>Electronic Engineer Trainee / RF Tech Ltd					Aug 2018 - May 2019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Research and product development of </a:t>
            </a:r>
            <a:r>
              <a:rPr lang="en-US" sz="1200" dirty="0" err="1"/>
              <a:t>LoRa</a:t>
            </a:r>
            <a:r>
              <a:rPr lang="en-US" sz="1200" dirty="0"/>
              <a:t>, NB-IoT;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PCB manufacture including Schematics, Layout and Soldering;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Machine assembly and Coordination;</a:t>
            </a:r>
          </a:p>
          <a:p>
            <a:pPr algn="just">
              <a:lnSpc>
                <a:spcPct val="150000"/>
              </a:lnSpc>
            </a:pPr>
            <a:r>
              <a:rPr lang="en-US" sz="1200" dirty="0"/>
              <a:t>Part-time tutor / Robot Institute of Hong Kong					2017-2018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Teaching Kids with LEGO Mindstorms with NXT, EV3;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Teaching Arduino and Basic Electronics for Mini-</a:t>
            </a:r>
            <a:r>
              <a:rPr lang="en-US" sz="1200" dirty="0" err="1"/>
              <a:t>Robocon</a:t>
            </a:r>
            <a:r>
              <a:rPr lang="en-US" sz="1200" dirty="0"/>
              <a:t> 2018;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Project Implementer;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D5C50BF-7B86-45B5-9A7A-984233CC8154}"/>
              </a:ext>
            </a:extLst>
          </p:cNvPr>
          <p:cNvSpPr/>
          <p:nvPr/>
        </p:nvSpPr>
        <p:spPr>
          <a:xfrm>
            <a:off x="671308" y="2180278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黃子豪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667816D-D181-40B3-BCE3-C7BF581E8A0C}"/>
              </a:ext>
            </a:extLst>
          </p:cNvPr>
          <p:cNvSpPr txBox="1"/>
          <p:nvPr/>
        </p:nvSpPr>
        <p:spPr>
          <a:xfrm>
            <a:off x="192049" y="9629122"/>
            <a:ext cx="646905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Curriculum Vitae				C</a:t>
            </a:r>
            <a:r>
              <a:rPr lang="en-US" sz="500" dirty="0"/>
              <a:t>reativity</a:t>
            </a:r>
            <a:r>
              <a:rPr lang="en-US" sz="700" dirty="0"/>
              <a:t>-E</a:t>
            </a:r>
            <a:r>
              <a:rPr lang="en-US" sz="500" dirty="0"/>
              <a:t>ndurance</a:t>
            </a:r>
            <a:r>
              <a:rPr lang="en-US" sz="700" dirty="0"/>
              <a:t>-N</a:t>
            </a:r>
            <a:r>
              <a:rPr lang="en-US" sz="500" dirty="0"/>
              <a:t>etworking</a:t>
            </a:r>
            <a:r>
              <a:rPr lang="en-US" sz="700" dirty="0"/>
              <a:t>-Z</a:t>
            </a:r>
            <a:r>
              <a:rPr lang="en-US" sz="500" dirty="0"/>
              <a:t>eal</a:t>
            </a:r>
            <a:r>
              <a:rPr lang="en-US" sz="700" dirty="0"/>
              <a:t>    					26/09/2019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80AEBCA-4901-4CF0-9247-A18388D46F4E}"/>
              </a:ext>
            </a:extLst>
          </p:cNvPr>
          <p:cNvCxnSpPr>
            <a:cxnSpLocks/>
          </p:cNvCxnSpPr>
          <p:nvPr/>
        </p:nvCxnSpPr>
        <p:spPr>
          <a:xfrm>
            <a:off x="323729" y="9594847"/>
            <a:ext cx="61707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C8C20D13-39A0-4FCB-B821-62AF4B470186}"/>
              </a:ext>
            </a:extLst>
          </p:cNvPr>
          <p:cNvGrpSpPr/>
          <p:nvPr/>
        </p:nvGrpSpPr>
        <p:grpSpPr>
          <a:xfrm>
            <a:off x="292733" y="2500620"/>
            <a:ext cx="1904246" cy="1711917"/>
            <a:chOff x="286960" y="3040291"/>
            <a:chExt cx="1904246" cy="1446188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C649298-7A79-400A-B2CC-8AC638605BA2}"/>
                </a:ext>
              </a:extLst>
            </p:cNvPr>
            <p:cNvGrpSpPr/>
            <p:nvPr/>
          </p:nvGrpSpPr>
          <p:grpSpPr>
            <a:xfrm>
              <a:off x="305536" y="3491576"/>
              <a:ext cx="1630616" cy="261610"/>
              <a:chOff x="407981" y="2334398"/>
              <a:chExt cx="1630616" cy="261610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B00CA23-0874-4261-A4B9-A1C16EC87FA8}"/>
                  </a:ext>
                </a:extLst>
              </p:cNvPr>
              <p:cNvSpPr txBox="1"/>
              <p:nvPr/>
            </p:nvSpPr>
            <p:spPr>
              <a:xfrm>
                <a:off x="443345" y="2334398"/>
                <a:ext cx="159525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 : cenz@engineer.com </a:t>
                </a:r>
              </a:p>
            </p:txBody>
          </p:sp>
          <p:pic>
            <p:nvPicPr>
              <p:cNvPr id="3" name="Graphic 2">
                <a:extLst>
                  <a:ext uri="{FF2B5EF4-FFF2-40B4-BE49-F238E27FC236}">
                    <a16:creationId xmlns:a16="http://schemas.microsoft.com/office/drawing/2014/main" id="{A3F6B6F8-BEC5-44B0-A4EC-E19E8A007D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407981" y="2393380"/>
                <a:ext cx="133350" cy="133350"/>
              </a:xfrm>
              <a:prstGeom prst="rect">
                <a:avLst/>
              </a:prstGeom>
            </p:spPr>
          </p:pic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0869FFF5-3C51-4C78-A27B-2EA8FAB432E8}"/>
                </a:ext>
              </a:extLst>
            </p:cNvPr>
            <p:cNvGrpSpPr/>
            <p:nvPr/>
          </p:nvGrpSpPr>
          <p:grpSpPr>
            <a:xfrm>
              <a:off x="297280" y="3718639"/>
              <a:ext cx="1638871" cy="261610"/>
              <a:chOff x="334049" y="3229686"/>
              <a:chExt cx="1638871" cy="261610"/>
            </a:xfrm>
          </p:grpSpPr>
          <p:pic>
            <p:nvPicPr>
              <p:cNvPr id="29" name="Graphic 28">
                <a:extLst>
                  <a:ext uri="{FF2B5EF4-FFF2-40B4-BE49-F238E27FC236}">
                    <a16:creationId xmlns:a16="http://schemas.microsoft.com/office/drawing/2014/main" id="{0D74D682-7881-4BB2-A5D5-AF961913A3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334049" y="3294243"/>
                <a:ext cx="133350" cy="133350"/>
              </a:xfrm>
              <a:prstGeom prst="rect">
                <a:avLst/>
              </a:prstGeom>
            </p:spPr>
          </p:pic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F31804F-E284-4DF9-9941-A43C510D4849}"/>
                  </a:ext>
                </a:extLst>
              </p:cNvPr>
              <p:cNvSpPr txBox="1"/>
              <p:nvPr/>
            </p:nvSpPr>
            <p:spPr>
              <a:xfrm>
                <a:off x="377668" y="3229686"/>
                <a:ext cx="159525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 : +852 6158 5094 </a:t>
                </a:r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96F886FD-ECC6-4301-95A5-05B300877D53}"/>
                </a:ext>
              </a:extLst>
            </p:cNvPr>
            <p:cNvGrpSpPr/>
            <p:nvPr/>
          </p:nvGrpSpPr>
          <p:grpSpPr>
            <a:xfrm>
              <a:off x="301408" y="3953400"/>
              <a:ext cx="1634743" cy="261610"/>
              <a:chOff x="338177" y="3464447"/>
              <a:chExt cx="1634743" cy="261610"/>
            </a:xfrm>
          </p:grpSpPr>
          <p:pic>
            <p:nvPicPr>
              <p:cNvPr id="31" name="Graphic 30">
                <a:extLst>
                  <a:ext uri="{FF2B5EF4-FFF2-40B4-BE49-F238E27FC236}">
                    <a16:creationId xmlns:a16="http://schemas.microsoft.com/office/drawing/2014/main" id="{2F9B0C9D-E445-4343-A84D-C0184F9DC8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338177" y="3520233"/>
                <a:ext cx="133351" cy="133351"/>
              </a:xfrm>
              <a:prstGeom prst="rect">
                <a:avLst/>
              </a:prstGeom>
            </p:spPr>
          </p:pic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B7B1CD4-F511-46E2-A6F1-4C3E92918FB8}"/>
                  </a:ext>
                </a:extLst>
              </p:cNvPr>
              <p:cNvSpPr txBox="1"/>
              <p:nvPr/>
            </p:nvSpPr>
            <p:spPr>
              <a:xfrm>
                <a:off x="377668" y="3464447"/>
                <a:ext cx="159525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 : Cenz</a:t>
                </a:r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A253D5EA-7DC0-44AA-8C65-84F932883A29}"/>
                </a:ext>
              </a:extLst>
            </p:cNvPr>
            <p:cNvGrpSpPr/>
            <p:nvPr/>
          </p:nvGrpSpPr>
          <p:grpSpPr>
            <a:xfrm>
              <a:off x="300398" y="4224869"/>
              <a:ext cx="1890808" cy="261610"/>
              <a:chOff x="331428" y="4000303"/>
              <a:chExt cx="1890808" cy="261610"/>
            </a:xfrm>
          </p:grpSpPr>
          <p:pic>
            <p:nvPicPr>
              <p:cNvPr id="44" name="Graphic 43">
                <a:extLst>
                  <a:ext uri="{FF2B5EF4-FFF2-40B4-BE49-F238E27FC236}">
                    <a16:creationId xmlns:a16="http://schemas.microsoft.com/office/drawing/2014/main" id="{CC157FB8-58F7-4592-B93B-9406975E5D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331428" y="4048353"/>
                <a:ext cx="131844" cy="131844"/>
              </a:xfrm>
              <a:prstGeom prst="rect">
                <a:avLst/>
              </a:prstGeom>
            </p:spPr>
          </p:pic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481842C-7463-4AFD-83C0-E4FDB641E500}"/>
                  </a:ext>
                </a:extLst>
              </p:cNvPr>
              <p:cNvSpPr txBox="1"/>
              <p:nvPr/>
            </p:nvSpPr>
            <p:spPr>
              <a:xfrm>
                <a:off x="377668" y="4000303"/>
                <a:ext cx="184456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 : linkedin.com/in/CenzWong</a:t>
                </a:r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CC7461FE-59A8-4EA0-91AB-4711005AEF74}"/>
                </a:ext>
              </a:extLst>
            </p:cNvPr>
            <p:cNvGrpSpPr/>
            <p:nvPr/>
          </p:nvGrpSpPr>
          <p:grpSpPr>
            <a:xfrm>
              <a:off x="286960" y="3040291"/>
              <a:ext cx="1903714" cy="526446"/>
              <a:chOff x="286960" y="2976653"/>
              <a:chExt cx="1903714" cy="526446"/>
            </a:xfrm>
          </p:grpSpPr>
          <p:pic>
            <p:nvPicPr>
              <p:cNvPr id="42" name="Graphic 41">
                <a:extLst>
                  <a:ext uri="{FF2B5EF4-FFF2-40B4-BE49-F238E27FC236}">
                    <a16:creationId xmlns:a16="http://schemas.microsoft.com/office/drawing/2014/main" id="{17BF2EEE-6616-4142-B27B-0AD3A3BD4A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286960" y="3039742"/>
                <a:ext cx="186714" cy="161478"/>
              </a:xfrm>
              <a:prstGeom prst="rect">
                <a:avLst/>
              </a:prstGeom>
            </p:spPr>
          </p:pic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B6C0A1BC-E264-45D1-838F-2634EC1A4B92}"/>
                  </a:ext>
                </a:extLst>
              </p:cNvPr>
              <p:cNvGrpSpPr/>
              <p:nvPr/>
            </p:nvGrpSpPr>
            <p:grpSpPr>
              <a:xfrm>
                <a:off x="346117" y="2976653"/>
                <a:ext cx="1844557" cy="526446"/>
                <a:chOff x="346117" y="2976653"/>
                <a:chExt cx="1844557" cy="526446"/>
              </a:xfrm>
            </p:grpSpPr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947A3DE0-EEE1-49A7-AEED-DBC853CD83A2}"/>
                    </a:ext>
                  </a:extLst>
                </p:cNvPr>
                <p:cNvSpPr txBox="1"/>
                <p:nvPr/>
              </p:nvSpPr>
              <p:spPr>
                <a:xfrm>
                  <a:off x="346117" y="2976653"/>
                  <a:ext cx="1844557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/>
                    <a:t> :</a:t>
                  </a:r>
                </a:p>
              </p:txBody>
            </p:sp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901EB845-1AC4-44AB-B177-66530D3A7C2C}"/>
                    </a:ext>
                  </a:extLst>
                </p:cNvPr>
                <p:cNvSpPr/>
                <p:nvPr/>
              </p:nvSpPr>
              <p:spPr>
                <a:xfrm>
                  <a:off x="473674" y="2996094"/>
                  <a:ext cx="1645748" cy="50700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1100" dirty="0"/>
                    <a:t>Major in Electronic and Information Engineering</a:t>
                  </a:r>
                  <a:br>
                    <a:rPr lang="en-US" sz="1100" dirty="0"/>
                  </a:br>
                  <a:r>
                    <a:rPr lang="en-US" sz="1100" dirty="0"/>
                    <a:t>(EIE)</a:t>
                  </a:r>
                </a:p>
              </p:txBody>
            </p:sp>
          </p:grpSp>
        </p:grp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7493B556-428E-45AA-8EBA-3A596A567656}"/>
              </a:ext>
            </a:extLst>
          </p:cNvPr>
          <p:cNvSpPr/>
          <p:nvPr/>
        </p:nvSpPr>
        <p:spPr>
          <a:xfrm>
            <a:off x="192049" y="4332118"/>
            <a:ext cx="629761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b="1" dirty="0"/>
              <a:t>Skills:</a:t>
            </a:r>
          </a:p>
          <a:p>
            <a:pPr algn="just">
              <a:lnSpc>
                <a:spcPct val="150000"/>
              </a:lnSpc>
            </a:pPr>
            <a:r>
              <a:rPr lang="en-US" sz="1200" b="1" i="1" dirty="0"/>
              <a:t>Software</a:t>
            </a:r>
            <a:r>
              <a:rPr lang="en-US" sz="1200" b="1" dirty="0"/>
              <a:t>:</a:t>
            </a:r>
            <a:r>
              <a:rPr lang="en-US" sz="1200" dirty="0"/>
              <a:t> </a:t>
            </a:r>
            <a:r>
              <a:rPr lang="en-US" sz="1200" i="1" dirty="0"/>
              <a:t>Skilled</a:t>
            </a:r>
            <a:r>
              <a:rPr lang="en-US" sz="1200" dirty="0"/>
              <a:t> in C/C++, Arduino Programming and Eagle, PADS PCB design;  </a:t>
            </a:r>
            <a:r>
              <a:rPr lang="en-US" sz="1200" i="1" dirty="0"/>
              <a:t>Experience</a:t>
            </a:r>
            <a:r>
              <a:rPr lang="en-US" sz="1200" dirty="0"/>
              <a:t> in </a:t>
            </a:r>
            <a:r>
              <a:rPr lang="en-US" sz="1200" dirty="0" err="1"/>
              <a:t>Matlab</a:t>
            </a:r>
            <a:r>
              <a:rPr lang="en-US" sz="1200" dirty="0"/>
              <a:t> programming, Apache Cordova; Familiar with Microsoft Visual Studio IDE, Atmel Studio IDE</a:t>
            </a:r>
            <a:endParaRPr lang="en-US" sz="1200" b="1" dirty="0"/>
          </a:p>
          <a:p>
            <a:pPr algn="just">
              <a:lnSpc>
                <a:spcPct val="150000"/>
              </a:lnSpc>
            </a:pPr>
            <a:r>
              <a:rPr lang="en-US" sz="1200" b="1" i="1" dirty="0"/>
              <a:t>Hardware</a:t>
            </a:r>
            <a:r>
              <a:rPr lang="en-US" sz="1200" b="1" dirty="0"/>
              <a:t>: </a:t>
            </a:r>
            <a:r>
              <a:rPr lang="en-US" sz="1200" i="1" dirty="0"/>
              <a:t>Intermediate</a:t>
            </a:r>
            <a:r>
              <a:rPr lang="en-US" sz="1200" dirty="0"/>
              <a:t> in Arduino, AVR programming and Electronic practice; </a:t>
            </a:r>
            <a:r>
              <a:rPr lang="en-US" sz="1200" i="1" dirty="0"/>
              <a:t>Experience</a:t>
            </a:r>
            <a:r>
              <a:rPr lang="en-US" sz="1200" dirty="0"/>
              <a:t> in PIC, ARM, </a:t>
            </a:r>
            <a:r>
              <a:rPr lang="en-US" sz="1200" dirty="0" err="1"/>
              <a:t>NodeMCU</a:t>
            </a:r>
            <a:r>
              <a:rPr lang="en-US" sz="1200" dirty="0"/>
              <a:t> programming.</a:t>
            </a:r>
          </a:p>
          <a:p>
            <a:pPr algn="just">
              <a:lnSpc>
                <a:spcPct val="150000"/>
              </a:lnSpc>
            </a:pPr>
            <a:r>
              <a:rPr lang="en-US" sz="1200" b="1" dirty="0"/>
              <a:t>Language:</a:t>
            </a:r>
          </a:p>
          <a:p>
            <a:pPr algn="just">
              <a:lnSpc>
                <a:spcPct val="150000"/>
              </a:lnSpc>
            </a:pPr>
            <a:r>
              <a:rPr lang="en-US" sz="1200" i="1" dirty="0"/>
              <a:t>Proficient</a:t>
            </a:r>
            <a:r>
              <a:rPr lang="en-US" sz="1200" dirty="0"/>
              <a:t> in Cantonese, Mandarin; </a:t>
            </a:r>
            <a:r>
              <a:rPr lang="en-US" sz="1200" i="1" dirty="0"/>
              <a:t>Good command of </a:t>
            </a:r>
            <a:r>
              <a:rPr lang="en-US" sz="1200" dirty="0"/>
              <a:t>English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4F21F1-D6B4-4C37-B691-7DB5B64CFC29}"/>
              </a:ext>
            </a:extLst>
          </p:cNvPr>
          <p:cNvSpPr/>
          <p:nvPr/>
        </p:nvSpPr>
        <p:spPr>
          <a:xfrm>
            <a:off x="4581396" y="3356579"/>
            <a:ext cx="2276604" cy="89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HK" sz="1200" dirty="0"/>
              <a:t>PCB Design and manufacturing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HK" sz="1200" dirty="0"/>
              <a:t>Microcontroller System and Interface Design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757DC08-2CA1-4F34-846C-F6C23FBE9FC4}"/>
              </a:ext>
            </a:extLst>
          </p:cNvPr>
          <p:cNvGrpSpPr/>
          <p:nvPr/>
        </p:nvGrpSpPr>
        <p:grpSpPr>
          <a:xfrm>
            <a:off x="306255" y="4175916"/>
            <a:ext cx="1900621" cy="261610"/>
            <a:chOff x="306255" y="4175916"/>
            <a:chExt cx="1900621" cy="261610"/>
          </a:xfrm>
        </p:grpSpPr>
        <p:sp>
          <p:nvSpPr>
            <p:cNvPr id="36" name="TextBox 44">
              <a:extLst>
                <a:ext uri="{FF2B5EF4-FFF2-40B4-BE49-F238E27FC236}">
                  <a16:creationId xmlns:a16="http://schemas.microsoft.com/office/drawing/2014/main" id="{7400E1B7-9E0F-4E7D-9F51-9332CD255297}"/>
                </a:ext>
              </a:extLst>
            </p:cNvPr>
            <p:cNvSpPr txBox="1"/>
            <p:nvPr/>
          </p:nvSpPr>
          <p:spPr>
            <a:xfrm>
              <a:off x="362308" y="4175916"/>
              <a:ext cx="184456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 : cenzwong.github.io</a:t>
              </a:r>
            </a:p>
          </p:txBody>
        </p:sp>
        <p:pic>
          <p:nvPicPr>
            <p:cNvPr id="37" name="圖片 10">
              <a:extLst>
                <a:ext uri="{FF2B5EF4-FFF2-40B4-BE49-F238E27FC236}">
                  <a16:creationId xmlns:a16="http://schemas.microsoft.com/office/drawing/2014/main" id="{448C07C6-3B0B-45ED-A769-4389E36DB9B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6255" y="4245779"/>
              <a:ext cx="138404" cy="138404"/>
            </a:xfrm>
            <a:prstGeom prst="rect">
              <a:avLst/>
            </a:prstGeom>
          </p:spPr>
        </p:pic>
      </p:grpSp>
      <p:pic>
        <p:nvPicPr>
          <p:cNvPr id="15" name="Picture 14" descr="A picture containing clock, plat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3420AA25-A4A4-40B3-B2FC-6AE048583BF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94" y="26801"/>
            <a:ext cx="1777408" cy="1777408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BB008F-E9EF-40CD-9CA8-96D30263D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4B34481-A5F6-4389-BCFF-4B1A4FAA3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28260-4CFA-4CBA-AA55-BD48C1655530}" type="datetime5">
              <a:rPr lang="en-US" altLang="zh-HK" smtClean="0"/>
              <a:t>9-Oct-22</a:t>
            </a:fld>
            <a:endParaRPr lang="en-US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A0AFCD2F-409C-48ED-AAC8-CABC6A224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7093B-F640-446D-BFC6-400993087B1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573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erson wearing glasses&#10;&#10;Description generated with very high confidence">
            <a:extLst>
              <a:ext uri="{FF2B5EF4-FFF2-40B4-BE49-F238E27FC236}">
                <a16:creationId xmlns:a16="http://schemas.microsoft.com/office/drawing/2014/main" id="{03DA02E8-6F99-4A40-9240-3FA13BFC68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9" t="-335" r="819" b="20562"/>
          <a:stretch/>
        </p:blipFill>
        <p:spPr>
          <a:xfrm>
            <a:off x="-1665144" y="492235"/>
            <a:ext cx="1217841" cy="1217841"/>
          </a:xfrm>
          <a:prstGeom prst="ellipse">
            <a:avLst/>
          </a:prstGeom>
          <a:ln w="635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466BB39-6EF6-4473-A4D7-8E84C930907A}"/>
              </a:ext>
            </a:extLst>
          </p:cNvPr>
          <p:cNvSpPr txBox="1"/>
          <p:nvPr/>
        </p:nvSpPr>
        <p:spPr>
          <a:xfrm>
            <a:off x="408348" y="1771093"/>
            <a:ext cx="1409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Wong Tsz Ho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9C7526A-4CF9-4457-8689-0B1E8032C87B}"/>
              </a:ext>
            </a:extLst>
          </p:cNvPr>
          <p:cNvCxnSpPr>
            <a:cxnSpLocks/>
          </p:cNvCxnSpPr>
          <p:nvPr/>
        </p:nvCxnSpPr>
        <p:spPr>
          <a:xfrm>
            <a:off x="2227489" y="67078"/>
            <a:ext cx="0" cy="41677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70E5DEA-CAAE-4FE2-AF5E-9D65B30C2992}"/>
              </a:ext>
            </a:extLst>
          </p:cNvPr>
          <p:cNvSpPr txBox="1"/>
          <p:nvPr/>
        </p:nvSpPr>
        <p:spPr>
          <a:xfrm>
            <a:off x="2263773" y="44402"/>
            <a:ext cx="4497331" cy="449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1200" b="1" dirty="0"/>
              <a:t>個人簡介</a:t>
            </a:r>
            <a:r>
              <a:rPr lang="en-US" sz="1200" b="1" dirty="0"/>
              <a:t>:</a:t>
            </a:r>
          </a:p>
          <a:p>
            <a:pPr algn="just">
              <a:lnSpc>
                <a:spcPct val="150000"/>
              </a:lnSpc>
            </a:pPr>
            <a:r>
              <a:rPr lang="zh-TW" altLang="en-US" sz="1200" dirty="0"/>
              <a:t>我是一名對於科技科學十分沉迷的年輕人，每當有新的科技產品出現時，我都會十分興奮。我希望能透過我的工作，改善人們的生活質素，因此我不時會到網上搜尋一些關於</a:t>
            </a:r>
            <a:r>
              <a:rPr lang="en-US" altLang="zh-TW" sz="1200" dirty="0"/>
              <a:t>DIY</a:t>
            </a:r>
            <a:r>
              <a:rPr lang="zh-TW" altLang="en-US" sz="1200" dirty="0"/>
              <a:t>自造的影片，然後利用自己的知識為家中的事物進行改裝。</a:t>
            </a:r>
            <a:r>
              <a:rPr lang="zh-CN" altLang="en-US" sz="1200" dirty="0"/>
              <a:t>樂於發現新事物，喜歡發掘自己不認識的事情</a:t>
            </a:r>
            <a:r>
              <a:rPr lang="zh-TW" altLang="en-US" sz="1200" dirty="0"/>
              <a:t>，勇於挑戰接受新鮮的事物，為人開朗，並善於與他人交流。</a:t>
            </a:r>
            <a:endParaRPr lang="en-US" altLang="zh-TW" sz="1200" dirty="0"/>
          </a:p>
          <a:p>
            <a:pPr algn="just">
              <a:lnSpc>
                <a:spcPct val="150000"/>
              </a:lnSpc>
            </a:pPr>
            <a:r>
              <a:rPr lang="zh-TW" altLang="en-US" sz="1200" b="1" dirty="0"/>
              <a:t>教育程度</a:t>
            </a:r>
            <a:r>
              <a:rPr lang="en-US" sz="1200" b="1" dirty="0"/>
              <a:t>:</a:t>
            </a:r>
          </a:p>
          <a:p>
            <a:pPr algn="just">
              <a:lnSpc>
                <a:spcPct val="150000"/>
              </a:lnSpc>
            </a:pPr>
            <a:r>
              <a:rPr lang="zh-TW" altLang="en-US" sz="1200" i="1" dirty="0"/>
              <a:t>中學：</a:t>
            </a:r>
            <a:r>
              <a:rPr lang="zh-TW" altLang="en-US" sz="1200" dirty="0"/>
              <a:t>基督教香港信義會元朗信義中學</a:t>
            </a:r>
            <a:endParaRPr lang="en-US" altLang="zh-TW" sz="1200" dirty="0"/>
          </a:p>
          <a:p>
            <a:pPr algn="just">
              <a:lnSpc>
                <a:spcPct val="150000"/>
              </a:lnSpc>
            </a:pPr>
            <a:r>
              <a:rPr lang="en-US" sz="1200" dirty="0"/>
              <a:t> </a:t>
            </a:r>
            <a:r>
              <a:rPr lang="zh-TW" altLang="en-US" sz="1200" dirty="0"/>
              <a:t>選修學科：物理、化學、生物、數學延伸單元二（代數與微積分）</a:t>
            </a:r>
            <a:endParaRPr lang="en-US" sz="1200" dirty="0"/>
          </a:p>
          <a:p>
            <a:pPr algn="just">
              <a:lnSpc>
                <a:spcPct val="150000"/>
              </a:lnSpc>
            </a:pPr>
            <a:r>
              <a:rPr lang="zh-TW" altLang="en-US" sz="1200" i="1" dirty="0"/>
              <a:t>大學</a:t>
            </a:r>
            <a:r>
              <a:rPr lang="zh-TW" altLang="en-US" sz="1200" dirty="0"/>
              <a:t>：</a:t>
            </a:r>
            <a:r>
              <a:rPr lang="en-US" sz="1200" dirty="0"/>
              <a:t> </a:t>
            </a:r>
            <a:r>
              <a:rPr lang="zh-TW" altLang="en-US" sz="1200" dirty="0"/>
              <a:t>香港理工大學</a:t>
            </a:r>
            <a:r>
              <a:rPr lang="en-US" sz="1200" dirty="0"/>
              <a:t>	[9/2015 –</a:t>
            </a:r>
            <a:r>
              <a:rPr lang="zh-TW" altLang="en-US" sz="1200" dirty="0"/>
              <a:t>現在</a:t>
            </a:r>
            <a:r>
              <a:rPr lang="en-US" sz="1200" dirty="0"/>
              <a:t>]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電路分析</a:t>
            </a:r>
            <a:endParaRPr lang="en-US" altLang="zh-TW" sz="1200" dirty="0"/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/>
              <a:t>電腦程式設計</a:t>
            </a:r>
            <a:endParaRPr lang="en-US" altLang="zh-CN" sz="1200" dirty="0"/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邏輯設計</a:t>
            </a:r>
            <a:endParaRPr lang="en-US" altLang="zh-CN" sz="1200" dirty="0"/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電路板設計及生產 </a:t>
            </a:r>
            <a:endParaRPr lang="en-US" altLang="zh-TW" sz="1200" dirty="0"/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微控制器編程</a:t>
            </a:r>
            <a:endParaRPr lang="en-US" sz="1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8E852BB-BCAF-450B-A8D5-5F1633490304}"/>
              </a:ext>
            </a:extLst>
          </p:cNvPr>
          <p:cNvSpPr/>
          <p:nvPr/>
        </p:nvSpPr>
        <p:spPr>
          <a:xfrm>
            <a:off x="192048" y="6491692"/>
            <a:ext cx="6236215" cy="31098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1200" b="1" dirty="0"/>
              <a:t>工作經驗：</a:t>
            </a:r>
            <a:endParaRPr lang="en-US" altLang="zh-TW" sz="1200" b="1" dirty="0"/>
          </a:p>
          <a:p>
            <a:pPr algn="just">
              <a:lnSpc>
                <a:spcPct val="150000"/>
              </a:lnSpc>
            </a:pPr>
            <a:r>
              <a:rPr lang="zh-TW" altLang="en-US" sz="1200" b="1" dirty="0"/>
              <a:t>暑期實習 － 日本村田電子有限公司</a:t>
            </a:r>
            <a:r>
              <a:rPr lang="en-US" altLang="zh-TW" sz="1200" b="1" dirty="0"/>
              <a:t>(</a:t>
            </a:r>
            <a:r>
              <a:rPr lang="zh-TW" altLang="en-US" sz="1200" b="1" dirty="0"/>
              <a:t>無錫</a:t>
            </a:r>
            <a:r>
              <a:rPr lang="en-US" altLang="zh-TW" sz="1200" b="1" dirty="0"/>
              <a:t>)			</a:t>
            </a:r>
            <a:r>
              <a:rPr lang="en-US" altLang="zh-HK" sz="1200" dirty="0"/>
              <a:t> 	7/2019 </a:t>
            </a:r>
            <a:r>
              <a:rPr lang="zh-TW" altLang="en-US" sz="1200" dirty="0"/>
              <a:t>－</a:t>
            </a:r>
            <a:r>
              <a:rPr lang="en-US" altLang="zh-HK" sz="1200" dirty="0"/>
              <a:t> 8/2019</a:t>
            </a:r>
            <a:endParaRPr lang="en-US" altLang="zh-TW" sz="1200" b="1" dirty="0"/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開發</a:t>
            </a:r>
            <a:r>
              <a:rPr lang="en-US" altLang="zh-TW" sz="1200" dirty="0"/>
              <a:t>RPA</a:t>
            </a:r>
            <a:r>
              <a:rPr lang="zh-TW" altLang="en-US" sz="1200" dirty="0"/>
              <a:t>（機器人過程自動化）程序</a:t>
            </a:r>
            <a:r>
              <a:rPr lang="en-US" altLang="zh-TW" sz="1200" dirty="0"/>
              <a:t>;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了解公司的管理文化</a:t>
            </a:r>
            <a:r>
              <a:rPr lang="en-US" altLang="zh-TW" sz="1200" dirty="0"/>
              <a:t>;</a:t>
            </a:r>
          </a:p>
          <a:p>
            <a:pPr algn="just">
              <a:lnSpc>
                <a:spcPct val="150000"/>
              </a:lnSpc>
            </a:pPr>
            <a:r>
              <a:rPr lang="zh-TW" altLang="en-US" sz="1200" b="1" dirty="0"/>
              <a:t>實習生 － 智控系統有限公司</a:t>
            </a:r>
            <a:r>
              <a:rPr lang="en-US" altLang="zh-TW" sz="1200" b="1" dirty="0"/>
              <a:t>						</a:t>
            </a:r>
            <a:r>
              <a:rPr lang="en-US" altLang="zh-TW" sz="1200" dirty="0"/>
              <a:t>8/2018 </a:t>
            </a:r>
            <a:r>
              <a:rPr lang="zh-TW" altLang="en-US" sz="1200" dirty="0"/>
              <a:t>－ </a:t>
            </a:r>
            <a:r>
              <a:rPr lang="en-US" altLang="zh-TW" sz="1200" dirty="0"/>
              <a:t>5/2019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電路設計及電路板生產； </a:t>
            </a:r>
            <a:endParaRPr lang="en-US" altLang="zh-TW" sz="1200" dirty="0"/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組裝機器及統籌；</a:t>
            </a:r>
            <a:endParaRPr lang="en-US" altLang="zh-TW" sz="1200" dirty="0"/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產品設計；</a:t>
            </a:r>
            <a:endParaRPr lang="en-US" altLang="zh-TW" sz="1200" dirty="0"/>
          </a:p>
          <a:p>
            <a:pPr>
              <a:lnSpc>
                <a:spcPct val="150000"/>
              </a:lnSpc>
            </a:pPr>
            <a:r>
              <a:rPr lang="zh-TW" altLang="en-US" sz="1200" b="1" dirty="0"/>
              <a:t>兼職導師－ 香港機械人學院</a:t>
            </a:r>
            <a:r>
              <a:rPr lang="en-US" sz="1200" dirty="0"/>
              <a:t>						2017 – 2018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教授</a:t>
            </a:r>
            <a:r>
              <a:rPr lang="en-US" sz="1200" dirty="0"/>
              <a:t> LEGO Mindstorms </a:t>
            </a:r>
            <a:r>
              <a:rPr lang="zh-TW" altLang="en-US" sz="1200" dirty="0"/>
              <a:t>（</a:t>
            </a:r>
            <a:r>
              <a:rPr lang="en-US" sz="1200" dirty="0"/>
              <a:t>NXT, EV3</a:t>
            </a:r>
            <a:r>
              <a:rPr lang="zh-TW" altLang="en-US" sz="1200" dirty="0"/>
              <a:t>）程序；</a:t>
            </a:r>
            <a:endParaRPr lang="en-US" sz="1200" dirty="0"/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教授 </a:t>
            </a:r>
            <a:r>
              <a:rPr lang="en-US" sz="1200" dirty="0"/>
              <a:t>Arduino </a:t>
            </a:r>
            <a:r>
              <a:rPr lang="zh-TW" altLang="en-US" sz="1200" dirty="0"/>
              <a:t>和簡單的電路常識；</a:t>
            </a:r>
            <a:endParaRPr lang="en-US" sz="12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D5C50BF-7B86-45B5-9A7A-984233CC8154}"/>
              </a:ext>
            </a:extLst>
          </p:cNvPr>
          <p:cNvSpPr/>
          <p:nvPr/>
        </p:nvSpPr>
        <p:spPr>
          <a:xfrm>
            <a:off x="671308" y="2230617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黃子豪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667816D-D181-40B3-BCE3-C7BF581E8A0C}"/>
              </a:ext>
            </a:extLst>
          </p:cNvPr>
          <p:cNvSpPr txBox="1"/>
          <p:nvPr/>
        </p:nvSpPr>
        <p:spPr>
          <a:xfrm>
            <a:off x="192049" y="9629122"/>
            <a:ext cx="646905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700" dirty="0"/>
              <a:t>履歷</a:t>
            </a:r>
            <a:r>
              <a:rPr lang="en-US" sz="700" dirty="0"/>
              <a:t>				C</a:t>
            </a:r>
            <a:r>
              <a:rPr lang="en-US" sz="500" dirty="0"/>
              <a:t>reativity</a:t>
            </a:r>
            <a:r>
              <a:rPr lang="en-US" sz="700" dirty="0"/>
              <a:t>-E</a:t>
            </a:r>
            <a:r>
              <a:rPr lang="en-US" sz="500" dirty="0"/>
              <a:t>ndurance</a:t>
            </a:r>
            <a:r>
              <a:rPr lang="en-US" sz="700" dirty="0"/>
              <a:t>-N</a:t>
            </a:r>
            <a:r>
              <a:rPr lang="en-US" sz="500" dirty="0"/>
              <a:t>etworking</a:t>
            </a:r>
            <a:r>
              <a:rPr lang="en-US" sz="700" dirty="0"/>
              <a:t>-Z</a:t>
            </a:r>
            <a:r>
              <a:rPr lang="en-US" sz="500" dirty="0"/>
              <a:t>eal</a:t>
            </a:r>
            <a:r>
              <a:rPr lang="en-US" sz="700" dirty="0"/>
              <a:t>    					</a:t>
            </a:r>
            <a:r>
              <a:rPr lang="en-US" altLang="zh-HK" sz="700" dirty="0"/>
              <a:t> 26/09/2019</a:t>
            </a:r>
            <a:endParaRPr lang="en-US" sz="700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80AEBCA-4901-4CF0-9247-A18388D46F4E}"/>
              </a:ext>
            </a:extLst>
          </p:cNvPr>
          <p:cNvCxnSpPr>
            <a:cxnSpLocks/>
          </p:cNvCxnSpPr>
          <p:nvPr/>
        </p:nvCxnSpPr>
        <p:spPr>
          <a:xfrm>
            <a:off x="323729" y="9594847"/>
            <a:ext cx="61707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C8C20D13-39A0-4FCB-B821-62AF4B470186}"/>
              </a:ext>
            </a:extLst>
          </p:cNvPr>
          <p:cNvGrpSpPr/>
          <p:nvPr/>
        </p:nvGrpSpPr>
        <p:grpSpPr>
          <a:xfrm>
            <a:off x="279396" y="2599267"/>
            <a:ext cx="1904246" cy="1711917"/>
            <a:chOff x="286960" y="3040291"/>
            <a:chExt cx="1904246" cy="1446188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C649298-7A79-400A-B2CC-8AC638605BA2}"/>
                </a:ext>
              </a:extLst>
            </p:cNvPr>
            <p:cNvGrpSpPr/>
            <p:nvPr/>
          </p:nvGrpSpPr>
          <p:grpSpPr>
            <a:xfrm>
              <a:off x="323729" y="3293777"/>
              <a:ext cx="1630616" cy="261610"/>
              <a:chOff x="426174" y="2136599"/>
              <a:chExt cx="1630616" cy="261610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B00CA23-0874-4261-A4B9-A1C16EC87FA8}"/>
                  </a:ext>
                </a:extLst>
              </p:cNvPr>
              <p:cNvSpPr txBox="1"/>
              <p:nvPr/>
            </p:nvSpPr>
            <p:spPr>
              <a:xfrm>
                <a:off x="461538" y="2136599"/>
                <a:ext cx="159525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 : cenz@engineer.com </a:t>
                </a:r>
              </a:p>
            </p:txBody>
          </p:sp>
          <p:pic>
            <p:nvPicPr>
              <p:cNvPr id="3" name="Graphic 2">
                <a:extLst>
                  <a:ext uri="{FF2B5EF4-FFF2-40B4-BE49-F238E27FC236}">
                    <a16:creationId xmlns:a16="http://schemas.microsoft.com/office/drawing/2014/main" id="{A3F6B6F8-BEC5-44B0-A4EC-E19E8A007D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426174" y="2195581"/>
                <a:ext cx="133350" cy="133350"/>
              </a:xfrm>
              <a:prstGeom prst="rect">
                <a:avLst/>
              </a:prstGeom>
            </p:spPr>
          </p:pic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0869FFF5-3C51-4C78-A27B-2EA8FAB432E8}"/>
                </a:ext>
              </a:extLst>
            </p:cNvPr>
            <p:cNvGrpSpPr/>
            <p:nvPr/>
          </p:nvGrpSpPr>
          <p:grpSpPr>
            <a:xfrm>
              <a:off x="298892" y="3529061"/>
              <a:ext cx="1656556" cy="434587"/>
              <a:chOff x="335661" y="3040108"/>
              <a:chExt cx="1656556" cy="434587"/>
            </a:xfrm>
          </p:grpSpPr>
          <p:pic>
            <p:nvPicPr>
              <p:cNvPr id="29" name="Graphic 28">
                <a:extLst>
                  <a:ext uri="{FF2B5EF4-FFF2-40B4-BE49-F238E27FC236}">
                    <a16:creationId xmlns:a16="http://schemas.microsoft.com/office/drawing/2014/main" id="{0D74D682-7881-4BB2-A5D5-AF961913A3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335661" y="3087661"/>
                <a:ext cx="133350" cy="133350"/>
              </a:xfrm>
              <a:prstGeom prst="rect">
                <a:avLst/>
              </a:prstGeom>
            </p:spPr>
          </p:pic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F31804F-E284-4DF9-9941-A43C510D4849}"/>
                  </a:ext>
                </a:extLst>
              </p:cNvPr>
              <p:cNvSpPr txBox="1"/>
              <p:nvPr/>
            </p:nvSpPr>
            <p:spPr>
              <a:xfrm>
                <a:off x="389723" y="3040108"/>
                <a:ext cx="159525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 : +852 6158 5094 </a:t>
                </a:r>
              </a:p>
            </p:txBody>
          </p:sp>
          <p:sp>
            <p:nvSpPr>
              <p:cNvPr id="30" name="TextBox 31">
                <a:extLst>
                  <a:ext uri="{FF2B5EF4-FFF2-40B4-BE49-F238E27FC236}">
                    <a16:creationId xmlns:a16="http://schemas.microsoft.com/office/drawing/2014/main" id="{6851674E-6FC7-4D70-8AE3-E556829AABB9}"/>
                  </a:ext>
                </a:extLst>
              </p:cNvPr>
              <p:cNvSpPr txBox="1"/>
              <p:nvPr/>
            </p:nvSpPr>
            <p:spPr>
              <a:xfrm>
                <a:off x="396965" y="3253693"/>
                <a:ext cx="1595252" cy="2210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 : +86 150 0204 3095 </a:t>
                </a:r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96F886FD-ECC6-4301-95A5-05B300877D53}"/>
                </a:ext>
              </a:extLst>
            </p:cNvPr>
            <p:cNvGrpSpPr/>
            <p:nvPr/>
          </p:nvGrpSpPr>
          <p:grpSpPr>
            <a:xfrm>
              <a:off x="301408" y="3953400"/>
              <a:ext cx="1634743" cy="261610"/>
              <a:chOff x="338177" y="3464447"/>
              <a:chExt cx="1634743" cy="261610"/>
            </a:xfrm>
          </p:grpSpPr>
          <p:pic>
            <p:nvPicPr>
              <p:cNvPr id="31" name="Graphic 30">
                <a:extLst>
                  <a:ext uri="{FF2B5EF4-FFF2-40B4-BE49-F238E27FC236}">
                    <a16:creationId xmlns:a16="http://schemas.microsoft.com/office/drawing/2014/main" id="{2F9B0C9D-E445-4343-A84D-C0184F9DC8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338177" y="3520233"/>
                <a:ext cx="133351" cy="133351"/>
              </a:xfrm>
              <a:prstGeom prst="rect">
                <a:avLst/>
              </a:prstGeom>
            </p:spPr>
          </p:pic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B7B1CD4-F511-46E2-A6F1-4C3E92918FB8}"/>
                  </a:ext>
                </a:extLst>
              </p:cNvPr>
              <p:cNvSpPr txBox="1"/>
              <p:nvPr/>
            </p:nvSpPr>
            <p:spPr>
              <a:xfrm>
                <a:off x="377668" y="3464447"/>
                <a:ext cx="159525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 : Cenz</a:t>
                </a:r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A253D5EA-7DC0-44AA-8C65-84F932883A29}"/>
                </a:ext>
              </a:extLst>
            </p:cNvPr>
            <p:cNvGrpSpPr/>
            <p:nvPr/>
          </p:nvGrpSpPr>
          <p:grpSpPr>
            <a:xfrm>
              <a:off x="300398" y="4224869"/>
              <a:ext cx="1890808" cy="261610"/>
              <a:chOff x="331428" y="4000303"/>
              <a:chExt cx="1890808" cy="261610"/>
            </a:xfrm>
          </p:grpSpPr>
          <p:pic>
            <p:nvPicPr>
              <p:cNvPr id="44" name="Graphic 43">
                <a:extLst>
                  <a:ext uri="{FF2B5EF4-FFF2-40B4-BE49-F238E27FC236}">
                    <a16:creationId xmlns:a16="http://schemas.microsoft.com/office/drawing/2014/main" id="{CC157FB8-58F7-4592-B93B-9406975E5D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331428" y="4048353"/>
                <a:ext cx="131844" cy="131844"/>
              </a:xfrm>
              <a:prstGeom prst="rect">
                <a:avLst/>
              </a:prstGeom>
            </p:spPr>
          </p:pic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481842C-7463-4AFD-83C0-E4FDB641E500}"/>
                  </a:ext>
                </a:extLst>
              </p:cNvPr>
              <p:cNvSpPr txBox="1"/>
              <p:nvPr/>
            </p:nvSpPr>
            <p:spPr>
              <a:xfrm>
                <a:off x="377668" y="4000303"/>
                <a:ext cx="184456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 : linkedin.com/in/CenzWong</a:t>
                </a:r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CC7461FE-59A8-4EA0-91AB-4711005AEF74}"/>
                </a:ext>
              </a:extLst>
            </p:cNvPr>
            <p:cNvGrpSpPr/>
            <p:nvPr/>
          </p:nvGrpSpPr>
          <p:grpSpPr>
            <a:xfrm>
              <a:off x="286960" y="3040291"/>
              <a:ext cx="1903714" cy="261610"/>
              <a:chOff x="286960" y="2976653"/>
              <a:chExt cx="1903714" cy="261610"/>
            </a:xfrm>
          </p:grpSpPr>
          <p:pic>
            <p:nvPicPr>
              <p:cNvPr id="42" name="Graphic 41">
                <a:extLst>
                  <a:ext uri="{FF2B5EF4-FFF2-40B4-BE49-F238E27FC236}">
                    <a16:creationId xmlns:a16="http://schemas.microsoft.com/office/drawing/2014/main" id="{17BF2EEE-6616-4142-B27B-0AD3A3BD4A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286960" y="3039742"/>
                <a:ext cx="186714" cy="161478"/>
              </a:xfrm>
              <a:prstGeom prst="rect">
                <a:avLst/>
              </a:prstGeom>
            </p:spPr>
          </p:pic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B6C0A1BC-E264-45D1-838F-2634EC1A4B92}"/>
                  </a:ext>
                </a:extLst>
              </p:cNvPr>
              <p:cNvGrpSpPr/>
              <p:nvPr/>
            </p:nvGrpSpPr>
            <p:grpSpPr>
              <a:xfrm>
                <a:off x="346117" y="2976653"/>
                <a:ext cx="1844557" cy="261610"/>
                <a:chOff x="346117" y="2976653"/>
                <a:chExt cx="1844557" cy="261610"/>
              </a:xfrm>
            </p:grpSpPr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947A3DE0-EEE1-49A7-AEED-DBC853CD83A2}"/>
                    </a:ext>
                  </a:extLst>
                </p:cNvPr>
                <p:cNvSpPr txBox="1"/>
                <p:nvPr/>
              </p:nvSpPr>
              <p:spPr>
                <a:xfrm>
                  <a:off x="346117" y="2976653"/>
                  <a:ext cx="1844557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/>
                    <a:t> :</a:t>
                  </a:r>
                </a:p>
              </p:txBody>
            </p:sp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901EB845-1AC4-44AB-B177-66530D3A7C2C}"/>
                    </a:ext>
                  </a:extLst>
                </p:cNvPr>
                <p:cNvSpPr/>
                <p:nvPr/>
              </p:nvSpPr>
              <p:spPr>
                <a:xfrm>
                  <a:off x="473674" y="2996094"/>
                  <a:ext cx="1645748" cy="22100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zh-TW" altLang="en-US" sz="1100" dirty="0"/>
                    <a:t>電子及資訊工程學</a:t>
                  </a:r>
                  <a:endParaRPr lang="en-US" sz="1100" dirty="0"/>
                </a:p>
              </p:txBody>
            </p:sp>
          </p:grpSp>
        </p:grp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7493B556-428E-45AA-8EBA-3A596A567656}"/>
              </a:ext>
            </a:extLst>
          </p:cNvPr>
          <p:cNvSpPr/>
          <p:nvPr/>
        </p:nvSpPr>
        <p:spPr>
          <a:xfrm>
            <a:off x="199265" y="4589062"/>
            <a:ext cx="6297617" cy="20027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1200" b="1" dirty="0"/>
              <a:t>技能：</a:t>
            </a:r>
            <a:endParaRPr lang="en-US" sz="1200" b="1" dirty="0"/>
          </a:p>
          <a:p>
            <a:pPr algn="just">
              <a:lnSpc>
                <a:spcPct val="150000"/>
              </a:lnSpc>
            </a:pPr>
            <a:r>
              <a:rPr lang="zh-TW" altLang="en-US" sz="1200" b="1" i="1" dirty="0"/>
              <a:t>軟件</a:t>
            </a:r>
            <a:r>
              <a:rPr lang="en-US" sz="1200" b="1" dirty="0"/>
              <a:t>:</a:t>
            </a:r>
            <a:r>
              <a:rPr lang="en-US" sz="1200" dirty="0"/>
              <a:t> </a:t>
            </a:r>
            <a:r>
              <a:rPr lang="zh-TW" altLang="en-US" sz="1200" i="1" dirty="0"/>
              <a:t>熟悉：</a:t>
            </a:r>
            <a:r>
              <a:rPr lang="en-US" sz="1200" dirty="0"/>
              <a:t>C/C++, Arduino Programming and Eagle, PADS PCB design;</a:t>
            </a:r>
            <a:r>
              <a:rPr lang="zh-TW" altLang="en-US" sz="1200" dirty="0"/>
              <a:t>曾接觸：</a:t>
            </a:r>
            <a:r>
              <a:rPr lang="en-US" sz="1200" dirty="0" err="1"/>
              <a:t>Matlab</a:t>
            </a:r>
            <a:r>
              <a:rPr lang="en-US" sz="1200" dirty="0"/>
              <a:t> programming, Apache Cordova, Python; </a:t>
            </a:r>
            <a:r>
              <a:rPr lang="zh-TW" altLang="en-US" sz="1200" dirty="0"/>
              <a:t>環境：</a:t>
            </a:r>
            <a:r>
              <a:rPr lang="en-US" sz="1200" dirty="0"/>
              <a:t>Microsoft Visual Studio IDE, Atmel Studio IDE</a:t>
            </a:r>
            <a:endParaRPr lang="en-US" sz="1200" b="1" dirty="0"/>
          </a:p>
          <a:p>
            <a:pPr algn="just">
              <a:lnSpc>
                <a:spcPct val="150000"/>
              </a:lnSpc>
            </a:pPr>
            <a:r>
              <a:rPr lang="zh-TW" altLang="en-US" sz="1200" b="1" dirty="0"/>
              <a:t>硬件</a:t>
            </a:r>
            <a:r>
              <a:rPr lang="en-US" sz="1200" b="1" dirty="0"/>
              <a:t>: </a:t>
            </a:r>
            <a:r>
              <a:rPr lang="zh-TW" altLang="en-US" sz="1200" i="1" dirty="0"/>
              <a:t>熟悉： </a:t>
            </a:r>
            <a:r>
              <a:rPr lang="en-US" sz="1200" dirty="0"/>
              <a:t>Arduino, AVR programming, ESP8266, and Electronic practice;</a:t>
            </a:r>
          </a:p>
          <a:p>
            <a:pPr algn="just">
              <a:lnSpc>
                <a:spcPct val="150000"/>
              </a:lnSpc>
            </a:pPr>
            <a:r>
              <a:rPr lang="zh-TW" altLang="en-US" sz="1200" dirty="0"/>
              <a:t>曾接觸： </a:t>
            </a:r>
            <a:r>
              <a:rPr lang="en-US" sz="1200" dirty="0"/>
              <a:t>PIC, </a:t>
            </a:r>
            <a:r>
              <a:rPr lang="en-US" altLang="zh-TW" sz="1200" dirty="0"/>
              <a:t>STM </a:t>
            </a:r>
            <a:r>
              <a:rPr lang="en-US" sz="1200" dirty="0"/>
              <a:t>ARM, </a:t>
            </a:r>
            <a:r>
              <a:rPr lang="en-US" sz="1200" dirty="0" err="1"/>
              <a:t>NodeMCU</a:t>
            </a:r>
            <a:r>
              <a:rPr lang="en-US" sz="1200" dirty="0"/>
              <a:t> programming.</a:t>
            </a:r>
          </a:p>
          <a:p>
            <a:pPr algn="just">
              <a:lnSpc>
                <a:spcPct val="150000"/>
              </a:lnSpc>
            </a:pPr>
            <a:r>
              <a:rPr lang="zh-TW" altLang="en-US" sz="1200" b="1" dirty="0"/>
              <a:t>語文能力</a:t>
            </a:r>
            <a:r>
              <a:rPr lang="en-US" sz="1200" b="1" dirty="0"/>
              <a:t>:</a:t>
            </a:r>
          </a:p>
          <a:p>
            <a:pPr algn="just">
              <a:lnSpc>
                <a:spcPct val="150000"/>
              </a:lnSpc>
            </a:pPr>
            <a:r>
              <a:rPr lang="zh-TW" altLang="en-US" sz="1200" dirty="0"/>
              <a:t>母語：廣東話， 操流暢普通話及英語</a:t>
            </a:r>
            <a:endParaRPr lang="en-US" sz="1200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AA979207-A450-4EDA-A458-C59FF6DE7043}"/>
              </a:ext>
            </a:extLst>
          </p:cNvPr>
          <p:cNvGrpSpPr/>
          <p:nvPr/>
        </p:nvGrpSpPr>
        <p:grpSpPr>
          <a:xfrm>
            <a:off x="291328" y="4253253"/>
            <a:ext cx="1900621" cy="261610"/>
            <a:chOff x="306255" y="4175916"/>
            <a:chExt cx="1900621" cy="261610"/>
          </a:xfrm>
        </p:grpSpPr>
        <p:sp>
          <p:nvSpPr>
            <p:cNvPr id="37" name="TextBox 44">
              <a:extLst>
                <a:ext uri="{FF2B5EF4-FFF2-40B4-BE49-F238E27FC236}">
                  <a16:creationId xmlns:a16="http://schemas.microsoft.com/office/drawing/2014/main" id="{217840CF-F27D-4E2C-821E-DEEFCD9FD87C}"/>
                </a:ext>
              </a:extLst>
            </p:cNvPr>
            <p:cNvSpPr txBox="1"/>
            <p:nvPr/>
          </p:nvSpPr>
          <p:spPr>
            <a:xfrm>
              <a:off x="362308" y="4175916"/>
              <a:ext cx="184456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 : cenzwong.github.io</a:t>
              </a:r>
            </a:p>
          </p:txBody>
        </p:sp>
        <p:pic>
          <p:nvPicPr>
            <p:cNvPr id="39" name="圖片 10">
              <a:extLst>
                <a:ext uri="{FF2B5EF4-FFF2-40B4-BE49-F238E27FC236}">
                  <a16:creationId xmlns:a16="http://schemas.microsoft.com/office/drawing/2014/main" id="{304E91E2-49EA-4F9F-B119-5660DF0526B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6255" y="4245779"/>
              <a:ext cx="138404" cy="138404"/>
            </a:xfrm>
            <a:prstGeom prst="rect">
              <a:avLst/>
            </a:prstGeom>
          </p:spPr>
        </p:pic>
      </p:grpSp>
      <p:pic>
        <p:nvPicPr>
          <p:cNvPr id="40" name="Picture 39" descr="A picture containing clock, plat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301D5139-9070-4DDB-8563-50F2231879E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94" y="26801"/>
            <a:ext cx="1777408" cy="1777408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6A420E-17D6-4D39-87E4-C11D5C9F9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F27A07-3B2C-475B-BCF6-5E207E22A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3B4E7-D90A-4015-AA6F-FFFC05B8DF9F}" type="datetime5">
              <a:rPr lang="en-US" altLang="zh-HK" smtClean="0"/>
              <a:t>9-Oct-22</a:t>
            </a:fld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C04DF90E-BDC0-4FBE-902C-80789BE80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7093B-F640-446D-BFC6-400993087B1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099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erson wearing glasses&#10;&#10;Description generated with very high confidence">
            <a:extLst>
              <a:ext uri="{FF2B5EF4-FFF2-40B4-BE49-F238E27FC236}">
                <a16:creationId xmlns:a16="http://schemas.microsoft.com/office/drawing/2014/main" id="{03DA02E8-6F99-4A40-9240-3FA13BFC68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9" t="-335" r="819" b="20562"/>
          <a:stretch/>
        </p:blipFill>
        <p:spPr>
          <a:xfrm>
            <a:off x="504016" y="416035"/>
            <a:ext cx="1217841" cy="1217841"/>
          </a:xfrm>
          <a:prstGeom prst="ellipse">
            <a:avLst/>
          </a:prstGeom>
          <a:ln w="635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466BB39-6EF6-4473-A4D7-8E84C930907A}"/>
              </a:ext>
            </a:extLst>
          </p:cNvPr>
          <p:cNvSpPr txBox="1"/>
          <p:nvPr/>
        </p:nvSpPr>
        <p:spPr>
          <a:xfrm>
            <a:off x="408348" y="1852373"/>
            <a:ext cx="1409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Wong Tsz Ho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9C7526A-4CF9-4457-8689-0B1E8032C87B}"/>
              </a:ext>
            </a:extLst>
          </p:cNvPr>
          <p:cNvCxnSpPr>
            <a:cxnSpLocks/>
          </p:cNvCxnSpPr>
          <p:nvPr/>
        </p:nvCxnSpPr>
        <p:spPr>
          <a:xfrm>
            <a:off x="2227489" y="387118"/>
            <a:ext cx="0" cy="41677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70E5DEA-CAAE-4FE2-AF5E-9D65B30C2992}"/>
              </a:ext>
            </a:extLst>
          </p:cNvPr>
          <p:cNvSpPr txBox="1"/>
          <p:nvPr/>
        </p:nvSpPr>
        <p:spPr>
          <a:xfrm>
            <a:off x="2263773" y="288242"/>
            <a:ext cx="4497331" cy="449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1200" b="1"/>
              <a:t>个人简介</a:t>
            </a:r>
            <a:r>
              <a:rPr lang="en-US" sz="1200" b="1"/>
              <a:t>:</a:t>
            </a:r>
            <a:endParaRPr lang="en-US" sz="1200" b="1" dirty="0"/>
          </a:p>
          <a:p>
            <a:pPr algn="just">
              <a:lnSpc>
                <a:spcPct val="150000"/>
              </a:lnSpc>
            </a:pPr>
            <a:r>
              <a:rPr lang="zh-TW" altLang="en-US" sz="1200"/>
              <a:t>我是一名对于科技科学十分沉迷的年轻人，每当有新的科技产品出现时，我都会十分兴奋。我希望能透过我的工作，改善人们的生活质素，因此我不时会到网上搜寻一些关于</a:t>
            </a:r>
            <a:r>
              <a:rPr lang="en-US" altLang="zh-TW" sz="1200"/>
              <a:t>DIY</a:t>
            </a:r>
            <a:r>
              <a:rPr lang="zh-TW" altLang="en-US" sz="1200"/>
              <a:t>自造的影片，然后利用自己的知识为家中的事物进行改装。</a:t>
            </a:r>
            <a:r>
              <a:rPr lang="zh-CN" altLang="en-US" sz="1200"/>
              <a:t>乐于发现新事物，喜欢发掘自己不认识的事情</a:t>
            </a:r>
            <a:r>
              <a:rPr lang="zh-TW" altLang="en-US" sz="1200"/>
              <a:t>，勇于挑战接受新鲜的事物，为人开朗，并善于与他人交流。</a:t>
            </a:r>
            <a:endParaRPr lang="en-US" altLang="zh-TW" sz="1200" dirty="0"/>
          </a:p>
          <a:p>
            <a:pPr algn="just">
              <a:lnSpc>
                <a:spcPct val="150000"/>
              </a:lnSpc>
            </a:pPr>
            <a:r>
              <a:rPr lang="zh-TW" altLang="en-US" sz="1200" b="1" dirty="0"/>
              <a:t>教育程度</a:t>
            </a:r>
            <a:r>
              <a:rPr lang="en-US" sz="1200" b="1" dirty="0"/>
              <a:t>:</a:t>
            </a:r>
          </a:p>
          <a:p>
            <a:pPr algn="just">
              <a:lnSpc>
                <a:spcPct val="150000"/>
              </a:lnSpc>
            </a:pPr>
            <a:r>
              <a:rPr lang="zh-TW" altLang="en-US" sz="1200" i="1"/>
              <a:t>中学：</a:t>
            </a:r>
            <a:r>
              <a:rPr lang="zh-TW" altLang="en-US" sz="1200"/>
              <a:t>基督教香港信义会元朗信义中学</a:t>
            </a:r>
            <a:endParaRPr lang="en-US" altLang="zh-TW" sz="1200" dirty="0"/>
          </a:p>
          <a:p>
            <a:pPr algn="just">
              <a:lnSpc>
                <a:spcPct val="150000"/>
              </a:lnSpc>
            </a:pPr>
            <a:r>
              <a:rPr lang="en-US" sz="1200"/>
              <a:t> </a:t>
            </a:r>
            <a:r>
              <a:rPr lang="zh-TW" altLang="en-US" sz="1200"/>
              <a:t>选修学科：物理、化学、生物、数学延伸单元二（代数与微积分）</a:t>
            </a:r>
            <a:endParaRPr lang="en-US" sz="1200" dirty="0"/>
          </a:p>
          <a:p>
            <a:pPr algn="just">
              <a:lnSpc>
                <a:spcPct val="150000"/>
              </a:lnSpc>
            </a:pPr>
            <a:r>
              <a:rPr lang="zh-TW" altLang="en-US" sz="1200" i="1"/>
              <a:t>大学</a:t>
            </a:r>
            <a:r>
              <a:rPr lang="zh-TW" altLang="en-US" sz="1200"/>
              <a:t>：</a:t>
            </a:r>
            <a:r>
              <a:rPr lang="en-US" sz="1200"/>
              <a:t> </a:t>
            </a:r>
            <a:r>
              <a:rPr lang="zh-TW" altLang="en-US" sz="1200"/>
              <a:t>香港理工大学</a:t>
            </a:r>
            <a:r>
              <a:rPr lang="en-US" sz="1200" dirty="0"/>
              <a:t>	[</a:t>
            </a:r>
            <a:r>
              <a:rPr lang="en-US" sz="1200"/>
              <a:t>9/2015 –</a:t>
            </a:r>
            <a:r>
              <a:rPr lang="zh-TW" altLang="en-US" sz="1200"/>
              <a:t>现在</a:t>
            </a:r>
            <a:r>
              <a:rPr lang="en-US" sz="1200"/>
              <a:t>]</a:t>
            </a:r>
            <a:endParaRPr lang="en-US" sz="1200" dirty="0"/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/>
              <a:t>电路分析</a:t>
            </a:r>
            <a:endParaRPr lang="en-US" altLang="zh-TW" sz="1200" dirty="0"/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/>
              <a:t>计算机程序设计</a:t>
            </a:r>
            <a:endParaRPr lang="en-US" altLang="zh-CN" sz="1200" dirty="0"/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/>
              <a:t>逻辑设计</a:t>
            </a:r>
            <a:endParaRPr lang="en-US" altLang="zh-CN" sz="1200" dirty="0"/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/>
              <a:t>电路板设计及生产 </a:t>
            </a:r>
            <a:endParaRPr lang="en-US" altLang="zh-TW" sz="1200" dirty="0"/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/>
              <a:t>微控制器编程</a:t>
            </a:r>
            <a:endParaRPr lang="en-US" sz="1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8E852BB-BCAF-450B-A8D5-5F1633490304}"/>
              </a:ext>
            </a:extLst>
          </p:cNvPr>
          <p:cNvSpPr/>
          <p:nvPr/>
        </p:nvSpPr>
        <p:spPr>
          <a:xfrm>
            <a:off x="192048" y="6491692"/>
            <a:ext cx="6236215" cy="31098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1200" b="1"/>
              <a:t>工作经验：</a:t>
            </a:r>
            <a:endParaRPr lang="en-US" altLang="zh-TW" sz="1200" b="1" dirty="0"/>
          </a:p>
          <a:p>
            <a:pPr algn="just">
              <a:lnSpc>
                <a:spcPct val="150000"/>
              </a:lnSpc>
            </a:pPr>
            <a:r>
              <a:rPr lang="zh-TW" altLang="en-US" sz="1200" b="1"/>
              <a:t>实习生 － 智控系统有限公司</a:t>
            </a:r>
            <a:r>
              <a:rPr lang="en-US" altLang="zh-TW" sz="1200" b="1" dirty="0"/>
              <a:t>					</a:t>
            </a:r>
            <a:r>
              <a:rPr lang="en-US" altLang="zh-TW" sz="1200" dirty="0"/>
              <a:t>8/2018 </a:t>
            </a:r>
            <a:r>
              <a:rPr lang="zh-TW" altLang="en-US" sz="1200" dirty="0"/>
              <a:t>－ </a:t>
            </a:r>
            <a:r>
              <a:rPr lang="en-US" altLang="zh-TW" sz="1200" dirty="0"/>
              <a:t>5/2019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/>
              <a:t>电路设计及电路板生产； </a:t>
            </a:r>
            <a:endParaRPr lang="en-US" altLang="zh-TW" sz="1200" dirty="0"/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/>
              <a:t>组装机器及统筹；</a:t>
            </a:r>
            <a:endParaRPr lang="en-US" altLang="zh-TW" sz="1200" dirty="0"/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/>
              <a:t>产品设计；</a:t>
            </a:r>
            <a:endParaRPr lang="en-US" altLang="zh-TW" sz="1200" dirty="0"/>
          </a:p>
          <a:p>
            <a:pPr algn="just">
              <a:lnSpc>
                <a:spcPct val="150000"/>
              </a:lnSpc>
            </a:pPr>
            <a:r>
              <a:rPr lang="zh-TW" altLang="en-US" sz="1200" b="1"/>
              <a:t>实习生 － 清华同方威视</a:t>
            </a:r>
            <a:r>
              <a:rPr lang="en-US" altLang="zh-TW" sz="1200" b="1" dirty="0"/>
              <a:t>						</a:t>
            </a:r>
            <a:r>
              <a:rPr lang="en-US" altLang="zh-TW" sz="1200" dirty="0"/>
              <a:t>7-8/2018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/>
              <a:t>处理机器学习前期准备工作；</a:t>
            </a:r>
            <a:endParaRPr lang="en-US" altLang="zh-TW" sz="1200" dirty="0"/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/>
              <a:t>协助采集数据；</a:t>
            </a:r>
            <a:endParaRPr lang="en-US" altLang="zh-TW" sz="1200" dirty="0"/>
          </a:p>
          <a:p>
            <a:pPr>
              <a:lnSpc>
                <a:spcPct val="150000"/>
              </a:lnSpc>
            </a:pPr>
            <a:r>
              <a:rPr lang="zh-TW" altLang="en-US" sz="1200" b="1"/>
              <a:t>兼职导师－ 香港机械人学院</a:t>
            </a:r>
            <a:r>
              <a:rPr lang="en-US" sz="1200" dirty="0"/>
              <a:t>					2017 – 2018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教授</a:t>
            </a:r>
            <a:r>
              <a:rPr lang="en-US" sz="1200" dirty="0"/>
              <a:t> LEGO Mindstorms </a:t>
            </a:r>
            <a:r>
              <a:rPr lang="zh-TW" altLang="en-US" sz="1200" dirty="0"/>
              <a:t>（</a:t>
            </a:r>
            <a:r>
              <a:rPr lang="en-US" sz="1200" dirty="0"/>
              <a:t>NXT, EV3</a:t>
            </a:r>
            <a:r>
              <a:rPr lang="zh-TW" altLang="en-US" sz="1200" dirty="0"/>
              <a:t>）程序；</a:t>
            </a:r>
            <a:endParaRPr lang="en-US" sz="1200" dirty="0"/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教授 </a:t>
            </a:r>
            <a:r>
              <a:rPr lang="en-US" sz="1200"/>
              <a:t>Arduino </a:t>
            </a:r>
            <a:r>
              <a:rPr lang="zh-TW" altLang="en-US" sz="1200"/>
              <a:t>和简单的电路常识；</a:t>
            </a:r>
            <a:endParaRPr lang="en-US" sz="12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D5C50BF-7B86-45B5-9A7A-984233CC8154}"/>
              </a:ext>
            </a:extLst>
          </p:cNvPr>
          <p:cNvSpPr/>
          <p:nvPr/>
        </p:nvSpPr>
        <p:spPr>
          <a:xfrm>
            <a:off x="671308" y="2311897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latin typeface="標楷體" panose="03000509000000000000" pitchFamily="65" charset="-120"/>
                <a:ea typeface="標楷體" panose="03000509000000000000" pitchFamily="65" charset="-120"/>
              </a:rPr>
              <a:t>黄子豪</a:t>
            </a:r>
            <a:endParaRPr 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667816D-D181-40B3-BCE3-C7BF581E8A0C}"/>
              </a:ext>
            </a:extLst>
          </p:cNvPr>
          <p:cNvSpPr txBox="1"/>
          <p:nvPr/>
        </p:nvSpPr>
        <p:spPr>
          <a:xfrm>
            <a:off x="192049" y="9629122"/>
            <a:ext cx="646905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700" dirty="0"/>
              <a:t>履历</a:t>
            </a:r>
            <a:r>
              <a:rPr lang="en-US" sz="700" dirty="0"/>
              <a:t>				C</a:t>
            </a:r>
            <a:r>
              <a:rPr lang="en-US" sz="500" dirty="0"/>
              <a:t>reativity</a:t>
            </a:r>
            <a:r>
              <a:rPr lang="en-US" sz="700" dirty="0"/>
              <a:t>-E</a:t>
            </a:r>
            <a:r>
              <a:rPr lang="en-US" sz="500" dirty="0"/>
              <a:t>ndurance</a:t>
            </a:r>
            <a:r>
              <a:rPr lang="en-US" sz="700" dirty="0"/>
              <a:t>-N</a:t>
            </a:r>
            <a:r>
              <a:rPr lang="en-US" sz="500" dirty="0"/>
              <a:t>etworking</a:t>
            </a:r>
            <a:r>
              <a:rPr lang="en-US" sz="700" dirty="0"/>
              <a:t>-Z</a:t>
            </a:r>
            <a:r>
              <a:rPr lang="en-US" sz="500" dirty="0"/>
              <a:t>eal</a:t>
            </a:r>
            <a:r>
              <a:rPr lang="en-US" sz="700" dirty="0"/>
              <a:t>    					25/05/2019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80AEBCA-4901-4CF0-9247-A18388D46F4E}"/>
              </a:ext>
            </a:extLst>
          </p:cNvPr>
          <p:cNvCxnSpPr>
            <a:cxnSpLocks/>
          </p:cNvCxnSpPr>
          <p:nvPr/>
        </p:nvCxnSpPr>
        <p:spPr>
          <a:xfrm>
            <a:off x="323729" y="9594847"/>
            <a:ext cx="61707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C8C20D13-39A0-4FCB-B821-62AF4B470186}"/>
              </a:ext>
            </a:extLst>
          </p:cNvPr>
          <p:cNvGrpSpPr/>
          <p:nvPr/>
        </p:nvGrpSpPr>
        <p:grpSpPr>
          <a:xfrm>
            <a:off x="286960" y="2713191"/>
            <a:ext cx="1904246" cy="1711917"/>
            <a:chOff x="286960" y="3040291"/>
            <a:chExt cx="1904246" cy="1446188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C649298-7A79-400A-B2CC-8AC638605BA2}"/>
                </a:ext>
              </a:extLst>
            </p:cNvPr>
            <p:cNvGrpSpPr/>
            <p:nvPr/>
          </p:nvGrpSpPr>
          <p:grpSpPr>
            <a:xfrm>
              <a:off x="323729" y="3293777"/>
              <a:ext cx="1630616" cy="261610"/>
              <a:chOff x="426174" y="2136599"/>
              <a:chExt cx="1630616" cy="261610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B00CA23-0874-4261-A4B9-A1C16EC87FA8}"/>
                  </a:ext>
                </a:extLst>
              </p:cNvPr>
              <p:cNvSpPr txBox="1"/>
              <p:nvPr/>
            </p:nvSpPr>
            <p:spPr>
              <a:xfrm>
                <a:off x="461538" y="2136599"/>
                <a:ext cx="159525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 : cenz@engineer.com </a:t>
                </a:r>
              </a:p>
            </p:txBody>
          </p:sp>
          <p:pic>
            <p:nvPicPr>
              <p:cNvPr id="3" name="Graphic 2">
                <a:extLst>
                  <a:ext uri="{FF2B5EF4-FFF2-40B4-BE49-F238E27FC236}">
                    <a16:creationId xmlns:a16="http://schemas.microsoft.com/office/drawing/2014/main" id="{A3F6B6F8-BEC5-44B0-A4EC-E19E8A007D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426174" y="2195581"/>
                <a:ext cx="133350" cy="133350"/>
              </a:xfrm>
              <a:prstGeom prst="rect">
                <a:avLst/>
              </a:prstGeom>
            </p:spPr>
          </p:pic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0869FFF5-3C51-4C78-A27B-2EA8FAB432E8}"/>
                </a:ext>
              </a:extLst>
            </p:cNvPr>
            <p:cNvGrpSpPr/>
            <p:nvPr/>
          </p:nvGrpSpPr>
          <p:grpSpPr>
            <a:xfrm>
              <a:off x="298892" y="3529061"/>
              <a:ext cx="1656556" cy="434587"/>
              <a:chOff x="335661" y="3040108"/>
              <a:chExt cx="1656556" cy="434587"/>
            </a:xfrm>
          </p:grpSpPr>
          <p:pic>
            <p:nvPicPr>
              <p:cNvPr id="29" name="Graphic 28">
                <a:extLst>
                  <a:ext uri="{FF2B5EF4-FFF2-40B4-BE49-F238E27FC236}">
                    <a16:creationId xmlns:a16="http://schemas.microsoft.com/office/drawing/2014/main" id="{0D74D682-7881-4BB2-A5D5-AF961913A3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335661" y="3087661"/>
                <a:ext cx="133350" cy="133350"/>
              </a:xfrm>
              <a:prstGeom prst="rect">
                <a:avLst/>
              </a:prstGeom>
            </p:spPr>
          </p:pic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F31804F-E284-4DF9-9941-A43C510D4849}"/>
                  </a:ext>
                </a:extLst>
              </p:cNvPr>
              <p:cNvSpPr txBox="1"/>
              <p:nvPr/>
            </p:nvSpPr>
            <p:spPr>
              <a:xfrm>
                <a:off x="389723" y="3040108"/>
                <a:ext cx="159525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 : +852 6158 5094 </a:t>
                </a:r>
              </a:p>
            </p:txBody>
          </p:sp>
          <p:sp>
            <p:nvSpPr>
              <p:cNvPr id="30" name="TextBox 31">
                <a:extLst>
                  <a:ext uri="{FF2B5EF4-FFF2-40B4-BE49-F238E27FC236}">
                    <a16:creationId xmlns:a16="http://schemas.microsoft.com/office/drawing/2014/main" id="{6851674E-6FC7-4D70-8AE3-E556829AABB9}"/>
                  </a:ext>
                </a:extLst>
              </p:cNvPr>
              <p:cNvSpPr txBox="1"/>
              <p:nvPr/>
            </p:nvSpPr>
            <p:spPr>
              <a:xfrm>
                <a:off x="396965" y="3253693"/>
                <a:ext cx="1595252" cy="2210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 : +86 150 0204 3095 </a:t>
                </a:r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96F886FD-ECC6-4301-95A5-05B300877D53}"/>
                </a:ext>
              </a:extLst>
            </p:cNvPr>
            <p:cNvGrpSpPr/>
            <p:nvPr/>
          </p:nvGrpSpPr>
          <p:grpSpPr>
            <a:xfrm>
              <a:off x="301408" y="3953400"/>
              <a:ext cx="1634743" cy="261610"/>
              <a:chOff x="338177" y="3464447"/>
              <a:chExt cx="1634743" cy="261610"/>
            </a:xfrm>
          </p:grpSpPr>
          <p:pic>
            <p:nvPicPr>
              <p:cNvPr id="31" name="Graphic 30">
                <a:extLst>
                  <a:ext uri="{FF2B5EF4-FFF2-40B4-BE49-F238E27FC236}">
                    <a16:creationId xmlns:a16="http://schemas.microsoft.com/office/drawing/2014/main" id="{2F9B0C9D-E445-4343-A84D-C0184F9DC8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338177" y="3520233"/>
                <a:ext cx="133351" cy="133351"/>
              </a:xfrm>
              <a:prstGeom prst="rect">
                <a:avLst/>
              </a:prstGeom>
            </p:spPr>
          </p:pic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B7B1CD4-F511-46E2-A6F1-4C3E92918FB8}"/>
                  </a:ext>
                </a:extLst>
              </p:cNvPr>
              <p:cNvSpPr txBox="1"/>
              <p:nvPr/>
            </p:nvSpPr>
            <p:spPr>
              <a:xfrm>
                <a:off x="377668" y="3464447"/>
                <a:ext cx="159525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 : Cenz</a:t>
                </a:r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A253D5EA-7DC0-44AA-8C65-84F932883A29}"/>
                </a:ext>
              </a:extLst>
            </p:cNvPr>
            <p:cNvGrpSpPr/>
            <p:nvPr/>
          </p:nvGrpSpPr>
          <p:grpSpPr>
            <a:xfrm>
              <a:off x="286960" y="4224869"/>
              <a:ext cx="1904246" cy="261610"/>
              <a:chOff x="317990" y="4000303"/>
              <a:chExt cx="1904246" cy="261610"/>
            </a:xfrm>
          </p:grpSpPr>
          <p:pic>
            <p:nvPicPr>
              <p:cNvPr id="44" name="Graphic 43">
                <a:extLst>
                  <a:ext uri="{FF2B5EF4-FFF2-40B4-BE49-F238E27FC236}">
                    <a16:creationId xmlns:a16="http://schemas.microsoft.com/office/drawing/2014/main" id="{CC157FB8-58F7-4592-B93B-9406975E5D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317990" y="4048353"/>
                <a:ext cx="145282" cy="131844"/>
              </a:xfrm>
              <a:prstGeom prst="rect">
                <a:avLst/>
              </a:prstGeom>
            </p:spPr>
          </p:pic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481842C-7463-4AFD-83C0-E4FDB641E500}"/>
                  </a:ext>
                </a:extLst>
              </p:cNvPr>
              <p:cNvSpPr txBox="1"/>
              <p:nvPr/>
            </p:nvSpPr>
            <p:spPr>
              <a:xfrm>
                <a:off x="377668" y="4000303"/>
                <a:ext cx="184456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 : linkedin.com/in/CenzWong</a:t>
                </a:r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CC7461FE-59A8-4EA0-91AB-4711005AEF74}"/>
                </a:ext>
              </a:extLst>
            </p:cNvPr>
            <p:cNvGrpSpPr/>
            <p:nvPr/>
          </p:nvGrpSpPr>
          <p:grpSpPr>
            <a:xfrm>
              <a:off x="286960" y="3040291"/>
              <a:ext cx="1903714" cy="261610"/>
              <a:chOff x="286960" y="2976653"/>
              <a:chExt cx="1903714" cy="261610"/>
            </a:xfrm>
          </p:grpSpPr>
          <p:pic>
            <p:nvPicPr>
              <p:cNvPr id="42" name="Graphic 41">
                <a:extLst>
                  <a:ext uri="{FF2B5EF4-FFF2-40B4-BE49-F238E27FC236}">
                    <a16:creationId xmlns:a16="http://schemas.microsoft.com/office/drawing/2014/main" id="{17BF2EEE-6616-4142-B27B-0AD3A3BD4A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286960" y="3039742"/>
                <a:ext cx="186714" cy="161478"/>
              </a:xfrm>
              <a:prstGeom prst="rect">
                <a:avLst/>
              </a:prstGeom>
            </p:spPr>
          </p:pic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B6C0A1BC-E264-45D1-838F-2634EC1A4B92}"/>
                  </a:ext>
                </a:extLst>
              </p:cNvPr>
              <p:cNvGrpSpPr/>
              <p:nvPr/>
            </p:nvGrpSpPr>
            <p:grpSpPr>
              <a:xfrm>
                <a:off x="346117" y="2976653"/>
                <a:ext cx="1844557" cy="261610"/>
                <a:chOff x="346117" y="2976653"/>
                <a:chExt cx="1844557" cy="261610"/>
              </a:xfrm>
            </p:grpSpPr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947A3DE0-EEE1-49A7-AEED-DBC853CD83A2}"/>
                    </a:ext>
                  </a:extLst>
                </p:cNvPr>
                <p:cNvSpPr txBox="1"/>
                <p:nvPr/>
              </p:nvSpPr>
              <p:spPr>
                <a:xfrm>
                  <a:off x="346117" y="2976653"/>
                  <a:ext cx="1844557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/>
                    <a:t> :</a:t>
                  </a:r>
                </a:p>
              </p:txBody>
            </p:sp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901EB845-1AC4-44AB-B177-66530D3A7C2C}"/>
                    </a:ext>
                  </a:extLst>
                </p:cNvPr>
                <p:cNvSpPr/>
                <p:nvPr/>
              </p:nvSpPr>
              <p:spPr>
                <a:xfrm>
                  <a:off x="473674" y="2996094"/>
                  <a:ext cx="1645748" cy="22100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zh-TW" altLang="en-US" sz="1100" dirty="0"/>
                    <a:t>电子及资讯工程学</a:t>
                  </a:r>
                  <a:endParaRPr lang="en-US" sz="1100" dirty="0"/>
                </a:p>
              </p:txBody>
            </p:sp>
          </p:grpSp>
        </p:grp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7493B556-428E-45AA-8EBA-3A596A567656}"/>
              </a:ext>
            </a:extLst>
          </p:cNvPr>
          <p:cNvSpPr/>
          <p:nvPr/>
        </p:nvSpPr>
        <p:spPr>
          <a:xfrm>
            <a:off x="199265" y="4589062"/>
            <a:ext cx="6297617" cy="20027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1200" b="1" dirty="0"/>
              <a:t>技能：</a:t>
            </a:r>
            <a:endParaRPr lang="en-US" sz="1200" b="1" dirty="0"/>
          </a:p>
          <a:p>
            <a:pPr algn="just">
              <a:lnSpc>
                <a:spcPct val="150000"/>
              </a:lnSpc>
            </a:pPr>
            <a:r>
              <a:rPr lang="zh-TW" altLang="en-US" sz="1200" b="1" i="1" dirty="0"/>
              <a:t>软件</a:t>
            </a:r>
            <a:r>
              <a:rPr lang="en-US" sz="1200" b="1" dirty="0"/>
              <a:t>:</a:t>
            </a:r>
            <a:r>
              <a:rPr lang="en-US" sz="1200" dirty="0"/>
              <a:t> </a:t>
            </a:r>
            <a:r>
              <a:rPr lang="zh-TW" altLang="en-US" sz="1200" i="1" dirty="0"/>
              <a:t>熟悉：</a:t>
            </a:r>
            <a:r>
              <a:rPr lang="en-US" sz="1200" dirty="0"/>
              <a:t>C/C++, Arduino Programming and Eagle, PADS PCB design;</a:t>
            </a:r>
            <a:r>
              <a:rPr lang="zh-TW" altLang="en-US" sz="1200" dirty="0"/>
              <a:t>曾接触：</a:t>
            </a:r>
            <a:r>
              <a:rPr lang="en-US" sz="1200" dirty="0" err="1"/>
              <a:t>Matlab</a:t>
            </a:r>
            <a:r>
              <a:rPr lang="en-US" sz="1200" dirty="0"/>
              <a:t> programming, Apache Cordova, Python; </a:t>
            </a:r>
            <a:r>
              <a:rPr lang="zh-TW" altLang="en-US" sz="1200" dirty="0"/>
              <a:t>环境：</a:t>
            </a:r>
            <a:r>
              <a:rPr lang="en-US" sz="1200" dirty="0"/>
              <a:t>Microsoft Visual Studio IDE, Atmel Studio IDE</a:t>
            </a:r>
            <a:endParaRPr lang="en-US" sz="1200" b="1" dirty="0"/>
          </a:p>
          <a:p>
            <a:pPr algn="just">
              <a:lnSpc>
                <a:spcPct val="150000"/>
              </a:lnSpc>
            </a:pPr>
            <a:r>
              <a:rPr lang="zh-TW" altLang="en-US" sz="1200" b="1" dirty="0"/>
              <a:t>硬件</a:t>
            </a:r>
            <a:r>
              <a:rPr lang="en-US" sz="1200" b="1" dirty="0"/>
              <a:t>: </a:t>
            </a:r>
            <a:r>
              <a:rPr lang="zh-TW" altLang="en-US" sz="1200" i="1" dirty="0"/>
              <a:t>熟悉： </a:t>
            </a:r>
            <a:r>
              <a:rPr lang="en-US" sz="1200" dirty="0"/>
              <a:t>Arduino, AVR programming, ESP8266, and Electronic practice;</a:t>
            </a:r>
          </a:p>
          <a:p>
            <a:pPr algn="just">
              <a:lnSpc>
                <a:spcPct val="150000"/>
              </a:lnSpc>
            </a:pPr>
            <a:r>
              <a:rPr lang="zh-TW" altLang="en-US" sz="1200" dirty="0"/>
              <a:t>曾接触： </a:t>
            </a:r>
            <a:r>
              <a:rPr lang="en-US" sz="1200" dirty="0"/>
              <a:t>PIC, </a:t>
            </a:r>
            <a:r>
              <a:rPr lang="en-US" altLang="zh-TW" sz="1200" dirty="0"/>
              <a:t>STM32</a:t>
            </a:r>
            <a:r>
              <a:rPr lang="en-US" sz="1200" dirty="0"/>
              <a:t>, </a:t>
            </a:r>
            <a:r>
              <a:rPr lang="en-US" sz="1200" dirty="0" err="1"/>
              <a:t>NodeMCU</a:t>
            </a:r>
            <a:r>
              <a:rPr lang="en-US" sz="1200" dirty="0"/>
              <a:t>, SIMCOM, Embedded Linux(Raspberry pi).</a:t>
            </a:r>
          </a:p>
          <a:p>
            <a:pPr algn="just">
              <a:lnSpc>
                <a:spcPct val="150000"/>
              </a:lnSpc>
            </a:pPr>
            <a:r>
              <a:rPr lang="zh-TW" altLang="en-US" sz="1200" b="1" dirty="0"/>
              <a:t>语文能力</a:t>
            </a:r>
            <a:r>
              <a:rPr lang="en-US" sz="1200" b="1" dirty="0"/>
              <a:t>:</a:t>
            </a:r>
          </a:p>
          <a:p>
            <a:pPr algn="just">
              <a:lnSpc>
                <a:spcPct val="150000"/>
              </a:lnSpc>
            </a:pPr>
            <a:r>
              <a:rPr lang="zh-TW" altLang="en-US" sz="1200" dirty="0"/>
              <a:t>母语：广东话， 操流畅普通话及英语</a:t>
            </a:r>
            <a:endParaRPr lang="en-US" sz="1200" dirty="0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01DB73C6-69BE-4221-986A-05E0B36008F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348" y="4460068"/>
            <a:ext cx="138404" cy="138404"/>
          </a:xfrm>
          <a:prstGeom prst="rect">
            <a:avLst/>
          </a:prstGeom>
        </p:spPr>
      </p:pic>
      <p:sp>
        <p:nvSpPr>
          <p:cNvPr id="37" name="TextBox 44">
            <a:extLst>
              <a:ext uri="{FF2B5EF4-FFF2-40B4-BE49-F238E27FC236}">
                <a16:creationId xmlns:a16="http://schemas.microsoft.com/office/drawing/2014/main" id="{4E211035-2035-4DF4-A819-86878F39AB01}"/>
              </a:ext>
            </a:extLst>
          </p:cNvPr>
          <p:cNvSpPr txBox="1"/>
          <p:nvPr/>
        </p:nvSpPr>
        <p:spPr>
          <a:xfrm>
            <a:off x="346106" y="4385256"/>
            <a:ext cx="18445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 : cenzwong.github.io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131DB-0F35-4466-8F9C-1A200715D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959EC2-EBC6-4A4A-9463-00129AC30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71FD4-8B1B-4353-A485-392409F8949E}" type="datetime5">
              <a:rPr lang="en-US" altLang="zh-HK" smtClean="0"/>
              <a:t>9-Oct-22</a:t>
            </a:fld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8A6811F-F7E3-4F90-BCE9-5EE09B125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7093B-F640-446D-BFC6-400993087B1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260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erson wearing glasses&#10;&#10;Description generated with very high confidence">
            <a:extLst>
              <a:ext uri="{FF2B5EF4-FFF2-40B4-BE49-F238E27FC236}">
                <a16:creationId xmlns:a16="http://schemas.microsoft.com/office/drawing/2014/main" id="{03DA02E8-6F99-4A40-9240-3FA13BFC68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9" t="-335" r="819" b="20562"/>
          <a:stretch/>
        </p:blipFill>
        <p:spPr>
          <a:xfrm>
            <a:off x="-2340697" y="687579"/>
            <a:ext cx="1217841" cy="1217841"/>
          </a:xfrm>
          <a:prstGeom prst="ellipse">
            <a:avLst/>
          </a:prstGeom>
          <a:ln w="635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466BB39-6EF6-4473-A4D7-8E84C930907A}"/>
              </a:ext>
            </a:extLst>
          </p:cNvPr>
          <p:cNvSpPr txBox="1"/>
          <p:nvPr/>
        </p:nvSpPr>
        <p:spPr>
          <a:xfrm>
            <a:off x="398516" y="1848571"/>
            <a:ext cx="1409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Wong Tsz Ho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9C7526A-4CF9-4457-8689-0B1E8032C87B}"/>
              </a:ext>
            </a:extLst>
          </p:cNvPr>
          <p:cNvCxnSpPr>
            <a:cxnSpLocks/>
          </p:cNvCxnSpPr>
          <p:nvPr/>
        </p:nvCxnSpPr>
        <p:spPr>
          <a:xfrm>
            <a:off x="2217657" y="307116"/>
            <a:ext cx="0" cy="437532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B8E852BB-BCAF-450B-A8D5-5F1633490304}"/>
              </a:ext>
            </a:extLst>
          </p:cNvPr>
          <p:cNvSpPr/>
          <p:nvPr/>
        </p:nvSpPr>
        <p:spPr>
          <a:xfrm>
            <a:off x="168103" y="4607417"/>
            <a:ext cx="6236215" cy="49419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2000"/>
              </a:lnSpc>
            </a:pPr>
            <a:r>
              <a:rPr lang="en-US" sz="1400" b="1" dirty="0"/>
              <a:t>Experiences:</a:t>
            </a:r>
          </a:p>
          <a:p>
            <a:pPr>
              <a:lnSpc>
                <a:spcPts val="2000"/>
              </a:lnSpc>
            </a:pPr>
            <a:r>
              <a:rPr lang="en-US" sz="1400" dirty="0"/>
              <a:t>Summer Intern / Wuxi Murata Electronics Co., Ltd			Jul 2019 - Aug 2019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Developed RPA (Robot Process Automation) program;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Understood the industrial process of manufacturing;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Acquired knowledge about the management culture of the company;</a:t>
            </a:r>
          </a:p>
          <a:p>
            <a:pPr algn="just">
              <a:lnSpc>
                <a:spcPts val="2000"/>
              </a:lnSpc>
            </a:pPr>
            <a:r>
              <a:rPr lang="en-US" sz="1400" dirty="0"/>
              <a:t>Summer Intern / Shenzhen Skyworth-RGB Electronic Co Ltd	Jun 2019 - Jul 2019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Acquired knowledge about management of huge project (As Embedded Middleware Team);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Acquired the proper program document writing and team management;</a:t>
            </a:r>
          </a:p>
          <a:p>
            <a:pPr algn="just">
              <a:lnSpc>
                <a:spcPts val="2000"/>
              </a:lnSpc>
            </a:pPr>
            <a:r>
              <a:rPr lang="en-US" sz="1400" dirty="0"/>
              <a:t>Electronic Engineer Trainee (One-Year Intern) / RF Tech Ltd       Aug 2018 - May 2019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Researched and developed product of </a:t>
            </a:r>
            <a:r>
              <a:rPr lang="en-US" sz="1200" dirty="0" err="1"/>
              <a:t>LoRa</a:t>
            </a:r>
            <a:r>
              <a:rPr lang="en-US" sz="1200" dirty="0"/>
              <a:t>, NB-IoT;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Manufactured PCB including Schematics, Layout and Soldering;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Assembly Machine and Coordination;</a:t>
            </a:r>
          </a:p>
          <a:p>
            <a:pPr algn="just">
              <a:lnSpc>
                <a:spcPts val="2000"/>
              </a:lnSpc>
            </a:pPr>
            <a:r>
              <a:rPr lang="en-US" sz="1400" dirty="0"/>
              <a:t>Summer Intern / </a:t>
            </a:r>
            <a:r>
              <a:rPr lang="en-US" sz="1400" dirty="0" err="1"/>
              <a:t>Nuctech</a:t>
            </a:r>
            <a:r>
              <a:rPr lang="en-US" sz="1400" dirty="0"/>
              <a:t> Company Limited				Jul 2018 - Aug 2018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Developed tools for desktop</a:t>
            </a:r>
            <a:r>
              <a:rPr lang="zh-TW" altLang="en-US" sz="1200" dirty="0"/>
              <a:t> </a:t>
            </a:r>
            <a:r>
              <a:rPr lang="en-US" altLang="zh-TW" sz="1200" dirty="0"/>
              <a:t>automation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Acquired Experiences in Prepared work of Machine Learning and data collation with analysis</a:t>
            </a:r>
          </a:p>
          <a:p>
            <a:pPr algn="just">
              <a:lnSpc>
                <a:spcPts val="2000"/>
              </a:lnSpc>
            </a:pPr>
            <a:r>
              <a:rPr lang="en-US" sz="1400" dirty="0"/>
              <a:t>Part-time tutor / Robot Institute of Hong Kong			2017-2018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Taught Kids with LEGO Mindstorms with NXT, EV3;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Taught Arduino and Basic Electronics for Mini-</a:t>
            </a:r>
            <a:r>
              <a:rPr lang="en-US" sz="1200" dirty="0" err="1"/>
              <a:t>Robocon</a:t>
            </a:r>
            <a:r>
              <a:rPr lang="en-US" sz="1200" dirty="0"/>
              <a:t> 2018;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Project Implementer;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D5C50BF-7B86-45B5-9A7A-984233CC8154}"/>
              </a:ext>
            </a:extLst>
          </p:cNvPr>
          <p:cNvSpPr/>
          <p:nvPr/>
        </p:nvSpPr>
        <p:spPr>
          <a:xfrm>
            <a:off x="661476" y="2175089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黃子豪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80AEBCA-4901-4CF0-9247-A18388D46F4E}"/>
              </a:ext>
            </a:extLst>
          </p:cNvPr>
          <p:cNvCxnSpPr>
            <a:cxnSpLocks/>
          </p:cNvCxnSpPr>
          <p:nvPr/>
        </p:nvCxnSpPr>
        <p:spPr>
          <a:xfrm>
            <a:off x="323729" y="9594847"/>
            <a:ext cx="61707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7493B556-428E-45AA-8EBA-3A596A567656}"/>
              </a:ext>
            </a:extLst>
          </p:cNvPr>
          <p:cNvSpPr/>
          <p:nvPr/>
        </p:nvSpPr>
        <p:spPr>
          <a:xfrm>
            <a:off x="2251303" y="1515384"/>
            <a:ext cx="4497330" cy="23771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2000"/>
              </a:lnSpc>
            </a:pPr>
            <a:r>
              <a:rPr lang="en-US" sz="1200" b="1" dirty="0"/>
              <a:t>Skills:</a:t>
            </a:r>
          </a:p>
          <a:p>
            <a:pPr algn="just">
              <a:lnSpc>
                <a:spcPts val="2000"/>
              </a:lnSpc>
            </a:pPr>
            <a:r>
              <a:rPr lang="en-US" sz="1200" b="1" i="1" dirty="0"/>
              <a:t>Software</a:t>
            </a:r>
            <a:r>
              <a:rPr lang="en-US" sz="1200" b="1" dirty="0"/>
              <a:t>:</a:t>
            </a:r>
            <a:r>
              <a:rPr lang="en-US" sz="1200" dirty="0"/>
              <a:t> </a:t>
            </a:r>
            <a:r>
              <a:rPr lang="en-US" sz="1200" i="1" dirty="0"/>
              <a:t>Skilled</a:t>
            </a:r>
            <a:r>
              <a:rPr lang="en-US" sz="1200" dirty="0"/>
              <a:t> in C/C++, Python, Arduino Programming and Eagle, PADS PCB design and manufacture;  </a:t>
            </a:r>
            <a:r>
              <a:rPr lang="en-US" sz="1200" i="1" dirty="0"/>
              <a:t>Experience</a:t>
            </a:r>
            <a:r>
              <a:rPr lang="en-US" sz="1200" dirty="0"/>
              <a:t> in </a:t>
            </a:r>
            <a:r>
              <a:rPr lang="en-US" sz="1200" dirty="0" err="1"/>
              <a:t>Matlab</a:t>
            </a:r>
            <a:r>
              <a:rPr lang="en-US" sz="1200" dirty="0"/>
              <a:t>/Octave programming, Apache Cordova</a:t>
            </a:r>
            <a:r>
              <a:rPr lang="en-US" altLang="zh-HK" sz="1200" dirty="0"/>
              <a:t> , JavaScript and Web Development</a:t>
            </a:r>
            <a:r>
              <a:rPr lang="en-US" sz="1200" dirty="0"/>
              <a:t>; Familiar with Microsoft Visual Studio IDE, Atmel Studio IDE;</a:t>
            </a:r>
            <a:endParaRPr lang="en-US" sz="1200" b="1" dirty="0"/>
          </a:p>
          <a:p>
            <a:pPr algn="just">
              <a:lnSpc>
                <a:spcPts val="2000"/>
              </a:lnSpc>
            </a:pPr>
            <a:r>
              <a:rPr lang="en-US" sz="1200" b="1" i="1" dirty="0"/>
              <a:t>Hardware</a:t>
            </a:r>
            <a:r>
              <a:rPr lang="en-US" sz="1200" b="1" dirty="0"/>
              <a:t>: </a:t>
            </a:r>
            <a:r>
              <a:rPr lang="en-US" sz="1200" i="1" dirty="0"/>
              <a:t>Intermediate</a:t>
            </a:r>
            <a:r>
              <a:rPr lang="en-US" sz="1200" dirty="0"/>
              <a:t> in Arduino, AVR programming and Electronic practice; </a:t>
            </a:r>
            <a:r>
              <a:rPr lang="en-US" sz="1200" i="1" dirty="0"/>
              <a:t>Experience</a:t>
            </a:r>
            <a:r>
              <a:rPr lang="en-US" sz="1200" dirty="0"/>
              <a:t> in PIC, ARM, </a:t>
            </a:r>
            <a:r>
              <a:rPr lang="en-US" sz="1200" dirty="0" err="1"/>
              <a:t>NodeMCU</a:t>
            </a:r>
            <a:r>
              <a:rPr lang="en-US" sz="1200" dirty="0"/>
              <a:t> programming, Hardware Module Integration;</a:t>
            </a:r>
          </a:p>
          <a:p>
            <a:pPr algn="just">
              <a:lnSpc>
                <a:spcPts val="2000"/>
              </a:lnSpc>
            </a:pPr>
            <a:r>
              <a:rPr lang="en-US" sz="1200" b="1" i="1" dirty="0"/>
              <a:t>Lang</a:t>
            </a:r>
            <a:r>
              <a:rPr lang="en-US" sz="1200" b="1" dirty="0"/>
              <a:t>: </a:t>
            </a:r>
            <a:r>
              <a:rPr lang="en-US" sz="1200" i="1" dirty="0"/>
              <a:t>Proficient</a:t>
            </a:r>
            <a:r>
              <a:rPr lang="en-US" sz="1200" dirty="0"/>
              <a:t> in Cantonese, Mandarin; </a:t>
            </a:r>
            <a:r>
              <a:rPr lang="en-US" sz="1200" i="1" dirty="0"/>
              <a:t>Good command of </a:t>
            </a:r>
            <a:r>
              <a:rPr lang="en-US" sz="1200" dirty="0"/>
              <a:t>English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7D4F1B2-19D9-4290-B304-2016F98DA8F0}"/>
              </a:ext>
            </a:extLst>
          </p:cNvPr>
          <p:cNvGrpSpPr/>
          <p:nvPr/>
        </p:nvGrpSpPr>
        <p:grpSpPr>
          <a:xfrm>
            <a:off x="2278679" y="175139"/>
            <a:ext cx="4525269" cy="1460669"/>
            <a:chOff x="2288511" y="47322"/>
            <a:chExt cx="4525269" cy="1460669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70E5DEA-CAAE-4FE2-AF5E-9D65B30C2992}"/>
                </a:ext>
              </a:extLst>
            </p:cNvPr>
            <p:cNvSpPr txBox="1"/>
            <p:nvPr/>
          </p:nvSpPr>
          <p:spPr>
            <a:xfrm>
              <a:off x="2288511" y="47322"/>
              <a:ext cx="4497331" cy="14602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ts val="1800"/>
                </a:lnSpc>
              </a:pPr>
              <a:r>
                <a:rPr lang="en-US" sz="1200" b="1" dirty="0"/>
                <a:t>Education:</a:t>
              </a:r>
            </a:p>
            <a:p>
              <a:pPr algn="just">
                <a:lnSpc>
                  <a:spcPts val="1800"/>
                </a:lnSpc>
              </a:pPr>
              <a:r>
                <a:rPr lang="en-US" sz="1200" i="1" dirty="0"/>
                <a:t>University</a:t>
              </a:r>
              <a:r>
                <a:rPr lang="en-US" sz="1200" dirty="0"/>
                <a:t>: The Hong Kong Polytechnic University	[Sep 2015 – now]</a:t>
              </a:r>
            </a:p>
            <a:p>
              <a:pPr algn="just">
                <a:lnSpc>
                  <a:spcPts val="1800"/>
                </a:lnSpc>
              </a:pPr>
              <a:r>
                <a:rPr lang="en-US" sz="1200" dirty="0"/>
                <a:t>Major in Electronic and Information Engineering, [WGPA </a:t>
              </a:r>
              <a:r>
                <a:rPr lang="en-US" altLang="zh-TW" sz="1200" dirty="0"/>
                <a:t>:</a:t>
              </a:r>
              <a:r>
                <a:rPr lang="en-US" sz="1200" dirty="0"/>
                <a:t> 3.4]</a:t>
              </a:r>
            </a:p>
            <a:p>
              <a:pPr marL="171450" indent="-171450" algn="just">
                <a:lnSpc>
                  <a:spcPts val="1800"/>
                </a:lnSpc>
                <a:buFont typeface="Arial" panose="020B0604020202020204" pitchFamily="34" charset="0"/>
                <a:buChar char="•"/>
              </a:pPr>
              <a:r>
                <a:rPr lang="en-US" sz="1200" dirty="0"/>
                <a:t>Circuit Analysis and </a:t>
              </a:r>
              <a:r>
                <a:rPr lang="en-US" altLang="zh-HK" sz="1200" dirty="0"/>
                <a:t>Logic Design</a:t>
              </a:r>
              <a:endParaRPr lang="en-US" sz="1200" dirty="0"/>
            </a:p>
            <a:p>
              <a:pPr marL="171450" indent="-171450" algn="just">
                <a:lnSpc>
                  <a:spcPts val="1800"/>
                </a:lnSpc>
                <a:buFont typeface="Arial" panose="020B0604020202020204" pitchFamily="34" charset="0"/>
                <a:buChar char="•"/>
              </a:pPr>
              <a:r>
                <a:rPr lang="en-US" sz="1200" dirty="0"/>
                <a:t>Embedded System Programming</a:t>
              </a:r>
            </a:p>
            <a:p>
              <a:pPr marL="171450" indent="-171450" algn="just">
                <a:lnSpc>
                  <a:spcPts val="1800"/>
                </a:lnSpc>
                <a:buFont typeface="Arial" panose="020B0604020202020204" pitchFamily="34" charset="0"/>
                <a:buChar char="•"/>
              </a:pPr>
              <a:r>
                <a:rPr lang="en-US" sz="1200" dirty="0"/>
                <a:t>Machine Learning and IoT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A4F21F1-D6B4-4C37-B691-7DB5B64CFC29}"/>
                </a:ext>
              </a:extLst>
            </p:cNvPr>
            <p:cNvSpPr/>
            <p:nvPr/>
          </p:nvSpPr>
          <p:spPr>
            <a:xfrm>
              <a:off x="4537176" y="740217"/>
              <a:ext cx="2276604" cy="7677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indent="-171450" algn="just">
                <a:lnSpc>
                  <a:spcPts val="1800"/>
                </a:lnSpc>
                <a:buFont typeface="Arial" panose="020B0604020202020204" pitchFamily="34" charset="0"/>
                <a:buChar char="•"/>
              </a:pPr>
              <a:r>
                <a:rPr lang="en-US" altLang="zh-HK" sz="1200" dirty="0"/>
                <a:t>PCB Design and manufacturing</a:t>
              </a:r>
            </a:p>
            <a:p>
              <a:pPr marL="171450" indent="-171450" algn="just">
                <a:lnSpc>
                  <a:spcPts val="1800"/>
                </a:lnSpc>
                <a:buFont typeface="Arial" panose="020B0604020202020204" pitchFamily="34" charset="0"/>
                <a:buChar char="•"/>
              </a:pPr>
              <a:r>
                <a:rPr lang="en-US" altLang="zh-HK" sz="1200" dirty="0"/>
                <a:t>Microcontroller System and Interface Design</a:t>
              </a:r>
            </a:p>
          </p:txBody>
        </p:sp>
      </p:grpSp>
      <p:pic>
        <p:nvPicPr>
          <p:cNvPr id="15" name="Picture 14">
            <a:hlinkClick r:id="rId3" tooltip="Personal Website"/>
            <a:extLst>
              <a:ext uri="{FF2B5EF4-FFF2-40B4-BE49-F238E27FC236}">
                <a16:creationId xmlns:a16="http://schemas.microsoft.com/office/drawing/2014/main" id="{3420AA25-A4A4-40B3-B2FC-6AE048583B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5762" y="154618"/>
            <a:ext cx="1777408" cy="1777408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C8089458-BC81-430D-A7AA-2AF6B65AD3FB}"/>
              </a:ext>
            </a:extLst>
          </p:cNvPr>
          <p:cNvGrpSpPr/>
          <p:nvPr/>
        </p:nvGrpSpPr>
        <p:grpSpPr>
          <a:xfrm>
            <a:off x="297884" y="2523620"/>
            <a:ext cx="187779" cy="2105478"/>
            <a:chOff x="297884" y="2523620"/>
            <a:chExt cx="187779" cy="2105478"/>
          </a:xfrm>
        </p:grpSpPr>
        <p:pic>
          <p:nvPicPr>
            <p:cNvPr id="37" name="圖片 10">
              <a:extLst>
                <a:ext uri="{FF2B5EF4-FFF2-40B4-BE49-F238E27FC236}">
                  <a16:creationId xmlns:a16="http://schemas.microsoft.com/office/drawing/2014/main" id="{448C07C6-3B0B-45ED-A769-4389E36DB9B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7036" y="4490694"/>
              <a:ext cx="138404" cy="138404"/>
            </a:xfrm>
            <a:prstGeom prst="rect">
              <a:avLst/>
            </a:prstGeom>
          </p:spPr>
        </p:pic>
        <p:pic>
          <p:nvPicPr>
            <p:cNvPr id="68" name="Graphic 67">
              <a:extLst>
                <a:ext uri="{FF2B5EF4-FFF2-40B4-BE49-F238E27FC236}">
                  <a16:creationId xmlns:a16="http://schemas.microsoft.com/office/drawing/2014/main" id="{7FB7D4F7-1511-438C-BF25-0E56D61BB51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22721" y="3095314"/>
              <a:ext cx="133350" cy="157852"/>
            </a:xfrm>
            <a:prstGeom prst="rect">
              <a:avLst/>
            </a:prstGeom>
          </p:spPr>
        </p:pic>
        <p:pic>
          <p:nvPicPr>
            <p:cNvPr id="64" name="Graphic 63">
              <a:extLst>
                <a:ext uri="{FF2B5EF4-FFF2-40B4-BE49-F238E27FC236}">
                  <a16:creationId xmlns:a16="http://schemas.microsoft.com/office/drawing/2014/main" id="{7CCDAB96-AE59-468D-8412-AC151E31291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97884" y="3360301"/>
              <a:ext cx="133350" cy="157852"/>
            </a:xfrm>
            <a:prstGeom prst="rect">
              <a:avLst/>
            </a:prstGeom>
          </p:spPr>
        </p:pic>
        <p:pic>
          <p:nvPicPr>
            <p:cNvPr id="62" name="Graphic 61">
              <a:extLst>
                <a:ext uri="{FF2B5EF4-FFF2-40B4-BE49-F238E27FC236}">
                  <a16:creationId xmlns:a16="http://schemas.microsoft.com/office/drawing/2014/main" id="{BC47B899-55AE-435A-9C6D-AFE87719BC2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00400" y="3872355"/>
              <a:ext cx="133351" cy="157853"/>
            </a:xfrm>
            <a:prstGeom prst="rect">
              <a:avLst/>
            </a:prstGeom>
          </p:spPr>
        </p:pic>
        <p:pic>
          <p:nvPicPr>
            <p:cNvPr id="60" name="Graphic 59">
              <a:extLst>
                <a:ext uri="{FF2B5EF4-FFF2-40B4-BE49-F238E27FC236}">
                  <a16:creationId xmlns:a16="http://schemas.microsoft.com/office/drawing/2014/main" id="{2EC5EE79-E8CB-4480-84C2-7A08E7E9CEF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299390" y="4184547"/>
              <a:ext cx="131844" cy="156070"/>
            </a:xfrm>
            <a:prstGeom prst="rect">
              <a:avLst/>
            </a:prstGeom>
          </p:spPr>
        </p:pic>
        <p:pic>
          <p:nvPicPr>
            <p:cNvPr id="56" name="Graphic 55">
              <a:extLst>
                <a:ext uri="{FF2B5EF4-FFF2-40B4-BE49-F238E27FC236}">
                  <a16:creationId xmlns:a16="http://schemas.microsoft.com/office/drawing/2014/main" id="{B58FC5C4-B22A-45E9-A837-C243B2C0B02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298949" y="2523620"/>
              <a:ext cx="186714" cy="191147"/>
            </a:xfrm>
            <a:prstGeom prst="rect">
              <a:avLst/>
            </a:prstGeom>
          </p:spPr>
        </p:pic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ED3D2A49-5DD0-48F5-8193-53ADD95A7304}"/>
              </a:ext>
            </a:extLst>
          </p:cNvPr>
          <p:cNvSpPr txBox="1"/>
          <p:nvPr/>
        </p:nvSpPr>
        <p:spPr>
          <a:xfrm>
            <a:off x="2245087" y="3815696"/>
            <a:ext cx="4530923" cy="1094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zh-HK" sz="1200" b="1" dirty="0"/>
              <a:t>Activities: </a:t>
            </a:r>
          </a:p>
          <a:p>
            <a:pPr>
              <a:lnSpc>
                <a:spcPts val="2000"/>
              </a:lnSpc>
            </a:pPr>
            <a:r>
              <a:rPr lang="en-US" altLang="zh-HK" sz="1200" dirty="0" err="1"/>
              <a:t>SmarTone</a:t>
            </a:r>
            <a:r>
              <a:rPr lang="en-US" altLang="zh-HK" sz="1200" dirty="0"/>
              <a:t> Hackathon 2019; </a:t>
            </a:r>
            <a:r>
              <a:rPr lang="en-US" altLang="zh-HK" sz="1200" dirty="0" err="1"/>
              <a:t>Hard@UST</a:t>
            </a:r>
            <a:r>
              <a:rPr lang="en-US" altLang="zh-HK" sz="1200" dirty="0"/>
              <a:t> - Finalist; Bauhinia Valley; Big </a:t>
            </a:r>
            <a:r>
              <a:rPr lang="en-US" altLang="zh-HK" sz="1200" dirty="0" err="1"/>
              <a:t>Datathon</a:t>
            </a:r>
            <a:r>
              <a:rPr lang="en-US" altLang="zh-HK" sz="1200" dirty="0"/>
              <a:t>; Startup Weekend; Cambodia, Myanmar Exchange; Project </a:t>
            </a:r>
            <a:r>
              <a:rPr lang="en-US" altLang="zh-HK" sz="1200" dirty="0" err="1"/>
              <a:t>STARS@PolyU</a:t>
            </a:r>
            <a:endParaRPr lang="zh-HK" altLang="en-US" sz="1200" b="1" dirty="0"/>
          </a:p>
        </p:txBody>
      </p:sp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7CAEC992-8EA8-4307-8017-78CCC06C6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F1EAE-8D35-4638-A9CE-B8203EDBC2E0}" type="datetime5">
              <a:rPr lang="en-US" altLang="zh-HK" smtClean="0"/>
              <a:t>9-Oct-22</a:t>
            </a:fld>
            <a:endParaRPr lang="en-US" dirty="0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C80F4FB5-A1F7-4CC7-A14A-0EB01BDB0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370A832A-5FBC-415E-BF90-DF8B16085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TW" altLang="en-US" sz="800"/>
              <a:t>履歷</a:t>
            </a:r>
            <a:r>
              <a:rPr lang="en-US" altLang="zh-TW" sz="800"/>
              <a:t>/</a:t>
            </a:r>
            <a:r>
              <a:rPr lang="en-US" altLang="zh-HK"/>
              <a:t> Curriculum Vitae</a:t>
            </a:r>
            <a:endParaRPr lang="en-US" dirty="0"/>
          </a:p>
        </p:txBody>
      </p:sp>
      <p:graphicFrame>
        <p:nvGraphicFramePr>
          <p:cNvPr id="23" name="Table 23">
            <a:extLst>
              <a:ext uri="{FF2B5EF4-FFF2-40B4-BE49-F238E27FC236}">
                <a16:creationId xmlns:a16="http://schemas.microsoft.com/office/drawing/2014/main" id="{42991CC0-8A20-4DAC-8E5E-DA97636DD5B7}"/>
              </a:ext>
            </a:extLst>
          </p:cNvPr>
          <p:cNvGraphicFramePr>
            <a:graphicFrameLocks noGrp="1"/>
          </p:cNvGraphicFramePr>
          <p:nvPr/>
        </p:nvGraphicFramePr>
        <p:xfrm>
          <a:off x="445253" y="2509235"/>
          <a:ext cx="1827359" cy="21960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7359">
                  <a:extLst>
                    <a:ext uri="{9D8B030D-6E8A-4147-A177-3AD203B41FA5}">
                      <a16:colId xmlns:a16="http://schemas.microsoft.com/office/drawing/2014/main" val="2661800245"/>
                    </a:ext>
                  </a:extLst>
                </a:gridCol>
              </a:tblGrid>
              <a:tr h="576537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altLang="zh-HK" sz="1100" dirty="0"/>
                        <a:t>: Major in Electronic and                       Information Engineering</a:t>
                      </a:r>
                      <a:br>
                        <a:rPr lang="en-US" altLang="zh-HK" sz="1100" dirty="0"/>
                      </a:br>
                      <a:r>
                        <a:rPr lang="en-US" altLang="zh-HK" sz="1100" dirty="0"/>
                        <a:t>(EIE)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0256000"/>
                  </a:ext>
                </a:extLst>
              </a:tr>
              <a:tr h="269911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1100" dirty="0"/>
                        <a:t>: cenz@engineer.com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386130"/>
                  </a:ext>
                </a:extLst>
              </a:tr>
              <a:tr h="269911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altLang="zh-HK" sz="1100" dirty="0"/>
                        <a:t>: +852 6158 5094 </a:t>
                      </a:r>
                      <a:endParaRPr lang="zh-HK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6845199"/>
                  </a:ext>
                </a:extLst>
              </a:tr>
              <a:tr h="269911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altLang="zh-HK" sz="1100" dirty="0"/>
                        <a:t>: +86 150 0204 3095 </a:t>
                      </a:r>
                      <a:endParaRPr lang="zh-HK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56540"/>
                  </a:ext>
                </a:extLst>
              </a:tr>
              <a:tr h="269911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altLang="zh-HK" sz="1100" dirty="0"/>
                        <a:t>: Cenz</a:t>
                      </a:r>
                      <a:endParaRPr lang="zh-HK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494747"/>
                  </a:ext>
                </a:extLst>
              </a:tr>
              <a:tr h="269911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1100" dirty="0"/>
                        <a:t>: linkedin.com/in/</a:t>
                      </a:r>
                      <a:r>
                        <a:rPr lang="en-US" altLang="zh-HK" sz="1100" dirty="0" err="1"/>
                        <a:t>CenzWong</a:t>
                      </a:r>
                      <a:endParaRPr lang="en-US" altLang="zh-HK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5239770"/>
                  </a:ext>
                </a:extLst>
              </a:tr>
              <a:tr h="269911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altLang="zh-HK" sz="1100" dirty="0"/>
                        <a:t>: cenzwong.github.io</a:t>
                      </a:r>
                      <a:endParaRPr lang="zh-HK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89276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3733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erson wearing glasses&#10;&#10;Description generated with very high confidence">
            <a:extLst>
              <a:ext uri="{FF2B5EF4-FFF2-40B4-BE49-F238E27FC236}">
                <a16:creationId xmlns:a16="http://schemas.microsoft.com/office/drawing/2014/main" id="{03DA02E8-6F99-4A40-9240-3FA13BFC68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9" t="-335" r="819" b="20562"/>
          <a:stretch/>
        </p:blipFill>
        <p:spPr>
          <a:xfrm>
            <a:off x="-1665144" y="492235"/>
            <a:ext cx="1217841" cy="1217841"/>
          </a:xfrm>
          <a:prstGeom prst="ellipse">
            <a:avLst/>
          </a:prstGeom>
          <a:ln w="635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9C7526A-4CF9-4457-8689-0B1E8032C87B}"/>
              </a:ext>
            </a:extLst>
          </p:cNvPr>
          <p:cNvCxnSpPr>
            <a:cxnSpLocks/>
          </p:cNvCxnSpPr>
          <p:nvPr/>
        </p:nvCxnSpPr>
        <p:spPr>
          <a:xfrm>
            <a:off x="2227489" y="67078"/>
            <a:ext cx="0" cy="416771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70E5DEA-CAAE-4FE2-AF5E-9D65B30C2992}"/>
              </a:ext>
            </a:extLst>
          </p:cNvPr>
          <p:cNvSpPr txBox="1"/>
          <p:nvPr/>
        </p:nvSpPr>
        <p:spPr>
          <a:xfrm>
            <a:off x="2327381" y="108010"/>
            <a:ext cx="4497331" cy="1721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1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教育程度</a:t>
            </a:r>
            <a:r>
              <a:rPr lang="en-US" sz="1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algn="just">
              <a:lnSpc>
                <a:spcPct val="150000"/>
              </a:lnSpc>
            </a:pPr>
            <a:r>
              <a:rPr lang="zh-TW" altLang="en-US" sz="1200" i="1" dirty="0">
                <a:latin typeface="標楷體" panose="03000509000000000000" pitchFamily="65" charset="-120"/>
                <a:ea typeface="標楷體" panose="03000509000000000000" pitchFamily="65" charset="-120"/>
              </a:rPr>
              <a:t>大學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  <a:r>
              <a:rPr 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香港理工大學</a:t>
            </a:r>
            <a:r>
              <a:rPr 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	[9/2015 –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現在</a:t>
            </a:r>
            <a:r>
              <a:rPr 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]</a:t>
            </a:r>
          </a:p>
          <a:p>
            <a:pPr algn="just">
              <a:lnSpc>
                <a:spcPct val="150000"/>
              </a:lnSpc>
            </a:pP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電子及資訊工程學</a:t>
            </a: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		[</a:t>
            </a:r>
            <a:r>
              <a:rPr lang="en-US" altLang="zh-TW" sz="1200" dirty="0">
                <a:ea typeface="標楷體" panose="03000509000000000000" pitchFamily="65" charset="-120"/>
              </a:rPr>
              <a:t>WGPA:3.4</a:t>
            </a: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]</a:t>
            </a:r>
            <a:endParaRPr lang="en-US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電路分析</a:t>
            </a:r>
            <a:endParaRPr lang="en-US" altLang="zh-TW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電腦程式設計</a:t>
            </a:r>
            <a:endParaRPr lang="en-US" altLang="zh-CN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邏輯設計</a:t>
            </a:r>
            <a:endParaRPr lang="en-US" altLang="zh-CN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8E852BB-BCAF-450B-A8D5-5F1633490304}"/>
              </a:ext>
            </a:extLst>
          </p:cNvPr>
          <p:cNvSpPr/>
          <p:nvPr/>
        </p:nvSpPr>
        <p:spPr>
          <a:xfrm>
            <a:off x="213906" y="4676596"/>
            <a:ext cx="6236215" cy="49411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2000"/>
              </a:lnSpc>
            </a:pPr>
            <a:r>
              <a:rPr lang="zh-TW" altLang="en-US" sz="1200" b="1" dirty="0"/>
              <a:t>工作經驗：</a:t>
            </a:r>
            <a:endParaRPr lang="en-US" altLang="zh-TW" sz="1200" b="1" dirty="0"/>
          </a:p>
          <a:p>
            <a:pPr algn="just">
              <a:lnSpc>
                <a:spcPts val="2000"/>
              </a:lnSpc>
            </a:pPr>
            <a:r>
              <a:rPr lang="zh-TW" altLang="en-US" sz="1200" b="1" dirty="0"/>
              <a:t>暑期實習 － 日本村田電子有限公司</a:t>
            </a:r>
            <a:r>
              <a:rPr lang="en-US" altLang="zh-TW" sz="1200" b="1" dirty="0"/>
              <a:t>(</a:t>
            </a:r>
            <a:r>
              <a:rPr lang="zh-TW" altLang="en-US" sz="1200" b="1" dirty="0"/>
              <a:t>無錫</a:t>
            </a:r>
            <a:r>
              <a:rPr lang="en-US" altLang="zh-TW" sz="1200" b="1" dirty="0"/>
              <a:t>)			</a:t>
            </a:r>
            <a:r>
              <a:rPr lang="en-US" altLang="zh-HK" sz="1200" dirty="0"/>
              <a:t> 	7/2019 </a:t>
            </a:r>
            <a:r>
              <a:rPr lang="zh-TW" altLang="en-US" sz="1200" dirty="0"/>
              <a:t>－</a:t>
            </a:r>
            <a:r>
              <a:rPr lang="en-US" altLang="zh-HK" sz="1200" dirty="0"/>
              <a:t> 8/2019</a:t>
            </a:r>
            <a:endParaRPr lang="en-US" altLang="zh-TW" sz="1200" b="1" dirty="0"/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開發</a:t>
            </a:r>
            <a:r>
              <a:rPr lang="en-US" altLang="zh-TW" sz="1200" dirty="0"/>
              <a:t>RPA</a:t>
            </a:r>
            <a:r>
              <a:rPr lang="zh-TW" altLang="en-US" sz="1200" dirty="0"/>
              <a:t>（機器人過程自動化）程序</a:t>
            </a:r>
            <a:r>
              <a:rPr lang="en-US" altLang="zh-TW" sz="1200" dirty="0"/>
              <a:t>;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了解公司的管理文化</a:t>
            </a:r>
            <a:r>
              <a:rPr lang="en-US" altLang="zh-TW" sz="1200" dirty="0"/>
              <a:t>;</a:t>
            </a:r>
          </a:p>
          <a:p>
            <a:pPr algn="just">
              <a:lnSpc>
                <a:spcPts val="2000"/>
              </a:lnSpc>
            </a:pPr>
            <a:r>
              <a:rPr lang="zh-TW" altLang="en-US" sz="1200" b="1" dirty="0"/>
              <a:t>暑期實習 </a:t>
            </a:r>
            <a:r>
              <a:rPr lang="en-US" altLang="zh-TW" sz="1200" b="1" dirty="0"/>
              <a:t>(</a:t>
            </a:r>
            <a:r>
              <a:rPr lang="zh-TW" altLang="en-US" sz="1200" b="1" dirty="0"/>
              <a:t>嵌入式中間件軟體組</a:t>
            </a:r>
            <a:r>
              <a:rPr lang="en-US" altLang="zh-TW" sz="1200" b="1" dirty="0"/>
              <a:t>) </a:t>
            </a:r>
            <a:r>
              <a:rPr lang="zh-TW" altLang="en-US" sz="1200" b="1" dirty="0"/>
              <a:t>－</a:t>
            </a:r>
            <a:r>
              <a:rPr lang="en-US" altLang="zh-TW" sz="1200" b="1" dirty="0"/>
              <a:t> </a:t>
            </a:r>
            <a:r>
              <a:rPr lang="zh-TW" altLang="en-US" sz="1200" b="1" dirty="0"/>
              <a:t>深圳創維</a:t>
            </a:r>
            <a:r>
              <a:rPr lang="en-US" altLang="zh-TW" sz="1200" b="1" dirty="0"/>
              <a:t>-RGB</a:t>
            </a:r>
            <a:r>
              <a:rPr lang="zh-TW" altLang="en-US" sz="1200" b="1" dirty="0"/>
              <a:t>電子有限公司</a:t>
            </a:r>
            <a:r>
              <a:rPr lang="en-US" altLang="zh-TW" sz="1200" b="1" dirty="0"/>
              <a:t>	</a:t>
            </a:r>
            <a:r>
              <a:rPr lang="en-US" altLang="zh-TW" sz="1200" dirty="0"/>
              <a:t>6/2019 </a:t>
            </a:r>
            <a:r>
              <a:rPr lang="zh-TW" altLang="en-US" sz="1200" b="1" dirty="0"/>
              <a:t>－</a:t>
            </a:r>
            <a:r>
              <a:rPr lang="en-US" altLang="zh-TW" sz="1200" dirty="0"/>
              <a:t> 7/2019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了解有關大型項目的管理</a:t>
            </a:r>
            <a:r>
              <a:rPr lang="en-US" altLang="zh-TW" sz="1200" dirty="0"/>
              <a:t>;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研究不同的屏幕鏡像技術</a:t>
            </a:r>
            <a:r>
              <a:rPr lang="en-US" altLang="zh-TW" sz="1200" dirty="0"/>
              <a:t>;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學習適當的程序文檔編寫和團隊管理</a:t>
            </a:r>
            <a:r>
              <a:rPr lang="en-US" altLang="zh-TW" sz="1200" dirty="0"/>
              <a:t>;</a:t>
            </a:r>
          </a:p>
          <a:p>
            <a:pPr algn="just">
              <a:lnSpc>
                <a:spcPts val="2000"/>
              </a:lnSpc>
            </a:pPr>
            <a:r>
              <a:rPr lang="zh-TW" altLang="en-US" sz="1200" b="1" dirty="0"/>
              <a:t>實習生 － 智控系統有限公司</a:t>
            </a:r>
            <a:r>
              <a:rPr lang="en-US" altLang="zh-TW" sz="1200" b="1" dirty="0"/>
              <a:t>						</a:t>
            </a:r>
            <a:r>
              <a:rPr lang="en-US" altLang="zh-TW" sz="1200" dirty="0"/>
              <a:t>8/2018 </a:t>
            </a:r>
            <a:r>
              <a:rPr lang="zh-TW" altLang="en-US" sz="1200" dirty="0"/>
              <a:t>－ </a:t>
            </a:r>
            <a:r>
              <a:rPr lang="en-US" altLang="zh-TW" sz="1200" dirty="0"/>
              <a:t>5/2019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altLang="zh-TW" sz="1200" dirty="0" err="1"/>
              <a:t>LoRa</a:t>
            </a:r>
            <a:r>
              <a:rPr lang="zh-TW" altLang="en-US" sz="1200" dirty="0"/>
              <a:t>，</a:t>
            </a:r>
            <a:r>
              <a:rPr lang="en-US" altLang="zh-TW" sz="1200" dirty="0"/>
              <a:t>NB-IoT</a:t>
            </a:r>
            <a:r>
              <a:rPr lang="zh-TW" altLang="en-US" sz="1200" dirty="0"/>
              <a:t>的研究和產品開發</a:t>
            </a:r>
            <a:r>
              <a:rPr lang="en-US" altLang="zh-TW" sz="1200" dirty="0"/>
              <a:t>;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altLang="zh-TW" sz="1200" dirty="0"/>
              <a:t>PCB</a:t>
            </a:r>
            <a:r>
              <a:rPr lang="zh-TW" altLang="en-US" sz="1200" dirty="0"/>
              <a:t>設計，包括原理圖，佈局和焊接</a:t>
            </a:r>
            <a:r>
              <a:rPr lang="en-US" altLang="zh-TW" sz="1200" dirty="0"/>
              <a:t>;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機器組裝與協調</a:t>
            </a:r>
            <a:r>
              <a:rPr lang="en-US" altLang="zh-TW" sz="1200" dirty="0"/>
              <a:t>;</a:t>
            </a:r>
          </a:p>
          <a:p>
            <a:pPr algn="just">
              <a:lnSpc>
                <a:spcPts val="2000"/>
              </a:lnSpc>
            </a:pPr>
            <a:r>
              <a:rPr lang="zh-TW" altLang="en-US" sz="1200" b="1" dirty="0"/>
              <a:t>暑期實習 </a:t>
            </a:r>
            <a:r>
              <a:rPr lang="en-US" altLang="zh-TW" sz="1200" b="1" dirty="0"/>
              <a:t>(</a:t>
            </a:r>
            <a:r>
              <a:rPr lang="zh-TW" altLang="en-US" sz="1200" b="1" dirty="0"/>
              <a:t>毫米波產品部</a:t>
            </a:r>
            <a:r>
              <a:rPr lang="en-US" altLang="zh-TW" sz="1200" b="1" dirty="0"/>
              <a:t>) - </a:t>
            </a:r>
            <a:r>
              <a:rPr lang="zh-TW" altLang="en-US" sz="1200" b="1" dirty="0"/>
              <a:t>同方威視技術股份有限公司</a:t>
            </a:r>
            <a:r>
              <a:rPr lang="en-US" altLang="zh-TW" sz="1200" dirty="0"/>
              <a:t>			7/2018 </a:t>
            </a:r>
            <a:r>
              <a:rPr lang="zh-TW" altLang="en-US" sz="1200" b="1" dirty="0"/>
              <a:t>－ </a:t>
            </a:r>
            <a:r>
              <a:rPr lang="en-US" altLang="zh-TW" sz="1200" dirty="0"/>
              <a:t>8/2018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機器學習前期準備工作</a:t>
            </a:r>
            <a:r>
              <a:rPr lang="en-US" altLang="zh-TW" sz="1200" dirty="0"/>
              <a:t>;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數據整理與分析</a:t>
            </a:r>
            <a:r>
              <a:rPr lang="en-US" altLang="zh-TW" sz="1200" dirty="0"/>
              <a:t>;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用於桌面自動化的工具構建</a:t>
            </a:r>
            <a:r>
              <a:rPr lang="en-US" altLang="zh-TW" sz="1200" dirty="0"/>
              <a:t>;</a:t>
            </a:r>
          </a:p>
          <a:p>
            <a:pPr>
              <a:lnSpc>
                <a:spcPts val="2000"/>
              </a:lnSpc>
            </a:pPr>
            <a:r>
              <a:rPr lang="zh-TW" altLang="en-US" sz="1200" b="1" dirty="0"/>
              <a:t>兼職導師－ 香港機械人學院</a:t>
            </a:r>
            <a:r>
              <a:rPr lang="en-US" sz="1200" dirty="0"/>
              <a:t>						2017 – 2018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教授</a:t>
            </a:r>
            <a:r>
              <a:rPr lang="en-US" sz="1200" dirty="0"/>
              <a:t> LEGO Mindstorms </a:t>
            </a:r>
            <a:r>
              <a:rPr lang="zh-TW" altLang="en-US" sz="1200" dirty="0"/>
              <a:t>（</a:t>
            </a:r>
            <a:r>
              <a:rPr lang="en-US" sz="1200" dirty="0"/>
              <a:t>NXT, EV3</a:t>
            </a:r>
            <a:r>
              <a:rPr lang="zh-TW" altLang="en-US" sz="1200" dirty="0"/>
              <a:t>）程序；</a:t>
            </a:r>
            <a:endParaRPr lang="en-US" sz="1200" dirty="0"/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教授 </a:t>
            </a:r>
            <a:r>
              <a:rPr lang="en-US" sz="1200" dirty="0"/>
              <a:t>Arduino </a:t>
            </a:r>
            <a:r>
              <a:rPr lang="zh-TW" altLang="en-US" sz="1200" dirty="0"/>
              <a:t>和簡單的電路常識；</a:t>
            </a:r>
            <a:endParaRPr lang="en-US" sz="12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493B556-428E-45AA-8EBA-3A596A567656}"/>
              </a:ext>
            </a:extLst>
          </p:cNvPr>
          <p:cNvSpPr/>
          <p:nvPr/>
        </p:nvSpPr>
        <p:spPr>
          <a:xfrm>
            <a:off x="2302561" y="1742504"/>
            <a:ext cx="4289070" cy="23733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2000"/>
              </a:lnSpc>
            </a:pPr>
            <a:r>
              <a:rPr lang="zh-TW" altLang="en-US" sz="1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技能：</a:t>
            </a:r>
            <a:endParaRPr lang="en-US" sz="12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just">
              <a:lnSpc>
                <a:spcPts val="2000"/>
              </a:lnSpc>
            </a:pPr>
            <a:r>
              <a:rPr lang="zh-TW" altLang="en-US" sz="1200" b="1" i="1" dirty="0">
                <a:latin typeface="標楷體" panose="03000509000000000000" pitchFamily="65" charset="-120"/>
                <a:ea typeface="標楷體" panose="03000509000000000000" pitchFamily="65" charset="-120"/>
              </a:rPr>
              <a:t>軟件</a:t>
            </a:r>
            <a:r>
              <a:rPr lang="en-US" sz="1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1200" i="1" dirty="0">
                <a:latin typeface="標楷體" panose="03000509000000000000" pitchFamily="65" charset="-120"/>
                <a:ea typeface="標楷體" panose="03000509000000000000" pitchFamily="65" charset="-120"/>
              </a:rPr>
              <a:t>熟悉：</a:t>
            </a:r>
            <a:r>
              <a:rPr lang="en-US" altLang="zh-HK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HK" sz="1200" dirty="0"/>
              <a:t>C/C++, Python, Arduino Programming and Eagle, PADS PCB design and manufacture; 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曾接觸：</a:t>
            </a:r>
            <a:r>
              <a:rPr lang="en-US" altLang="zh-HK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HK" sz="1200" dirty="0" err="1"/>
              <a:t>Matlab</a:t>
            </a:r>
            <a:r>
              <a:rPr lang="en-US" altLang="zh-HK" sz="1200" dirty="0"/>
              <a:t>/Octave programming, Apache Cordova , JavaScript and web development; 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環境：</a:t>
            </a:r>
            <a:r>
              <a:rPr lang="en-US" sz="1200" dirty="0"/>
              <a:t>Microsoft Visual Studio IDE, Atmel Studio IDE</a:t>
            </a:r>
            <a:endParaRPr lang="en-US" sz="1200" b="1" dirty="0"/>
          </a:p>
          <a:p>
            <a:pPr algn="just">
              <a:lnSpc>
                <a:spcPts val="2000"/>
              </a:lnSpc>
            </a:pPr>
            <a:r>
              <a:rPr lang="zh-TW" altLang="en-US" sz="1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硬件</a:t>
            </a:r>
            <a:r>
              <a:rPr lang="en-US" sz="1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: </a:t>
            </a:r>
            <a:r>
              <a:rPr lang="zh-TW" altLang="en-US" sz="1200" i="1" dirty="0">
                <a:latin typeface="標楷體" panose="03000509000000000000" pitchFamily="65" charset="-120"/>
                <a:ea typeface="標楷體" panose="03000509000000000000" pitchFamily="65" charset="-120"/>
              </a:rPr>
              <a:t>熟悉： </a:t>
            </a:r>
            <a:r>
              <a:rPr lang="en-US" sz="1200" dirty="0"/>
              <a:t>Arduino, AVR programming, ESP8266</a:t>
            </a:r>
            <a:r>
              <a:rPr lang="en-US" altLang="zh-TW" sz="1200" dirty="0"/>
              <a:t>, STM32</a:t>
            </a:r>
            <a:r>
              <a:rPr lang="en-US" sz="1200" dirty="0"/>
              <a:t>;</a:t>
            </a:r>
          </a:p>
          <a:p>
            <a:pPr algn="just">
              <a:lnSpc>
                <a:spcPts val="2000"/>
              </a:lnSpc>
            </a:pP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曾接觸：</a:t>
            </a:r>
            <a:r>
              <a:rPr lang="en-US" sz="1200" dirty="0"/>
              <a:t>PIC, </a:t>
            </a:r>
            <a:r>
              <a:rPr lang="en-US" altLang="zh-TW" sz="1200" dirty="0"/>
              <a:t>STM </a:t>
            </a:r>
            <a:r>
              <a:rPr lang="en-US" sz="1200" dirty="0"/>
              <a:t>ARM, </a:t>
            </a:r>
            <a:r>
              <a:rPr lang="en-US" sz="1200" dirty="0" err="1"/>
              <a:t>NodeMCU</a:t>
            </a:r>
            <a:r>
              <a:rPr lang="en-US" sz="1200" dirty="0"/>
              <a:t> programming</a:t>
            </a:r>
            <a:r>
              <a:rPr 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硬件模組開發</a:t>
            </a:r>
            <a:endParaRPr lang="en-US" sz="1200" dirty="0"/>
          </a:p>
          <a:p>
            <a:pPr algn="just">
              <a:lnSpc>
                <a:spcPts val="2000"/>
              </a:lnSpc>
            </a:pPr>
            <a:r>
              <a:rPr lang="zh-TW" altLang="en-US" sz="1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語文能力</a:t>
            </a:r>
            <a:r>
              <a:rPr lang="en-US" sz="1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algn="just">
              <a:lnSpc>
                <a:spcPts val="2000"/>
              </a:lnSpc>
            </a:pP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母語：廣東話， 操流暢普通話及英語</a:t>
            </a:r>
            <a:endParaRPr lang="en-US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829991C-78D6-487C-B057-DF2B04367812}"/>
              </a:ext>
            </a:extLst>
          </p:cNvPr>
          <p:cNvGrpSpPr/>
          <p:nvPr/>
        </p:nvGrpSpPr>
        <p:grpSpPr>
          <a:xfrm>
            <a:off x="323444" y="2335254"/>
            <a:ext cx="1912553" cy="1915596"/>
            <a:chOff x="279396" y="2599267"/>
            <a:chExt cx="1912553" cy="1915596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C8C20D13-39A0-4FCB-B821-62AF4B470186}"/>
                </a:ext>
              </a:extLst>
            </p:cNvPr>
            <p:cNvGrpSpPr/>
            <p:nvPr/>
          </p:nvGrpSpPr>
          <p:grpSpPr>
            <a:xfrm>
              <a:off x="279396" y="2599267"/>
              <a:ext cx="1904246" cy="1711917"/>
              <a:chOff x="286960" y="3040291"/>
              <a:chExt cx="1904246" cy="1446188"/>
            </a:xfrm>
          </p:grpSpPr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AC649298-7A79-400A-B2CC-8AC638605BA2}"/>
                  </a:ext>
                </a:extLst>
              </p:cNvPr>
              <p:cNvGrpSpPr/>
              <p:nvPr/>
            </p:nvGrpSpPr>
            <p:grpSpPr>
              <a:xfrm>
                <a:off x="323729" y="3293777"/>
                <a:ext cx="1630616" cy="261610"/>
                <a:chOff x="426174" y="2136599"/>
                <a:chExt cx="1630616" cy="261610"/>
              </a:xfrm>
            </p:grpSpPr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FB00CA23-0874-4261-A4B9-A1C16EC87FA8}"/>
                    </a:ext>
                  </a:extLst>
                </p:cNvPr>
                <p:cNvSpPr txBox="1"/>
                <p:nvPr/>
              </p:nvSpPr>
              <p:spPr>
                <a:xfrm>
                  <a:off x="461538" y="2136599"/>
                  <a:ext cx="1595252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/>
                    <a:t> : cenz@engineer.com </a:t>
                  </a:r>
                </a:p>
              </p:txBody>
            </p:sp>
            <p:pic>
              <p:nvPicPr>
                <p:cNvPr id="3" name="Graphic 2">
                  <a:extLst>
                    <a:ext uri="{FF2B5EF4-FFF2-40B4-BE49-F238E27FC236}">
                      <a16:creationId xmlns:a16="http://schemas.microsoft.com/office/drawing/2014/main" id="{A3F6B6F8-BEC5-44B0-A4EC-E19E8A007DA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26174" y="2195581"/>
                  <a:ext cx="133350" cy="133350"/>
                </a:xfrm>
                <a:prstGeom prst="rect">
                  <a:avLst/>
                </a:prstGeom>
              </p:spPr>
            </p:pic>
          </p:grpSp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0869FFF5-3C51-4C78-A27B-2EA8FAB432E8}"/>
                  </a:ext>
                </a:extLst>
              </p:cNvPr>
              <p:cNvGrpSpPr/>
              <p:nvPr/>
            </p:nvGrpSpPr>
            <p:grpSpPr>
              <a:xfrm>
                <a:off x="298892" y="3529061"/>
                <a:ext cx="1656556" cy="434587"/>
                <a:chOff x="335661" y="3040108"/>
                <a:chExt cx="1656556" cy="434587"/>
              </a:xfrm>
            </p:grpSpPr>
            <p:pic>
              <p:nvPicPr>
                <p:cNvPr id="29" name="Graphic 28">
                  <a:extLst>
                    <a:ext uri="{FF2B5EF4-FFF2-40B4-BE49-F238E27FC236}">
                      <a16:creationId xmlns:a16="http://schemas.microsoft.com/office/drawing/2014/main" id="{0D74D682-7881-4BB2-A5D5-AF961913A37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5661" y="3087661"/>
                  <a:ext cx="133350" cy="133350"/>
                </a:xfrm>
                <a:prstGeom prst="rect">
                  <a:avLst/>
                </a:prstGeom>
              </p:spPr>
            </p:pic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5F31804F-E284-4DF9-9941-A43C510D4849}"/>
                    </a:ext>
                  </a:extLst>
                </p:cNvPr>
                <p:cNvSpPr txBox="1"/>
                <p:nvPr/>
              </p:nvSpPr>
              <p:spPr>
                <a:xfrm>
                  <a:off x="389723" y="3040108"/>
                  <a:ext cx="1595252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/>
                    <a:t> : +852 6158 5094 </a:t>
                  </a:r>
                </a:p>
              </p:txBody>
            </p:sp>
            <p:sp>
              <p:nvSpPr>
                <p:cNvPr id="30" name="TextBox 31">
                  <a:extLst>
                    <a:ext uri="{FF2B5EF4-FFF2-40B4-BE49-F238E27FC236}">
                      <a16:creationId xmlns:a16="http://schemas.microsoft.com/office/drawing/2014/main" id="{6851674E-6FC7-4D70-8AE3-E556829AABB9}"/>
                    </a:ext>
                  </a:extLst>
                </p:cNvPr>
                <p:cNvSpPr txBox="1"/>
                <p:nvPr/>
              </p:nvSpPr>
              <p:spPr>
                <a:xfrm>
                  <a:off x="396965" y="3253693"/>
                  <a:ext cx="1595252" cy="22100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/>
                    <a:t> : +86 150 0204 3095 </a:t>
                  </a:r>
                </a:p>
              </p:txBody>
            </p:sp>
          </p:grp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96F886FD-ECC6-4301-95A5-05B300877D53}"/>
                  </a:ext>
                </a:extLst>
              </p:cNvPr>
              <p:cNvGrpSpPr/>
              <p:nvPr/>
            </p:nvGrpSpPr>
            <p:grpSpPr>
              <a:xfrm>
                <a:off x="301408" y="3953400"/>
                <a:ext cx="1634743" cy="261610"/>
                <a:chOff x="338177" y="3464447"/>
                <a:chExt cx="1634743" cy="261610"/>
              </a:xfrm>
            </p:grpSpPr>
            <p:pic>
              <p:nvPicPr>
                <p:cNvPr id="31" name="Graphic 30">
                  <a:extLst>
                    <a:ext uri="{FF2B5EF4-FFF2-40B4-BE49-F238E27FC236}">
                      <a16:creationId xmlns:a16="http://schemas.microsoft.com/office/drawing/2014/main" id="{2F9B0C9D-E445-4343-A84D-C0184F9DC80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8177" y="3520233"/>
                  <a:ext cx="133351" cy="133351"/>
                </a:xfrm>
                <a:prstGeom prst="rect">
                  <a:avLst/>
                </a:prstGeom>
              </p:spPr>
            </p:pic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9B7B1CD4-F511-46E2-A6F1-4C3E92918FB8}"/>
                    </a:ext>
                  </a:extLst>
                </p:cNvPr>
                <p:cNvSpPr txBox="1"/>
                <p:nvPr/>
              </p:nvSpPr>
              <p:spPr>
                <a:xfrm>
                  <a:off x="377668" y="3464447"/>
                  <a:ext cx="1595252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/>
                    <a:t> : Cenz</a:t>
                  </a:r>
                </a:p>
              </p:txBody>
            </p:sp>
          </p:grpSp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A253D5EA-7DC0-44AA-8C65-84F932883A29}"/>
                  </a:ext>
                </a:extLst>
              </p:cNvPr>
              <p:cNvGrpSpPr/>
              <p:nvPr/>
            </p:nvGrpSpPr>
            <p:grpSpPr>
              <a:xfrm>
                <a:off x="300398" y="4224869"/>
                <a:ext cx="1890808" cy="261610"/>
                <a:chOff x="331428" y="4000303"/>
                <a:chExt cx="1890808" cy="261610"/>
              </a:xfrm>
            </p:grpSpPr>
            <p:pic>
              <p:nvPicPr>
                <p:cNvPr id="44" name="Graphic 43">
                  <a:extLst>
                    <a:ext uri="{FF2B5EF4-FFF2-40B4-BE49-F238E27FC236}">
                      <a16:creationId xmlns:a16="http://schemas.microsoft.com/office/drawing/2014/main" id="{CC157FB8-58F7-4592-B93B-9406975E5DF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96DAC541-7B7A-43D3-8B79-37D633B846F1}">
                      <asvg:svgBlip xmlns:asvg="http://schemas.microsoft.com/office/drawing/2016/SVG/main" r:embed="rId1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1428" y="4048353"/>
                  <a:ext cx="131844" cy="131844"/>
                </a:xfrm>
                <a:prstGeom prst="rect">
                  <a:avLst/>
                </a:prstGeom>
              </p:spPr>
            </p:pic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9481842C-7463-4AFD-83C0-E4FDB641E500}"/>
                    </a:ext>
                  </a:extLst>
                </p:cNvPr>
                <p:cNvSpPr txBox="1"/>
                <p:nvPr/>
              </p:nvSpPr>
              <p:spPr>
                <a:xfrm>
                  <a:off x="377668" y="4000303"/>
                  <a:ext cx="1844568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/>
                    <a:t> : linkedin.com/in/CenzWong</a:t>
                  </a:r>
                </a:p>
              </p:txBody>
            </p:sp>
          </p:grpSp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CC7461FE-59A8-4EA0-91AB-4711005AEF74}"/>
                  </a:ext>
                </a:extLst>
              </p:cNvPr>
              <p:cNvGrpSpPr/>
              <p:nvPr/>
            </p:nvGrpSpPr>
            <p:grpSpPr>
              <a:xfrm>
                <a:off x="286960" y="3040291"/>
                <a:ext cx="1903714" cy="261610"/>
                <a:chOff x="286960" y="2976653"/>
                <a:chExt cx="1903714" cy="261610"/>
              </a:xfrm>
            </p:grpSpPr>
            <p:pic>
              <p:nvPicPr>
                <p:cNvPr id="42" name="Graphic 41">
                  <a:extLst>
                    <a:ext uri="{FF2B5EF4-FFF2-40B4-BE49-F238E27FC236}">
                      <a16:creationId xmlns:a16="http://schemas.microsoft.com/office/drawing/2014/main" id="{17BF2EEE-6616-4142-B27B-0AD3A3BD4A2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>
                  <a:extLst>
                    <a:ext uri="{96DAC541-7B7A-43D3-8B79-37D633B846F1}">
                      <asvg:svgBlip xmlns:asvg="http://schemas.microsoft.com/office/drawing/2016/SVG/main" r:embed="rId12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86960" y="3039742"/>
                  <a:ext cx="186714" cy="161478"/>
                </a:xfrm>
                <a:prstGeom prst="rect">
                  <a:avLst/>
                </a:prstGeom>
              </p:spPr>
            </p:pic>
            <p:grpSp>
              <p:nvGrpSpPr>
                <p:cNvPr id="52" name="Group 51">
                  <a:extLst>
                    <a:ext uri="{FF2B5EF4-FFF2-40B4-BE49-F238E27FC236}">
                      <a16:creationId xmlns:a16="http://schemas.microsoft.com/office/drawing/2014/main" id="{B6C0A1BC-E264-45D1-838F-2634EC1A4B92}"/>
                    </a:ext>
                  </a:extLst>
                </p:cNvPr>
                <p:cNvGrpSpPr/>
                <p:nvPr/>
              </p:nvGrpSpPr>
              <p:grpSpPr>
                <a:xfrm>
                  <a:off x="346117" y="2976653"/>
                  <a:ext cx="1844557" cy="261610"/>
                  <a:chOff x="346117" y="2976653"/>
                  <a:chExt cx="1844557" cy="261610"/>
                </a:xfrm>
              </p:grpSpPr>
              <p:sp>
                <p:nvSpPr>
                  <p:cNvPr id="50" name="TextBox 49">
                    <a:extLst>
                      <a:ext uri="{FF2B5EF4-FFF2-40B4-BE49-F238E27FC236}">
                        <a16:creationId xmlns:a16="http://schemas.microsoft.com/office/drawing/2014/main" id="{947A3DE0-EEE1-49A7-AEED-DBC853CD83A2}"/>
                      </a:ext>
                    </a:extLst>
                  </p:cNvPr>
                  <p:cNvSpPr txBox="1"/>
                  <p:nvPr/>
                </p:nvSpPr>
                <p:spPr>
                  <a:xfrm>
                    <a:off x="346117" y="2976653"/>
                    <a:ext cx="1844557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100" dirty="0"/>
                      <a:t> :</a:t>
                    </a:r>
                  </a:p>
                </p:txBody>
              </p:sp>
              <p:sp>
                <p:nvSpPr>
                  <p:cNvPr id="51" name="Rectangle 50">
                    <a:extLst>
                      <a:ext uri="{FF2B5EF4-FFF2-40B4-BE49-F238E27FC236}">
                        <a16:creationId xmlns:a16="http://schemas.microsoft.com/office/drawing/2014/main" id="{901EB845-1AC4-44AB-B177-66530D3A7C2C}"/>
                      </a:ext>
                    </a:extLst>
                  </p:cNvPr>
                  <p:cNvSpPr/>
                  <p:nvPr/>
                </p:nvSpPr>
                <p:spPr>
                  <a:xfrm>
                    <a:off x="473674" y="2996094"/>
                    <a:ext cx="1645748" cy="22100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zh-TW" altLang="en-US" sz="1100" dirty="0">
                        <a:latin typeface="標楷體" panose="03000509000000000000" pitchFamily="65" charset="-120"/>
                        <a:ea typeface="標楷體" panose="03000509000000000000" pitchFamily="65" charset="-120"/>
                      </a:rPr>
                      <a:t>電子及資訊工程學</a:t>
                    </a:r>
                    <a:endParaRPr lang="en-US" sz="1100" dirty="0">
                      <a:latin typeface="標楷體" panose="03000509000000000000" pitchFamily="65" charset="-120"/>
                      <a:ea typeface="標楷體" panose="03000509000000000000" pitchFamily="65" charset="-120"/>
                    </a:endParaRPr>
                  </a:p>
                </p:txBody>
              </p:sp>
            </p:grpSp>
          </p:grp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AA979207-A450-4EDA-A458-C59FF6DE7043}"/>
                </a:ext>
              </a:extLst>
            </p:cNvPr>
            <p:cNvGrpSpPr/>
            <p:nvPr/>
          </p:nvGrpSpPr>
          <p:grpSpPr>
            <a:xfrm>
              <a:off x="291328" y="4253253"/>
              <a:ext cx="1900621" cy="261610"/>
              <a:chOff x="306255" y="4175916"/>
              <a:chExt cx="1900621" cy="261610"/>
            </a:xfrm>
          </p:grpSpPr>
          <p:sp>
            <p:nvSpPr>
              <p:cNvPr id="37" name="TextBox 44">
                <a:extLst>
                  <a:ext uri="{FF2B5EF4-FFF2-40B4-BE49-F238E27FC236}">
                    <a16:creationId xmlns:a16="http://schemas.microsoft.com/office/drawing/2014/main" id="{217840CF-F27D-4E2C-821E-DEEFCD9FD87C}"/>
                  </a:ext>
                </a:extLst>
              </p:cNvPr>
              <p:cNvSpPr txBox="1"/>
              <p:nvPr/>
            </p:nvSpPr>
            <p:spPr>
              <a:xfrm>
                <a:off x="362308" y="4175916"/>
                <a:ext cx="184456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 : cenzwong.github.io</a:t>
                </a:r>
              </a:p>
            </p:txBody>
          </p:sp>
          <p:pic>
            <p:nvPicPr>
              <p:cNvPr id="39" name="圖片 10">
                <a:extLst>
                  <a:ext uri="{FF2B5EF4-FFF2-40B4-BE49-F238E27FC236}">
                    <a16:creationId xmlns:a16="http://schemas.microsoft.com/office/drawing/2014/main" id="{304E91E2-49EA-4F9F-B119-5660DF0526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6255" y="4245779"/>
                <a:ext cx="138404" cy="138404"/>
              </a:xfrm>
              <a:prstGeom prst="rect">
                <a:avLst/>
              </a:prstGeom>
            </p:spPr>
          </p:pic>
        </p:grp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A2E4B93C-917A-4C6B-A97A-2B9FD0852B64}"/>
              </a:ext>
            </a:extLst>
          </p:cNvPr>
          <p:cNvGrpSpPr/>
          <p:nvPr/>
        </p:nvGrpSpPr>
        <p:grpSpPr>
          <a:xfrm>
            <a:off x="319202" y="90409"/>
            <a:ext cx="1777408" cy="2299311"/>
            <a:chOff x="255594" y="26801"/>
            <a:chExt cx="1777408" cy="2299311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466BB39-6EF6-4473-A4D7-8E84C930907A}"/>
                </a:ext>
              </a:extLst>
            </p:cNvPr>
            <p:cNvSpPr txBox="1"/>
            <p:nvPr/>
          </p:nvSpPr>
          <p:spPr>
            <a:xfrm>
              <a:off x="413238" y="1697743"/>
              <a:ext cx="14091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Wong Tsz Ho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D5C50BF-7B86-45B5-9A7A-984233CC8154}"/>
                </a:ext>
              </a:extLst>
            </p:cNvPr>
            <p:cNvSpPr/>
            <p:nvPr/>
          </p:nvSpPr>
          <p:spPr>
            <a:xfrm>
              <a:off x="690868" y="1956780"/>
              <a:ext cx="87716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黃子豪</a:t>
              </a:r>
            </a:p>
          </p:txBody>
        </p:sp>
        <p:pic>
          <p:nvPicPr>
            <p:cNvPr id="40" name="Picture 39">
              <a:hlinkClick r:id="rId14"/>
              <a:extLst>
                <a:ext uri="{FF2B5EF4-FFF2-40B4-BE49-F238E27FC236}">
                  <a16:creationId xmlns:a16="http://schemas.microsoft.com/office/drawing/2014/main" id="{301D5139-9070-4DDB-8563-50F2231879E4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55594" y="26801"/>
              <a:ext cx="1777408" cy="1777408"/>
            </a:xfrm>
            <a:prstGeom prst="rect">
              <a:avLst/>
            </a:prstGeom>
          </p:spPr>
        </p:pic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C5271A69-266F-4ED3-83E3-180C6E27266A}"/>
              </a:ext>
            </a:extLst>
          </p:cNvPr>
          <p:cNvSpPr/>
          <p:nvPr/>
        </p:nvSpPr>
        <p:spPr>
          <a:xfrm>
            <a:off x="4106054" y="950879"/>
            <a:ext cx="2344067" cy="8344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電路板設計及生產 </a:t>
            </a:r>
            <a:endParaRPr lang="en-US" altLang="zh-TW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微控制器編程</a:t>
            </a:r>
            <a:endParaRPr lang="en-US" altLang="zh-TW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機器學習及物聯網應用</a:t>
            </a:r>
            <a:endParaRPr lang="en-US" altLang="zh-HK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093B25F1-BFD6-4F85-82EA-DCC16FD06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0EB08-7FC8-46A9-8B61-AE1E2FBEF37A}" type="datetime5">
              <a:rPr lang="en-US" altLang="zh-HK" smtClean="0"/>
              <a:t>9-Oct-22</a:t>
            </a:fld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2F904618-435E-4D89-9C3B-AF474CCAC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Creativity-Endurance-Networking-Zeal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4184F9F0-09AF-4229-8A42-9267B7FD9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TW" altLang="en-US" sz="800"/>
              <a:t>履歷</a:t>
            </a:r>
            <a:r>
              <a:rPr lang="en-US" altLang="zh-TW" sz="800"/>
              <a:t>/</a:t>
            </a:r>
            <a:r>
              <a:rPr lang="en-US" altLang="zh-HK"/>
              <a:t> Curriculum Vitae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4DF8915-1E83-4CD9-8B58-BC024D211136}"/>
              </a:ext>
            </a:extLst>
          </p:cNvPr>
          <p:cNvSpPr txBox="1"/>
          <p:nvPr/>
        </p:nvSpPr>
        <p:spPr>
          <a:xfrm>
            <a:off x="213906" y="4303048"/>
            <a:ext cx="61311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/>
              <a:t>活動</a:t>
            </a:r>
            <a:r>
              <a:rPr lang="en-US" altLang="zh-CN" sz="1200" dirty="0"/>
              <a:t>: </a:t>
            </a:r>
            <a:r>
              <a:rPr lang="en-US" altLang="zh-CN" sz="1200" dirty="0" err="1"/>
              <a:t>SmarTone</a:t>
            </a:r>
            <a:r>
              <a:rPr lang="en-US" altLang="zh-CN" sz="1200" dirty="0"/>
              <a:t> Hackathon 2019, </a:t>
            </a:r>
            <a:r>
              <a:rPr lang="en-US" altLang="zh-HK" sz="1200" dirty="0" err="1"/>
              <a:t>Hard@UST</a:t>
            </a:r>
            <a:r>
              <a:rPr lang="en-US" altLang="zh-HK" sz="1200" dirty="0"/>
              <a:t> – Finalist,</a:t>
            </a:r>
            <a:r>
              <a:rPr lang="zh-HK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紫荆谷</a:t>
            </a:r>
            <a:r>
              <a:rPr lang="zh-CN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創業營</a:t>
            </a:r>
            <a:r>
              <a:rPr lang="en-US" altLang="zh-HK" sz="1200" dirty="0"/>
              <a:t>, Big </a:t>
            </a:r>
            <a:r>
              <a:rPr lang="en-US" altLang="zh-HK" sz="1200" dirty="0" err="1"/>
              <a:t>Datathon</a:t>
            </a:r>
            <a:r>
              <a:rPr lang="en-US" altLang="zh-HK" sz="1200" dirty="0"/>
              <a:t>, Startup Weekend, </a:t>
            </a:r>
            <a:r>
              <a:rPr lang="zh-HK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緬甸</a:t>
            </a:r>
            <a:r>
              <a:rPr lang="zh-CN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交流</a:t>
            </a:r>
            <a:r>
              <a:rPr lang="en-US" altLang="zh-HK" sz="1200" dirty="0"/>
              <a:t>,</a:t>
            </a:r>
            <a:r>
              <a:rPr lang="zh-CN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柬埔寨交流</a:t>
            </a:r>
            <a:r>
              <a:rPr lang="en-US" altLang="zh-HK" sz="1200" dirty="0"/>
              <a:t>, Project </a:t>
            </a:r>
            <a:r>
              <a:rPr lang="en-US" altLang="zh-HK" sz="1200" dirty="0" err="1"/>
              <a:t>STARS@PolyU</a:t>
            </a:r>
            <a:endParaRPr lang="zh-HK" altLang="en-US" sz="1200" b="1" dirty="0"/>
          </a:p>
          <a:p>
            <a:endParaRPr lang="zh-HK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718301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erson wearing glasses&#10;&#10;Description generated with very high confidence">
            <a:extLst>
              <a:ext uri="{FF2B5EF4-FFF2-40B4-BE49-F238E27FC236}">
                <a16:creationId xmlns:a16="http://schemas.microsoft.com/office/drawing/2014/main" id="{03DA02E8-6F99-4A40-9240-3FA13BFC68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9" t="-335" r="819" b="20562"/>
          <a:stretch/>
        </p:blipFill>
        <p:spPr>
          <a:xfrm>
            <a:off x="-2340697" y="687579"/>
            <a:ext cx="1217841" cy="1217841"/>
          </a:xfrm>
          <a:prstGeom prst="ellipse">
            <a:avLst/>
          </a:prstGeom>
          <a:ln w="635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466BB39-6EF6-4473-A4D7-8E84C930907A}"/>
              </a:ext>
            </a:extLst>
          </p:cNvPr>
          <p:cNvSpPr txBox="1"/>
          <p:nvPr/>
        </p:nvSpPr>
        <p:spPr>
          <a:xfrm>
            <a:off x="398516" y="1848571"/>
            <a:ext cx="1409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Wong Tsz Ho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9C7526A-4CF9-4457-8689-0B1E8032C87B}"/>
              </a:ext>
            </a:extLst>
          </p:cNvPr>
          <p:cNvCxnSpPr>
            <a:cxnSpLocks/>
          </p:cNvCxnSpPr>
          <p:nvPr/>
        </p:nvCxnSpPr>
        <p:spPr>
          <a:xfrm>
            <a:off x="2200835" y="293437"/>
            <a:ext cx="0" cy="370415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B8E852BB-BCAF-450B-A8D5-5F1633490304}"/>
              </a:ext>
            </a:extLst>
          </p:cNvPr>
          <p:cNvSpPr/>
          <p:nvPr/>
        </p:nvSpPr>
        <p:spPr>
          <a:xfrm>
            <a:off x="258302" y="5816847"/>
            <a:ext cx="6236215" cy="372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2000"/>
              </a:lnSpc>
            </a:pPr>
            <a:r>
              <a:rPr lang="en-US" sz="1400" b="1" dirty="0"/>
              <a:t>Experiences:</a:t>
            </a:r>
          </a:p>
          <a:p>
            <a:pPr>
              <a:lnSpc>
                <a:spcPts val="2000"/>
              </a:lnSpc>
            </a:pPr>
            <a:r>
              <a:rPr lang="en-US" sz="1400" i="1" dirty="0"/>
              <a:t>Summer Intern / Wuxi Murata Electronics Co., Ltd			Jul 2019 - Aug 2019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Developed RPA (Robot Process Automation) program for HR department;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Understood the industrial process of manufacturing;</a:t>
            </a:r>
          </a:p>
          <a:p>
            <a:pPr algn="just">
              <a:lnSpc>
                <a:spcPct val="150000"/>
              </a:lnSpc>
            </a:pPr>
            <a:r>
              <a:rPr lang="en-US" sz="1400" i="1" dirty="0"/>
              <a:t>Summer Intern / Shenzhen Skyworth-RGB Electronic Co Ltd	Jun 2019 - Jul 2019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Acquired knowledge about management of huge project (As Embedded Middleware Team);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Acquired the proper program document writing and team management;</a:t>
            </a:r>
          </a:p>
          <a:p>
            <a:pPr algn="just">
              <a:lnSpc>
                <a:spcPts val="2000"/>
              </a:lnSpc>
            </a:pPr>
            <a:r>
              <a:rPr lang="en-US" sz="1400" i="1" dirty="0"/>
              <a:t>Electronic Engineer Trainee (Gap-Year Intern) / RF Tech Ltd       Aug 2018 - May 2019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Developed product of </a:t>
            </a:r>
            <a:r>
              <a:rPr lang="en-US" sz="1200" dirty="0" err="1"/>
              <a:t>LoRa</a:t>
            </a:r>
            <a:r>
              <a:rPr lang="en-US" sz="1200" dirty="0"/>
              <a:t>, NB-IoT and Product Development for Visualization Platform;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Manufactured PCB including Schematics, Layout and Soldering;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Firmware programming on IoT system of Self-service Library Station;</a:t>
            </a:r>
          </a:p>
          <a:p>
            <a:pPr algn="just">
              <a:lnSpc>
                <a:spcPts val="2000"/>
              </a:lnSpc>
            </a:pPr>
            <a:r>
              <a:rPr lang="en-US" sz="1400" i="1" dirty="0"/>
              <a:t>Summer Intern / </a:t>
            </a:r>
            <a:r>
              <a:rPr lang="en-US" sz="1400" i="1" dirty="0" err="1"/>
              <a:t>Nuctech</a:t>
            </a:r>
            <a:r>
              <a:rPr lang="en-US" sz="1400" i="1" dirty="0"/>
              <a:t> Company Limited				Jul 2018 - Aug 2018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Developed tools for desktop</a:t>
            </a:r>
            <a:r>
              <a:rPr lang="zh-TW" altLang="en-US" sz="1200" dirty="0"/>
              <a:t> </a:t>
            </a:r>
            <a:r>
              <a:rPr lang="en-US" altLang="zh-TW" sz="1200" dirty="0"/>
              <a:t>automation to speed up markup process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Acquired Experiences in Prepared work of Machine Learning and data collation with analysis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D5C50BF-7B86-45B5-9A7A-984233CC8154}"/>
              </a:ext>
            </a:extLst>
          </p:cNvPr>
          <p:cNvSpPr/>
          <p:nvPr/>
        </p:nvSpPr>
        <p:spPr>
          <a:xfrm>
            <a:off x="661476" y="2175089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黃子豪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80AEBCA-4901-4CF0-9247-A18388D46F4E}"/>
              </a:ext>
            </a:extLst>
          </p:cNvPr>
          <p:cNvCxnSpPr>
            <a:cxnSpLocks/>
          </p:cNvCxnSpPr>
          <p:nvPr/>
        </p:nvCxnSpPr>
        <p:spPr>
          <a:xfrm>
            <a:off x="323729" y="9594847"/>
            <a:ext cx="61707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7493B556-428E-45AA-8EBA-3A596A567656}"/>
              </a:ext>
            </a:extLst>
          </p:cNvPr>
          <p:cNvSpPr/>
          <p:nvPr/>
        </p:nvSpPr>
        <p:spPr>
          <a:xfrm>
            <a:off x="2322317" y="2703917"/>
            <a:ext cx="3571156" cy="1725729"/>
          </a:xfrm>
          <a:prstGeom prst="rect">
            <a:avLst/>
          </a:prstGeom>
        </p:spPr>
        <p:txBody>
          <a:bodyPr wrap="square" numCol="1" spcCol="4572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b="1" dirty="0"/>
              <a:t>Hands-on Project: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Ball robot with PIC18F46K22 w/ Bluetooth control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Robot car with STM32F103C8T6 line following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Monitor rotation assistant w/ Arduino Pro Micro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Personal Website w/ GitHub, JavaScript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7D4F1B2-19D9-4290-B304-2016F98DA8F0}"/>
              </a:ext>
            </a:extLst>
          </p:cNvPr>
          <p:cNvGrpSpPr/>
          <p:nvPr/>
        </p:nvGrpSpPr>
        <p:grpSpPr>
          <a:xfrm>
            <a:off x="2297480" y="104398"/>
            <a:ext cx="4308298" cy="2203649"/>
            <a:chOff x="2288511" y="47322"/>
            <a:chExt cx="4764909" cy="2203649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70E5DEA-CAAE-4FE2-AF5E-9D65B30C2992}"/>
                </a:ext>
              </a:extLst>
            </p:cNvPr>
            <p:cNvSpPr txBox="1"/>
            <p:nvPr/>
          </p:nvSpPr>
          <p:spPr>
            <a:xfrm>
              <a:off x="2288511" y="47322"/>
              <a:ext cx="4525268" cy="21897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sz="1200" b="1" dirty="0"/>
                <a:t>Education:</a:t>
              </a:r>
            </a:p>
            <a:p>
              <a:pPr algn="just">
                <a:lnSpc>
                  <a:spcPct val="150000"/>
                </a:lnSpc>
              </a:pPr>
              <a:r>
                <a:rPr lang="en-US" sz="1200" dirty="0"/>
                <a:t>The Hong Kong University of Science and Technology [2020+]</a:t>
              </a:r>
            </a:p>
            <a:p>
              <a:pPr algn="just">
                <a:lnSpc>
                  <a:spcPct val="150000"/>
                </a:lnSpc>
              </a:pPr>
              <a:r>
                <a:rPr lang="en-US" sz="1200" i="1" dirty="0"/>
                <a:t>MSc in Big Data Technology</a:t>
              </a:r>
            </a:p>
            <a:p>
              <a:pPr algn="just">
                <a:lnSpc>
                  <a:spcPct val="150000"/>
                </a:lnSpc>
              </a:pPr>
              <a:r>
                <a:rPr lang="en-US" sz="1200" dirty="0"/>
                <a:t>The Hong Kong Polytechnic University [2015 – 2020(planned)]</a:t>
              </a:r>
            </a:p>
            <a:p>
              <a:pPr algn="just">
                <a:lnSpc>
                  <a:spcPct val="150000"/>
                </a:lnSpc>
              </a:pPr>
              <a:r>
                <a:rPr lang="en-US" sz="1100" i="1" dirty="0"/>
                <a:t>BEng(Hons) in Electronic and Information Engineering, [WGPA </a:t>
              </a:r>
              <a:r>
                <a:rPr lang="en-US" altLang="zh-TW" sz="1100" i="1" dirty="0"/>
                <a:t>:</a:t>
              </a:r>
              <a:r>
                <a:rPr lang="en-US" sz="1100" i="1" dirty="0"/>
                <a:t> 3.42]</a:t>
              </a:r>
            </a:p>
            <a:p>
              <a:pPr marL="171450" indent="-17145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100" dirty="0"/>
                <a:t>Circuit Analysis and </a:t>
              </a:r>
              <a:r>
                <a:rPr lang="en-US" altLang="zh-HK" sz="1100" dirty="0"/>
                <a:t>Logic Design</a:t>
              </a:r>
              <a:endParaRPr lang="en-US" sz="1100" dirty="0"/>
            </a:p>
            <a:p>
              <a:pPr marL="171450" indent="-17145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100" dirty="0"/>
                <a:t>Embedded System Programming</a:t>
              </a:r>
            </a:p>
            <a:p>
              <a:pPr marL="171450" indent="-17145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100" dirty="0"/>
                <a:t>Machine Learning and IoT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A4F21F1-D6B4-4C37-B691-7DB5B64CFC29}"/>
                </a:ext>
              </a:extLst>
            </p:cNvPr>
            <p:cNvSpPr/>
            <p:nvPr/>
          </p:nvSpPr>
          <p:spPr>
            <a:xfrm>
              <a:off x="4695599" y="1423116"/>
              <a:ext cx="2357821" cy="8278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HK" sz="1100" dirty="0"/>
                <a:t>PCB Design and manufacturing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HK" sz="1100" dirty="0"/>
                <a:t>Microcontroller System and Interface Design</a:t>
              </a:r>
            </a:p>
          </p:txBody>
        </p:sp>
      </p:grpSp>
      <p:pic>
        <p:nvPicPr>
          <p:cNvPr id="15" name="Picture 14">
            <a:hlinkClick r:id="rId3" tooltip="Personal Website"/>
            <a:extLst>
              <a:ext uri="{FF2B5EF4-FFF2-40B4-BE49-F238E27FC236}">
                <a16:creationId xmlns:a16="http://schemas.microsoft.com/office/drawing/2014/main" id="{3420AA25-A4A4-40B3-B2FC-6AE048583B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5762" y="154618"/>
            <a:ext cx="1777408" cy="1777408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C8089458-BC81-430D-A7AA-2AF6B65AD3FB}"/>
              </a:ext>
            </a:extLst>
          </p:cNvPr>
          <p:cNvGrpSpPr/>
          <p:nvPr/>
        </p:nvGrpSpPr>
        <p:grpSpPr>
          <a:xfrm>
            <a:off x="301173" y="2676369"/>
            <a:ext cx="160714" cy="1234726"/>
            <a:chOff x="297884" y="3095314"/>
            <a:chExt cx="160714" cy="1234726"/>
          </a:xfrm>
        </p:grpSpPr>
        <p:pic>
          <p:nvPicPr>
            <p:cNvPr id="37" name="圖片 10">
              <a:extLst>
                <a:ext uri="{FF2B5EF4-FFF2-40B4-BE49-F238E27FC236}">
                  <a16:creationId xmlns:a16="http://schemas.microsoft.com/office/drawing/2014/main" id="{448C07C6-3B0B-45ED-A769-4389E36DB9B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0194" y="4191636"/>
              <a:ext cx="138404" cy="138404"/>
            </a:xfrm>
            <a:prstGeom prst="rect">
              <a:avLst/>
            </a:prstGeom>
          </p:spPr>
        </p:pic>
        <p:pic>
          <p:nvPicPr>
            <p:cNvPr id="68" name="Graphic 67">
              <a:extLst>
                <a:ext uri="{FF2B5EF4-FFF2-40B4-BE49-F238E27FC236}">
                  <a16:creationId xmlns:a16="http://schemas.microsoft.com/office/drawing/2014/main" id="{7FB7D4F7-1511-438C-BF25-0E56D61BB51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22721" y="3095314"/>
              <a:ext cx="133350" cy="157852"/>
            </a:xfrm>
            <a:prstGeom prst="rect">
              <a:avLst/>
            </a:prstGeom>
          </p:spPr>
        </p:pic>
        <p:pic>
          <p:nvPicPr>
            <p:cNvPr id="64" name="Graphic 63">
              <a:extLst>
                <a:ext uri="{FF2B5EF4-FFF2-40B4-BE49-F238E27FC236}">
                  <a16:creationId xmlns:a16="http://schemas.microsoft.com/office/drawing/2014/main" id="{7CCDAB96-AE59-468D-8412-AC151E31291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97884" y="3360301"/>
              <a:ext cx="133350" cy="157852"/>
            </a:xfrm>
            <a:prstGeom prst="rect">
              <a:avLst/>
            </a:prstGeom>
          </p:spPr>
        </p:pic>
        <p:pic>
          <p:nvPicPr>
            <p:cNvPr id="62" name="Graphic 61">
              <a:extLst>
                <a:ext uri="{FF2B5EF4-FFF2-40B4-BE49-F238E27FC236}">
                  <a16:creationId xmlns:a16="http://schemas.microsoft.com/office/drawing/2014/main" id="{BC47B899-55AE-435A-9C6D-AFE87719BC2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04907" y="3623375"/>
              <a:ext cx="151976" cy="157853"/>
            </a:xfrm>
            <a:prstGeom prst="rect">
              <a:avLst/>
            </a:prstGeom>
          </p:spPr>
        </p:pic>
        <p:pic>
          <p:nvPicPr>
            <p:cNvPr id="60" name="Graphic 59">
              <a:extLst>
                <a:ext uri="{FF2B5EF4-FFF2-40B4-BE49-F238E27FC236}">
                  <a16:creationId xmlns:a16="http://schemas.microsoft.com/office/drawing/2014/main" id="{2EC5EE79-E8CB-4480-84C2-7A08E7E9CEF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03582" y="3914588"/>
              <a:ext cx="148794" cy="156070"/>
            </a:xfrm>
            <a:prstGeom prst="rect">
              <a:avLst/>
            </a:prstGeom>
          </p:spPr>
        </p:pic>
      </p:grpSp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7CAEC992-8EA8-4307-8017-78CCC06C68F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7" y="9617174"/>
            <a:ext cx="1869281" cy="183252"/>
          </a:xfrm>
        </p:spPr>
        <p:txBody>
          <a:bodyPr/>
          <a:lstStyle/>
          <a:p>
            <a:fld id="{85F76A26-4E0C-46E1-B366-89122119BFFF}" type="datetime5">
              <a:rPr lang="en-US" altLang="zh-HK" sz="1000" smtClean="0"/>
              <a:t>9-Oct-22</a:t>
            </a:fld>
            <a:r>
              <a:rPr lang="en-US" altLang="zh-HK" sz="1000"/>
              <a:t> </a:t>
            </a:r>
            <a:r>
              <a:rPr lang="en-US" altLang="zh-HK" dirty="0"/>
              <a:t>[</a:t>
            </a:r>
            <a:r>
              <a:rPr lang="en-US" altLang="zh-HK" u="sng" dirty="0"/>
              <a:t>cenzwong.github.io/CV</a:t>
            </a:r>
            <a:r>
              <a:rPr lang="en-US" altLang="zh-HK" dirty="0"/>
              <a:t>]</a:t>
            </a:r>
            <a:endParaRPr lang="en-US" sz="1000" dirty="0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C80F4FB5-A1F7-4CC7-A14A-0EB01BDB0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370A832A-5FBC-415E-BF90-DF8B16085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TW" altLang="en-US" sz="800"/>
              <a:t>履歷</a:t>
            </a:r>
            <a:r>
              <a:rPr lang="en-US" altLang="zh-TW" sz="800"/>
              <a:t>/</a:t>
            </a:r>
            <a:r>
              <a:rPr lang="en-US" altLang="zh-HK"/>
              <a:t> Curriculum Vitae</a:t>
            </a:r>
            <a:endParaRPr lang="en-US" dirty="0"/>
          </a:p>
        </p:txBody>
      </p:sp>
      <p:graphicFrame>
        <p:nvGraphicFramePr>
          <p:cNvPr id="23" name="Table 23">
            <a:extLst>
              <a:ext uri="{FF2B5EF4-FFF2-40B4-BE49-F238E27FC236}">
                <a16:creationId xmlns:a16="http://schemas.microsoft.com/office/drawing/2014/main" id="{42991CC0-8A20-4DAC-8E5E-DA97636DD5B7}"/>
              </a:ext>
            </a:extLst>
          </p:cNvPr>
          <p:cNvGraphicFramePr>
            <a:graphicFrameLocks noGrp="1"/>
          </p:cNvGraphicFramePr>
          <p:nvPr/>
        </p:nvGraphicFramePr>
        <p:xfrm>
          <a:off x="398516" y="2648040"/>
          <a:ext cx="1826458" cy="13495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6458">
                  <a:extLst>
                    <a:ext uri="{9D8B030D-6E8A-4147-A177-3AD203B41FA5}">
                      <a16:colId xmlns:a16="http://schemas.microsoft.com/office/drawing/2014/main" val="2661800245"/>
                    </a:ext>
                  </a:extLst>
                </a:gridCol>
              </a:tblGrid>
              <a:tr h="269911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1100" dirty="0"/>
                        <a:t>: cenz@engineer.com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386130"/>
                  </a:ext>
                </a:extLst>
              </a:tr>
              <a:tr h="269911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altLang="zh-HK" sz="1100" dirty="0"/>
                        <a:t>: +852 6158 5094 </a:t>
                      </a:r>
                      <a:endParaRPr lang="zh-HK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6845199"/>
                  </a:ext>
                </a:extLst>
              </a:tr>
              <a:tr h="269911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altLang="zh-HK" sz="1100" dirty="0"/>
                        <a:t>: Cenz</a:t>
                      </a:r>
                      <a:endParaRPr lang="zh-HK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494747"/>
                  </a:ext>
                </a:extLst>
              </a:tr>
              <a:tr h="269911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1100" dirty="0"/>
                        <a:t>: linkedin.com/in/</a:t>
                      </a:r>
                      <a:r>
                        <a:rPr lang="en-US" altLang="zh-HK" sz="1100" dirty="0" err="1"/>
                        <a:t>CenzWong</a:t>
                      </a:r>
                      <a:endParaRPr lang="en-US" altLang="zh-HK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5239770"/>
                  </a:ext>
                </a:extLst>
              </a:tr>
              <a:tr h="269911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altLang="zh-HK" sz="1100" dirty="0"/>
                        <a:t>: cenzwong.github.io</a:t>
                      </a:r>
                      <a:endParaRPr lang="zh-HK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8927685"/>
                  </a:ext>
                </a:extLst>
              </a:tr>
            </a:tbl>
          </a:graphicData>
        </a:graphic>
      </p:graphicFrame>
      <p:sp>
        <p:nvSpPr>
          <p:cNvPr id="2" name="矩形 1">
            <a:extLst>
              <a:ext uri="{FF2B5EF4-FFF2-40B4-BE49-F238E27FC236}">
                <a16:creationId xmlns:a16="http://schemas.microsoft.com/office/drawing/2014/main" id="{C2BBDDE0-E12D-450D-B5CD-38C422312550}"/>
              </a:ext>
            </a:extLst>
          </p:cNvPr>
          <p:cNvSpPr/>
          <p:nvPr/>
        </p:nvSpPr>
        <p:spPr>
          <a:xfrm>
            <a:off x="8009282" y="438028"/>
            <a:ext cx="3429000" cy="34881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2000"/>
              </a:lnSpc>
            </a:pPr>
            <a:endParaRPr lang="en-US" dirty="0"/>
          </a:p>
        </p:txBody>
      </p: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39D36366-535F-444A-AC3B-C9C96FDF3399}"/>
              </a:ext>
            </a:extLst>
          </p:cNvPr>
          <p:cNvGrpSpPr/>
          <p:nvPr/>
        </p:nvGrpSpPr>
        <p:grpSpPr>
          <a:xfrm>
            <a:off x="258302" y="4034354"/>
            <a:ext cx="6262572" cy="1729340"/>
            <a:chOff x="245762" y="4062121"/>
            <a:chExt cx="6262572" cy="1729340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ED3D2A49-5DD0-48F5-8193-53ADD95A7304}"/>
                </a:ext>
              </a:extLst>
            </p:cNvPr>
            <p:cNvSpPr txBox="1"/>
            <p:nvPr/>
          </p:nvSpPr>
          <p:spPr>
            <a:xfrm>
              <a:off x="245762" y="4062121"/>
              <a:ext cx="6248755" cy="17257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HK" sz="1200" b="1" dirty="0"/>
                <a:t>Activities: </a:t>
              </a:r>
            </a:p>
            <a:p>
              <a:pPr>
                <a:lnSpc>
                  <a:spcPct val="150000"/>
                </a:lnSpc>
              </a:pPr>
              <a:r>
                <a:rPr lang="en-US" altLang="zh-HK" sz="1200" dirty="0" err="1"/>
                <a:t>Finspire</a:t>
              </a:r>
              <a:r>
                <a:rPr lang="en-US" altLang="zh-HK" sz="1200" dirty="0"/>
                <a:t> Online Hackathon 2020;</a:t>
              </a:r>
            </a:p>
            <a:p>
              <a:pPr>
                <a:lnSpc>
                  <a:spcPct val="150000"/>
                </a:lnSpc>
              </a:pPr>
              <a:r>
                <a:rPr lang="en-US" altLang="zh-HK" sz="1200" dirty="0" err="1"/>
                <a:t>SmarTone</a:t>
              </a:r>
              <a:r>
                <a:rPr lang="en-US" altLang="zh-HK" sz="1200" dirty="0"/>
                <a:t> Hackathon 2019;</a:t>
              </a:r>
            </a:p>
            <a:p>
              <a:pPr>
                <a:lnSpc>
                  <a:spcPct val="150000"/>
                </a:lnSpc>
              </a:pPr>
              <a:r>
                <a:rPr lang="en-US" altLang="zh-HK" sz="1200" dirty="0" err="1"/>
                <a:t>Hard@UST</a:t>
              </a:r>
              <a:r>
                <a:rPr lang="en-US" altLang="zh-HK" sz="1200" dirty="0"/>
                <a:t> - Finalist;          	</a:t>
              </a:r>
              <a:endParaRPr lang="en-US" altLang="zh-HK" sz="1200" i="1" dirty="0"/>
            </a:p>
            <a:p>
              <a:pPr>
                <a:lnSpc>
                  <a:spcPct val="150000"/>
                </a:lnSpc>
              </a:pPr>
              <a:r>
                <a:rPr lang="en-US" altLang="zh-HK" sz="1200" dirty="0"/>
                <a:t>Bauhinia Valley – Most Commercial Potential Award;</a:t>
              </a:r>
            </a:p>
            <a:p>
              <a:pPr>
                <a:lnSpc>
                  <a:spcPct val="150000"/>
                </a:lnSpc>
              </a:pPr>
              <a:r>
                <a:rPr lang="en-US" altLang="zh-HK" sz="1200" dirty="0"/>
                <a:t>Project </a:t>
              </a:r>
              <a:r>
                <a:rPr lang="en-US" altLang="zh-HK" sz="1200" dirty="0" err="1"/>
                <a:t>STARS@PolyU</a:t>
              </a:r>
              <a:r>
                <a:rPr lang="en-US" altLang="zh-HK" sz="1200" dirty="0"/>
                <a:t> – Gold Award</a:t>
              </a:r>
              <a:endParaRPr lang="en-US" altLang="zh-HK" sz="1200" i="1" dirty="0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DF6F32C6-E585-4B65-B67C-53B3C8E556B9}"/>
                </a:ext>
              </a:extLst>
            </p:cNvPr>
            <p:cNvSpPr/>
            <p:nvPr/>
          </p:nvSpPr>
          <p:spPr>
            <a:xfrm>
              <a:off x="2195679" y="4342731"/>
              <a:ext cx="4312655" cy="14487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171450" indent="-171450" algn="r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en-US" altLang="zh-HK" sz="1200" i="1" dirty="0"/>
                <a:t>Couple Spending Companion</a:t>
              </a:r>
              <a:r>
                <a:rPr lang="en-US" altLang="zh-HK" sz="1200" dirty="0"/>
                <a:t> </a:t>
              </a:r>
            </a:p>
            <a:p>
              <a:pPr marL="171450" indent="-171450" algn="r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en-US" altLang="zh-HK" sz="1200" i="1" dirty="0"/>
                <a:t>Machine Learning assisted gesture recognition on Web using JS;</a:t>
              </a:r>
              <a:endParaRPr lang="en-US" altLang="zh-HK" sz="1200" dirty="0"/>
            </a:p>
            <a:p>
              <a:pPr marL="171450" indent="-171450" algn="r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en-US" altLang="zh-HK" sz="1200" i="1" dirty="0"/>
                <a:t>Automatic Pizza making machine</a:t>
              </a:r>
            </a:p>
            <a:p>
              <a:pPr marL="171450" indent="-171450" algn="r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en-US" altLang="zh-HK" sz="1200" i="1" dirty="0"/>
                <a:t>Smart glasses business model;</a:t>
              </a:r>
            </a:p>
            <a:p>
              <a:pPr marL="171450" indent="-171450" algn="r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en-US" altLang="zh-HK" sz="1200" i="1" dirty="0"/>
                <a:t>Cambodia, Myanmar Exchange;</a:t>
              </a:r>
            </a:p>
          </p:txBody>
        </p:sp>
      </p:grp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3268E1CA-0490-4F8F-9BD5-9DDE8042E656}"/>
              </a:ext>
            </a:extLst>
          </p:cNvPr>
          <p:cNvCxnSpPr>
            <a:cxnSpLocks/>
          </p:cNvCxnSpPr>
          <p:nvPr/>
        </p:nvCxnSpPr>
        <p:spPr>
          <a:xfrm>
            <a:off x="2378218" y="984250"/>
            <a:ext cx="4289282" cy="0"/>
          </a:xfrm>
          <a:prstGeom prst="line">
            <a:avLst/>
          </a:prstGeom>
          <a:ln w="9525" cap="flat" cmpd="sng" algn="ctr">
            <a:solidFill>
              <a:schemeClr val="bg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0E1F0560-434F-4407-B13C-212812677EDF}"/>
              </a:ext>
            </a:extLst>
          </p:cNvPr>
          <p:cNvCxnSpPr>
            <a:cxnSpLocks/>
          </p:cNvCxnSpPr>
          <p:nvPr/>
        </p:nvCxnSpPr>
        <p:spPr>
          <a:xfrm>
            <a:off x="2365518" y="2384125"/>
            <a:ext cx="4289282" cy="0"/>
          </a:xfrm>
          <a:prstGeom prst="line">
            <a:avLst/>
          </a:prstGeom>
          <a:ln w="9525" cap="flat" cmpd="sng" algn="ctr">
            <a:solidFill>
              <a:schemeClr val="bg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F196C80E-3582-4EDF-8121-06A4F7C5A593}"/>
              </a:ext>
            </a:extLst>
          </p:cNvPr>
          <p:cNvSpPr/>
          <p:nvPr/>
        </p:nvSpPr>
        <p:spPr>
          <a:xfrm>
            <a:off x="2361688" y="2402164"/>
            <a:ext cx="437958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Earned IBM AI Engineering Professional Certificate @ Coursera</a:t>
            </a:r>
          </a:p>
        </p:txBody>
      </p:sp>
      <p:sp>
        <p:nvSpPr>
          <p:cNvPr id="31" name="矩形 30">
            <a:hlinkClick r:id="rId14"/>
            <a:extLst>
              <a:ext uri="{FF2B5EF4-FFF2-40B4-BE49-F238E27FC236}">
                <a16:creationId xmlns:a16="http://schemas.microsoft.com/office/drawing/2014/main" id="{A9A256B6-93D9-41ED-951D-603017C2D9EA}"/>
              </a:ext>
            </a:extLst>
          </p:cNvPr>
          <p:cNvSpPr/>
          <p:nvPr/>
        </p:nvSpPr>
        <p:spPr>
          <a:xfrm>
            <a:off x="471487" y="9617174"/>
            <a:ext cx="1647941" cy="1984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271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erson wearing glasses&#10;&#10;Description generated with very high confidence">
            <a:extLst>
              <a:ext uri="{FF2B5EF4-FFF2-40B4-BE49-F238E27FC236}">
                <a16:creationId xmlns:a16="http://schemas.microsoft.com/office/drawing/2014/main" id="{03DA02E8-6F99-4A40-9240-3FA13BFC68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9" t="-335" r="819" b="20562"/>
          <a:stretch/>
        </p:blipFill>
        <p:spPr>
          <a:xfrm>
            <a:off x="-1665144" y="492235"/>
            <a:ext cx="1217841" cy="1217841"/>
          </a:xfrm>
          <a:prstGeom prst="ellipse">
            <a:avLst/>
          </a:prstGeom>
          <a:ln w="635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9C7526A-4CF9-4457-8689-0B1E8032C87B}"/>
              </a:ext>
            </a:extLst>
          </p:cNvPr>
          <p:cNvCxnSpPr>
            <a:cxnSpLocks/>
          </p:cNvCxnSpPr>
          <p:nvPr/>
        </p:nvCxnSpPr>
        <p:spPr>
          <a:xfrm>
            <a:off x="2227489" y="67078"/>
            <a:ext cx="0" cy="416771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70E5DEA-CAAE-4FE2-AF5E-9D65B30C2992}"/>
              </a:ext>
            </a:extLst>
          </p:cNvPr>
          <p:cNvSpPr txBox="1"/>
          <p:nvPr/>
        </p:nvSpPr>
        <p:spPr>
          <a:xfrm>
            <a:off x="2327381" y="108010"/>
            <a:ext cx="4497331" cy="2255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1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教育程度</a:t>
            </a:r>
            <a:r>
              <a:rPr lang="en-US" sz="1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algn="just">
              <a:lnSpc>
                <a:spcPct val="150000"/>
              </a:lnSpc>
            </a:pP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香港科技大學</a:t>
            </a: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				[2020+]</a:t>
            </a:r>
          </a:p>
          <a:p>
            <a:pPr algn="just">
              <a:lnSpc>
                <a:spcPct val="150000"/>
              </a:lnSpc>
            </a:pP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大數據技術理學碩士</a:t>
            </a:r>
            <a:endParaRPr lang="en-US" altLang="zh-TW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just">
              <a:lnSpc>
                <a:spcPct val="150000"/>
              </a:lnSpc>
            </a:pP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香港理工大學</a:t>
            </a:r>
            <a:r>
              <a:rPr 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				[9/2015 –</a:t>
            </a: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2020</a:t>
            </a:r>
            <a:r>
              <a:rPr 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]</a:t>
            </a:r>
          </a:p>
          <a:p>
            <a:pPr algn="just">
              <a:lnSpc>
                <a:spcPct val="150000"/>
              </a:lnSpc>
            </a:pP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電子及資訊工程學（榮譽）工學士學位 </a:t>
            </a: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		[</a:t>
            </a:r>
            <a:r>
              <a:rPr lang="en-US" altLang="zh-TW" sz="1200" dirty="0">
                <a:ea typeface="標楷體" panose="03000509000000000000" pitchFamily="65" charset="-120"/>
              </a:rPr>
              <a:t>WGPA:3.42</a:t>
            </a: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]</a:t>
            </a:r>
            <a:endParaRPr lang="en-US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電路分析</a:t>
            </a:r>
            <a:endParaRPr lang="en-US" altLang="zh-TW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電腦程式設計</a:t>
            </a:r>
            <a:endParaRPr lang="en-US" altLang="zh-CN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邏輯設計</a:t>
            </a:r>
            <a:endParaRPr lang="en-US" altLang="zh-CN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8E852BB-BCAF-450B-A8D5-5F1633490304}"/>
              </a:ext>
            </a:extLst>
          </p:cNvPr>
          <p:cNvSpPr/>
          <p:nvPr/>
        </p:nvSpPr>
        <p:spPr>
          <a:xfrm>
            <a:off x="302583" y="5041498"/>
            <a:ext cx="6236215" cy="45756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75000"/>
              </a:lnSpc>
            </a:pPr>
            <a:r>
              <a:rPr lang="zh-TW" altLang="en-US" sz="1200" b="1" dirty="0"/>
              <a:t>工作經驗：</a:t>
            </a:r>
            <a:endParaRPr lang="en-US" altLang="zh-TW" sz="1200" b="1" dirty="0"/>
          </a:p>
          <a:p>
            <a:pPr algn="just">
              <a:lnSpc>
                <a:spcPct val="175000"/>
              </a:lnSpc>
            </a:pPr>
            <a:r>
              <a:rPr lang="zh-TW" altLang="en-US" sz="1200" b="1" dirty="0"/>
              <a:t>暑期實習 － 日本村田電子有限公司</a:t>
            </a:r>
            <a:r>
              <a:rPr lang="zh-TW" altLang="en-US" sz="1200" dirty="0"/>
              <a:t>（</a:t>
            </a:r>
            <a:r>
              <a:rPr lang="zh-TW" altLang="en-US" sz="1200" b="1" dirty="0"/>
              <a:t>無錫</a:t>
            </a:r>
            <a:r>
              <a:rPr lang="zh-TW" altLang="en-US" sz="1200" dirty="0"/>
              <a:t>） </a:t>
            </a:r>
            <a:r>
              <a:rPr lang="en-US" altLang="zh-TW" sz="1200" b="1" dirty="0"/>
              <a:t>			</a:t>
            </a:r>
            <a:r>
              <a:rPr lang="en-US" altLang="zh-HK" sz="1200" dirty="0"/>
              <a:t> 	7/2019 </a:t>
            </a:r>
            <a:r>
              <a:rPr lang="zh-TW" altLang="en-US" sz="1200" dirty="0"/>
              <a:t>－</a:t>
            </a:r>
            <a:r>
              <a:rPr lang="en-US" altLang="zh-HK" sz="1200" dirty="0"/>
              <a:t> 8/2019</a:t>
            </a:r>
            <a:endParaRPr lang="en-US" altLang="zh-TW" sz="1200" b="1" dirty="0"/>
          </a:p>
          <a:p>
            <a:pPr marL="171450" indent="-171450" algn="just">
              <a:lnSpc>
                <a:spcPct val="175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開發</a:t>
            </a:r>
            <a:r>
              <a:rPr lang="en-US" altLang="zh-TW" sz="1200" dirty="0"/>
              <a:t>RPA</a:t>
            </a:r>
            <a:r>
              <a:rPr lang="zh-TW" altLang="en-US" sz="1200" dirty="0"/>
              <a:t>（機器人過程自動化）程序</a:t>
            </a:r>
            <a:r>
              <a:rPr lang="en-US" altLang="zh-TW" sz="1200" dirty="0"/>
              <a:t>;</a:t>
            </a:r>
          </a:p>
          <a:p>
            <a:pPr marL="171450" indent="-171450" algn="just">
              <a:lnSpc>
                <a:spcPct val="175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了解公司的管理文化</a:t>
            </a:r>
            <a:r>
              <a:rPr lang="en-US" altLang="zh-TW" sz="1200" dirty="0"/>
              <a:t>;</a:t>
            </a:r>
          </a:p>
          <a:p>
            <a:pPr algn="just">
              <a:lnSpc>
                <a:spcPct val="175000"/>
              </a:lnSpc>
            </a:pPr>
            <a:r>
              <a:rPr lang="zh-TW" altLang="en-US" sz="1200" b="1" dirty="0"/>
              <a:t>暑期實習 </a:t>
            </a:r>
            <a:r>
              <a:rPr lang="zh-TW" altLang="en-US" sz="1200" dirty="0"/>
              <a:t>（</a:t>
            </a:r>
            <a:r>
              <a:rPr lang="zh-TW" altLang="en-US" sz="1200" b="1" dirty="0"/>
              <a:t>嵌入式中間件軟體組</a:t>
            </a:r>
            <a:r>
              <a:rPr lang="zh-TW" altLang="en-US" sz="1200" dirty="0"/>
              <a:t>） </a:t>
            </a:r>
            <a:r>
              <a:rPr lang="zh-TW" altLang="en-US" sz="1200" b="1" dirty="0"/>
              <a:t>－</a:t>
            </a:r>
            <a:r>
              <a:rPr lang="en-US" altLang="zh-TW" sz="1200" b="1" dirty="0"/>
              <a:t> </a:t>
            </a:r>
            <a:r>
              <a:rPr lang="zh-TW" altLang="en-US" sz="1200" b="1" dirty="0"/>
              <a:t>深圳創維</a:t>
            </a:r>
            <a:r>
              <a:rPr lang="en-US" altLang="zh-TW" sz="1200" b="1" dirty="0"/>
              <a:t>-RGB</a:t>
            </a:r>
            <a:r>
              <a:rPr lang="zh-TW" altLang="en-US" sz="1200" b="1" dirty="0"/>
              <a:t>電子有限公司</a:t>
            </a:r>
            <a:r>
              <a:rPr lang="en-US" altLang="zh-TW" sz="1200" b="1" dirty="0"/>
              <a:t>	</a:t>
            </a:r>
            <a:r>
              <a:rPr lang="en-US" altLang="zh-TW" sz="1200" dirty="0"/>
              <a:t>6/2019 </a:t>
            </a:r>
            <a:r>
              <a:rPr lang="zh-TW" altLang="en-US" sz="1200" b="1" dirty="0"/>
              <a:t>－</a:t>
            </a:r>
            <a:r>
              <a:rPr lang="en-US" altLang="zh-TW" sz="1200" dirty="0"/>
              <a:t> 7/2019</a:t>
            </a:r>
          </a:p>
          <a:p>
            <a:pPr marL="171450" indent="-171450" algn="just">
              <a:lnSpc>
                <a:spcPct val="175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了解有關大型項目的管理</a:t>
            </a:r>
            <a:r>
              <a:rPr lang="en-US" altLang="zh-TW" sz="1200" dirty="0"/>
              <a:t>;</a:t>
            </a:r>
          </a:p>
          <a:p>
            <a:pPr marL="171450" indent="-171450" algn="just">
              <a:lnSpc>
                <a:spcPct val="175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學習適當的程序文檔編寫和團隊管理</a:t>
            </a:r>
            <a:r>
              <a:rPr lang="en-US" altLang="zh-TW" sz="1200" dirty="0"/>
              <a:t>;</a:t>
            </a:r>
          </a:p>
          <a:p>
            <a:pPr algn="just">
              <a:lnSpc>
                <a:spcPct val="175000"/>
              </a:lnSpc>
            </a:pPr>
            <a:r>
              <a:rPr lang="zh-TW" altLang="en-US" sz="1200" b="1" dirty="0"/>
              <a:t>電子工程師實習生 </a:t>
            </a:r>
            <a:r>
              <a:rPr lang="zh-TW" altLang="en-US" sz="1200" dirty="0"/>
              <a:t>（</a:t>
            </a:r>
            <a:r>
              <a:rPr lang="zh-TW" altLang="en-US" sz="1200" b="1" dirty="0"/>
              <a:t>空檔年實習生</a:t>
            </a:r>
            <a:r>
              <a:rPr lang="zh-TW" altLang="en-US" sz="1200" dirty="0"/>
              <a:t>）</a:t>
            </a:r>
            <a:r>
              <a:rPr lang="zh-TW" altLang="en-US" sz="1200" b="1" dirty="0"/>
              <a:t> － 智控系統有限公司</a:t>
            </a:r>
            <a:r>
              <a:rPr lang="en-US" altLang="zh-TW" sz="1200" b="1" dirty="0"/>
              <a:t>		</a:t>
            </a:r>
            <a:r>
              <a:rPr lang="en-US" altLang="zh-TW" sz="1200" dirty="0"/>
              <a:t>8/2018 </a:t>
            </a:r>
            <a:r>
              <a:rPr lang="zh-TW" altLang="en-US" sz="1200" dirty="0"/>
              <a:t>－ </a:t>
            </a:r>
            <a:r>
              <a:rPr lang="en-US" altLang="zh-TW" sz="1200" dirty="0"/>
              <a:t>5/2019</a:t>
            </a:r>
          </a:p>
          <a:p>
            <a:pPr marL="171450" indent="-171450" algn="just">
              <a:lnSpc>
                <a:spcPct val="175000"/>
              </a:lnSpc>
              <a:buFont typeface="Arial" panose="020B0604020202020204" pitchFamily="34" charset="0"/>
              <a:buChar char="•"/>
            </a:pPr>
            <a:r>
              <a:rPr lang="en-US" altLang="zh-TW" sz="1200" dirty="0" err="1"/>
              <a:t>LoRa</a:t>
            </a:r>
            <a:r>
              <a:rPr lang="zh-TW" altLang="en-US" sz="1200" dirty="0"/>
              <a:t>，</a:t>
            </a:r>
            <a:r>
              <a:rPr lang="en-US" altLang="zh-TW" sz="1200" dirty="0"/>
              <a:t>NB-IoT</a:t>
            </a:r>
            <a:r>
              <a:rPr lang="zh-TW" altLang="en-US" sz="1200" dirty="0"/>
              <a:t>，物聯網數據可視化平台的產品開發</a:t>
            </a:r>
            <a:r>
              <a:rPr lang="en-US" altLang="zh-TW" sz="1200" dirty="0"/>
              <a:t>;</a:t>
            </a:r>
          </a:p>
          <a:p>
            <a:pPr marL="171450" indent="-171450" algn="just">
              <a:lnSpc>
                <a:spcPct val="175000"/>
              </a:lnSpc>
              <a:buFont typeface="Arial" panose="020B0604020202020204" pitchFamily="34" charset="0"/>
              <a:buChar char="•"/>
            </a:pPr>
            <a:r>
              <a:rPr lang="en-US" altLang="zh-TW" sz="1200" dirty="0"/>
              <a:t>PCB</a:t>
            </a:r>
            <a:r>
              <a:rPr lang="zh-TW" altLang="en-US" sz="1200" dirty="0"/>
              <a:t>設計，包括原理圖，佈局和焊接</a:t>
            </a:r>
            <a:r>
              <a:rPr lang="en-US" altLang="zh-TW" sz="1200" dirty="0"/>
              <a:t>;</a:t>
            </a:r>
          </a:p>
          <a:p>
            <a:pPr marL="171450" indent="-171450" algn="just">
              <a:lnSpc>
                <a:spcPct val="175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自助圖書館站物聯網系統的固件編程</a:t>
            </a:r>
            <a:r>
              <a:rPr lang="en-US" altLang="zh-TW" sz="1200" dirty="0"/>
              <a:t>;</a:t>
            </a:r>
          </a:p>
          <a:p>
            <a:pPr algn="just">
              <a:lnSpc>
                <a:spcPct val="175000"/>
              </a:lnSpc>
            </a:pPr>
            <a:r>
              <a:rPr lang="zh-TW" altLang="en-US" sz="1200" b="1" dirty="0"/>
              <a:t>暑期實習</a:t>
            </a:r>
            <a:r>
              <a:rPr lang="zh-TW" altLang="en-US" sz="1200" dirty="0"/>
              <a:t>（</a:t>
            </a:r>
            <a:r>
              <a:rPr lang="zh-TW" altLang="en-US" sz="1200" b="1" dirty="0"/>
              <a:t>毫米波產品部</a:t>
            </a:r>
            <a:r>
              <a:rPr lang="zh-TW" altLang="en-US" sz="1200" dirty="0"/>
              <a:t>） </a:t>
            </a:r>
            <a:r>
              <a:rPr lang="en-US" altLang="zh-TW" sz="1200" b="1" dirty="0"/>
              <a:t>- </a:t>
            </a:r>
            <a:r>
              <a:rPr lang="zh-TW" altLang="en-US" sz="1200" b="1" dirty="0"/>
              <a:t>同方威視技術股份有限公司</a:t>
            </a:r>
            <a:r>
              <a:rPr lang="en-US" altLang="zh-TW" sz="1200" dirty="0"/>
              <a:t>		7/2018 </a:t>
            </a:r>
            <a:r>
              <a:rPr lang="zh-TW" altLang="en-US" sz="1200" b="1" dirty="0"/>
              <a:t>－ </a:t>
            </a:r>
            <a:r>
              <a:rPr lang="en-US" altLang="zh-TW" sz="1200" dirty="0"/>
              <a:t>8/2018</a:t>
            </a:r>
          </a:p>
          <a:p>
            <a:pPr marL="171450" indent="-171450" algn="just">
              <a:lnSpc>
                <a:spcPct val="175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機器學習前期準備工作和數據整理與分析</a:t>
            </a:r>
            <a:r>
              <a:rPr lang="en-US" altLang="zh-TW" sz="1200" dirty="0"/>
              <a:t>;</a:t>
            </a:r>
          </a:p>
          <a:p>
            <a:pPr marL="171450" indent="-171450" algn="just">
              <a:lnSpc>
                <a:spcPct val="175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用於桌面自動化的工具構建</a:t>
            </a:r>
            <a:r>
              <a:rPr lang="en-US" altLang="zh-TW" sz="1200" dirty="0"/>
              <a:t>;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829991C-78D6-487C-B057-DF2B04367812}"/>
              </a:ext>
            </a:extLst>
          </p:cNvPr>
          <p:cNvGrpSpPr/>
          <p:nvPr/>
        </p:nvGrpSpPr>
        <p:grpSpPr>
          <a:xfrm>
            <a:off x="364773" y="2551341"/>
            <a:ext cx="1900621" cy="1615534"/>
            <a:chOff x="291328" y="2899329"/>
            <a:chExt cx="1900621" cy="1615534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C8C20D13-39A0-4FCB-B821-62AF4B470186}"/>
                </a:ext>
              </a:extLst>
            </p:cNvPr>
            <p:cNvGrpSpPr/>
            <p:nvPr/>
          </p:nvGrpSpPr>
          <p:grpSpPr>
            <a:xfrm>
              <a:off x="291328" y="2899329"/>
              <a:ext cx="1892314" cy="1411854"/>
              <a:chOff x="298892" y="3293777"/>
              <a:chExt cx="1892314" cy="1192702"/>
            </a:xfrm>
          </p:grpSpPr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AC649298-7A79-400A-B2CC-8AC638605BA2}"/>
                  </a:ext>
                </a:extLst>
              </p:cNvPr>
              <p:cNvGrpSpPr/>
              <p:nvPr/>
            </p:nvGrpSpPr>
            <p:grpSpPr>
              <a:xfrm>
                <a:off x="323729" y="3293777"/>
                <a:ext cx="1630616" cy="261610"/>
                <a:chOff x="426174" y="2136599"/>
                <a:chExt cx="1630616" cy="261610"/>
              </a:xfrm>
            </p:grpSpPr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FB00CA23-0874-4261-A4B9-A1C16EC87FA8}"/>
                    </a:ext>
                  </a:extLst>
                </p:cNvPr>
                <p:cNvSpPr txBox="1"/>
                <p:nvPr/>
              </p:nvSpPr>
              <p:spPr>
                <a:xfrm>
                  <a:off x="461538" y="2136599"/>
                  <a:ext cx="1595252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/>
                    <a:t> : cenz@engineer.com </a:t>
                  </a:r>
                </a:p>
              </p:txBody>
            </p:sp>
            <p:pic>
              <p:nvPicPr>
                <p:cNvPr id="3" name="Graphic 2">
                  <a:extLst>
                    <a:ext uri="{FF2B5EF4-FFF2-40B4-BE49-F238E27FC236}">
                      <a16:creationId xmlns:a16="http://schemas.microsoft.com/office/drawing/2014/main" id="{A3F6B6F8-BEC5-44B0-A4EC-E19E8A007DA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26174" y="2195581"/>
                  <a:ext cx="133350" cy="133350"/>
                </a:xfrm>
                <a:prstGeom prst="rect">
                  <a:avLst/>
                </a:prstGeom>
              </p:spPr>
            </p:pic>
          </p:grpSp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0869FFF5-3C51-4C78-A27B-2EA8FAB432E8}"/>
                  </a:ext>
                </a:extLst>
              </p:cNvPr>
              <p:cNvGrpSpPr/>
              <p:nvPr/>
            </p:nvGrpSpPr>
            <p:grpSpPr>
              <a:xfrm>
                <a:off x="298892" y="3529061"/>
                <a:ext cx="1656556" cy="434587"/>
                <a:chOff x="335661" y="3040108"/>
                <a:chExt cx="1656556" cy="434587"/>
              </a:xfrm>
            </p:grpSpPr>
            <p:pic>
              <p:nvPicPr>
                <p:cNvPr id="29" name="Graphic 28">
                  <a:extLst>
                    <a:ext uri="{FF2B5EF4-FFF2-40B4-BE49-F238E27FC236}">
                      <a16:creationId xmlns:a16="http://schemas.microsoft.com/office/drawing/2014/main" id="{0D74D682-7881-4BB2-A5D5-AF961913A37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5661" y="3087661"/>
                  <a:ext cx="133350" cy="133350"/>
                </a:xfrm>
                <a:prstGeom prst="rect">
                  <a:avLst/>
                </a:prstGeom>
              </p:spPr>
            </p:pic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5F31804F-E284-4DF9-9941-A43C510D4849}"/>
                    </a:ext>
                  </a:extLst>
                </p:cNvPr>
                <p:cNvSpPr txBox="1"/>
                <p:nvPr/>
              </p:nvSpPr>
              <p:spPr>
                <a:xfrm>
                  <a:off x="389723" y="3040108"/>
                  <a:ext cx="1595252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/>
                    <a:t> : +852 6158 5094 </a:t>
                  </a:r>
                </a:p>
              </p:txBody>
            </p:sp>
            <p:sp>
              <p:nvSpPr>
                <p:cNvPr id="30" name="TextBox 31">
                  <a:extLst>
                    <a:ext uri="{FF2B5EF4-FFF2-40B4-BE49-F238E27FC236}">
                      <a16:creationId xmlns:a16="http://schemas.microsoft.com/office/drawing/2014/main" id="{6851674E-6FC7-4D70-8AE3-E556829AABB9}"/>
                    </a:ext>
                  </a:extLst>
                </p:cNvPr>
                <p:cNvSpPr txBox="1"/>
                <p:nvPr/>
              </p:nvSpPr>
              <p:spPr>
                <a:xfrm>
                  <a:off x="396965" y="3253693"/>
                  <a:ext cx="1595252" cy="22100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/>
                    <a:t> : +86 150 0204 3095 </a:t>
                  </a:r>
                </a:p>
              </p:txBody>
            </p:sp>
          </p:grp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96F886FD-ECC6-4301-95A5-05B300877D53}"/>
                  </a:ext>
                </a:extLst>
              </p:cNvPr>
              <p:cNvGrpSpPr/>
              <p:nvPr/>
            </p:nvGrpSpPr>
            <p:grpSpPr>
              <a:xfrm>
                <a:off x="301408" y="3953400"/>
                <a:ext cx="1634743" cy="261610"/>
                <a:chOff x="338177" y="3464447"/>
                <a:chExt cx="1634743" cy="261610"/>
              </a:xfrm>
            </p:grpSpPr>
            <p:pic>
              <p:nvPicPr>
                <p:cNvPr id="31" name="Graphic 30">
                  <a:extLst>
                    <a:ext uri="{FF2B5EF4-FFF2-40B4-BE49-F238E27FC236}">
                      <a16:creationId xmlns:a16="http://schemas.microsoft.com/office/drawing/2014/main" id="{2F9B0C9D-E445-4343-A84D-C0184F9DC80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8177" y="3520233"/>
                  <a:ext cx="133351" cy="133351"/>
                </a:xfrm>
                <a:prstGeom prst="rect">
                  <a:avLst/>
                </a:prstGeom>
              </p:spPr>
            </p:pic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9B7B1CD4-F511-46E2-A6F1-4C3E92918FB8}"/>
                    </a:ext>
                  </a:extLst>
                </p:cNvPr>
                <p:cNvSpPr txBox="1"/>
                <p:nvPr/>
              </p:nvSpPr>
              <p:spPr>
                <a:xfrm>
                  <a:off x="377668" y="3464447"/>
                  <a:ext cx="1595252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/>
                    <a:t> : Cenz</a:t>
                  </a:r>
                </a:p>
              </p:txBody>
            </p:sp>
          </p:grpSp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A253D5EA-7DC0-44AA-8C65-84F932883A29}"/>
                  </a:ext>
                </a:extLst>
              </p:cNvPr>
              <p:cNvGrpSpPr/>
              <p:nvPr/>
            </p:nvGrpSpPr>
            <p:grpSpPr>
              <a:xfrm>
                <a:off x="300398" y="4224869"/>
                <a:ext cx="1890808" cy="261610"/>
                <a:chOff x="331428" y="4000303"/>
                <a:chExt cx="1890808" cy="261610"/>
              </a:xfrm>
            </p:grpSpPr>
            <p:pic>
              <p:nvPicPr>
                <p:cNvPr id="44" name="Graphic 43">
                  <a:extLst>
                    <a:ext uri="{FF2B5EF4-FFF2-40B4-BE49-F238E27FC236}">
                      <a16:creationId xmlns:a16="http://schemas.microsoft.com/office/drawing/2014/main" id="{CC157FB8-58F7-4592-B93B-9406975E5DF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96DAC541-7B7A-43D3-8B79-37D633B846F1}">
                      <asvg:svgBlip xmlns:asvg="http://schemas.microsoft.com/office/drawing/2016/SVG/main" r:embed="rId1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1428" y="4048353"/>
                  <a:ext cx="131844" cy="131844"/>
                </a:xfrm>
                <a:prstGeom prst="rect">
                  <a:avLst/>
                </a:prstGeom>
              </p:spPr>
            </p:pic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9481842C-7463-4AFD-83C0-E4FDB641E500}"/>
                    </a:ext>
                  </a:extLst>
                </p:cNvPr>
                <p:cNvSpPr txBox="1"/>
                <p:nvPr/>
              </p:nvSpPr>
              <p:spPr>
                <a:xfrm>
                  <a:off x="377668" y="4000303"/>
                  <a:ext cx="1844568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/>
                    <a:t> : linkedin.com/in/CenzWong</a:t>
                  </a:r>
                </a:p>
              </p:txBody>
            </p:sp>
          </p:grp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AA979207-A450-4EDA-A458-C59FF6DE7043}"/>
                </a:ext>
              </a:extLst>
            </p:cNvPr>
            <p:cNvGrpSpPr/>
            <p:nvPr/>
          </p:nvGrpSpPr>
          <p:grpSpPr>
            <a:xfrm>
              <a:off x="291328" y="4253253"/>
              <a:ext cx="1900621" cy="261610"/>
              <a:chOff x="306255" y="4175916"/>
              <a:chExt cx="1900621" cy="261610"/>
            </a:xfrm>
          </p:grpSpPr>
          <p:sp>
            <p:nvSpPr>
              <p:cNvPr id="37" name="TextBox 44">
                <a:extLst>
                  <a:ext uri="{FF2B5EF4-FFF2-40B4-BE49-F238E27FC236}">
                    <a16:creationId xmlns:a16="http://schemas.microsoft.com/office/drawing/2014/main" id="{217840CF-F27D-4E2C-821E-DEEFCD9FD87C}"/>
                  </a:ext>
                </a:extLst>
              </p:cNvPr>
              <p:cNvSpPr txBox="1"/>
              <p:nvPr/>
            </p:nvSpPr>
            <p:spPr>
              <a:xfrm>
                <a:off x="362308" y="4175916"/>
                <a:ext cx="184456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 : cenzwong.github.io</a:t>
                </a:r>
              </a:p>
            </p:txBody>
          </p:sp>
          <p:pic>
            <p:nvPicPr>
              <p:cNvPr id="39" name="圖片 10">
                <a:extLst>
                  <a:ext uri="{FF2B5EF4-FFF2-40B4-BE49-F238E27FC236}">
                    <a16:creationId xmlns:a16="http://schemas.microsoft.com/office/drawing/2014/main" id="{304E91E2-49EA-4F9F-B119-5660DF0526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6255" y="4245779"/>
                <a:ext cx="138404" cy="138404"/>
              </a:xfrm>
              <a:prstGeom prst="rect">
                <a:avLst/>
              </a:prstGeom>
            </p:spPr>
          </p:pic>
        </p:grp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A2E4B93C-917A-4C6B-A97A-2B9FD0852B64}"/>
              </a:ext>
            </a:extLst>
          </p:cNvPr>
          <p:cNvGrpSpPr/>
          <p:nvPr/>
        </p:nvGrpSpPr>
        <p:grpSpPr>
          <a:xfrm>
            <a:off x="319202" y="90409"/>
            <a:ext cx="1777408" cy="2299311"/>
            <a:chOff x="255594" y="26801"/>
            <a:chExt cx="1777408" cy="2299311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466BB39-6EF6-4473-A4D7-8E84C930907A}"/>
                </a:ext>
              </a:extLst>
            </p:cNvPr>
            <p:cNvSpPr txBox="1"/>
            <p:nvPr/>
          </p:nvSpPr>
          <p:spPr>
            <a:xfrm>
              <a:off x="413238" y="1697743"/>
              <a:ext cx="14091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Wong Tsz Ho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D5C50BF-7B86-45B5-9A7A-984233CC8154}"/>
                </a:ext>
              </a:extLst>
            </p:cNvPr>
            <p:cNvSpPr/>
            <p:nvPr/>
          </p:nvSpPr>
          <p:spPr>
            <a:xfrm>
              <a:off x="690868" y="1956780"/>
              <a:ext cx="87716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黃子豪</a:t>
              </a:r>
            </a:p>
          </p:txBody>
        </p:sp>
        <p:pic>
          <p:nvPicPr>
            <p:cNvPr id="40" name="Picture 39">
              <a:hlinkClick r:id="rId12"/>
              <a:extLst>
                <a:ext uri="{FF2B5EF4-FFF2-40B4-BE49-F238E27FC236}">
                  <a16:creationId xmlns:a16="http://schemas.microsoft.com/office/drawing/2014/main" id="{301D5139-9070-4DDB-8563-50F2231879E4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55594" y="26801"/>
              <a:ext cx="1777408" cy="1777408"/>
            </a:xfrm>
            <a:prstGeom prst="rect">
              <a:avLst/>
            </a:prstGeom>
          </p:spPr>
        </p:pic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C5271A69-266F-4ED3-83E3-180C6E27266A}"/>
              </a:ext>
            </a:extLst>
          </p:cNvPr>
          <p:cNvSpPr/>
          <p:nvPr/>
        </p:nvSpPr>
        <p:spPr>
          <a:xfrm>
            <a:off x="4194731" y="1492873"/>
            <a:ext cx="2344067" cy="8344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電路板設計及生產 </a:t>
            </a:r>
            <a:endParaRPr lang="en-US" altLang="zh-TW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微控制器編程</a:t>
            </a:r>
            <a:endParaRPr lang="en-US" altLang="zh-TW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機器學習及物聯網應用</a:t>
            </a:r>
            <a:endParaRPr lang="en-US" altLang="zh-HK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093B25F1-BFD6-4F85-82EA-DCC16FD062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7" y="9617174"/>
            <a:ext cx="1990725" cy="183252"/>
          </a:xfrm>
        </p:spPr>
        <p:txBody>
          <a:bodyPr/>
          <a:lstStyle/>
          <a:p>
            <a:fld id="{3FC846B9-A401-4913-82D3-9DC0C0005DE3}" type="datetime5">
              <a:rPr lang="en-US" altLang="zh-HK" sz="1000" smtClean="0"/>
              <a:t>9-Oct-22</a:t>
            </a:fld>
            <a:r>
              <a:rPr lang="en-US" altLang="zh-HK" sz="1000"/>
              <a:t> </a:t>
            </a:r>
            <a:r>
              <a:rPr lang="en-US" altLang="zh-HK" dirty="0"/>
              <a:t>[</a:t>
            </a:r>
            <a:r>
              <a:rPr lang="en-US" altLang="zh-HK" u="sng" dirty="0"/>
              <a:t>cenzwong.github.io/CV</a:t>
            </a:r>
            <a:r>
              <a:rPr lang="en-US" altLang="zh-HK" dirty="0"/>
              <a:t>]</a:t>
            </a:r>
            <a:endParaRPr lang="en-US" sz="1000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2F904618-435E-4D89-9C3B-AF474CCAC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Creativity-Endurance-Networking-Zeal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4184F9F0-09AF-4229-8A42-9267B7FD9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TW" altLang="en-US" sz="800"/>
              <a:t>履歷</a:t>
            </a:r>
            <a:r>
              <a:rPr lang="en-US" altLang="zh-TW" sz="800"/>
              <a:t>/</a:t>
            </a:r>
            <a:r>
              <a:rPr lang="en-US" altLang="zh-HK"/>
              <a:t> Curriculum Vitae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4DF8915-1E83-4CD9-8B58-BC024D211136}"/>
              </a:ext>
            </a:extLst>
          </p:cNvPr>
          <p:cNvSpPr txBox="1"/>
          <p:nvPr/>
        </p:nvSpPr>
        <p:spPr>
          <a:xfrm>
            <a:off x="2336527" y="2676964"/>
            <a:ext cx="4344505" cy="22758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b="1" dirty="0"/>
              <a:t>活動</a:t>
            </a:r>
            <a:r>
              <a:rPr lang="en-US" altLang="zh-CN" sz="1200" dirty="0"/>
              <a:t>: </a:t>
            </a:r>
          </a:p>
          <a:p>
            <a:pPr>
              <a:lnSpc>
                <a:spcPct val="150000"/>
              </a:lnSpc>
            </a:pPr>
            <a:r>
              <a:rPr lang="en-US" altLang="zh-HK" sz="1200" dirty="0" err="1"/>
              <a:t>Finspire</a:t>
            </a:r>
            <a:r>
              <a:rPr lang="en-US" altLang="zh-HK" sz="1200" dirty="0"/>
              <a:t> Online Hackathon 2020	</a:t>
            </a:r>
            <a:r>
              <a:rPr lang="en-US" altLang="zh-CN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-  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情侶記賬</a:t>
            </a:r>
            <a:r>
              <a:rPr lang="en-US" altLang="zh-CN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App</a:t>
            </a:r>
            <a:endParaRPr lang="en-US" altLang="zh-CN" sz="1200" dirty="0"/>
          </a:p>
          <a:p>
            <a:pPr>
              <a:lnSpc>
                <a:spcPct val="150000"/>
              </a:lnSpc>
            </a:pPr>
            <a:r>
              <a:rPr lang="en-US" altLang="zh-CN" sz="1200" dirty="0" err="1"/>
              <a:t>SmarTone</a:t>
            </a:r>
            <a:r>
              <a:rPr lang="en-US" altLang="zh-CN" sz="1200" dirty="0"/>
              <a:t> Hackathon 2019		</a:t>
            </a:r>
            <a:r>
              <a:rPr lang="en-US" altLang="zh-CN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-  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機器學習輔助手勢識別</a:t>
            </a:r>
            <a:endParaRPr lang="en-US" altLang="zh-CN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50000"/>
              </a:lnSpc>
            </a:pPr>
            <a:r>
              <a:rPr lang="en-US" altLang="zh-HK" sz="1200" dirty="0" err="1"/>
              <a:t>Hard@UST</a:t>
            </a:r>
            <a:r>
              <a:rPr lang="en-US" altLang="zh-HK" sz="1200" dirty="0"/>
              <a:t> – Finalist                             	</a:t>
            </a:r>
            <a:r>
              <a:rPr lang="en-US" altLang="zh-HK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-  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全自動比薩製作機</a:t>
            </a:r>
            <a:endParaRPr lang="en-US" altLang="zh-HK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50000"/>
              </a:lnSpc>
            </a:pPr>
            <a:r>
              <a:rPr lang="zh-HK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紫荆谷</a:t>
            </a:r>
            <a:r>
              <a:rPr lang="zh-CN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創業營 </a:t>
            </a:r>
            <a:r>
              <a:rPr lang="en-US" altLang="zh-CN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最具商業潛力獎</a:t>
            </a: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en-US" altLang="zh-HK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-  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智能眼鏡業務</a:t>
            </a:r>
            <a:endParaRPr lang="en-US" altLang="zh-TW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50000"/>
              </a:lnSpc>
            </a:pPr>
            <a:r>
              <a:rPr lang="en-US" altLang="zh-HK" sz="1200" dirty="0"/>
              <a:t>Project </a:t>
            </a:r>
            <a:r>
              <a:rPr lang="en-US" altLang="zh-HK" sz="1200" dirty="0" err="1"/>
              <a:t>STARS@PolyU</a:t>
            </a:r>
            <a:r>
              <a:rPr lang="zh-HK" altLang="en-US" sz="1200" b="1" dirty="0"/>
              <a:t> </a:t>
            </a:r>
            <a:r>
              <a:rPr lang="en-US" altLang="zh-HK" sz="1200" b="1" dirty="0"/>
              <a:t>–</a:t>
            </a:r>
            <a:r>
              <a:rPr lang="zh-HK" altLang="en-US" sz="1200" b="1" dirty="0"/>
              <a:t> 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金獎</a:t>
            </a: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		-  </a:t>
            </a:r>
            <a:r>
              <a:rPr lang="zh-HK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緬甸</a:t>
            </a:r>
            <a:r>
              <a:rPr lang="zh-CN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交流</a:t>
            </a:r>
            <a:r>
              <a:rPr lang="en-US" altLang="zh-CN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CN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柬埔寨交流</a:t>
            </a:r>
            <a:endParaRPr lang="en-US" altLang="zh-HK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50000"/>
              </a:lnSpc>
            </a:pPr>
            <a:r>
              <a:rPr lang="en-US" altLang="zh-HK" sz="1200" dirty="0"/>
              <a:t>				Startup Weekend, Big </a:t>
            </a:r>
            <a:r>
              <a:rPr lang="en-US" altLang="zh-HK" sz="1200" dirty="0" err="1"/>
              <a:t>Datathon</a:t>
            </a:r>
            <a:r>
              <a:rPr lang="en-US" altLang="zh-HK" sz="1200" dirty="0"/>
              <a:t>, </a:t>
            </a:r>
            <a:endParaRPr lang="en-US" sz="1200" dirty="0"/>
          </a:p>
          <a:p>
            <a:pPr>
              <a:lnSpc>
                <a:spcPct val="150000"/>
              </a:lnSpc>
            </a:pPr>
            <a:endParaRPr lang="en-US" altLang="zh-CN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1" name="Rectangle 33">
            <a:extLst>
              <a:ext uri="{FF2B5EF4-FFF2-40B4-BE49-F238E27FC236}">
                <a16:creationId xmlns:a16="http://schemas.microsoft.com/office/drawing/2014/main" id="{D0C1C1A2-34BB-4015-8038-726EC69E9205}"/>
              </a:ext>
            </a:extLst>
          </p:cNvPr>
          <p:cNvSpPr/>
          <p:nvPr/>
        </p:nvSpPr>
        <p:spPr>
          <a:xfrm>
            <a:off x="302583" y="4224713"/>
            <a:ext cx="3380417" cy="1200329"/>
          </a:xfrm>
          <a:prstGeom prst="rect">
            <a:avLst/>
          </a:prstGeom>
        </p:spPr>
        <p:txBody>
          <a:bodyPr wrap="square" numCol="2" spcCol="4572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1200" b="1" dirty="0"/>
              <a:t>動手項目</a:t>
            </a:r>
            <a:r>
              <a:rPr lang="en-US" sz="1200" b="1" dirty="0"/>
              <a:t>: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藍牙控制球形機器人</a:t>
            </a:r>
            <a:endParaRPr lang="en-US" altLang="zh-TW" sz="1200" dirty="0"/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循跡車</a:t>
            </a:r>
            <a:endParaRPr lang="en-US" sz="1200" dirty="0"/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顯示器旋轉助手</a:t>
            </a:r>
            <a:endParaRPr lang="en-US" altLang="zh-TW" sz="1200" dirty="0"/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開發個人網站</a:t>
            </a:r>
            <a:endParaRPr lang="en-US" sz="1200" dirty="0"/>
          </a:p>
        </p:txBody>
      </p: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E7677D14-4E67-4953-A20D-A94DF5F104D1}"/>
              </a:ext>
            </a:extLst>
          </p:cNvPr>
          <p:cNvCxnSpPr>
            <a:cxnSpLocks/>
          </p:cNvCxnSpPr>
          <p:nvPr/>
        </p:nvCxnSpPr>
        <p:spPr>
          <a:xfrm>
            <a:off x="2378218" y="984250"/>
            <a:ext cx="4289282" cy="0"/>
          </a:xfrm>
          <a:prstGeom prst="line">
            <a:avLst/>
          </a:prstGeom>
          <a:ln w="9525" cap="flat" cmpd="sng" algn="ctr">
            <a:solidFill>
              <a:schemeClr val="bg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直線接點 34">
            <a:extLst>
              <a:ext uri="{FF2B5EF4-FFF2-40B4-BE49-F238E27FC236}">
                <a16:creationId xmlns:a16="http://schemas.microsoft.com/office/drawing/2014/main" id="{2317F3C0-5835-4B37-81D8-D7A0AFD852A3}"/>
              </a:ext>
            </a:extLst>
          </p:cNvPr>
          <p:cNvCxnSpPr>
            <a:cxnSpLocks/>
          </p:cNvCxnSpPr>
          <p:nvPr/>
        </p:nvCxnSpPr>
        <p:spPr>
          <a:xfrm>
            <a:off x="2358074" y="2389720"/>
            <a:ext cx="4289282" cy="0"/>
          </a:xfrm>
          <a:prstGeom prst="line">
            <a:avLst/>
          </a:prstGeom>
          <a:ln w="9525" cap="flat" cmpd="sng" algn="ctr">
            <a:solidFill>
              <a:schemeClr val="bg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8" name="矩形 37">
            <a:extLst>
              <a:ext uri="{FF2B5EF4-FFF2-40B4-BE49-F238E27FC236}">
                <a16:creationId xmlns:a16="http://schemas.microsoft.com/office/drawing/2014/main" id="{BF23AC60-1FF9-4396-B605-BD175A696B31}"/>
              </a:ext>
            </a:extLst>
          </p:cNvPr>
          <p:cNvSpPr/>
          <p:nvPr/>
        </p:nvSpPr>
        <p:spPr>
          <a:xfrm>
            <a:off x="2361688" y="2423088"/>
            <a:ext cx="437958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200" dirty="0"/>
              <a:t>獲得</a:t>
            </a:r>
            <a:r>
              <a:rPr lang="en-US" sz="1200" dirty="0"/>
              <a:t> IBM AI Engineering Professional Certificate @ Coursera</a:t>
            </a:r>
          </a:p>
        </p:txBody>
      </p:sp>
      <p:sp>
        <p:nvSpPr>
          <p:cNvPr id="11" name="矩形 10">
            <a:hlinkClick r:id="rId14"/>
            <a:extLst>
              <a:ext uri="{FF2B5EF4-FFF2-40B4-BE49-F238E27FC236}">
                <a16:creationId xmlns:a16="http://schemas.microsoft.com/office/drawing/2014/main" id="{8AB4D6E9-C496-428B-8511-B1804BEB4B72}"/>
              </a:ext>
            </a:extLst>
          </p:cNvPr>
          <p:cNvSpPr/>
          <p:nvPr/>
        </p:nvSpPr>
        <p:spPr>
          <a:xfrm>
            <a:off x="471487" y="9617174"/>
            <a:ext cx="1647941" cy="1984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7693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erson wearing glasses&#10;&#10;Description generated with very high confidence">
            <a:extLst>
              <a:ext uri="{FF2B5EF4-FFF2-40B4-BE49-F238E27FC236}">
                <a16:creationId xmlns:a16="http://schemas.microsoft.com/office/drawing/2014/main" id="{03DA02E8-6F99-4A40-9240-3FA13BFC68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9" t="-335" r="819" b="20562"/>
          <a:stretch/>
        </p:blipFill>
        <p:spPr>
          <a:xfrm>
            <a:off x="-2340697" y="687579"/>
            <a:ext cx="1217841" cy="1217841"/>
          </a:xfrm>
          <a:prstGeom prst="ellipse">
            <a:avLst/>
          </a:prstGeom>
          <a:ln w="635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466BB39-6EF6-4473-A4D7-8E84C930907A}"/>
              </a:ext>
            </a:extLst>
          </p:cNvPr>
          <p:cNvSpPr txBox="1"/>
          <p:nvPr/>
        </p:nvSpPr>
        <p:spPr>
          <a:xfrm>
            <a:off x="398516" y="1848571"/>
            <a:ext cx="1409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Wong Tsz Ho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9C7526A-4CF9-4457-8689-0B1E8032C87B}"/>
              </a:ext>
            </a:extLst>
          </p:cNvPr>
          <p:cNvCxnSpPr>
            <a:cxnSpLocks/>
          </p:cNvCxnSpPr>
          <p:nvPr/>
        </p:nvCxnSpPr>
        <p:spPr>
          <a:xfrm>
            <a:off x="2200835" y="293437"/>
            <a:ext cx="0" cy="370415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B8E852BB-BCAF-450B-A8D5-5F1633490304}"/>
              </a:ext>
            </a:extLst>
          </p:cNvPr>
          <p:cNvSpPr/>
          <p:nvPr/>
        </p:nvSpPr>
        <p:spPr>
          <a:xfrm>
            <a:off x="281219" y="5730997"/>
            <a:ext cx="6236215" cy="39331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2000"/>
              </a:lnSpc>
            </a:pPr>
            <a:r>
              <a:rPr lang="en-US" sz="1200" b="1" dirty="0"/>
              <a:t>Experiences:</a:t>
            </a:r>
          </a:p>
          <a:p>
            <a:pPr marL="0" marR="0" lvl="0" indent="0" algn="l" defTabSz="4572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Engr Project Specialist I (Innovation Lab)/ Hewlett Packard Enterprise              Jun 2020 - now</a:t>
            </a:r>
          </a:p>
          <a:p>
            <a:pPr marL="171450" marR="0" lvl="0" indent="-171450" algn="just" defTabSz="4572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Container Technology: HPE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Ezmeral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Container Platform, Docker, Kubernetes;</a:t>
            </a:r>
          </a:p>
          <a:p>
            <a:pPr marL="171450" marR="0" lvl="0" indent="-171450" algn="just" defTabSz="4572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Big Data &amp; Machine Learning Operation: HPE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Ezmeral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MLOps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HPE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Ezmeral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Data Fabric, Apache Spark;</a:t>
            </a:r>
          </a:p>
          <a:p>
            <a:pPr marL="171450" marR="0" lvl="0" indent="-171450" algn="just" defTabSz="4572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IoT &amp; Edge Computing: HPE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Edgeline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Apache Kafka;</a:t>
            </a:r>
          </a:p>
          <a:p>
            <a:pPr marR="0" lvl="0" algn="just" defTabSz="4572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200" i="1" dirty="0"/>
              <a:t>Summer Intern / Wuxi Murata Electronics Co., Ltd				Jul 2019 - Aug 2019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1100" dirty="0"/>
              <a:t>Developed RPA (Robot Process Automation) program for HR department;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1100" dirty="0"/>
              <a:t>Understood the industrial process of manufacturing;</a:t>
            </a:r>
          </a:p>
          <a:p>
            <a:pPr algn="just">
              <a:lnSpc>
                <a:spcPct val="150000"/>
              </a:lnSpc>
            </a:pPr>
            <a:r>
              <a:rPr lang="en-US" sz="1200" i="1" dirty="0"/>
              <a:t>Summer Intern / Shenzhen Skyworth-RGB Electronic Co Ltd			Jun 2019 - Jul 2019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1100" dirty="0"/>
              <a:t>Acquired knowledge about management of huge project (As Embedded Middleware Team);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1100" dirty="0"/>
              <a:t>Acquired the proper program document writing and team management;</a:t>
            </a:r>
          </a:p>
          <a:p>
            <a:pPr algn="just">
              <a:lnSpc>
                <a:spcPts val="2000"/>
              </a:lnSpc>
            </a:pPr>
            <a:r>
              <a:rPr lang="en-US" sz="1200" i="1" dirty="0"/>
              <a:t>Electronic Engineer Trainee (Gap-Year Intern) / RF Tech Ltd       		Aug 2018 - May 2019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1100" dirty="0"/>
              <a:t>Developed product of LoRa, NB-IoT and Product Development for Visualization Platform;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1100" dirty="0"/>
              <a:t>Manufactured PCB including Schematics, Layout and Soldering;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1100" dirty="0"/>
              <a:t>Firmware programming on IoT system of Self-service Library Station;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D5C50BF-7B86-45B5-9A7A-984233CC8154}"/>
              </a:ext>
            </a:extLst>
          </p:cNvPr>
          <p:cNvSpPr/>
          <p:nvPr/>
        </p:nvSpPr>
        <p:spPr>
          <a:xfrm>
            <a:off x="661476" y="2175089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黃子豪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80AEBCA-4901-4CF0-9247-A18388D46F4E}"/>
              </a:ext>
            </a:extLst>
          </p:cNvPr>
          <p:cNvCxnSpPr>
            <a:cxnSpLocks/>
          </p:cNvCxnSpPr>
          <p:nvPr/>
        </p:nvCxnSpPr>
        <p:spPr>
          <a:xfrm>
            <a:off x="323729" y="9594847"/>
            <a:ext cx="61707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67D4F1B2-19D9-4290-B304-2016F98DA8F0}"/>
              </a:ext>
            </a:extLst>
          </p:cNvPr>
          <p:cNvGrpSpPr/>
          <p:nvPr/>
        </p:nvGrpSpPr>
        <p:grpSpPr>
          <a:xfrm>
            <a:off x="2297479" y="104398"/>
            <a:ext cx="4414470" cy="2743764"/>
            <a:chOff x="2288510" y="47322"/>
            <a:chExt cx="4882334" cy="2743764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70E5DEA-CAAE-4FE2-AF5E-9D65B30C2992}"/>
                </a:ext>
              </a:extLst>
            </p:cNvPr>
            <p:cNvSpPr txBox="1"/>
            <p:nvPr/>
          </p:nvSpPr>
          <p:spPr>
            <a:xfrm>
              <a:off x="2288510" y="47322"/>
              <a:ext cx="4882334" cy="27437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sz="1200" b="1" dirty="0"/>
                <a:t>Education:</a:t>
              </a:r>
            </a:p>
            <a:p>
              <a:pPr algn="just">
                <a:lnSpc>
                  <a:spcPct val="150000"/>
                </a:lnSpc>
              </a:pPr>
              <a:r>
                <a:rPr lang="en-US" sz="1200" dirty="0"/>
                <a:t>The Hong Kong University of Science and Technology [2020 – 2022*]</a:t>
              </a:r>
            </a:p>
            <a:p>
              <a:pPr algn="just">
                <a:lnSpc>
                  <a:spcPct val="150000"/>
                </a:lnSpc>
              </a:pPr>
              <a:r>
                <a:rPr lang="en-US" sz="1200" i="1" dirty="0"/>
                <a:t>MSc in Big Data Technology</a:t>
              </a:r>
            </a:p>
            <a:p>
              <a:pPr marL="171450" indent="-17145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200" dirty="0"/>
                <a:t>Apache Spark</a:t>
              </a:r>
            </a:p>
            <a:p>
              <a:pPr marL="171450" indent="-17145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200" dirty="0"/>
                <a:t>Time Series Analysis</a:t>
              </a:r>
            </a:p>
            <a:p>
              <a:pPr algn="just">
                <a:lnSpc>
                  <a:spcPct val="150000"/>
                </a:lnSpc>
              </a:pPr>
              <a:r>
                <a:rPr lang="en-US" sz="1200" dirty="0"/>
                <a:t>The Hong Kong Polytechnic University [2015 – 2020]</a:t>
              </a:r>
            </a:p>
            <a:p>
              <a:pPr algn="just">
                <a:lnSpc>
                  <a:spcPct val="150000"/>
                </a:lnSpc>
              </a:pPr>
              <a:r>
                <a:rPr lang="en-US" sz="1100" i="1" dirty="0"/>
                <a:t>BEng(Hons) in Electronic and Information Engineering, [WGPA </a:t>
              </a:r>
              <a:r>
                <a:rPr lang="en-US" altLang="zh-TW" sz="1100" i="1" dirty="0"/>
                <a:t>:</a:t>
              </a:r>
              <a:r>
                <a:rPr lang="en-US" sz="1100" i="1" dirty="0"/>
                <a:t> 3.42]</a:t>
              </a:r>
            </a:p>
            <a:p>
              <a:pPr marL="171450" indent="-17145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100" dirty="0"/>
                <a:t>Circuit Analysis and </a:t>
              </a:r>
              <a:r>
                <a:rPr lang="en-US" altLang="zh-HK" sz="1100" dirty="0"/>
                <a:t>Logic Design</a:t>
              </a:r>
              <a:endParaRPr lang="en-US" sz="1100" dirty="0"/>
            </a:p>
            <a:p>
              <a:pPr marL="171450" indent="-17145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100" dirty="0"/>
                <a:t>Embedded System Programming</a:t>
              </a:r>
            </a:p>
            <a:p>
              <a:pPr marL="171450" indent="-17145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100" dirty="0"/>
                <a:t>Machine Learning and IoT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A4F21F1-D6B4-4C37-B691-7DB5B64CFC29}"/>
                </a:ext>
              </a:extLst>
            </p:cNvPr>
            <p:cNvSpPr/>
            <p:nvPr/>
          </p:nvSpPr>
          <p:spPr>
            <a:xfrm>
              <a:off x="4745581" y="1959715"/>
              <a:ext cx="2357821" cy="57394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HK" sz="1100" dirty="0"/>
                <a:t>Microcontroller System and Interface Design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54CB268C-6301-4D81-ADCC-A3F32CC56010}"/>
                </a:ext>
              </a:extLst>
            </p:cNvPr>
            <p:cNvSpPr/>
            <p:nvPr/>
          </p:nvSpPr>
          <p:spPr>
            <a:xfrm>
              <a:off x="4745581" y="907485"/>
              <a:ext cx="2357821" cy="57394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HK" sz="1100" dirty="0"/>
                <a:t>Data Analytics Techniques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HK" sz="1100" dirty="0"/>
                <a:t>Parallel Programming</a:t>
              </a:r>
            </a:p>
          </p:txBody>
        </p:sp>
      </p:grpSp>
      <p:pic>
        <p:nvPicPr>
          <p:cNvPr id="15" name="Picture 14">
            <a:hlinkClick r:id="rId3" tooltip="Personal Website"/>
            <a:extLst>
              <a:ext uri="{FF2B5EF4-FFF2-40B4-BE49-F238E27FC236}">
                <a16:creationId xmlns:a16="http://schemas.microsoft.com/office/drawing/2014/main" id="{3420AA25-A4A4-40B3-B2FC-6AE048583B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5762" y="154618"/>
            <a:ext cx="1777408" cy="1777408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C8089458-BC81-430D-A7AA-2AF6B65AD3FB}"/>
              </a:ext>
            </a:extLst>
          </p:cNvPr>
          <p:cNvGrpSpPr/>
          <p:nvPr/>
        </p:nvGrpSpPr>
        <p:grpSpPr>
          <a:xfrm>
            <a:off x="304620" y="2558100"/>
            <a:ext cx="160714" cy="1234726"/>
            <a:chOff x="297884" y="3095314"/>
            <a:chExt cx="160714" cy="1234726"/>
          </a:xfrm>
        </p:grpSpPr>
        <p:pic>
          <p:nvPicPr>
            <p:cNvPr id="37" name="圖片 10">
              <a:extLst>
                <a:ext uri="{FF2B5EF4-FFF2-40B4-BE49-F238E27FC236}">
                  <a16:creationId xmlns:a16="http://schemas.microsoft.com/office/drawing/2014/main" id="{448C07C6-3B0B-45ED-A769-4389E36DB9B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0194" y="4191636"/>
              <a:ext cx="138404" cy="138404"/>
            </a:xfrm>
            <a:prstGeom prst="rect">
              <a:avLst/>
            </a:prstGeom>
          </p:spPr>
        </p:pic>
        <p:pic>
          <p:nvPicPr>
            <p:cNvPr id="68" name="Graphic 67">
              <a:extLst>
                <a:ext uri="{FF2B5EF4-FFF2-40B4-BE49-F238E27FC236}">
                  <a16:creationId xmlns:a16="http://schemas.microsoft.com/office/drawing/2014/main" id="{7FB7D4F7-1511-438C-BF25-0E56D61BB51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22721" y="3095314"/>
              <a:ext cx="133350" cy="157852"/>
            </a:xfrm>
            <a:prstGeom prst="rect">
              <a:avLst/>
            </a:prstGeom>
          </p:spPr>
        </p:pic>
        <p:pic>
          <p:nvPicPr>
            <p:cNvPr id="64" name="Graphic 63">
              <a:extLst>
                <a:ext uri="{FF2B5EF4-FFF2-40B4-BE49-F238E27FC236}">
                  <a16:creationId xmlns:a16="http://schemas.microsoft.com/office/drawing/2014/main" id="{7CCDAB96-AE59-468D-8412-AC151E31291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97884" y="3360301"/>
              <a:ext cx="133350" cy="157852"/>
            </a:xfrm>
            <a:prstGeom prst="rect">
              <a:avLst/>
            </a:prstGeom>
          </p:spPr>
        </p:pic>
        <p:pic>
          <p:nvPicPr>
            <p:cNvPr id="62" name="Graphic 61">
              <a:extLst>
                <a:ext uri="{FF2B5EF4-FFF2-40B4-BE49-F238E27FC236}">
                  <a16:creationId xmlns:a16="http://schemas.microsoft.com/office/drawing/2014/main" id="{BC47B899-55AE-435A-9C6D-AFE87719BC2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04907" y="3623375"/>
              <a:ext cx="151976" cy="157853"/>
            </a:xfrm>
            <a:prstGeom prst="rect">
              <a:avLst/>
            </a:prstGeom>
          </p:spPr>
        </p:pic>
        <p:pic>
          <p:nvPicPr>
            <p:cNvPr id="60" name="Graphic 59">
              <a:extLst>
                <a:ext uri="{FF2B5EF4-FFF2-40B4-BE49-F238E27FC236}">
                  <a16:creationId xmlns:a16="http://schemas.microsoft.com/office/drawing/2014/main" id="{2EC5EE79-E8CB-4480-84C2-7A08E7E9CEF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03582" y="3914588"/>
              <a:ext cx="148794" cy="156070"/>
            </a:xfrm>
            <a:prstGeom prst="rect">
              <a:avLst/>
            </a:prstGeom>
          </p:spPr>
        </p:pic>
      </p:grpSp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7CAEC992-8EA8-4307-8017-78CCC06C68F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487" y="9617174"/>
            <a:ext cx="1869281" cy="183252"/>
          </a:xfrm>
        </p:spPr>
        <p:txBody>
          <a:bodyPr/>
          <a:lstStyle/>
          <a:p>
            <a:fld id="{FF08D7C8-BB35-4EE8-9F72-9BF135202736}" type="datetime5">
              <a:rPr lang="en-US" altLang="zh-HK" sz="1000" smtClean="0"/>
              <a:t>9-Oct-22</a:t>
            </a:fld>
            <a:r>
              <a:rPr lang="en-US" altLang="zh-HK" sz="1000"/>
              <a:t> </a:t>
            </a:r>
            <a:r>
              <a:rPr lang="en-US" altLang="zh-HK" dirty="0"/>
              <a:t>[</a:t>
            </a:r>
            <a:r>
              <a:rPr lang="en-US" altLang="zh-HK" u="sng" dirty="0"/>
              <a:t>cenzwong.github.io/CV</a:t>
            </a:r>
            <a:r>
              <a:rPr lang="en-US" altLang="zh-HK" dirty="0"/>
              <a:t>]</a:t>
            </a:r>
            <a:endParaRPr lang="en-US" sz="1000" dirty="0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C80F4FB5-A1F7-4CC7-A14A-0EB01BDB0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370A832A-5FBC-415E-BF90-DF8B16085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TW" altLang="en-US" sz="800"/>
              <a:t>履歷</a:t>
            </a:r>
            <a:r>
              <a:rPr lang="en-US" altLang="zh-TW" sz="800"/>
              <a:t>/</a:t>
            </a:r>
            <a:r>
              <a:rPr lang="en-US" altLang="zh-HK"/>
              <a:t> Curriculum Vitae</a:t>
            </a:r>
            <a:endParaRPr lang="en-US" dirty="0"/>
          </a:p>
        </p:txBody>
      </p:sp>
      <p:graphicFrame>
        <p:nvGraphicFramePr>
          <p:cNvPr id="23" name="Table 23">
            <a:extLst>
              <a:ext uri="{FF2B5EF4-FFF2-40B4-BE49-F238E27FC236}">
                <a16:creationId xmlns:a16="http://schemas.microsoft.com/office/drawing/2014/main" id="{42991CC0-8A20-4DAC-8E5E-DA97636DD5B7}"/>
              </a:ext>
            </a:extLst>
          </p:cNvPr>
          <p:cNvGraphicFramePr>
            <a:graphicFrameLocks noGrp="1"/>
          </p:cNvGraphicFramePr>
          <p:nvPr/>
        </p:nvGraphicFramePr>
        <p:xfrm>
          <a:off x="401963" y="2529771"/>
          <a:ext cx="1826458" cy="13495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6458">
                  <a:extLst>
                    <a:ext uri="{9D8B030D-6E8A-4147-A177-3AD203B41FA5}">
                      <a16:colId xmlns:a16="http://schemas.microsoft.com/office/drawing/2014/main" val="2661800245"/>
                    </a:ext>
                  </a:extLst>
                </a:gridCol>
              </a:tblGrid>
              <a:tr h="269911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1100" dirty="0"/>
                        <a:t>: cenz@engineer.com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386130"/>
                  </a:ext>
                </a:extLst>
              </a:tr>
              <a:tr h="269911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altLang="zh-HK" sz="1100" dirty="0"/>
                        <a:t>: +852 6158 5094 </a:t>
                      </a:r>
                      <a:endParaRPr lang="zh-HK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6845199"/>
                  </a:ext>
                </a:extLst>
              </a:tr>
              <a:tr h="269911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altLang="zh-HK" sz="1100" dirty="0"/>
                        <a:t>: Cenz</a:t>
                      </a:r>
                      <a:endParaRPr lang="zh-HK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494747"/>
                  </a:ext>
                </a:extLst>
              </a:tr>
              <a:tr h="269911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1100" dirty="0"/>
                        <a:t>: </a:t>
                      </a:r>
                      <a:r>
                        <a:rPr lang="en-US" altLang="zh-HK" sz="1100" dirty="0">
                          <a:solidFill>
                            <a:schemeClr val="tx1"/>
                          </a:solidFill>
                          <a:hlinkClick r:id="rId1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linkedin.com/in/</a:t>
                      </a:r>
                      <a:r>
                        <a:rPr lang="en-US" altLang="zh-HK" sz="1100" dirty="0" err="1">
                          <a:solidFill>
                            <a:schemeClr val="tx1"/>
                          </a:solidFill>
                          <a:hlinkClick r:id="rId1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CenzWong</a:t>
                      </a:r>
                      <a:endParaRPr lang="en-US" altLang="zh-HK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5239770"/>
                  </a:ext>
                </a:extLst>
              </a:tr>
              <a:tr h="269911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altLang="zh-HK" sz="1100" dirty="0"/>
                        <a:t>: </a:t>
                      </a:r>
                      <a:r>
                        <a:rPr lang="en-US" altLang="zh-HK" sz="1100" u="sng" dirty="0">
                          <a:solidFill>
                            <a:schemeClr val="tx1"/>
                          </a:solidFill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cenzwong.github.io</a:t>
                      </a:r>
                      <a:endParaRPr lang="zh-HK" altLang="en-US" sz="1100" u="sn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8927685"/>
                  </a:ext>
                </a:extLst>
              </a:tr>
            </a:tbl>
          </a:graphicData>
        </a:graphic>
      </p:graphicFrame>
      <p:sp>
        <p:nvSpPr>
          <p:cNvPr id="2" name="矩形 1">
            <a:extLst>
              <a:ext uri="{FF2B5EF4-FFF2-40B4-BE49-F238E27FC236}">
                <a16:creationId xmlns:a16="http://schemas.microsoft.com/office/drawing/2014/main" id="{C2BBDDE0-E12D-450D-B5CD-38C422312550}"/>
              </a:ext>
            </a:extLst>
          </p:cNvPr>
          <p:cNvSpPr/>
          <p:nvPr/>
        </p:nvSpPr>
        <p:spPr>
          <a:xfrm>
            <a:off x="8009282" y="438028"/>
            <a:ext cx="3429000" cy="34881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2000"/>
              </a:lnSpc>
            </a:pPr>
            <a:endParaRPr lang="en-US" dirty="0"/>
          </a:p>
        </p:txBody>
      </p: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39D36366-535F-444A-AC3B-C9C96FDF3399}"/>
              </a:ext>
            </a:extLst>
          </p:cNvPr>
          <p:cNvGrpSpPr/>
          <p:nvPr/>
        </p:nvGrpSpPr>
        <p:grpSpPr>
          <a:xfrm>
            <a:off x="281219" y="4363673"/>
            <a:ext cx="6262572" cy="1452341"/>
            <a:chOff x="245762" y="4062121"/>
            <a:chExt cx="6262572" cy="1452341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ED3D2A49-5DD0-48F5-8193-53ADD95A7304}"/>
                </a:ext>
              </a:extLst>
            </p:cNvPr>
            <p:cNvSpPr txBox="1"/>
            <p:nvPr/>
          </p:nvSpPr>
          <p:spPr>
            <a:xfrm>
              <a:off x="245762" y="4062121"/>
              <a:ext cx="6248755" cy="14487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HK" sz="1200" b="1" dirty="0"/>
                <a:t>Activities: </a:t>
              </a:r>
            </a:p>
            <a:p>
              <a:pPr>
                <a:lnSpc>
                  <a:spcPct val="150000"/>
                </a:lnSpc>
              </a:pPr>
              <a:r>
                <a:rPr lang="en-US" altLang="zh-HK" sz="1200" dirty="0" err="1"/>
                <a:t>Finspire</a:t>
              </a:r>
              <a:r>
                <a:rPr lang="en-US" altLang="zh-HK" sz="1200" dirty="0"/>
                <a:t> Online Hackathon 2020;</a:t>
              </a:r>
            </a:p>
            <a:p>
              <a:pPr>
                <a:lnSpc>
                  <a:spcPct val="150000"/>
                </a:lnSpc>
              </a:pPr>
              <a:r>
                <a:rPr lang="en-US" altLang="zh-HK" sz="1200" dirty="0" err="1"/>
                <a:t>SmarTone</a:t>
              </a:r>
              <a:r>
                <a:rPr lang="en-US" altLang="zh-HK" sz="1200" dirty="0"/>
                <a:t> Hackathon 2019;</a:t>
              </a:r>
            </a:p>
            <a:p>
              <a:pPr>
                <a:lnSpc>
                  <a:spcPct val="150000"/>
                </a:lnSpc>
              </a:pPr>
              <a:r>
                <a:rPr lang="en-US" altLang="zh-HK" sz="1200" dirty="0" err="1"/>
                <a:t>Hard@UST</a:t>
              </a:r>
              <a:r>
                <a:rPr lang="en-US" altLang="zh-HK" sz="1200" dirty="0"/>
                <a:t> - Finalist;          	</a:t>
              </a:r>
              <a:endParaRPr lang="en-US" altLang="zh-HK" sz="1200" i="1" dirty="0"/>
            </a:p>
            <a:p>
              <a:pPr>
                <a:lnSpc>
                  <a:spcPct val="150000"/>
                </a:lnSpc>
              </a:pPr>
              <a:r>
                <a:rPr lang="en-US" altLang="zh-HK" sz="1200" dirty="0"/>
                <a:t>Project </a:t>
              </a:r>
              <a:r>
                <a:rPr lang="en-US" altLang="zh-HK" sz="1200" dirty="0" err="1"/>
                <a:t>STARS@PolyU</a:t>
              </a:r>
              <a:r>
                <a:rPr lang="en-US" altLang="zh-HK" sz="1200" dirty="0"/>
                <a:t> – Gold Award</a:t>
              </a:r>
              <a:endParaRPr lang="en-US" altLang="zh-HK" sz="1200" i="1" dirty="0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DF6F32C6-E585-4B65-B67C-53B3C8E556B9}"/>
                </a:ext>
              </a:extLst>
            </p:cNvPr>
            <p:cNvSpPr/>
            <p:nvPr/>
          </p:nvSpPr>
          <p:spPr>
            <a:xfrm>
              <a:off x="2195679" y="4342731"/>
              <a:ext cx="4312655" cy="11717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171450" indent="-171450" algn="r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en-US" altLang="zh-HK" sz="1200" i="1" dirty="0"/>
                <a:t>Couple Spending Companion</a:t>
              </a:r>
              <a:r>
                <a:rPr lang="en-US" altLang="zh-HK" sz="1200" dirty="0"/>
                <a:t> </a:t>
              </a:r>
            </a:p>
            <a:p>
              <a:pPr marL="171450" indent="-171450" algn="r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en-US" altLang="zh-HK" sz="1200" i="1" dirty="0"/>
                <a:t>Machine Learning assisted gesture recognition on Web using JS;</a:t>
              </a:r>
              <a:endParaRPr lang="en-US" altLang="zh-HK" sz="1200" dirty="0"/>
            </a:p>
            <a:p>
              <a:pPr marL="171450" indent="-171450" algn="r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en-US" altLang="zh-HK" sz="1200" i="1" dirty="0"/>
                <a:t>Automatic Pizza making machine</a:t>
              </a:r>
            </a:p>
            <a:p>
              <a:pPr marL="171450" indent="-171450" algn="r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en-US" altLang="zh-HK" sz="1200" i="1" dirty="0"/>
                <a:t>Cambodia, Myanmar Exchange;</a:t>
              </a:r>
            </a:p>
          </p:txBody>
        </p:sp>
      </p:grp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3268E1CA-0490-4F8F-9BD5-9DDE8042E656}"/>
              </a:ext>
            </a:extLst>
          </p:cNvPr>
          <p:cNvCxnSpPr>
            <a:cxnSpLocks/>
          </p:cNvCxnSpPr>
          <p:nvPr/>
        </p:nvCxnSpPr>
        <p:spPr>
          <a:xfrm>
            <a:off x="2240692" y="1465152"/>
            <a:ext cx="4289282" cy="0"/>
          </a:xfrm>
          <a:prstGeom prst="line">
            <a:avLst/>
          </a:prstGeom>
          <a:ln w="9525" cap="flat" cmpd="sng" algn="ctr">
            <a:solidFill>
              <a:schemeClr val="bg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0E1F0560-434F-4407-B13C-212812677EDF}"/>
              </a:ext>
            </a:extLst>
          </p:cNvPr>
          <p:cNvCxnSpPr>
            <a:cxnSpLocks/>
          </p:cNvCxnSpPr>
          <p:nvPr/>
        </p:nvCxnSpPr>
        <p:spPr>
          <a:xfrm>
            <a:off x="2271713" y="2814728"/>
            <a:ext cx="4289282" cy="0"/>
          </a:xfrm>
          <a:prstGeom prst="line">
            <a:avLst/>
          </a:prstGeom>
          <a:ln w="9525" cap="flat" cmpd="sng" algn="ctr">
            <a:solidFill>
              <a:schemeClr val="bg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1" name="矩形 30">
            <a:hlinkClick r:id="rId15"/>
            <a:extLst>
              <a:ext uri="{FF2B5EF4-FFF2-40B4-BE49-F238E27FC236}">
                <a16:creationId xmlns:a16="http://schemas.microsoft.com/office/drawing/2014/main" id="{A9A256B6-93D9-41ED-951D-603017C2D9EA}"/>
              </a:ext>
            </a:extLst>
          </p:cNvPr>
          <p:cNvSpPr/>
          <p:nvPr/>
        </p:nvSpPr>
        <p:spPr>
          <a:xfrm>
            <a:off x="437969" y="9617174"/>
            <a:ext cx="1821204" cy="1984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1C65147-49CF-4A79-A488-557E49ADCB04}"/>
              </a:ext>
            </a:extLst>
          </p:cNvPr>
          <p:cNvSpPr/>
          <p:nvPr/>
        </p:nvSpPr>
        <p:spPr>
          <a:xfrm>
            <a:off x="2326889" y="2806557"/>
            <a:ext cx="4289282" cy="1725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b="1" dirty="0"/>
              <a:t>Skills:</a:t>
            </a:r>
          </a:p>
          <a:p>
            <a:pPr algn="just">
              <a:lnSpc>
                <a:spcPct val="150000"/>
              </a:lnSpc>
            </a:pPr>
            <a:r>
              <a:rPr lang="en-US" sz="1200" b="1" i="1" dirty="0"/>
              <a:t>Software</a:t>
            </a:r>
            <a:r>
              <a:rPr lang="en-US" sz="1200" b="1" dirty="0"/>
              <a:t>:</a:t>
            </a:r>
            <a:r>
              <a:rPr lang="en-US" sz="1200" dirty="0"/>
              <a:t> </a:t>
            </a:r>
            <a:r>
              <a:rPr lang="en-US" sz="1200" i="1" dirty="0"/>
              <a:t>Skilled</a:t>
            </a:r>
            <a:r>
              <a:rPr lang="en-US" sz="1200" dirty="0"/>
              <a:t> in Python, Linux, C/C++, Arduino Programming;  </a:t>
            </a:r>
            <a:r>
              <a:rPr lang="en-US" sz="1200" i="1" dirty="0"/>
              <a:t>Experience</a:t>
            </a:r>
            <a:r>
              <a:rPr lang="en-US" sz="1200" dirty="0"/>
              <a:t> in Big Data Stack (Hadoop, Spark); </a:t>
            </a:r>
            <a:r>
              <a:rPr lang="en-US" sz="1200" i="1" dirty="0"/>
              <a:t>Experience</a:t>
            </a:r>
            <a:r>
              <a:rPr lang="en-US" sz="1200" dirty="0"/>
              <a:t> in Container Technology (Docker, Kubernetes)</a:t>
            </a:r>
          </a:p>
          <a:p>
            <a:pPr algn="just">
              <a:lnSpc>
                <a:spcPct val="150000"/>
              </a:lnSpc>
            </a:pPr>
            <a:r>
              <a:rPr lang="en-US" sz="1200" b="1" dirty="0"/>
              <a:t>Language:</a:t>
            </a:r>
          </a:p>
          <a:p>
            <a:pPr algn="just">
              <a:lnSpc>
                <a:spcPct val="150000"/>
              </a:lnSpc>
            </a:pPr>
            <a:r>
              <a:rPr lang="en-US" sz="1200" i="1" dirty="0"/>
              <a:t>Proficient</a:t>
            </a:r>
            <a:r>
              <a:rPr lang="en-US" sz="1200" dirty="0"/>
              <a:t> in Cantonese, Mandarin; </a:t>
            </a:r>
            <a:r>
              <a:rPr lang="en-US" sz="1200" i="1" dirty="0"/>
              <a:t>Good command of </a:t>
            </a:r>
            <a:r>
              <a:rPr lang="en-US" sz="1200" dirty="0"/>
              <a:t>English</a:t>
            </a:r>
          </a:p>
        </p:txBody>
      </p:sp>
      <p:pic>
        <p:nvPicPr>
          <p:cNvPr id="11" name="Picture 10" descr="Graphical user interface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E12EFF90-467C-4872-9975-260167ACBA05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859" y="3897682"/>
            <a:ext cx="492165" cy="492165"/>
          </a:xfrm>
          <a:prstGeom prst="rect">
            <a:avLst/>
          </a:prstGeom>
        </p:spPr>
      </p:pic>
      <p:pic>
        <p:nvPicPr>
          <p:cNvPr id="21" name="Picture 20" descr="Graphical user interface&#10;&#10;Description automatically generated with medium confidence">
            <a:hlinkClick r:id="rId18"/>
            <a:extLst>
              <a:ext uri="{FF2B5EF4-FFF2-40B4-BE49-F238E27FC236}">
                <a16:creationId xmlns:a16="http://schemas.microsoft.com/office/drawing/2014/main" id="{6B8FD42C-7133-4C66-A2D9-AF23A5BD0CEB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055" y="3897682"/>
            <a:ext cx="492165" cy="492165"/>
          </a:xfrm>
          <a:prstGeom prst="rect">
            <a:avLst/>
          </a:prstGeom>
        </p:spPr>
      </p:pic>
      <p:pic>
        <p:nvPicPr>
          <p:cNvPr id="26" name="Picture 25" descr="A picture containing text, sign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78FE3467-875A-4B5C-B14A-D2F1B2188584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02" y="3906186"/>
            <a:ext cx="476875" cy="4768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C742958-BA24-4C67-BF95-FB1C2B52BEF1}"/>
              </a:ext>
            </a:extLst>
          </p:cNvPr>
          <p:cNvSpPr txBox="1"/>
          <p:nvPr/>
        </p:nvSpPr>
        <p:spPr>
          <a:xfrm>
            <a:off x="6025478" y="634618"/>
            <a:ext cx="6254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*planned</a:t>
            </a:r>
          </a:p>
        </p:txBody>
      </p:sp>
    </p:spTree>
    <p:extLst>
      <p:ext uri="{BB962C8B-B14F-4D97-AF65-F5344CB8AC3E}">
        <p14:creationId xmlns:p14="http://schemas.microsoft.com/office/powerpoint/2010/main" val="13585143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4557</TotalTime>
  <Words>4838</Words>
  <Application>Microsoft Office PowerPoint</Application>
  <PresentationFormat>A4 Paper (210x297 mm)</PresentationFormat>
  <Paragraphs>556</Paragraphs>
  <Slides>12</Slides>
  <Notes>3</Notes>
  <HiddenSlides>11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-apple-system</vt:lpstr>
      <vt:lpstr>標楷體</vt:lpstr>
      <vt:lpstr>Arial</vt:lpstr>
      <vt:lpstr>Calibri</vt:lpstr>
      <vt:lpstr>Calibri Light</vt:lpstr>
      <vt:lpstr>Consolas</vt:lpstr>
      <vt:lpstr>Tahoma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Cenz_WongTszHo_Resume</dc:title>
  <dc:creator>Tsz ho Wong</dc:creator>
  <cp:keywords>Resume</cp:keywords>
  <cp:lastModifiedBy>Cenz Wong</cp:lastModifiedBy>
  <cp:revision>123</cp:revision>
  <cp:lastPrinted>2021-08-19T16:36:16Z</cp:lastPrinted>
  <dcterms:created xsi:type="dcterms:W3CDTF">2017-12-26T16:11:27Z</dcterms:created>
  <dcterms:modified xsi:type="dcterms:W3CDTF">2022-10-09T06:35:28Z</dcterms:modified>
  <cp:category>Resume</cp:category>
</cp:coreProperties>
</file>