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wav" ContentType="audio/wav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799" r:id="rId1"/>
  </p:sldMasterIdLst>
  <p:notesMasterIdLst>
    <p:notesMasterId r:id="rId40"/>
  </p:notesMasterIdLst>
  <p:handoutMasterIdLst>
    <p:handoutMasterId r:id="rId41"/>
  </p:handoutMasterIdLst>
  <p:sldIdLst>
    <p:sldId id="256" r:id="rId2"/>
    <p:sldId id="257" r:id="rId3"/>
    <p:sldId id="260" r:id="rId4"/>
    <p:sldId id="262" r:id="rId5"/>
    <p:sldId id="263" r:id="rId6"/>
    <p:sldId id="264" r:id="rId7"/>
    <p:sldId id="265" r:id="rId8"/>
    <p:sldId id="266" r:id="rId9"/>
    <p:sldId id="268" r:id="rId10"/>
    <p:sldId id="269" r:id="rId11"/>
    <p:sldId id="270" r:id="rId12"/>
    <p:sldId id="271" r:id="rId13"/>
    <p:sldId id="275" r:id="rId14"/>
    <p:sldId id="272" r:id="rId15"/>
    <p:sldId id="274" r:id="rId16"/>
    <p:sldId id="273" r:id="rId17"/>
    <p:sldId id="276" r:id="rId18"/>
    <p:sldId id="277" r:id="rId19"/>
    <p:sldId id="278" r:id="rId20"/>
    <p:sldId id="281" r:id="rId21"/>
    <p:sldId id="282" r:id="rId22"/>
    <p:sldId id="279" r:id="rId23"/>
    <p:sldId id="280" r:id="rId24"/>
    <p:sldId id="283" r:id="rId25"/>
    <p:sldId id="286" r:id="rId26"/>
    <p:sldId id="287" r:id="rId27"/>
    <p:sldId id="288" r:id="rId28"/>
    <p:sldId id="289" r:id="rId29"/>
    <p:sldId id="291" r:id="rId30"/>
    <p:sldId id="292" r:id="rId31"/>
    <p:sldId id="293" r:id="rId32"/>
    <p:sldId id="294" r:id="rId33"/>
    <p:sldId id="295" r:id="rId34"/>
    <p:sldId id="296" r:id="rId35"/>
    <p:sldId id="297" r:id="rId36"/>
    <p:sldId id="298" r:id="rId37"/>
    <p:sldId id="303" r:id="rId38"/>
    <p:sldId id="299" r:id="rId39"/>
  </p:sldIdLst>
  <p:sldSz cx="9144000" cy="6858000" type="screen4x3"/>
  <p:notesSz cx="6858000" cy="9144000"/>
  <p:embeddedFontLst>
    <p:embeddedFont>
      <p:font typeface="Arial Black" panose="020B0A04020102020204" pitchFamily="34" charset="0"/>
      <p:bold r:id="rId42"/>
    </p:embeddedFont>
  </p:embeddedFontLst>
  <p:defaultTextStyle>
    <a:defPPr>
      <a:defRPr lang="it-IT"/>
    </a:defPPr>
    <a:lvl1pPr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20000"/>
      </a:spcBef>
      <a:spcAft>
        <a:spcPct val="0"/>
      </a:spcAft>
      <a:buClr>
        <a:schemeClr val="bg2"/>
      </a:buClr>
      <a:buSzPct val="70000"/>
      <a:buFont typeface="Wingdings" pitchFamily="2" charset="2"/>
      <a:defRPr sz="23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3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000099"/>
    <a:srgbClr val="00CC99"/>
    <a:srgbClr val="FF9933"/>
    <a:srgbClr val="66CCFF"/>
    <a:srgbClr val="800080"/>
    <a:srgbClr val="00FF00"/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9" autoAdjust="0"/>
    <p:restoredTop sz="99828" autoAdjust="0"/>
  </p:normalViewPr>
  <p:slideViewPr>
    <p:cSldViewPr>
      <p:cViewPr varScale="1">
        <p:scale>
          <a:sx n="63" d="100"/>
          <a:sy n="63" d="100"/>
        </p:scale>
        <p:origin x="1380" y="5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6" d="100"/>
          <a:sy n="56" d="100"/>
        </p:scale>
        <p:origin x="-1044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1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6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6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1577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DE4E3972-7E99-40A4-BA49-F409E3FA1079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6382210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8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8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58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089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noProof="0"/>
              <a:t>Fare clic per modificare gli stili del testo dello schema</a:t>
            </a:r>
          </a:p>
          <a:p>
            <a:pPr lvl="1"/>
            <a:r>
              <a:rPr lang="it-IT" noProof="0"/>
              <a:t>Secondo livello</a:t>
            </a:r>
          </a:p>
          <a:p>
            <a:pPr lvl="2"/>
            <a:r>
              <a:rPr lang="it-IT" noProof="0"/>
              <a:t>Terzo livello</a:t>
            </a:r>
          </a:p>
          <a:p>
            <a:pPr lvl="3"/>
            <a:r>
              <a:rPr lang="it-IT" noProof="0"/>
              <a:t>Quarto livello</a:t>
            </a:r>
          </a:p>
          <a:p>
            <a:pPr lvl="4"/>
            <a:r>
              <a:rPr lang="it-IT" noProof="0"/>
              <a:t>Quinto livello</a:t>
            </a:r>
          </a:p>
        </p:txBody>
      </p:sp>
      <p:sp>
        <p:nvSpPr>
          <p:cNvPr id="2089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2089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buClrTx/>
              <a:buSzTx/>
              <a:buFontTx/>
              <a:buNone/>
              <a:defRPr sz="1200">
                <a:latin typeface="Arial" charset="0"/>
              </a:defRPr>
            </a:lvl1pPr>
          </a:lstStyle>
          <a:p>
            <a:pPr>
              <a:defRPr/>
            </a:pPr>
            <a:fld id="{B6E89D7D-1D7C-410B-B084-360A44F72603}" type="slidenum">
              <a:rPr lang="it-IT"/>
              <a:pPr>
                <a:defRPr/>
              </a:pPr>
              <a:t>‹N›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3517049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audio" Target="../media/audio1.wav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titolo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utoShape 2"/>
          <p:cNvSpPr>
            <a:spLocks noChangeArrowheads="1"/>
          </p:cNvSpPr>
          <p:nvPr/>
        </p:nvSpPr>
        <p:spPr bwMode="auto">
          <a:xfrm>
            <a:off x="782638" y="739775"/>
            <a:ext cx="7656512" cy="5089525"/>
          </a:xfrm>
          <a:prstGeom prst="roundRect">
            <a:avLst>
              <a:gd name="adj" fmla="val 0"/>
            </a:avLst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5" name="AutoShape 3"/>
          <p:cNvSpPr>
            <a:spLocks noChangeArrowheads="1"/>
          </p:cNvSpPr>
          <p:nvPr/>
        </p:nvSpPr>
        <p:spPr bwMode="white">
          <a:xfrm>
            <a:off x="882650" y="835025"/>
            <a:ext cx="7435850" cy="48974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rgbClr val="CCCC99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2400">
              <a:latin typeface="Times New Roman" pitchFamily="18" charset="0"/>
            </a:endParaRPr>
          </a:p>
        </p:txBody>
      </p:sp>
      <p:sp>
        <p:nvSpPr>
          <p:cNvPr id="6" name="AutoShape 4"/>
          <p:cNvSpPr>
            <a:spLocks noChangeArrowheads="1"/>
          </p:cNvSpPr>
          <p:nvPr/>
        </p:nvSpPr>
        <p:spPr bwMode="blackWhite">
          <a:xfrm>
            <a:off x="1743075" y="3387725"/>
            <a:ext cx="5641975" cy="201453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88900">
            <a:solidFill>
              <a:srgbClr val="009999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3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3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3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0000"/>
              <a:buFont typeface="Wingdings" pitchFamily="2" charset="2"/>
              <a:defRPr sz="23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spcBef>
                <a:spcPct val="0"/>
              </a:spcBef>
              <a:buClrTx/>
              <a:buSzTx/>
              <a:buFontTx/>
              <a:buNone/>
              <a:defRPr/>
            </a:pPr>
            <a:endParaRPr lang="it-IT" altLang="it-IT" sz="1800"/>
          </a:p>
        </p:txBody>
      </p:sp>
      <p:sp>
        <p:nvSpPr>
          <p:cNvPr id="15565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1163638" y="904875"/>
            <a:ext cx="6850062" cy="1997075"/>
          </a:xfrm>
        </p:spPr>
        <p:txBody>
          <a:bodyPr anchor="ctr" anchorCtr="1"/>
          <a:lstStyle>
            <a:lvl1pPr algn="ctr">
              <a:defRPr sz="3500" i="1">
                <a:solidFill>
                  <a:srgbClr val="000099"/>
                </a:solidFill>
              </a:defRPr>
            </a:lvl1pPr>
          </a:lstStyle>
          <a:p>
            <a:pPr lvl="0"/>
            <a:r>
              <a:rPr lang="it-IT" noProof="0"/>
              <a:t>Fare clic per modificare lo stile del titolo</a:t>
            </a:r>
          </a:p>
        </p:txBody>
      </p:sp>
      <p:sp>
        <p:nvSpPr>
          <p:cNvPr id="15565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672" cy="1677988"/>
          </a:xfrm>
        </p:spPr>
        <p:txBody>
          <a:bodyPr anchor="ctr"/>
          <a:lstStyle>
            <a:lvl1pPr marL="0" indent="0" algn="ctr">
              <a:buFont typeface="Wingdings" pitchFamily="2" charset="2"/>
              <a:buNone/>
              <a:defRPr sz="2800"/>
            </a:lvl1pPr>
          </a:lstStyle>
          <a:p>
            <a:pPr lvl="0"/>
            <a:r>
              <a:rPr lang="it-IT" noProof="0"/>
              <a:t>Fare clic per modificare lo stile del sottotitolo dello schema</a:t>
            </a:r>
          </a:p>
        </p:txBody>
      </p:sp>
    </p:spTree>
    <p:extLst>
      <p:ext uri="{BB962C8B-B14F-4D97-AF65-F5344CB8AC3E}">
        <p14:creationId xmlns:p14="http://schemas.microsoft.com/office/powerpoint/2010/main" val="133100584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1493143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534150" y="533400"/>
            <a:ext cx="1924050" cy="5410200"/>
          </a:xfrm>
        </p:spPr>
        <p:txBody>
          <a:bodyPr vert="eaVert"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762000" y="533400"/>
            <a:ext cx="5619750" cy="5410200"/>
          </a:xfrm>
        </p:spPr>
        <p:txBody>
          <a:bodyPr vert="eaVert"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25893749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912621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olo, testo e 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quarter" idx="2"/>
          </p:nvPr>
        </p:nvSpPr>
        <p:spPr>
          <a:xfrm>
            <a:off x="4686300" y="1905000"/>
            <a:ext cx="3771900" cy="19431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contenuto 4"/>
          <p:cNvSpPr>
            <a:spLocks noGrp="1"/>
          </p:cNvSpPr>
          <p:nvPr>
            <p:ph sz="quarter" idx="3"/>
          </p:nvPr>
        </p:nvSpPr>
        <p:spPr>
          <a:xfrm>
            <a:off x="4686300" y="4000500"/>
            <a:ext cx="3771900" cy="1943100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35853912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1_Titolo, test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62000" y="533400"/>
            <a:ext cx="7696200" cy="1143000"/>
          </a:xfrm>
        </p:spPr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sz="half" idx="1"/>
          </p:nvPr>
        </p:nvSpPr>
        <p:spPr>
          <a:xfrm>
            <a:off x="762000" y="1905000"/>
            <a:ext cx="3771900" cy="46196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619625"/>
          </a:xfrm>
        </p:spPr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247551238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</p:spTree>
    <p:extLst>
      <p:ext uri="{BB962C8B-B14F-4D97-AF65-F5344CB8AC3E}">
        <p14:creationId xmlns:p14="http://schemas.microsoft.com/office/powerpoint/2010/main" val="111237925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3147390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e contenu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7620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86300" y="1905000"/>
            <a:ext cx="3771900" cy="40386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60230453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102293934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15717438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23862049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it-IT"/>
              <a:t>Fare clic per modificare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7176295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it-IT"/>
              <a:t>Fare clic per modificare lo stile del titolo</a:t>
            </a:r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it-IT" noProof="0"/>
              <a:t>Fare clic sull'icona per inserire un'immagine</a:t>
            </a:r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it-IT"/>
              <a:t>Fare clic per modificare stili del testo dello schema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62000" y="6391275"/>
            <a:ext cx="20574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6858000" y="6400800"/>
            <a:ext cx="1600200" cy="457200"/>
          </a:xfrm>
          <a:prstGeom prst="rect">
            <a:avLst/>
          </a:prstGeom>
        </p:spPr>
        <p:txBody>
          <a:bodyPr/>
          <a:lstStyle>
            <a:lvl1pPr>
              <a:defRPr>
                <a:latin typeface="Arial" charset="0"/>
              </a:defRPr>
            </a:lvl1pPr>
          </a:lstStyle>
          <a:p>
            <a:pPr>
              <a:defRPr/>
            </a:pPr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995261096"/>
      </p:ext>
    </p:extLst>
  </p:cSld>
  <p:clrMapOvr>
    <a:masterClrMapping/>
  </p:clrMapOvr>
  <p:transition>
    <p:dissolve/>
    <p:sndAc>
      <p:stSnd>
        <p:snd r:embed="rId1" name="click.wav"/>
      </p:stSnd>
    </p:sndAc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audio" Target="../media/audio1.wav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762000" y="533400"/>
            <a:ext cx="7696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lo stile del titolo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762000" y="1905000"/>
            <a:ext cx="7696200" cy="4619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it-IT" altLang="it-IT"/>
              <a:t>Fare clic per modificare gli stili del testo dello schema</a:t>
            </a:r>
          </a:p>
          <a:p>
            <a:pPr lvl="1"/>
            <a:r>
              <a:rPr lang="it-IT" altLang="it-IT"/>
              <a:t>Secondo livello</a:t>
            </a:r>
          </a:p>
          <a:p>
            <a:pPr lvl="2"/>
            <a:r>
              <a:rPr lang="it-IT" altLang="it-IT"/>
              <a:t>Terzo livello</a:t>
            </a:r>
          </a:p>
          <a:p>
            <a:pPr lvl="3"/>
            <a:r>
              <a:rPr lang="it-IT" altLang="it-IT"/>
              <a:t>Quarto livello</a:t>
            </a:r>
          </a:p>
          <a:p>
            <a:pPr lvl="4"/>
            <a:r>
              <a:rPr lang="it-IT" altLang="it-IT"/>
              <a:t>Quinto livello</a:t>
            </a:r>
          </a:p>
        </p:txBody>
      </p:sp>
      <p:grpSp>
        <p:nvGrpSpPr>
          <p:cNvPr id="1028" name="Group 7"/>
          <p:cNvGrpSpPr>
            <a:grpSpLocks/>
          </p:cNvGrpSpPr>
          <p:nvPr/>
        </p:nvGrpSpPr>
        <p:grpSpPr bwMode="auto">
          <a:xfrm>
            <a:off x="168275" y="228600"/>
            <a:ext cx="8823325" cy="6440488"/>
            <a:chOff x="106" y="144"/>
            <a:chExt cx="5558" cy="3840"/>
          </a:xfrm>
        </p:grpSpPr>
        <p:sp>
          <p:nvSpPr>
            <p:cNvPr id="1029" name="AutoShape 8"/>
            <p:cNvSpPr>
              <a:spLocks noChangeArrowheads="1"/>
            </p:cNvSpPr>
            <p:nvPr/>
          </p:nvSpPr>
          <p:spPr bwMode="auto">
            <a:xfrm>
              <a:off x="106" y="144"/>
              <a:ext cx="5558" cy="3840"/>
            </a:xfrm>
            <a:prstGeom prst="roundRect">
              <a:avLst>
                <a:gd name="adj" fmla="val 0"/>
              </a:avLst>
            </a:prstGeom>
            <a:noFill/>
            <a:ln w="28575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1pPr>
              <a:lvl2pPr marL="742950" indent="-28575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2pPr>
              <a:lvl3pPr marL="11430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3pPr>
              <a:lvl4pPr marL="16002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4pPr>
              <a:lvl5pPr marL="2057400" indent="-228600" eaLnBrk="0" hangingPunct="0">
                <a:defRPr sz="2300">
                  <a:solidFill>
                    <a:schemeClr val="tx1"/>
                  </a:solidFill>
                  <a:latin typeface="Arial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0000"/>
                <a:buFont typeface="Wingdings" pitchFamily="2" charset="2"/>
                <a:defRPr sz="2300">
                  <a:solidFill>
                    <a:schemeClr val="tx1"/>
                  </a:solidFill>
                  <a:latin typeface="Arial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SzTx/>
                <a:buFontTx/>
                <a:buNone/>
                <a:defRPr/>
              </a:pPr>
              <a:endParaRPr lang="it-IT" altLang="it-IT" sz="2400">
                <a:latin typeface="Times New Roman" pitchFamily="18" charset="0"/>
              </a:endParaRPr>
            </a:p>
          </p:txBody>
        </p:sp>
        <p:sp>
          <p:nvSpPr>
            <p:cNvPr id="1030" name="Line 9"/>
            <p:cNvSpPr>
              <a:spLocks noChangeShapeType="1"/>
            </p:cNvSpPr>
            <p:nvPr/>
          </p:nvSpPr>
          <p:spPr bwMode="auto">
            <a:xfrm>
              <a:off x="480" y="1077"/>
              <a:ext cx="4848" cy="0"/>
            </a:xfrm>
            <a:prstGeom prst="line">
              <a:avLst/>
            </a:prstGeom>
            <a:noFill/>
            <a:ln w="38100">
              <a:solidFill>
                <a:srgbClr val="FF66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it-IT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9" r:id="rId1"/>
    <p:sldLayoutId id="2147484087" r:id="rId2"/>
    <p:sldLayoutId id="2147484090" r:id="rId3"/>
    <p:sldLayoutId id="2147484091" r:id="rId4"/>
    <p:sldLayoutId id="2147484092" r:id="rId5"/>
    <p:sldLayoutId id="2147484093" r:id="rId6"/>
    <p:sldLayoutId id="2147484094" r:id="rId7"/>
    <p:sldLayoutId id="2147484095" r:id="rId8"/>
    <p:sldLayoutId id="2147484096" r:id="rId9"/>
    <p:sldLayoutId id="2147484097" r:id="rId10"/>
    <p:sldLayoutId id="2147484098" r:id="rId11"/>
    <p:sldLayoutId id="2147484099" r:id="rId12"/>
    <p:sldLayoutId id="2147484100" r:id="rId13"/>
    <p:sldLayoutId id="2147484088" r:id="rId14"/>
  </p:sldLayoutIdLst>
  <p:transition>
    <p:dissolve/>
    <p:sndAc>
      <p:stSnd>
        <p:snd r:embed="rId16" name="click.wav"/>
      </p:stSnd>
    </p:sndAc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300">
          <a:solidFill>
            <a:srgbClr val="009999"/>
          </a:solidFill>
          <a:latin typeface="Arial Black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300">
          <a:solidFill>
            <a:schemeClr val="tx2"/>
          </a:solidFill>
          <a:latin typeface="Arial Black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0000"/>
        <a:buFont typeface="Wingdings" pitchFamily="2" charset="2"/>
        <a:buChar char="l"/>
        <a:defRPr sz="31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150000"/>
        <a:buChar char="•"/>
        <a:defRPr sz="26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150000"/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150000"/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150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audio" Target="../media/audio1.wav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Unità di apprendimento 1</a:t>
            </a:r>
          </a:p>
        </p:txBody>
      </p:sp>
      <p:sp>
        <p:nvSpPr>
          <p:cNvPr id="14339" name="Rectangle 2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b="1" dirty="0"/>
              <a:t>Le aziende e i mercati</a:t>
            </a:r>
            <a:endParaRPr lang="it-IT" altLang="it-IT" dirty="0"/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L’azienda e l’impresa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/>
              <a:t>In ambito giuridico i due termini hanno un diverso significato:</a:t>
            </a:r>
          </a:p>
          <a:p>
            <a:pPr lvl="1"/>
            <a:r>
              <a:rPr lang="it-IT" sz="2800" dirty="0"/>
              <a:t>con </a:t>
            </a:r>
            <a:r>
              <a:rPr lang="it-IT" sz="2800" dirty="0">
                <a:solidFill>
                  <a:srgbClr val="FF0000"/>
                </a:solidFill>
              </a:rPr>
              <a:t>impresa</a:t>
            </a:r>
            <a:r>
              <a:rPr lang="it-IT" sz="2800" dirty="0"/>
              <a:t> si fa infatti riferimento </a:t>
            </a:r>
            <a:r>
              <a:rPr lang="it-IT" sz="2800" i="1" dirty="0">
                <a:solidFill>
                  <a:srgbClr val="0000CC"/>
                </a:solidFill>
              </a:rPr>
              <a:t>all’attività professionale organizzata per produrre o scambiare beni/servizi.</a:t>
            </a:r>
          </a:p>
          <a:p>
            <a:pPr lvl="1"/>
            <a:r>
              <a:rPr lang="it-IT" sz="2800" dirty="0"/>
              <a:t>con </a:t>
            </a:r>
            <a:r>
              <a:rPr lang="it-IT" sz="2800" dirty="0">
                <a:solidFill>
                  <a:srgbClr val="FF0000"/>
                </a:solidFill>
              </a:rPr>
              <a:t>azienda</a:t>
            </a:r>
            <a:r>
              <a:rPr lang="it-IT" sz="2800" dirty="0"/>
              <a:t> si indica il </a:t>
            </a:r>
            <a:r>
              <a:rPr lang="it-IT" sz="2800" i="1" dirty="0">
                <a:solidFill>
                  <a:srgbClr val="0000CC"/>
                </a:solidFill>
              </a:rPr>
              <a:t>complesso di beni organizzati dall’imprenditore per l’esercizio di un’attività d’impresa.</a:t>
            </a:r>
          </a:p>
        </p:txBody>
      </p:sp>
    </p:spTree>
    <p:extLst>
      <p:ext uri="{BB962C8B-B14F-4D97-AF65-F5344CB8AC3E}">
        <p14:creationId xmlns:p14="http://schemas.microsoft.com/office/powerpoint/2010/main" val="149863123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L’azienda e l’impresa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/>
              <a:t>L’</a:t>
            </a:r>
            <a:r>
              <a:rPr lang="it-IT" sz="2800" dirty="0">
                <a:solidFill>
                  <a:srgbClr val="0000CC"/>
                </a:solidFill>
              </a:rPr>
              <a:t>azienda</a:t>
            </a:r>
            <a:r>
              <a:rPr lang="it-IT" sz="2800" dirty="0"/>
              <a:t> presuppone l’</a:t>
            </a:r>
            <a:r>
              <a:rPr lang="it-IT" sz="2800" dirty="0">
                <a:solidFill>
                  <a:srgbClr val="0000CC"/>
                </a:solidFill>
              </a:rPr>
              <a:t>impresa</a:t>
            </a:r>
            <a:r>
              <a:rPr lang="it-IT" sz="2800" dirty="0"/>
              <a:t>, della quale costituisce lo strumento; </a:t>
            </a:r>
          </a:p>
          <a:p>
            <a:pPr lvl="1"/>
            <a:r>
              <a:rPr lang="it-IT" sz="2800" i="1" dirty="0"/>
              <a:t>quindi se non vi è </a:t>
            </a:r>
            <a:r>
              <a:rPr lang="it-IT" sz="2800" i="1" dirty="0">
                <a:solidFill>
                  <a:srgbClr val="0000CC"/>
                </a:solidFill>
              </a:rPr>
              <a:t>impresa</a:t>
            </a:r>
            <a:r>
              <a:rPr lang="it-IT" sz="2800" i="1" dirty="0"/>
              <a:t>, non vi è </a:t>
            </a:r>
            <a:r>
              <a:rPr lang="it-IT" sz="2800" i="1" dirty="0">
                <a:solidFill>
                  <a:srgbClr val="0000CC"/>
                </a:solidFill>
              </a:rPr>
              <a:t>azienda</a:t>
            </a:r>
            <a:endParaRPr lang="it-IT" sz="2800" dirty="0"/>
          </a:p>
          <a:p>
            <a:r>
              <a:rPr lang="it-IT" sz="2800" dirty="0"/>
              <a:t>l’attività dell’imprenditore si realizza mediante la combinazione dei beni per uno scopo produttivo.</a:t>
            </a:r>
          </a:p>
          <a:p>
            <a:r>
              <a:rPr lang="it-IT" sz="2800" dirty="0"/>
              <a:t>Il termine </a:t>
            </a:r>
            <a:r>
              <a:rPr lang="it-IT" sz="2800" dirty="0">
                <a:solidFill>
                  <a:srgbClr val="0000CC"/>
                </a:solidFill>
              </a:rPr>
              <a:t>azienda</a:t>
            </a:r>
            <a:r>
              <a:rPr lang="it-IT" sz="2800" dirty="0"/>
              <a:t> è utilizzato come sinonimo di </a:t>
            </a:r>
            <a:r>
              <a:rPr lang="it-IT" sz="2800" dirty="0">
                <a:solidFill>
                  <a:srgbClr val="0000CC"/>
                </a:solidFill>
              </a:rPr>
              <a:t>impresa</a:t>
            </a:r>
            <a:r>
              <a:rPr lang="it-IT" sz="2800" dirty="0"/>
              <a:t> considerando quali prodotti essa realizza, quali attività vengono, dove sono localizzate tali attività, come si configurano i rapporti con fornitori e clienti, qual è l’assetto organizzativo scelto, ecc.</a:t>
            </a:r>
          </a:p>
        </p:txBody>
      </p:sp>
    </p:spTree>
    <p:extLst>
      <p:ext uri="{BB962C8B-B14F-4D97-AF65-F5344CB8AC3E}">
        <p14:creationId xmlns:p14="http://schemas.microsoft.com/office/powerpoint/2010/main" val="185623055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L’azienda e l’impresa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/>
              <a:t>Si parla di </a:t>
            </a:r>
            <a:r>
              <a:rPr lang="it-IT" sz="2800" dirty="0">
                <a:solidFill>
                  <a:srgbClr val="FF0000"/>
                </a:solidFill>
              </a:rPr>
              <a:t>azienda</a:t>
            </a:r>
            <a:r>
              <a:rPr lang="it-IT" sz="2800" dirty="0"/>
              <a:t> quando si fa riferimento all’organizzazione dei fattori produttivi, alla gestione dell’impresa con riguardo agli elementi interni che la compongono:</a:t>
            </a:r>
          </a:p>
          <a:p>
            <a:pPr lvl="1"/>
            <a:r>
              <a:rPr lang="it-IT" sz="2800" dirty="0"/>
              <a:t>gli </a:t>
            </a:r>
            <a:r>
              <a:rPr lang="it-IT" sz="2800" dirty="0">
                <a:solidFill>
                  <a:srgbClr val="0000CC"/>
                </a:solidFill>
              </a:rPr>
              <a:t>uomini</a:t>
            </a:r>
            <a:r>
              <a:rPr lang="it-IT" sz="2800" dirty="0"/>
              <a:t> e le loro </a:t>
            </a:r>
            <a:r>
              <a:rPr lang="it-IT" sz="2800" dirty="0">
                <a:solidFill>
                  <a:srgbClr val="0000CC"/>
                </a:solidFill>
              </a:rPr>
              <a:t>interrelazioni</a:t>
            </a:r>
            <a:endParaRPr lang="it-IT" sz="2800" dirty="0"/>
          </a:p>
          <a:p>
            <a:pPr lvl="1"/>
            <a:r>
              <a:rPr lang="it-IT" sz="2800" dirty="0"/>
              <a:t>i </a:t>
            </a:r>
            <a:r>
              <a:rPr lang="it-IT" sz="2800" dirty="0">
                <a:solidFill>
                  <a:srgbClr val="0000CC"/>
                </a:solidFill>
              </a:rPr>
              <a:t>prodotti</a:t>
            </a:r>
            <a:r>
              <a:rPr lang="it-IT" sz="2800" dirty="0"/>
              <a:t> e i </a:t>
            </a:r>
            <a:r>
              <a:rPr lang="it-IT" sz="2800" dirty="0">
                <a:solidFill>
                  <a:srgbClr val="0000CC"/>
                </a:solidFill>
              </a:rPr>
              <a:t>servizi</a:t>
            </a:r>
            <a:endParaRPr lang="it-IT" sz="2800" dirty="0"/>
          </a:p>
          <a:p>
            <a:pPr lvl="1"/>
            <a:r>
              <a:rPr lang="it-IT" sz="2800" dirty="0"/>
              <a:t>i </a:t>
            </a:r>
            <a:r>
              <a:rPr lang="it-IT" sz="2800" dirty="0">
                <a:solidFill>
                  <a:srgbClr val="0000CC"/>
                </a:solidFill>
              </a:rPr>
              <a:t>beni aziendali</a:t>
            </a:r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85623055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L’azienda e l’impresa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/>
              <a:t>Quindi, in un’</a:t>
            </a:r>
            <a:r>
              <a:rPr lang="it-IT" sz="2800" dirty="0">
                <a:solidFill>
                  <a:srgbClr val="FF0000"/>
                </a:solidFill>
              </a:rPr>
              <a:t>azienda</a:t>
            </a:r>
            <a:r>
              <a:rPr lang="it-IT" sz="2800" dirty="0"/>
              <a:t> possiamo individuare:</a:t>
            </a:r>
          </a:p>
          <a:p>
            <a:pPr lvl="1"/>
            <a:r>
              <a:rPr lang="it-IT" sz="2800" dirty="0"/>
              <a:t>un’</a:t>
            </a:r>
            <a:r>
              <a:rPr lang="it-IT" sz="2800" dirty="0">
                <a:solidFill>
                  <a:srgbClr val="000099"/>
                </a:solidFill>
              </a:rPr>
              <a:t>organizzazione</a:t>
            </a:r>
            <a:r>
              <a:rPr lang="it-IT" sz="2800" dirty="0"/>
              <a:t> di </a:t>
            </a:r>
            <a:r>
              <a:rPr lang="it-IT" sz="2800" dirty="0">
                <a:solidFill>
                  <a:srgbClr val="000099"/>
                </a:solidFill>
              </a:rPr>
              <a:t>beni</a:t>
            </a:r>
            <a:r>
              <a:rPr lang="it-IT" sz="2800" dirty="0"/>
              <a:t> e di </a:t>
            </a:r>
            <a:r>
              <a:rPr lang="it-IT" sz="2800" dirty="0">
                <a:solidFill>
                  <a:srgbClr val="000099"/>
                </a:solidFill>
              </a:rPr>
              <a:t>persone</a:t>
            </a:r>
            <a:r>
              <a:rPr lang="it-IT" sz="2800" dirty="0"/>
              <a:t>;</a:t>
            </a:r>
          </a:p>
          <a:p>
            <a:pPr lvl="1"/>
            <a:r>
              <a:rPr lang="it-IT" sz="2800" dirty="0"/>
              <a:t>un </a:t>
            </a:r>
            <a:r>
              <a:rPr lang="it-IT" sz="2800" dirty="0">
                <a:solidFill>
                  <a:srgbClr val="000099"/>
                </a:solidFill>
              </a:rPr>
              <a:t>complesso di operazioni </a:t>
            </a:r>
            <a:r>
              <a:rPr lang="it-IT" sz="2800" dirty="0"/>
              <a:t>compiute per il raggiungimento del fine aziendale.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7787" y="4005064"/>
            <a:ext cx="7696200" cy="2028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8785004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L’azienda e l’impresa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844824"/>
            <a:ext cx="8784976" cy="4619625"/>
          </a:xfrm>
        </p:spPr>
        <p:txBody>
          <a:bodyPr/>
          <a:lstStyle/>
          <a:p>
            <a:r>
              <a:rPr lang="it-IT" sz="2000" dirty="0"/>
              <a:t>L’</a:t>
            </a:r>
            <a:r>
              <a:rPr lang="it-IT" sz="2000" dirty="0">
                <a:solidFill>
                  <a:srgbClr val="FF0000"/>
                </a:solidFill>
              </a:rPr>
              <a:t>organizzazione </a:t>
            </a:r>
            <a:r>
              <a:rPr lang="it-IT" sz="2000" dirty="0"/>
              <a:t>individua gli elementi costitutivi: </a:t>
            </a:r>
          </a:p>
          <a:p>
            <a:pPr lvl="1"/>
            <a:r>
              <a:rPr lang="it-IT" sz="1800" dirty="0"/>
              <a:t>a. Le </a:t>
            </a:r>
            <a:r>
              <a:rPr lang="it-IT" sz="1800" dirty="0">
                <a:solidFill>
                  <a:srgbClr val="FF0000"/>
                </a:solidFill>
              </a:rPr>
              <a:t>persone</a:t>
            </a:r>
            <a:r>
              <a:rPr lang="it-IT" sz="1800" dirty="0"/>
              <a:t>, ovvero l’insieme di tutti coloro che lavorano nell’azienda o hanno rapporti con la stessa:</a:t>
            </a:r>
          </a:p>
          <a:p>
            <a:pPr lvl="2"/>
            <a:r>
              <a:rPr lang="it-IT" sz="1800" dirty="0"/>
              <a:t>il proprietario(o i proprietari);</a:t>
            </a:r>
          </a:p>
          <a:p>
            <a:pPr lvl="2"/>
            <a:r>
              <a:rPr lang="it-IT" sz="1800" dirty="0"/>
              <a:t>i lavoratori, interni (dipendenti) ed esterni (collaboratori);</a:t>
            </a:r>
          </a:p>
          <a:p>
            <a:pPr lvl="2"/>
            <a:r>
              <a:rPr lang="it-IT" sz="1800" dirty="0"/>
              <a:t>i clienti e i fornitori;</a:t>
            </a:r>
          </a:p>
          <a:p>
            <a:pPr lvl="2"/>
            <a:r>
              <a:rPr lang="it-IT" sz="1800" dirty="0"/>
              <a:t>la Pubblica Amministrazione e gli istituti di credito (banche, società finanziarie ecc.).</a:t>
            </a:r>
          </a:p>
          <a:p>
            <a:pPr lvl="1"/>
            <a:r>
              <a:rPr lang="it-IT" sz="1800" dirty="0"/>
              <a:t>b. I </a:t>
            </a:r>
            <a:r>
              <a:rPr lang="it-IT" sz="1800" dirty="0">
                <a:solidFill>
                  <a:srgbClr val="FF0000"/>
                </a:solidFill>
              </a:rPr>
              <a:t>beni</a:t>
            </a:r>
            <a:r>
              <a:rPr lang="it-IT" sz="1800" dirty="0"/>
              <a:t>, che costituiscono il patrimonio dell’azienda e si dividono in:</a:t>
            </a:r>
          </a:p>
          <a:p>
            <a:pPr lvl="2"/>
            <a:r>
              <a:rPr lang="it-IT" sz="1800" dirty="0"/>
              <a:t>materiali, cioè beni tangibili, ossia immobili, merci, impianti ecc.;</a:t>
            </a:r>
          </a:p>
          <a:p>
            <a:pPr lvl="2"/>
            <a:r>
              <a:rPr lang="it-IT" sz="1800" dirty="0"/>
              <a:t>immateriali, come ad esempio brevetti, marchi, idee ecc.</a:t>
            </a:r>
          </a:p>
          <a:p>
            <a:pPr lvl="1"/>
            <a:r>
              <a:rPr lang="it-IT" sz="1800" dirty="0"/>
              <a:t>c. L’</a:t>
            </a:r>
            <a:r>
              <a:rPr lang="it-IT" sz="1800" dirty="0">
                <a:solidFill>
                  <a:srgbClr val="FF0000"/>
                </a:solidFill>
              </a:rPr>
              <a:t>organizzazione</a:t>
            </a:r>
            <a:r>
              <a:rPr lang="it-IT" sz="1800" dirty="0"/>
              <a:t>, che comprende le modalità con cui essa utilizza efficacemente ed efficientemente le proprie risorse: si parlare di:</a:t>
            </a:r>
          </a:p>
          <a:p>
            <a:pPr lvl="2"/>
            <a:r>
              <a:rPr lang="it-IT" sz="1800" dirty="0"/>
              <a:t>organizzazione delle persone;</a:t>
            </a:r>
          </a:p>
          <a:p>
            <a:pPr lvl="2"/>
            <a:r>
              <a:rPr lang="it-IT" sz="1800" dirty="0"/>
              <a:t>organizzazione dei beni.</a:t>
            </a:r>
          </a:p>
        </p:txBody>
      </p:sp>
    </p:spTree>
    <p:extLst>
      <p:ext uri="{BB962C8B-B14F-4D97-AF65-F5344CB8AC3E}">
        <p14:creationId xmlns:p14="http://schemas.microsoft.com/office/powerpoint/2010/main" val="185623055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L’azienda e l’impresa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400" dirty="0"/>
              <a:t>Possiamo dunque considerare l’azienda come un sistema di forze costituito da:</a:t>
            </a:r>
          </a:p>
          <a:p>
            <a:pPr lvl="1"/>
            <a:r>
              <a:rPr lang="it-IT" sz="2200" dirty="0">
                <a:solidFill>
                  <a:srgbClr val="FF0000"/>
                </a:solidFill>
              </a:rPr>
              <a:t>mezzi</a:t>
            </a:r>
            <a:r>
              <a:rPr lang="it-IT" sz="2200" dirty="0"/>
              <a:t>, cioè i beni destinati alla produzione e al consumo (finanziamenti, macchinari, attrezzature, fabbricati, arredamento, materie prime ecc.);</a:t>
            </a:r>
          </a:p>
          <a:p>
            <a:pPr lvl="1"/>
            <a:r>
              <a:rPr lang="it-IT" sz="2200" dirty="0">
                <a:solidFill>
                  <a:srgbClr val="FF0000"/>
                </a:solidFill>
              </a:rPr>
              <a:t>persone</a:t>
            </a:r>
            <a:r>
              <a:rPr lang="it-IT" sz="2200" dirty="0"/>
              <a:t>, vale a dire i soggetti che partecipano all’attività aziendale (impiegati, quadri, dirigenti, operai, tecnici, imprenditori, addetti alla ricerca e allo sviluppo, amministratori, soci e azionisti, politici ecc.);</a:t>
            </a:r>
          </a:p>
          <a:p>
            <a:pPr lvl="1"/>
            <a:r>
              <a:rPr lang="it-IT" sz="2200" dirty="0">
                <a:solidFill>
                  <a:srgbClr val="FF0000"/>
                </a:solidFill>
              </a:rPr>
              <a:t>organizzazione</a:t>
            </a:r>
            <a:r>
              <a:rPr lang="it-IT" sz="2200" dirty="0"/>
              <a:t>, cioè la struttura, rappresentata graficamente dall’organigramma aziendale che consiste nella definizione dei ruoli e delle regole organizzative rappresentate da cariche, funzioni, mansioni, compiti.</a:t>
            </a:r>
          </a:p>
        </p:txBody>
      </p:sp>
    </p:spTree>
    <p:extLst>
      <p:ext uri="{BB962C8B-B14F-4D97-AF65-F5344CB8AC3E}">
        <p14:creationId xmlns:p14="http://schemas.microsoft.com/office/powerpoint/2010/main" val="2287850046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L’azienda e l’impresa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3717032"/>
            <a:ext cx="8784976" cy="2807593"/>
          </a:xfrm>
        </p:spPr>
        <p:txBody>
          <a:bodyPr/>
          <a:lstStyle/>
          <a:p>
            <a:r>
              <a:rPr lang="it-IT" sz="2800" dirty="0"/>
              <a:t>L’</a:t>
            </a:r>
            <a:r>
              <a:rPr lang="it-IT" sz="2800" dirty="0">
                <a:solidFill>
                  <a:srgbClr val="FF0000"/>
                </a:solidFill>
              </a:rPr>
              <a:t>organigramma</a:t>
            </a:r>
            <a:r>
              <a:rPr lang="it-IT" sz="2800" dirty="0"/>
              <a:t> offre le risposte a molte domande</a:t>
            </a:r>
          </a:p>
          <a:p>
            <a:pPr lvl="1"/>
            <a:r>
              <a:rPr lang="it-IT" sz="2300" dirty="0"/>
              <a:t>com’è suddivisa e strutturata una certa area</a:t>
            </a:r>
          </a:p>
          <a:p>
            <a:pPr lvl="1"/>
            <a:r>
              <a:rPr lang="it-IT" sz="2300" dirty="0"/>
              <a:t>chi ne è il responsabile</a:t>
            </a:r>
          </a:p>
          <a:p>
            <a:pPr lvl="1"/>
            <a:r>
              <a:rPr lang="it-IT" sz="2300" dirty="0"/>
              <a:t>quali figure rispondono a lui e a quali risponde,</a:t>
            </a:r>
          </a:p>
          <a:p>
            <a:pPr lvl="1"/>
            <a:r>
              <a:rPr lang="it-IT" sz="2300" dirty="0"/>
              <a:t>quali flussi decisionali o comunicativi sono coinvolti ecc.</a:t>
            </a:r>
          </a:p>
        </p:txBody>
      </p:sp>
      <p:sp>
        <p:nvSpPr>
          <p:cNvPr id="4" name="Rettangolo 3"/>
          <p:cNvSpPr/>
          <p:nvPr/>
        </p:nvSpPr>
        <p:spPr>
          <a:xfrm>
            <a:off x="467544" y="1967062"/>
            <a:ext cx="8496944" cy="1569660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it-IT" sz="2400" dirty="0"/>
              <a:t>L’</a:t>
            </a:r>
            <a:r>
              <a:rPr lang="it-IT" sz="2400" dirty="0">
                <a:solidFill>
                  <a:srgbClr val="FF0000"/>
                </a:solidFill>
              </a:rPr>
              <a:t>organigramma aziendale </a:t>
            </a:r>
            <a:r>
              <a:rPr lang="it-IT" sz="2400" dirty="0"/>
              <a:t>è un importante strumento che permette in modo chiaro e sintetico di descrivere la struttura organizzativa dell’azienda e rappresenta in forma grafica i rapporti tra le risorse umane all’interno dell’azienda</a:t>
            </a:r>
          </a:p>
        </p:txBody>
      </p:sp>
    </p:spTree>
    <p:extLst>
      <p:ext uri="{BB962C8B-B14F-4D97-AF65-F5344CB8AC3E}">
        <p14:creationId xmlns:p14="http://schemas.microsoft.com/office/powerpoint/2010/main" val="185623055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512" y="533400"/>
            <a:ext cx="8784976" cy="1143000"/>
          </a:xfrm>
        </p:spPr>
        <p:txBody>
          <a:bodyPr/>
          <a:lstStyle/>
          <a:p>
            <a:r>
              <a:rPr lang="it-IT" dirty="0"/>
              <a:t>L’azienda e l’impresa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/>
              <a:t>un esempio di </a:t>
            </a:r>
            <a:r>
              <a:rPr lang="it-IT" sz="2800" dirty="0">
                <a:solidFill>
                  <a:srgbClr val="0000CC"/>
                </a:solidFill>
              </a:rPr>
              <a:t>organigramma aziendale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7176" y="2386858"/>
            <a:ext cx="7136380" cy="40664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02163699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827584" y="533400"/>
            <a:ext cx="8136904" cy="1143000"/>
          </a:xfrm>
        </p:spPr>
        <p:txBody>
          <a:bodyPr/>
          <a:lstStyle/>
          <a:p>
            <a:r>
              <a:rPr lang="it-IT" dirty="0"/>
              <a:t>La classificazione del sistema azienda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/>
              <a:t>Il </a:t>
            </a:r>
            <a:r>
              <a:rPr lang="it-IT" sz="2800" dirty="0">
                <a:solidFill>
                  <a:srgbClr val="FF0000"/>
                </a:solidFill>
              </a:rPr>
              <a:t>sistema azienda </a:t>
            </a:r>
            <a:r>
              <a:rPr lang="it-IT" sz="2800" dirty="0"/>
              <a:t>può essere classificato in base a tre diversi parametri:</a:t>
            </a:r>
          </a:p>
          <a:p>
            <a:pPr lvl="1"/>
            <a:r>
              <a:rPr lang="it-IT" sz="2800" dirty="0">
                <a:solidFill>
                  <a:srgbClr val="0000CC"/>
                </a:solidFill>
              </a:rPr>
              <a:t>profitto</a:t>
            </a:r>
            <a:r>
              <a:rPr lang="it-IT" sz="2800" dirty="0"/>
              <a:t> (aziende di erogazione, consumo, produzione);</a:t>
            </a:r>
          </a:p>
          <a:p>
            <a:pPr lvl="1"/>
            <a:r>
              <a:rPr lang="it-IT" sz="2800" dirty="0">
                <a:solidFill>
                  <a:srgbClr val="0000CC"/>
                </a:solidFill>
              </a:rPr>
              <a:t>natura</a:t>
            </a:r>
            <a:r>
              <a:rPr lang="it-IT" sz="2800" dirty="0"/>
              <a:t> (aziende pubbliche, private);</a:t>
            </a:r>
          </a:p>
          <a:p>
            <a:pPr lvl="1"/>
            <a:r>
              <a:rPr lang="it-IT" sz="2800" dirty="0"/>
              <a:t>settore (aziende del settore primario, secondario, terziario).</a:t>
            </a:r>
          </a:p>
        </p:txBody>
      </p:sp>
    </p:spTree>
    <p:extLst>
      <p:ext uri="{BB962C8B-B14F-4D97-AF65-F5344CB8AC3E}">
        <p14:creationId xmlns:p14="http://schemas.microsoft.com/office/powerpoint/2010/main" val="312170476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5576" y="533400"/>
            <a:ext cx="8208912" cy="1143000"/>
          </a:xfrm>
        </p:spPr>
        <p:txBody>
          <a:bodyPr/>
          <a:lstStyle/>
          <a:p>
            <a:r>
              <a:rPr lang="it-IT" dirty="0"/>
              <a:t>La classificazione del sistema azienda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>
                <a:solidFill>
                  <a:srgbClr val="FF0000"/>
                </a:solidFill>
              </a:rPr>
              <a:t>Prima classificazione</a:t>
            </a:r>
          </a:p>
          <a:p>
            <a:r>
              <a:rPr lang="it-IT" sz="2800" dirty="0"/>
              <a:t>Il </a:t>
            </a:r>
            <a:r>
              <a:rPr lang="it-IT" sz="2800" dirty="0">
                <a:solidFill>
                  <a:srgbClr val="FF0000"/>
                </a:solidFill>
              </a:rPr>
              <a:t>profitto</a:t>
            </a:r>
            <a:r>
              <a:rPr lang="it-IT" sz="2800" dirty="0"/>
              <a:t> rappresenta il fine dell’impresa; in base a esso, le aziende possono essere distinte in:</a:t>
            </a:r>
          </a:p>
          <a:p>
            <a:pPr lvl="1"/>
            <a:r>
              <a:rPr lang="it-IT" sz="2800" dirty="0"/>
              <a:t>aziende di </a:t>
            </a:r>
            <a:r>
              <a:rPr lang="it-IT" sz="2800" dirty="0">
                <a:solidFill>
                  <a:srgbClr val="000099"/>
                </a:solidFill>
              </a:rPr>
              <a:t>erogazione</a:t>
            </a:r>
            <a:r>
              <a:rPr lang="it-IT" sz="2800" dirty="0"/>
              <a:t> e di </a:t>
            </a:r>
            <a:r>
              <a:rPr lang="it-IT" sz="2800" dirty="0">
                <a:solidFill>
                  <a:srgbClr val="000099"/>
                </a:solidFill>
              </a:rPr>
              <a:t>consumo</a:t>
            </a:r>
            <a:r>
              <a:rPr lang="it-IT" sz="2800" dirty="0"/>
              <a:t>;</a:t>
            </a:r>
          </a:p>
          <a:p>
            <a:pPr lvl="1"/>
            <a:r>
              <a:rPr lang="it-IT" sz="2800" dirty="0"/>
              <a:t>aziende di </a:t>
            </a:r>
            <a:r>
              <a:rPr lang="it-IT" sz="2800" dirty="0">
                <a:solidFill>
                  <a:srgbClr val="000099"/>
                </a:solidFill>
              </a:rPr>
              <a:t>produzione</a:t>
            </a:r>
            <a:r>
              <a:rPr 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2170476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eaLnBrk="1" hangingPunct="1"/>
            <a:r>
              <a:rPr lang="it-IT" altLang="it-IT" dirty="0"/>
              <a:t>Unità di apprendimento 1</a:t>
            </a:r>
            <a:br>
              <a:rPr lang="it-IT" altLang="it-IT" dirty="0"/>
            </a:br>
            <a:r>
              <a:rPr lang="it-IT" altLang="it-IT" dirty="0">
                <a:solidFill>
                  <a:srgbClr val="FF6600"/>
                </a:solidFill>
              </a:rPr>
              <a:t>Lezione 1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006600" y="3571875"/>
            <a:ext cx="5013325" cy="1677988"/>
          </a:xfrm>
        </p:spPr>
        <p:txBody>
          <a:bodyPr/>
          <a:lstStyle/>
          <a:p>
            <a:r>
              <a:rPr lang="it-IT" b="1" dirty="0"/>
              <a:t>L’azienda e le sue attività</a:t>
            </a:r>
            <a:endParaRPr lang="it-IT" altLang="it-IT" dirty="0"/>
          </a:p>
        </p:txBody>
      </p:sp>
    </p:spTree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5576" y="533400"/>
            <a:ext cx="8208912" cy="1143000"/>
          </a:xfrm>
        </p:spPr>
        <p:txBody>
          <a:bodyPr/>
          <a:lstStyle/>
          <a:p>
            <a:r>
              <a:rPr lang="it-IT" dirty="0"/>
              <a:t>La classificazione del sistema azienda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400" dirty="0"/>
              <a:t>Le </a:t>
            </a:r>
            <a:r>
              <a:rPr lang="it-IT" sz="2400" dirty="0">
                <a:solidFill>
                  <a:srgbClr val="0000CC"/>
                </a:solidFill>
              </a:rPr>
              <a:t>aziende di erogazione </a:t>
            </a:r>
            <a:r>
              <a:rPr lang="it-IT" sz="2400" dirty="0"/>
              <a:t>e di </a:t>
            </a:r>
            <a:r>
              <a:rPr lang="it-IT" sz="2400" dirty="0">
                <a:solidFill>
                  <a:srgbClr val="000099"/>
                </a:solidFill>
              </a:rPr>
              <a:t>consumo non</a:t>
            </a:r>
            <a:r>
              <a:rPr lang="it-IT" sz="2400" dirty="0"/>
              <a:t> hanno come fine il conseguimento di un lucro, bensì il diretto soddisfacimento dei bisogni dei propri membri. </a:t>
            </a:r>
          </a:p>
          <a:p>
            <a:r>
              <a:rPr lang="it-IT" sz="2400" dirty="0"/>
              <a:t>Le </a:t>
            </a:r>
            <a:r>
              <a:rPr lang="it-IT" sz="2400" dirty="0">
                <a:solidFill>
                  <a:srgbClr val="0000CC"/>
                </a:solidFill>
              </a:rPr>
              <a:t>aziende di erogazione </a:t>
            </a:r>
            <a:r>
              <a:rPr lang="it-IT" sz="2400" dirty="0"/>
              <a:t>sono sempre denominate “</a:t>
            </a:r>
            <a:r>
              <a:rPr lang="it-IT" sz="2400" dirty="0">
                <a:solidFill>
                  <a:srgbClr val="00B050"/>
                </a:solidFill>
              </a:rPr>
              <a:t>aziende</a:t>
            </a:r>
            <a:r>
              <a:rPr lang="it-IT" sz="2400" dirty="0"/>
              <a:t>”: il termine “</a:t>
            </a:r>
            <a:r>
              <a:rPr lang="it-IT" sz="2400" dirty="0">
                <a:solidFill>
                  <a:srgbClr val="00B050"/>
                </a:solidFill>
              </a:rPr>
              <a:t>impresa</a:t>
            </a:r>
            <a:r>
              <a:rPr lang="it-IT" sz="2400" dirty="0"/>
              <a:t>” non è mai applicato nei loro confronti. </a:t>
            </a:r>
          </a:p>
          <a:p>
            <a:r>
              <a:rPr lang="it-IT" sz="2400" dirty="0"/>
              <a:t>Possono ulteriormente essere distinte in:</a:t>
            </a:r>
          </a:p>
          <a:p>
            <a:pPr lvl="1"/>
            <a:r>
              <a:rPr lang="it-IT" sz="2400" dirty="0">
                <a:solidFill>
                  <a:srgbClr val="0000CC"/>
                </a:solidFill>
              </a:rPr>
              <a:t>aziende di erogazione</a:t>
            </a:r>
          </a:p>
          <a:p>
            <a:pPr lvl="1"/>
            <a:r>
              <a:rPr lang="it-IT" sz="2400" dirty="0">
                <a:solidFill>
                  <a:srgbClr val="0000CC"/>
                </a:solidFill>
              </a:rPr>
              <a:t>aziende di consumo</a:t>
            </a:r>
          </a:p>
        </p:txBody>
      </p:sp>
    </p:spTree>
    <p:extLst>
      <p:ext uri="{BB962C8B-B14F-4D97-AF65-F5344CB8AC3E}">
        <p14:creationId xmlns:p14="http://schemas.microsoft.com/office/powerpoint/2010/main" val="170338572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5576" y="533400"/>
            <a:ext cx="8208912" cy="1143000"/>
          </a:xfrm>
        </p:spPr>
        <p:txBody>
          <a:bodyPr/>
          <a:lstStyle/>
          <a:p>
            <a:r>
              <a:rPr lang="it-IT" dirty="0"/>
              <a:t>La classificazione del sistema azienda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/>
              <a:t>Le aziende di produzione sono contraddistinte invece dal fine del lucro</a:t>
            </a:r>
          </a:p>
          <a:p>
            <a:r>
              <a:rPr lang="it-IT" sz="2800" dirty="0"/>
              <a:t>Hanno cioè come scopo il conseguimento di un profitto. </a:t>
            </a:r>
          </a:p>
          <a:p>
            <a:r>
              <a:rPr lang="it-IT" sz="2800" dirty="0"/>
              <a:t>Questo scopo è realizzato attuando un processo produttivo per il mercato</a:t>
            </a:r>
          </a:p>
          <a:p>
            <a:r>
              <a:rPr lang="it-IT" sz="2800" dirty="0"/>
              <a:t>Implica un’attività di scambio con il mercato. </a:t>
            </a:r>
          </a:p>
          <a:p>
            <a:r>
              <a:rPr lang="it-IT" sz="2800" dirty="0"/>
              <a:t>Le aziende di produzione sono chiamate indifferentemente “aziende” o “imprese”.</a:t>
            </a:r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703385720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55576" y="533400"/>
            <a:ext cx="8208912" cy="1143000"/>
          </a:xfrm>
        </p:spPr>
        <p:txBody>
          <a:bodyPr/>
          <a:lstStyle/>
          <a:p>
            <a:r>
              <a:rPr lang="it-IT" dirty="0"/>
              <a:t>La classificazione del sistema azienda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/>
              <a:t>Le </a:t>
            </a:r>
            <a:r>
              <a:rPr lang="it-IT" sz="2800" dirty="0">
                <a:solidFill>
                  <a:srgbClr val="000099"/>
                </a:solidFill>
              </a:rPr>
              <a:t>aziende di produzione </a:t>
            </a:r>
            <a:r>
              <a:rPr lang="it-IT" sz="2800" dirty="0"/>
              <a:t>possono essere:</a:t>
            </a:r>
          </a:p>
          <a:p>
            <a:pPr lvl="1"/>
            <a:r>
              <a:rPr lang="it-IT" sz="2300" dirty="0"/>
              <a:t>aziende di </a:t>
            </a:r>
            <a:r>
              <a:rPr lang="it-IT" sz="2300" dirty="0">
                <a:solidFill>
                  <a:srgbClr val="000099"/>
                </a:solidFill>
              </a:rPr>
              <a:t>produzione diretta</a:t>
            </a:r>
            <a:r>
              <a:rPr lang="it-IT" sz="2300" dirty="0"/>
              <a:t>, se attuano processi di trasformazione di materie prime e altri fattori produttivi in prodotti finiti o servizi.</a:t>
            </a:r>
          </a:p>
          <a:p>
            <a:pPr lvl="2"/>
            <a:r>
              <a:rPr lang="it-IT" sz="1900" dirty="0"/>
              <a:t>imprese industriali, siderurgiche, alimentari, manifatturiere, le imprese che producono servizi (telefonia, energia ecc.);</a:t>
            </a:r>
          </a:p>
          <a:p>
            <a:pPr lvl="1"/>
            <a:r>
              <a:rPr lang="it-IT" sz="2300" dirty="0"/>
              <a:t>aziende di </a:t>
            </a:r>
            <a:r>
              <a:rPr lang="it-IT" sz="2300" dirty="0">
                <a:solidFill>
                  <a:srgbClr val="000099"/>
                </a:solidFill>
              </a:rPr>
              <a:t>produzione indiretta</a:t>
            </a:r>
            <a:r>
              <a:rPr lang="it-IT" sz="2300" dirty="0"/>
              <a:t>, se attuano una funzione di distribuzione e di trasferimento dei beni nel tempo e nello spazio, senza far subire agli stessi modificazioni materiali </a:t>
            </a:r>
          </a:p>
          <a:p>
            <a:pPr lvl="2"/>
            <a:r>
              <a:rPr lang="it-IT" sz="1900" dirty="0"/>
              <a:t>le imprese mercantili, che commerciano all’ingrosso e al minuto, che svolgono un’attività di intermediazione negli scambi, le aziende bancarie, quelle di trasporto ecc.</a:t>
            </a:r>
          </a:p>
        </p:txBody>
      </p:sp>
    </p:spTree>
    <p:extLst>
      <p:ext uri="{BB962C8B-B14F-4D97-AF65-F5344CB8AC3E}">
        <p14:creationId xmlns:p14="http://schemas.microsoft.com/office/powerpoint/2010/main" val="312170476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533400"/>
            <a:ext cx="8496944" cy="1143000"/>
          </a:xfrm>
        </p:spPr>
        <p:txBody>
          <a:bodyPr/>
          <a:lstStyle/>
          <a:p>
            <a:r>
              <a:rPr lang="it-IT" dirty="0"/>
              <a:t>La classificazione del sistema azienda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>
                <a:solidFill>
                  <a:srgbClr val="000099"/>
                </a:solidFill>
              </a:rPr>
              <a:t>Seconda classificazione</a:t>
            </a:r>
          </a:p>
          <a:p>
            <a:r>
              <a:rPr lang="it-IT" sz="2800" dirty="0"/>
              <a:t>Viene fatta in base alla natura del soggetto giuridico, distinguendo le aziende in: </a:t>
            </a:r>
          </a:p>
          <a:p>
            <a:pPr lvl="1"/>
            <a:r>
              <a:rPr lang="it-IT" sz="2300" dirty="0">
                <a:solidFill>
                  <a:srgbClr val="000099"/>
                </a:solidFill>
              </a:rPr>
              <a:t>aziende private</a:t>
            </a:r>
            <a:r>
              <a:rPr lang="it-IT" sz="2300" dirty="0"/>
              <a:t>, che hanno come soggetto giuridico una persona fisica oppure una persona giuridica con fini privati</a:t>
            </a:r>
          </a:p>
          <a:p>
            <a:pPr lvl="2"/>
            <a:r>
              <a:rPr lang="it-IT" sz="2000" dirty="0"/>
              <a:t>alcune aziende di erogazione o consumo, le associazioni sportive, ricreative, culturali e la maggior parte delle aziende di produzione</a:t>
            </a:r>
          </a:p>
          <a:p>
            <a:pPr lvl="1"/>
            <a:r>
              <a:rPr lang="it-IT" sz="2300" dirty="0">
                <a:solidFill>
                  <a:srgbClr val="000099"/>
                </a:solidFill>
              </a:rPr>
              <a:t>aziende pubbliche</a:t>
            </a:r>
            <a:r>
              <a:rPr lang="it-IT" sz="2300" dirty="0"/>
              <a:t>, che hanno come soggetto giuridico un ente pubblico che persegue gli interessi della collettività</a:t>
            </a:r>
          </a:p>
          <a:p>
            <a:pPr lvl="2"/>
            <a:r>
              <a:rPr lang="it-IT" sz="2000" dirty="0"/>
              <a:t>sono tali lo Stato, le Regioni, le Province, i Comuni</a:t>
            </a:r>
          </a:p>
        </p:txBody>
      </p:sp>
    </p:spTree>
    <p:extLst>
      <p:ext uri="{BB962C8B-B14F-4D97-AF65-F5344CB8AC3E}">
        <p14:creationId xmlns:p14="http://schemas.microsoft.com/office/powerpoint/2010/main" val="312170476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533400"/>
            <a:ext cx="8496944" cy="1143000"/>
          </a:xfrm>
        </p:spPr>
        <p:txBody>
          <a:bodyPr/>
          <a:lstStyle/>
          <a:p>
            <a:r>
              <a:rPr lang="it-IT" dirty="0"/>
              <a:t>La classificazione del sistema azienda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400" dirty="0">
                <a:solidFill>
                  <a:srgbClr val="000099"/>
                </a:solidFill>
              </a:rPr>
              <a:t>Terza classificazione</a:t>
            </a:r>
          </a:p>
          <a:p>
            <a:r>
              <a:rPr lang="it-IT" sz="2000" dirty="0"/>
              <a:t>Aziende del </a:t>
            </a:r>
            <a:r>
              <a:rPr lang="it-IT" sz="2000" dirty="0">
                <a:solidFill>
                  <a:srgbClr val="0000CC"/>
                </a:solidFill>
              </a:rPr>
              <a:t>settore primario</a:t>
            </a:r>
            <a:r>
              <a:rPr lang="it-IT" sz="2000" dirty="0"/>
              <a:t>, che raggruppa l’insieme delle attività la cui finalità consiste in uno sfruttamento delle risorse naturali</a:t>
            </a:r>
          </a:p>
          <a:p>
            <a:pPr lvl="1"/>
            <a:r>
              <a:rPr lang="it-IT" sz="1500" dirty="0"/>
              <a:t> agricoltura, pesca, foreste ecc.</a:t>
            </a:r>
          </a:p>
          <a:p>
            <a:r>
              <a:rPr lang="it-IT" sz="2000" dirty="0"/>
              <a:t>Aziende del </a:t>
            </a:r>
            <a:r>
              <a:rPr lang="it-IT" sz="2000" dirty="0">
                <a:solidFill>
                  <a:srgbClr val="0000CC"/>
                </a:solidFill>
              </a:rPr>
              <a:t>settore secondario</a:t>
            </a:r>
            <a:r>
              <a:rPr lang="it-IT" sz="2000" dirty="0"/>
              <a:t>, che raggruppa l’insieme delle attività che consistono in una trasformazione più o meno complessa dei prodotti materiali. </a:t>
            </a:r>
          </a:p>
          <a:p>
            <a:pPr lvl="1"/>
            <a:r>
              <a:rPr lang="it-IT" sz="1500" dirty="0"/>
              <a:t>aziende artigiane e industriali.</a:t>
            </a:r>
          </a:p>
          <a:p>
            <a:r>
              <a:rPr lang="it-IT" sz="2000" dirty="0"/>
              <a:t>Aziende del </a:t>
            </a:r>
            <a:r>
              <a:rPr lang="it-IT" sz="2000" dirty="0">
                <a:solidFill>
                  <a:srgbClr val="0000CC"/>
                </a:solidFill>
              </a:rPr>
              <a:t>settore terziario</a:t>
            </a:r>
            <a:r>
              <a:rPr lang="it-IT" sz="2000" dirty="0"/>
              <a:t>, che raggruppa l’insieme delle attività che hanno per oggetto la fornitura di servizi immateriali e comprende imprese commerciali e di servizi. </a:t>
            </a:r>
          </a:p>
          <a:p>
            <a:r>
              <a:rPr lang="it-IT" sz="2000" dirty="0"/>
              <a:t>Negli ultimi anni, tra le aziende di questo settore, vengono individuate come </a:t>
            </a:r>
            <a:r>
              <a:rPr lang="it-IT" sz="2000" dirty="0">
                <a:solidFill>
                  <a:srgbClr val="0000CC"/>
                </a:solidFill>
              </a:rPr>
              <a:t>settore quaternario </a:t>
            </a:r>
            <a:r>
              <a:rPr lang="it-IT" sz="2000" dirty="0"/>
              <a:t>quelle che operano nel campo della comunicazione e dell’informatica</a:t>
            </a:r>
          </a:p>
          <a:p>
            <a:endParaRPr lang="it-IT" sz="2000" dirty="0"/>
          </a:p>
        </p:txBody>
      </p:sp>
    </p:spTree>
    <p:extLst>
      <p:ext uri="{BB962C8B-B14F-4D97-AF65-F5344CB8AC3E}">
        <p14:creationId xmlns:p14="http://schemas.microsoft.com/office/powerpoint/2010/main" val="902719851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533400"/>
            <a:ext cx="8496944" cy="1143000"/>
          </a:xfrm>
        </p:spPr>
        <p:txBody>
          <a:bodyPr/>
          <a:lstStyle/>
          <a:p>
            <a:r>
              <a:rPr lang="it-IT" dirty="0"/>
              <a:t>Gestione in base alle attività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400" dirty="0"/>
              <a:t>I momenti fondamentali dell’attività aziendale si identificano nelle seguenti </a:t>
            </a:r>
            <a:r>
              <a:rPr lang="it-IT" sz="2400" dirty="0">
                <a:solidFill>
                  <a:srgbClr val="0000CC"/>
                </a:solidFill>
              </a:rPr>
              <a:t>quattro operazioni di gestione</a:t>
            </a:r>
            <a:r>
              <a:rPr lang="it-IT" sz="2400" dirty="0"/>
              <a:t>.</a:t>
            </a:r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  <a:p>
            <a:endParaRPr lang="it-IT" sz="2400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869" y="3574665"/>
            <a:ext cx="8463423" cy="12241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497783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533400"/>
            <a:ext cx="8496944" cy="1143000"/>
          </a:xfrm>
        </p:spPr>
        <p:txBody>
          <a:bodyPr/>
          <a:lstStyle/>
          <a:p>
            <a:r>
              <a:rPr lang="it-IT" dirty="0"/>
              <a:t>Gestione in base alle attività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/>
              <a:t>1.Finanziamento con acquisizione del </a:t>
            </a:r>
            <a:r>
              <a:rPr lang="it-IT" sz="2800" dirty="0">
                <a:solidFill>
                  <a:srgbClr val="0000CC"/>
                </a:solidFill>
              </a:rPr>
              <a:t>capitale monetario</a:t>
            </a:r>
          </a:p>
          <a:p>
            <a:pPr lvl="1"/>
            <a:r>
              <a:rPr lang="it-IT" sz="2300" dirty="0"/>
              <a:t>capitale di rischio apportato </a:t>
            </a:r>
            <a:r>
              <a:rPr lang="it-IT" sz="2300" dirty="0">
                <a:solidFill>
                  <a:srgbClr val="0000CC"/>
                </a:solidFill>
              </a:rPr>
              <a:t>dai soci </a:t>
            </a:r>
            <a:r>
              <a:rPr lang="it-IT" sz="2300" dirty="0"/>
              <a:t>(capitale proprio);</a:t>
            </a:r>
          </a:p>
          <a:p>
            <a:pPr lvl="1"/>
            <a:r>
              <a:rPr lang="it-IT" sz="2300" dirty="0"/>
              <a:t>capitale di debito concesso </a:t>
            </a:r>
            <a:r>
              <a:rPr lang="it-IT" sz="2300" dirty="0">
                <a:solidFill>
                  <a:srgbClr val="0000CC"/>
                </a:solidFill>
              </a:rPr>
              <a:t>da soggetti esterni </a:t>
            </a:r>
            <a:r>
              <a:rPr lang="it-IT" sz="2300" dirty="0"/>
              <a:t>(capitale esterno).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119" y="4293096"/>
            <a:ext cx="8651761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64962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533400"/>
            <a:ext cx="8496944" cy="1143000"/>
          </a:xfrm>
        </p:spPr>
        <p:txBody>
          <a:bodyPr/>
          <a:lstStyle/>
          <a:p>
            <a:r>
              <a:rPr lang="it-IT" dirty="0"/>
              <a:t>Gestione in base alle attività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/>
              <a:t>2. Impiego/investimento in </a:t>
            </a:r>
            <a:r>
              <a:rPr lang="it-IT" sz="2800" dirty="0">
                <a:solidFill>
                  <a:srgbClr val="0000CC"/>
                </a:solidFill>
              </a:rPr>
              <a:t>acquisizione dei fattori produttivi</a:t>
            </a:r>
          </a:p>
          <a:p>
            <a:r>
              <a:rPr lang="it-IT" sz="2800" dirty="0"/>
              <a:t>Sono le operazioni esterne all’azienda effettuate sui mercati per l’approvvigionamento delle merci e delle materie prime dai fornitori, impiegando i mezzi monetari raccolti coi finanziamenti.</a:t>
            </a:r>
          </a:p>
        </p:txBody>
      </p:sp>
    </p:spTree>
    <p:extLst>
      <p:ext uri="{BB962C8B-B14F-4D97-AF65-F5344CB8AC3E}">
        <p14:creationId xmlns:p14="http://schemas.microsoft.com/office/powerpoint/2010/main" val="356864962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533400"/>
            <a:ext cx="8496944" cy="1143000"/>
          </a:xfrm>
        </p:spPr>
        <p:txBody>
          <a:bodyPr/>
          <a:lstStyle/>
          <a:p>
            <a:r>
              <a:rPr lang="it-IT" dirty="0"/>
              <a:t>Gestione in base alle attività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/>
              <a:t>3.Operazioni di </a:t>
            </a:r>
            <a:r>
              <a:rPr lang="it-IT" sz="2800" dirty="0">
                <a:solidFill>
                  <a:srgbClr val="0000CC"/>
                </a:solidFill>
              </a:rPr>
              <a:t>trasformazione tecnico-economica</a:t>
            </a:r>
          </a:p>
          <a:p>
            <a:r>
              <a:rPr lang="it-IT" sz="2400" dirty="0"/>
              <a:t>Sono le operazioni interne all’azienda mediante le quali vengono combinati tra loro i fattori acquisiti allo scopo di produrre i beni o i servizi da destinare alla vendita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032" y="3717032"/>
            <a:ext cx="8501935" cy="216024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6864962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533400"/>
            <a:ext cx="8496944" cy="1143000"/>
          </a:xfrm>
        </p:spPr>
        <p:txBody>
          <a:bodyPr/>
          <a:lstStyle/>
          <a:p>
            <a:r>
              <a:rPr lang="it-IT" dirty="0"/>
              <a:t>Gestione in base alle attività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/>
              <a:t>4.Vendita del prodotto (disinvestimento e recupero)</a:t>
            </a:r>
          </a:p>
          <a:p>
            <a:r>
              <a:rPr lang="it-IT" sz="2800" dirty="0"/>
              <a:t>Con la vendita sui mercati di sbocco di beni e servizi l’azienda recupera i mezzi monetari investiti per utilizzarli in nuove produzioni;</a:t>
            </a:r>
          </a:p>
          <a:p>
            <a:pPr lvl="1"/>
            <a:r>
              <a:rPr lang="it-IT" sz="2400" dirty="0"/>
              <a:t>il </a:t>
            </a:r>
            <a:r>
              <a:rPr lang="it-IT" sz="2400" dirty="0">
                <a:solidFill>
                  <a:srgbClr val="0000CC"/>
                </a:solidFill>
              </a:rPr>
              <a:t>costo della produzione </a:t>
            </a:r>
            <a:r>
              <a:rPr lang="it-IT" sz="2400" dirty="0"/>
              <a:t>rappresenta il valore interno della produzione stessa e, nel momento della vendita, si forma il valore esterno della produzione (ricavi di vendita).</a:t>
            </a:r>
          </a:p>
          <a:p>
            <a:pPr lvl="1"/>
            <a:r>
              <a:rPr lang="it-IT" sz="2400" dirty="0"/>
              <a:t>Il </a:t>
            </a:r>
            <a:r>
              <a:rPr lang="it-IT" sz="2400" dirty="0">
                <a:solidFill>
                  <a:srgbClr val="0000CC"/>
                </a:solidFill>
              </a:rPr>
              <a:t>reddito</a:t>
            </a:r>
            <a:r>
              <a:rPr lang="it-IT" sz="2400" dirty="0"/>
              <a:t> è la differenza tra il valore esterno e interno della produzione.</a:t>
            </a:r>
          </a:p>
        </p:txBody>
      </p:sp>
    </p:spTree>
    <p:extLst>
      <p:ext uri="{BB962C8B-B14F-4D97-AF65-F5344CB8AC3E}">
        <p14:creationId xmlns:p14="http://schemas.microsoft.com/office/powerpoint/2010/main" val="342108168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L’azienda e l’attività economica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i="1" dirty="0"/>
              <a:t>Un’</a:t>
            </a:r>
            <a:r>
              <a:rPr lang="it-IT" sz="2800" i="1" dirty="0">
                <a:solidFill>
                  <a:srgbClr val="FF0000"/>
                </a:solidFill>
              </a:rPr>
              <a:t>azienda</a:t>
            </a:r>
            <a:r>
              <a:rPr lang="it-IT" sz="2800" i="1" dirty="0"/>
              <a:t> è un’organizzazione economica all’interno della quale, in modo coordinato, si procaccia, si produce e si consuma ricchezza al fine di soddisfare i bisogni umani.</a:t>
            </a:r>
          </a:p>
          <a:p>
            <a:endParaRPr lang="it-IT" sz="2800" i="1" dirty="0"/>
          </a:p>
          <a:p>
            <a:r>
              <a:rPr lang="it-IT" sz="2800" i="1" dirty="0"/>
              <a:t>L’</a:t>
            </a:r>
            <a:r>
              <a:rPr lang="it-IT" sz="2800" i="1" dirty="0">
                <a:solidFill>
                  <a:srgbClr val="FF0000"/>
                </a:solidFill>
              </a:rPr>
              <a:t>azienda</a:t>
            </a:r>
            <a:r>
              <a:rPr lang="it-IT" sz="2800" i="1" dirty="0"/>
              <a:t>(o </a:t>
            </a:r>
            <a:r>
              <a:rPr lang="it-IT" sz="2800" i="1" dirty="0">
                <a:solidFill>
                  <a:srgbClr val="FF0000"/>
                </a:solidFill>
              </a:rPr>
              <a:t>impresa</a:t>
            </a:r>
            <a:r>
              <a:rPr lang="it-IT" sz="2800" i="1" dirty="0"/>
              <a:t>) è un complesso di persone, di mezzi e di beni volto al soddisfacimento dei bisogni umani attraverso la realizzazione di beni o servizi, prefiggendosi </a:t>
            </a:r>
            <a:r>
              <a:rPr lang="it-IT" sz="2800" i="1" dirty="0">
                <a:solidFill>
                  <a:srgbClr val="00B050"/>
                </a:solidFill>
              </a:rPr>
              <a:t>uno scopo </a:t>
            </a:r>
            <a:r>
              <a:rPr lang="it-IT" sz="2800" i="1" dirty="0"/>
              <a:t>che può essere </a:t>
            </a:r>
            <a:r>
              <a:rPr lang="it-IT" sz="2800" i="1" dirty="0">
                <a:solidFill>
                  <a:srgbClr val="0000CC"/>
                </a:solidFill>
              </a:rPr>
              <a:t>lucrativo </a:t>
            </a:r>
            <a:r>
              <a:rPr lang="it-IT" sz="2800" i="1" dirty="0"/>
              <a:t>o </a:t>
            </a:r>
            <a:r>
              <a:rPr lang="it-IT" sz="2800" i="1" dirty="0">
                <a:solidFill>
                  <a:srgbClr val="0000CC"/>
                </a:solidFill>
              </a:rPr>
              <a:t>non lucrativo</a:t>
            </a:r>
            <a:r>
              <a:rPr lang="it-IT" sz="2800" i="1" dirty="0"/>
              <a:t>.</a:t>
            </a:r>
          </a:p>
          <a:p>
            <a:endParaRPr lang="it-IT" sz="2800" i="1" dirty="0"/>
          </a:p>
        </p:txBody>
      </p:sp>
    </p:spTree>
    <p:extLst>
      <p:ext uri="{BB962C8B-B14F-4D97-AF65-F5344CB8AC3E}">
        <p14:creationId xmlns:p14="http://schemas.microsoft.com/office/powerpoint/2010/main" val="323718861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533400"/>
            <a:ext cx="8496944" cy="1143000"/>
          </a:xfrm>
        </p:spPr>
        <p:txBody>
          <a:bodyPr/>
          <a:lstStyle/>
          <a:p>
            <a:r>
              <a:rPr lang="it-IT" dirty="0"/>
              <a:t>Gestione in base agli aspetti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/>
              <a:t>È anche possibile esaminare la gestione aziendale in base alle trasformazioni che avvengono al suo interno legate agli aspetti:</a:t>
            </a:r>
          </a:p>
          <a:p>
            <a:pPr lvl="1"/>
            <a:r>
              <a:rPr lang="it-IT" sz="2800" dirty="0">
                <a:solidFill>
                  <a:srgbClr val="0000CC"/>
                </a:solidFill>
              </a:rPr>
              <a:t>tecnico</a:t>
            </a:r>
          </a:p>
          <a:p>
            <a:pPr lvl="1"/>
            <a:r>
              <a:rPr lang="it-IT" sz="2800" dirty="0">
                <a:solidFill>
                  <a:srgbClr val="0000CC"/>
                </a:solidFill>
              </a:rPr>
              <a:t>finanziario</a:t>
            </a:r>
          </a:p>
          <a:p>
            <a:pPr lvl="1"/>
            <a:r>
              <a:rPr lang="it-IT" sz="2800" dirty="0">
                <a:solidFill>
                  <a:srgbClr val="0000CC"/>
                </a:solidFill>
              </a:rPr>
              <a:t>economico</a:t>
            </a:r>
          </a:p>
        </p:txBody>
      </p:sp>
    </p:spTree>
    <p:extLst>
      <p:ext uri="{BB962C8B-B14F-4D97-AF65-F5344CB8AC3E}">
        <p14:creationId xmlns:p14="http://schemas.microsoft.com/office/powerpoint/2010/main" val="3421081687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533400"/>
            <a:ext cx="8496944" cy="1143000"/>
          </a:xfrm>
        </p:spPr>
        <p:txBody>
          <a:bodyPr/>
          <a:lstStyle/>
          <a:p>
            <a:r>
              <a:rPr lang="it-IT" dirty="0"/>
              <a:t>Gestione in base agli aspetti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/>
              <a:t>1. L’</a:t>
            </a:r>
            <a:r>
              <a:rPr lang="it-IT" sz="2800" dirty="0">
                <a:solidFill>
                  <a:srgbClr val="0000CC"/>
                </a:solidFill>
              </a:rPr>
              <a:t>aspetto tecnico </a:t>
            </a:r>
            <a:r>
              <a:rPr lang="it-IT" sz="2800" dirty="0"/>
              <a:t>è il punto di vista della trasformazione dei beni mediante la produzione e l’apporto tecnico/tecnologico</a:t>
            </a:r>
          </a:p>
          <a:p>
            <a:r>
              <a:rPr lang="it-IT" sz="2800" dirty="0"/>
              <a:t>le materie prime in ingresso vengono elaborate e trasformate in beni e servizi per la rivendita sui mercati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4742924"/>
            <a:ext cx="7582453" cy="12783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5977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533400"/>
            <a:ext cx="8496944" cy="1143000"/>
          </a:xfrm>
        </p:spPr>
        <p:txBody>
          <a:bodyPr/>
          <a:lstStyle/>
          <a:p>
            <a:r>
              <a:rPr lang="it-IT" dirty="0"/>
              <a:t>Gestione in base agli aspetti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400" dirty="0"/>
              <a:t>2. L’</a:t>
            </a:r>
            <a:r>
              <a:rPr lang="it-IT" sz="2400" dirty="0">
                <a:solidFill>
                  <a:srgbClr val="0000CC"/>
                </a:solidFill>
              </a:rPr>
              <a:t>aspetto finanziario </a:t>
            </a:r>
            <a:r>
              <a:rPr lang="it-IT" sz="2400" dirty="0"/>
              <a:t>osserva la gestione monitorando i movimenti di moneta che le operazioni di provvista e le operazioni di scambio determinano:</a:t>
            </a:r>
          </a:p>
          <a:p>
            <a:pPr lvl="1"/>
            <a:r>
              <a:rPr lang="it-IT" sz="2400" dirty="0">
                <a:solidFill>
                  <a:srgbClr val="0000CC"/>
                </a:solidFill>
              </a:rPr>
              <a:t>uscite </a:t>
            </a:r>
            <a:r>
              <a:rPr lang="it-IT" sz="2400" dirty="0"/>
              <a:t>di disponibilità liquide = variazioni finanziarie negative (</a:t>
            </a:r>
            <a:r>
              <a:rPr lang="it-IT" sz="2400" dirty="0">
                <a:solidFill>
                  <a:srgbClr val="FF0000"/>
                </a:solidFill>
              </a:rPr>
              <a:t>debiti</a:t>
            </a:r>
            <a:r>
              <a:rPr lang="it-IT" sz="2400" dirty="0"/>
              <a:t>); </a:t>
            </a:r>
          </a:p>
          <a:p>
            <a:pPr lvl="1"/>
            <a:r>
              <a:rPr lang="it-IT" sz="2400" dirty="0">
                <a:solidFill>
                  <a:srgbClr val="0000CC"/>
                </a:solidFill>
              </a:rPr>
              <a:t>entrate</a:t>
            </a:r>
            <a:r>
              <a:rPr lang="it-IT" sz="2400" dirty="0"/>
              <a:t> di disponibilità liquide = variazioni finanziarie attive (</a:t>
            </a:r>
            <a:r>
              <a:rPr lang="it-IT" sz="2400" dirty="0">
                <a:solidFill>
                  <a:srgbClr val="FF0000"/>
                </a:solidFill>
              </a:rPr>
              <a:t>crediti</a:t>
            </a:r>
            <a:r>
              <a:rPr lang="it-IT" sz="2400" dirty="0"/>
              <a:t>)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7194" y="5373216"/>
            <a:ext cx="8649612" cy="8640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5977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533400"/>
            <a:ext cx="8496944" cy="1143000"/>
          </a:xfrm>
        </p:spPr>
        <p:txBody>
          <a:bodyPr/>
          <a:lstStyle/>
          <a:p>
            <a:r>
              <a:rPr lang="it-IT" dirty="0"/>
              <a:t>Gestione in base agli aspetti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/>
              <a:t>3 L’</a:t>
            </a:r>
            <a:r>
              <a:rPr lang="it-IT" sz="2800" dirty="0">
                <a:solidFill>
                  <a:srgbClr val="0000CC"/>
                </a:solidFill>
              </a:rPr>
              <a:t>aspetto economico </a:t>
            </a:r>
            <a:r>
              <a:rPr lang="it-IT" sz="2800" dirty="0"/>
              <a:t>considera il contributo delle operazioni alla produzione di ricchezza</a:t>
            </a:r>
          </a:p>
          <a:p>
            <a:r>
              <a:rPr lang="it-IT" sz="2800" dirty="0"/>
              <a:t>il processo produttivo crea i prodotti, consumando risorse (</a:t>
            </a:r>
            <a:r>
              <a:rPr lang="it-IT" sz="2800" dirty="0">
                <a:solidFill>
                  <a:srgbClr val="0000CC"/>
                </a:solidFill>
              </a:rPr>
              <a:t>costi</a:t>
            </a:r>
            <a:r>
              <a:rPr lang="it-IT" sz="2800" dirty="0"/>
              <a:t>), che vengono venduti producendo nuova ricchezza (</a:t>
            </a:r>
            <a:r>
              <a:rPr lang="it-IT" sz="2800" dirty="0">
                <a:solidFill>
                  <a:srgbClr val="0000CC"/>
                </a:solidFill>
              </a:rPr>
              <a:t>ricavi</a:t>
            </a:r>
            <a:r>
              <a:rPr lang="it-IT" sz="2800" dirty="0"/>
              <a:t>).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4869160"/>
            <a:ext cx="8280920" cy="928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895977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533400"/>
            <a:ext cx="8496944" cy="1143000"/>
          </a:xfrm>
        </p:spPr>
        <p:txBody>
          <a:bodyPr/>
          <a:lstStyle/>
          <a:p>
            <a:r>
              <a:rPr lang="it-IT" dirty="0"/>
              <a:t>Le aziende di produzione: il sistema produttivo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844824"/>
            <a:ext cx="8784976" cy="4619625"/>
          </a:xfrm>
        </p:spPr>
        <p:txBody>
          <a:bodyPr/>
          <a:lstStyle/>
          <a:p>
            <a:r>
              <a:rPr lang="it-IT" sz="2400" dirty="0"/>
              <a:t>Per </a:t>
            </a:r>
            <a:r>
              <a:rPr lang="it-IT" sz="2400" dirty="0">
                <a:solidFill>
                  <a:srgbClr val="0000CC"/>
                </a:solidFill>
              </a:rPr>
              <a:t>produrre beni </a:t>
            </a:r>
            <a:r>
              <a:rPr lang="it-IT" sz="2400" dirty="0"/>
              <a:t>è necessario l’impiego di risorse che sono state destinate proprio a quello scopo e che si definiscono fattori produttivi originari:</a:t>
            </a:r>
          </a:p>
          <a:p>
            <a:pPr lvl="1"/>
            <a:r>
              <a:rPr lang="it-IT" sz="2400" dirty="0"/>
              <a:t>Il </a:t>
            </a:r>
            <a:r>
              <a:rPr lang="it-IT" sz="2400" dirty="0">
                <a:solidFill>
                  <a:srgbClr val="FF0000"/>
                </a:solidFill>
              </a:rPr>
              <a:t>capitale</a:t>
            </a:r>
            <a:r>
              <a:rPr lang="it-IT" sz="2400" dirty="0"/>
              <a:t>, che si propone sotto due possibili forme:</a:t>
            </a:r>
          </a:p>
          <a:p>
            <a:pPr lvl="2"/>
            <a:r>
              <a:rPr lang="it-IT" sz="2400" dirty="0"/>
              <a:t>i </a:t>
            </a:r>
            <a:r>
              <a:rPr lang="it-IT" sz="2400" dirty="0">
                <a:solidFill>
                  <a:srgbClr val="0000CC"/>
                </a:solidFill>
              </a:rPr>
              <a:t>fattori produttivi generici</a:t>
            </a:r>
            <a:r>
              <a:rPr lang="it-IT" sz="2400" dirty="0"/>
              <a:t>, ovvero il denaro  o altre disponibilità finanziarie equivalenti;</a:t>
            </a:r>
          </a:p>
          <a:p>
            <a:pPr lvl="2"/>
            <a:r>
              <a:rPr lang="it-IT" sz="2400" dirty="0"/>
              <a:t>i </a:t>
            </a:r>
            <a:r>
              <a:rPr lang="it-IT" sz="2400" dirty="0">
                <a:solidFill>
                  <a:srgbClr val="0000CC"/>
                </a:solidFill>
              </a:rPr>
              <a:t>fattori produttivi specifici </a:t>
            </a:r>
            <a:r>
              <a:rPr lang="it-IT" sz="2400" dirty="0"/>
              <a:t>(o tecnici), ovvero i beni e i servizi destinati alla produzione e ottenuti sui mercati in cambio di denaro:</a:t>
            </a:r>
          </a:p>
          <a:p>
            <a:pPr lvl="3"/>
            <a:r>
              <a:rPr lang="it-IT" sz="2400" dirty="0"/>
              <a:t> </a:t>
            </a:r>
            <a:r>
              <a:rPr lang="it-IT" sz="2400" dirty="0">
                <a:solidFill>
                  <a:srgbClr val="00B050"/>
                </a:solidFill>
              </a:rPr>
              <a:t>beni materiali</a:t>
            </a:r>
            <a:r>
              <a:rPr lang="it-IT" sz="2400" dirty="0"/>
              <a:t>, costituiti da beni in senso stretto;</a:t>
            </a:r>
          </a:p>
          <a:p>
            <a:pPr lvl="3"/>
            <a:r>
              <a:rPr lang="it-IT" sz="2400" dirty="0"/>
              <a:t> </a:t>
            </a:r>
            <a:r>
              <a:rPr lang="it-IT" sz="2400" dirty="0">
                <a:solidFill>
                  <a:srgbClr val="00B050"/>
                </a:solidFill>
              </a:rPr>
              <a:t>beni immateriali</a:t>
            </a:r>
            <a:r>
              <a:rPr lang="it-IT" sz="2400" dirty="0"/>
              <a:t>, costituiti da servizi o utilità che non hanno materialità</a:t>
            </a:r>
            <a:endParaRPr lang="it-IT" dirty="0"/>
          </a:p>
        </p:txBody>
      </p:sp>
    </p:spTree>
    <p:extLst>
      <p:ext uri="{BB962C8B-B14F-4D97-AF65-F5344CB8AC3E}">
        <p14:creationId xmlns:p14="http://schemas.microsoft.com/office/powerpoint/2010/main" val="258959778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533400"/>
            <a:ext cx="8496944" cy="1143000"/>
          </a:xfrm>
        </p:spPr>
        <p:txBody>
          <a:bodyPr/>
          <a:lstStyle/>
          <a:p>
            <a:r>
              <a:rPr lang="it-IT" dirty="0"/>
              <a:t>Le aziende di produzione: il sistema produttivo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1"/>
            <a:ext cx="8784976" cy="1956048"/>
          </a:xfrm>
        </p:spPr>
        <p:txBody>
          <a:bodyPr/>
          <a:lstStyle/>
          <a:p>
            <a:r>
              <a:rPr lang="it-IT" sz="2800" dirty="0"/>
              <a:t>Il </a:t>
            </a:r>
            <a:r>
              <a:rPr lang="it-IT" sz="2800" dirty="0">
                <a:solidFill>
                  <a:srgbClr val="FF0000"/>
                </a:solidFill>
              </a:rPr>
              <a:t>lavoro</a:t>
            </a:r>
            <a:r>
              <a:rPr lang="it-IT" sz="2800" dirty="0"/>
              <a:t>, che si ottiene mediante relazioni di scambio, considerata la particolare natura e la centralità dell’azione umana in ogni forma di struttura sociale.</a:t>
            </a:r>
          </a:p>
        </p:txBody>
      </p:sp>
      <p:sp>
        <p:nvSpPr>
          <p:cNvPr id="4" name="Rettangolo 3"/>
          <p:cNvSpPr/>
          <p:nvPr/>
        </p:nvSpPr>
        <p:spPr>
          <a:xfrm>
            <a:off x="611560" y="4365104"/>
            <a:ext cx="7416824" cy="461665"/>
          </a:xfrm>
          <a:prstGeom prst="rect">
            <a:avLst/>
          </a:prstGeom>
          <a:solidFill>
            <a:schemeClr val="accent2"/>
          </a:solidFill>
        </p:spPr>
        <p:txBody>
          <a:bodyPr wrap="square">
            <a:spAutoFit/>
          </a:bodyPr>
          <a:lstStyle/>
          <a:p>
            <a:r>
              <a:rPr lang="it-IT" sz="2400" dirty="0"/>
              <a:t>In sintesi, il </a:t>
            </a:r>
            <a:r>
              <a:rPr lang="it-IT" sz="2400" dirty="0">
                <a:solidFill>
                  <a:srgbClr val="FF0000"/>
                </a:solidFill>
              </a:rPr>
              <a:t>lavoro</a:t>
            </a:r>
            <a:r>
              <a:rPr lang="it-IT" sz="2400" dirty="0"/>
              <a:t> trasforma il </a:t>
            </a:r>
            <a:r>
              <a:rPr lang="it-IT" sz="2400" dirty="0">
                <a:solidFill>
                  <a:srgbClr val="FF0000"/>
                </a:solidFill>
              </a:rPr>
              <a:t>capitale</a:t>
            </a:r>
            <a:r>
              <a:rPr lang="it-IT" sz="2400" dirty="0"/>
              <a:t> in </a:t>
            </a:r>
            <a:r>
              <a:rPr lang="it-IT" sz="2400" dirty="0">
                <a:solidFill>
                  <a:srgbClr val="FF0000"/>
                </a:solidFill>
              </a:rPr>
              <a:t>produzione</a:t>
            </a:r>
            <a:r>
              <a:rPr 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54664881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533400"/>
            <a:ext cx="8496944" cy="1143000"/>
          </a:xfrm>
        </p:spPr>
        <p:txBody>
          <a:bodyPr/>
          <a:lstStyle/>
          <a:p>
            <a:r>
              <a:rPr lang="it-IT" dirty="0"/>
              <a:t>Le aziende di produzione: il sistema produttivo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/>
              <a:t>La produzione può essere quindi così schematizzata.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1" y="3284984"/>
            <a:ext cx="7879061" cy="11439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4664881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533400"/>
            <a:ext cx="8496944" cy="1143000"/>
          </a:xfrm>
        </p:spPr>
        <p:txBody>
          <a:bodyPr/>
          <a:lstStyle/>
          <a:p>
            <a:r>
              <a:rPr lang="it-IT" dirty="0"/>
              <a:t>La classificazione delle attività e della trasformazione sui materiali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400" dirty="0">
                <a:solidFill>
                  <a:srgbClr val="000099"/>
                </a:solidFill>
              </a:rPr>
              <a:t>Classificazione delle attività dell’Agenzia delle Entrate:</a:t>
            </a:r>
            <a:r>
              <a:rPr lang="it-IT" sz="2400" dirty="0"/>
              <a:t> il </a:t>
            </a:r>
            <a:r>
              <a:rPr lang="it-IT" sz="2400" dirty="0">
                <a:solidFill>
                  <a:srgbClr val="FF0000"/>
                </a:solidFill>
              </a:rPr>
              <a:t>Codice ATECO 2017</a:t>
            </a:r>
          </a:p>
          <a:p>
            <a:r>
              <a:rPr lang="it-IT" sz="2400" dirty="0"/>
              <a:t>Il codice </a:t>
            </a:r>
            <a:r>
              <a:rPr lang="it-IT" sz="2400" dirty="0">
                <a:solidFill>
                  <a:srgbClr val="FF0000"/>
                </a:solidFill>
              </a:rPr>
              <a:t>ATECO</a:t>
            </a:r>
            <a:r>
              <a:rPr lang="it-IT" sz="2400" dirty="0"/>
              <a:t> per la classificazione delle attività economiche è stato introdotto dal </a:t>
            </a:r>
            <a:r>
              <a:rPr lang="it-IT" sz="2400" dirty="0">
                <a:solidFill>
                  <a:srgbClr val="0000CC"/>
                </a:solidFill>
              </a:rPr>
              <a:t>1° gennaio 2008 </a:t>
            </a:r>
            <a:r>
              <a:rPr lang="it-IT" sz="2400" dirty="0"/>
              <a:t>con specifico provvedimento da parte dell’</a:t>
            </a:r>
            <a:r>
              <a:rPr lang="it-IT" sz="2400" dirty="0">
                <a:solidFill>
                  <a:srgbClr val="0000CC"/>
                </a:solidFill>
              </a:rPr>
              <a:t>Agenzia delle Entrate, </a:t>
            </a:r>
            <a:r>
              <a:rPr lang="it-IT" sz="2400" dirty="0"/>
              <a:t>che ha provveduto ad approvare la nuova tabella codice </a:t>
            </a:r>
            <a:r>
              <a:rPr lang="it-IT" sz="2400" dirty="0">
                <a:solidFill>
                  <a:srgbClr val="FF0000"/>
                </a:solidFill>
              </a:rPr>
              <a:t>ATECO 2007</a:t>
            </a:r>
            <a:r>
              <a:rPr lang="it-IT" sz="2400" dirty="0"/>
              <a:t>, che fornisce una classificazione in base al tipo di attività economica che viene esercitata</a:t>
            </a:r>
          </a:p>
          <a:p>
            <a:r>
              <a:rPr lang="it-IT" sz="2400" dirty="0"/>
              <a:t>Questa tabella è stata riorganizzata in quella che è stata chiamata </a:t>
            </a:r>
            <a:r>
              <a:rPr lang="it-IT" sz="2400" dirty="0">
                <a:solidFill>
                  <a:srgbClr val="0000CC"/>
                </a:solidFill>
              </a:rPr>
              <a:t>Classificazione delle attività 2017</a:t>
            </a:r>
          </a:p>
          <a:p>
            <a:r>
              <a:rPr lang="it-IT" sz="2400" dirty="0"/>
              <a:t>E’ standardizzata a livello europeo fino alla quarta cifra del codice; 5 e 6° cambia in base al </a:t>
            </a:r>
            <a:r>
              <a:rPr lang="it-IT" sz="2400" dirty="0">
                <a:solidFill>
                  <a:srgbClr val="0000CC"/>
                </a:solidFill>
              </a:rPr>
              <a:t>Paese di residenza</a:t>
            </a:r>
            <a:r>
              <a:rPr lang="it-IT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5727567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67544" y="533400"/>
            <a:ext cx="8496944" cy="1143000"/>
          </a:xfrm>
        </p:spPr>
        <p:txBody>
          <a:bodyPr/>
          <a:lstStyle/>
          <a:p>
            <a:r>
              <a:rPr lang="it-IT" dirty="0"/>
              <a:t>La classificazione delle attività e della trasformazione sui materiali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400" dirty="0">
                <a:solidFill>
                  <a:srgbClr val="FF0000"/>
                </a:solidFill>
              </a:rPr>
              <a:t>Classificazione dei processi industriali</a:t>
            </a:r>
          </a:p>
          <a:p>
            <a:r>
              <a:rPr lang="it-IT" sz="2400" dirty="0"/>
              <a:t>L’</a:t>
            </a:r>
            <a:r>
              <a:rPr lang="it-IT" sz="2400" dirty="0">
                <a:solidFill>
                  <a:srgbClr val="0000CC"/>
                </a:solidFill>
              </a:rPr>
              <a:t>Ente Nazionale Italiano di Unificazione (UNI) </a:t>
            </a:r>
            <a:r>
              <a:rPr lang="it-IT" sz="2400" dirty="0"/>
              <a:t>non ha redatto un documento contenente la nomenclatura scientifica dei diversi processi di produzione industriale per la quale, quindi, </a:t>
            </a:r>
            <a:r>
              <a:rPr lang="it-IT" sz="2400" i="1" dirty="0"/>
              <a:t>non è prevista una classificazione standard</a:t>
            </a:r>
            <a:r>
              <a:rPr lang="it-IT" sz="2400" dirty="0"/>
              <a:t>. </a:t>
            </a:r>
          </a:p>
          <a:p>
            <a:r>
              <a:rPr lang="it-IT" sz="2400" dirty="0"/>
              <a:t>Un tentativo di effettuare tale classificazione è stata effettuata dell’ente normatore tedesco nella norma </a:t>
            </a:r>
            <a:r>
              <a:rPr lang="it-IT" sz="2400" dirty="0">
                <a:solidFill>
                  <a:srgbClr val="0000CC"/>
                </a:solidFill>
              </a:rPr>
              <a:t>DIN 8580</a:t>
            </a:r>
          </a:p>
          <a:p>
            <a:r>
              <a:rPr lang="it-IT" sz="2400" dirty="0"/>
              <a:t>Sono state definite le seguenti categorie di processi</a:t>
            </a:r>
          </a:p>
          <a:p>
            <a:pPr lvl="1"/>
            <a:r>
              <a:rPr lang="it-IT" sz="1900" dirty="0">
                <a:solidFill>
                  <a:srgbClr val="0000CC"/>
                </a:solidFill>
              </a:rPr>
              <a:t>produzione di materiale amorfo</a:t>
            </a:r>
          </a:p>
          <a:p>
            <a:pPr lvl="1"/>
            <a:r>
              <a:rPr lang="it-IT" sz="1900" dirty="0">
                <a:solidFill>
                  <a:srgbClr val="0000CC"/>
                </a:solidFill>
              </a:rPr>
              <a:t>trasformazione/deformazione plastica</a:t>
            </a:r>
          </a:p>
          <a:p>
            <a:pPr lvl="1"/>
            <a:r>
              <a:rPr lang="it-IT" sz="1900">
                <a:solidFill>
                  <a:srgbClr val="0000CC"/>
                </a:solidFill>
              </a:rPr>
              <a:t>unione - separazione</a:t>
            </a:r>
            <a:endParaRPr lang="it-IT" sz="1900" dirty="0">
              <a:solidFill>
                <a:srgbClr val="0000CC"/>
              </a:solidFill>
            </a:endParaRPr>
          </a:p>
          <a:p>
            <a:pPr lvl="1"/>
            <a:r>
              <a:rPr lang="it-IT" sz="1900" dirty="0">
                <a:solidFill>
                  <a:srgbClr val="0000CC"/>
                </a:solidFill>
              </a:rPr>
              <a:t>trattamento di superficie</a:t>
            </a:r>
          </a:p>
        </p:txBody>
      </p:sp>
    </p:spTree>
    <p:extLst>
      <p:ext uri="{BB962C8B-B14F-4D97-AF65-F5344CB8AC3E}">
        <p14:creationId xmlns:p14="http://schemas.microsoft.com/office/powerpoint/2010/main" val="546648815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L’azienda e l’attività economica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/>
              <a:t>Le aziende che </a:t>
            </a:r>
            <a:r>
              <a:rPr lang="it-IT" sz="2800" dirty="0">
                <a:solidFill>
                  <a:srgbClr val="000099"/>
                </a:solidFill>
              </a:rPr>
              <a:t>non hanno scopo di lucro</a:t>
            </a:r>
            <a:r>
              <a:rPr lang="it-IT" sz="2800" dirty="0"/>
              <a:t>, anche dette </a:t>
            </a:r>
            <a:r>
              <a:rPr lang="it-IT" sz="2800" dirty="0">
                <a:solidFill>
                  <a:srgbClr val="FF0000"/>
                </a:solidFill>
              </a:rPr>
              <a:t>no-profit</a:t>
            </a:r>
            <a:r>
              <a:rPr lang="it-IT" sz="2800" dirty="0"/>
              <a:t>, si caratterizzano per il fatto che l’attività svolta non ha come fine il guadagno, ma quello evidenziato dall’atto costitutivo in conformità all’attività realmente svolta.</a:t>
            </a:r>
          </a:p>
          <a:p>
            <a:r>
              <a:rPr lang="it-IT" sz="2800" dirty="0"/>
              <a:t>Generalmente sono di utilità sociale e tra di esse si configurano le organizzazioni riconosciute con l’acronimo </a:t>
            </a:r>
            <a:r>
              <a:rPr lang="it-IT" sz="2800" dirty="0">
                <a:solidFill>
                  <a:srgbClr val="FF0000"/>
                </a:solidFill>
              </a:rPr>
              <a:t>ONLUS</a:t>
            </a:r>
            <a:r>
              <a:rPr lang="it-IT" sz="2800" dirty="0"/>
              <a:t> che operano in quello che viene chiamato terzo settore</a:t>
            </a:r>
          </a:p>
        </p:txBody>
      </p:sp>
    </p:spTree>
    <p:extLst>
      <p:ext uri="{BB962C8B-B14F-4D97-AF65-F5344CB8AC3E}">
        <p14:creationId xmlns:p14="http://schemas.microsoft.com/office/powerpoint/2010/main" val="417140064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L’azienda e l’attività economica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/>
              <a:t>I </a:t>
            </a:r>
            <a:r>
              <a:rPr lang="it-IT" sz="2800" dirty="0">
                <a:solidFill>
                  <a:srgbClr val="FF0000"/>
                </a:solidFill>
              </a:rPr>
              <a:t>bisogni</a:t>
            </a:r>
            <a:r>
              <a:rPr lang="it-IT" sz="2800" dirty="0"/>
              <a:t> possono essere distinti principalmente in due categorie:</a:t>
            </a:r>
          </a:p>
          <a:p>
            <a:pPr lvl="1"/>
            <a:r>
              <a:rPr lang="it-IT" sz="2800" dirty="0">
                <a:solidFill>
                  <a:srgbClr val="0000CC"/>
                </a:solidFill>
              </a:rPr>
              <a:t>bisogni economici </a:t>
            </a:r>
            <a:r>
              <a:rPr lang="it-IT" sz="2800" dirty="0"/>
              <a:t>(ad esempio: vestirsi, mangiare, avere una casa, viaggiare), disponibili in </a:t>
            </a:r>
            <a:r>
              <a:rPr lang="it-IT" sz="2800" i="1" dirty="0">
                <a:solidFill>
                  <a:srgbClr val="00B050"/>
                </a:solidFill>
              </a:rPr>
              <a:t>quantità limitata </a:t>
            </a:r>
            <a:r>
              <a:rPr lang="it-IT" sz="2800" dirty="0"/>
              <a:t>e che costituiscono dei beni economici;</a:t>
            </a:r>
          </a:p>
          <a:p>
            <a:pPr lvl="1"/>
            <a:r>
              <a:rPr lang="it-IT" sz="2800" dirty="0">
                <a:solidFill>
                  <a:srgbClr val="0000CC"/>
                </a:solidFill>
              </a:rPr>
              <a:t>bisogni non economici </a:t>
            </a:r>
            <a:r>
              <a:rPr lang="it-IT" sz="2800" dirty="0"/>
              <a:t>(ad esempio: dormire, respirare), disponibili in </a:t>
            </a:r>
            <a:r>
              <a:rPr lang="it-IT" sz="2800" i="1" dirty="0">
                <a:solidFill>
                  <a:srgbClr val="00B050"/>
                </a:solidFill>
              </a:rPr>
              <a:t>quantità illimitata</a:t>
            </a:r>
            <a:r>
              <a:rPr lang="it-IT" sz="28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7140064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L’azienda e l’attività economica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/>
              <a:t>Per soddisfare i </a:t>
            </a:r>
            <a:r>
              <a:rPr lang="it-IT" sz="2800" dirty="0">
                <a:solidFill>
                  <a:srgbClr val="0000CC"/>
                </a:solidFill>
              </a:rPr>
              <a:t>bisogni economici </a:t>
            </a:r>
            <a:r>
              <a:rPr lang="it-IT" sz="2800" dirty="0"/>
              <a:t>l’azienda deve svolgere un’</a:t>
            </a:r>
            <a:r>
              <a:rPr lang="it-IT" sz="2800" dirty="0">
                <a:solidFill>
                  <a:srgbClr val="FF0000"/>
                </a:solidFill>
              </a:rPr>
              <a:t>attività economica</a:t>
            </a:r>
          </a:p>
          <a:p>
            <a:r>
              <a:rPr lang="it-IT" sz="2800" dirty="0"/>
              <a:t>L’</a:t>
            </a:r>
            <a:r>
              <a:rPr lang="it-IT" sz="2800" dirty="0">
                <a:solidFill>
                  <a:srgbClr val="FF0000"/>
                </a:solidFill>
              </a:rPr>
              <a:t>attività economica </a:t>
            </a:r>
            <a:r>
              <a:rPr lang="it-IT" sz="2800" dirty="0"/>
              <a:t>è l’insieme di tutte le operazioni che l’uomo  compie per procurarsi e utilizzare risorse, beni e servizi, allo scopo di soddisfare i propri bisogni.</a:t>
            </a:r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09556462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L’azienda e l’attività economica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pPr marL="0" indent="0" rtl="1">
              <a:buNone/>
            </a:pPr>
            <a:r>
              <a:rPr lang="it-IT" sz="2800" dirty="0"/>
              <a:t>L’</a:t>
            </a:r>
            <a:r>
              <a:rPr lang="it-IT" sz="2800" dirty="0">
                <a:solidFill>
                  <a:srgbClr val="FF0000"/>
                </a:solidFill>
              </a:rPr>
              <a:t>attività economica</a:t>
            </a:r>
            <a:r>
              <a:rPr lang="it-IT" sz="2800" dirty="0"/>
              <a:t> si compone di quattro fasi, di cui le due principali sono rappresentate dalla </a:t>
            </a:r>
            <a:r>
              <a:rPr lang="it-IT" sz="2800" dirty="0">
                <a:solidFill>
                  <a:srgbClr val="0000CC"/>
                </a:solidFill>
              </a:rPr>
              <a:t>produzione</a:t>
            </a:r>
            <a:r>
              <a:rPr lang="it-IT" sz="2800" dirty="0"/>
              <a:t> e dal </a:t>
            </a:r>
            <a:r>
              <a:rPr lang="it-IT" sz="2800" dirty="0">
                <a:solidFill>
                  <a:srgbClr val="0000CC"/>
                </a:solidFill>
              </a:rPr>
              <a:t>consumo</a:t>
            </a:r>
            <a:r>
              <a:rPr lang="it-IT" sz="2800" dirty="0"/>
              <a:t>.</a:t>
            </a:r>
          </a:p>
          <a:p>
            <a:r>
              <a:rPr lang="it-IT" sz="2800" dirty="0"/>
              <a:t>La </a:t>
            </a:r>
            <a:r>
              <a:rPr lang="it-IT" sz="2800" dirty="0">
                <a:solidFill>
                  <a:srgbClr val="0000CC"/>
                </a:solidFill>
              </a:rPr>
              <a:t>produzione</a:t>
            </a:r>
            <a:r>
              <a:rPr lang="it-IT" sz="2800" dirty="0"/>
              <a:t> consiste nel combinare tra loro diversi fattori produttivi per ottenere nuovi beni e/o servizi, oppure per accrescere l’utilità di beni già esistenti</a:t>
            </a:r>
          </a:p>
          <a:p>
            <a:r>
              <a:rPr lang="it-IT" sz="2800" dirty="0"/>
              <a:t>Il </a:t>
            </a:r>
            <a:r>
              <a:rPr lang="it-IT" sz="2800" dirty="0">
                <a:solidFill>
                  <a:srgbClr val="0000CC"/>
                </a:solidFill>
              </a:rPr>
              <a:t>consumo</a:t>
            </a:r>
            <a:r>
              <a:rPr lang="it-IT" sz="2800" dirty="0"/>
              <a:t> è la principale attività economica e consiste nell’utilizzare risorse (beni e servizi) per soddisfare i propri bisogni.</a:t>
            </a:r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309556462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L’azienda e l’attività economica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/>
              <a:t>Possiamo pertanto affermare che:</a:t>
            </a:r>
          </a:p>
          <a:p>
            <a:pPr lvl="1"/>
            <a:r>
              <a:rPr lang="it-IT" sz="2300" dirty="0"/>
              <a:t>chi produce e vende è l’</a:t>
            </a:r>
            <a:r>
              <a:rPr lang="it-IT" sz="2300" dirty="0">
                <a:solidFill>
                  <a:srgbClr val="FF0000"/>
                </a:solidFill>
              </a:rPr>
              <a:t>azienda</a:t>
            </a:r>
            <a:r>
              <a:rPr lang="it-IT" sz="2300" dirty="0"/>
              <a:t>, organismo o struttura che svolge l’attività di produzione e di consumo;</a:t>
            </a:r>
          </a:p>
          <a:p>
            <a:pPr lvl="1"/>
            <a:r>
              <a:rPr lang="it-IT" sz="2300" dirty="0"/>
              <a:t>chi acquista e consuma è il </a:t>
            </a:r>
            <a:r>
              <a:rPr lang="it-IT" sz="2300" dirty="0">
                <a:solidFill>
                  <a:srgbClr val="FF0000"/>
                </a:solidFill>
              </a:rPr>
              <a:t>cliente</a:t>
            </a:r>
            <a:r>
              <a:rPr lang="it-IT" sz="2300" dirty="0"/>
              <a:t>, che può essere una persona, oppure a sua volta un’azienda</a:t>
            </a:r>
          </a:p>
        </p:txBody>
      </p:sp>
    </p:spTree>
    <p:extLst>
      <p:ext uri="{BB962C8B-B14F-4D97-AF65-F5344CB8AC3E}">
        <p14:creationId xmlns:p14="http://schemas.microsoft.com/office/powerpoint/2010/main" val="3095564624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 dirty="0"/>
              <a:t>L’azienda e l’attività economica</a:t>
            </a:r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179512" y="1905000"/>
            <a:ext cx="8784976" cy="4619625"/>
          </a:xfrm>
        </p:spPr>
        <p:txBody>
          <a:bodyPr/>
          <a:lstStyle/>
          <a:p>
            <a:r>
              <a:rPr lang="it-IT" sz="2800" dirty="0"/>
              <a:t>Le altre due fasi che fanno parte dell’attività economica sono il </a:t>
            </a:r>
            <a:r>
              <a:rPr lang="it-IT" sz="2800" dirty="0">
                <a:solidFill>
                  <a:srgbClr val="000099"/>
                </a:solidFill>
              </a:rPr>
              <a:t>risparmio </a:t>
            </a:r>
            <a:r>
              <a:rPr lang="it-IT" sz="2800" dirty="0"/>
              <a:t>e </a:t>
            </a:r>
            <a:r>
              <a:rPr lang="it-IT" sz="2800" dirty="0">
                <a:solidFill>
                  <a:srgbClr val="FF0000"/>
                </a:solidFill>
              </a:rPr>
              <a:t>l’investimento</a:t>
            </a:r>
            <a:r>
              <a:rPr lang="it-IT" sz="2800" dirty="0"/>
              <a:t>.</a:t>
            </a:r>
          </a:p>
          <a:p>
            <a:pPr lvl="1"/>
            <a:r>
              <a:rPr lang="it-IT" sz="2800" dirty="0"/>
              <a:t>Il </a:t>
            </a:r>
            <a:r>
              <a:rPr lang="it-IT" sz="2800" dirty="0">
                <a:solidFill>
                  <a:srgbClr val="FF0000"/>
                </a:solidFill>
              </a:rPr>
              <a:t>risparmio</a:t>
            </a:r>
            <a:r>
              <a:rPr lang="it-IT" sz="2800" dirty="0"/>
              <a:t> consiste nel rinunciare a un consumo immediato in vista di un (maggiore) consumo futuro. </a:t>
            </a:r>
          </a:p>
          <a:p>
            <a:pPr lvl="2"/>
            <a:r>
              <a:rPr lang="it-IT" sz="2400" dirty="0"/>
              <a:t>Si ha quindi </a:t>
            </a:r>
            <a:r>
              <a:rPr lang="it-IT" sz="2400" dirty="0">
                <a:solidFill>
                  <a:srgbClr val="FF0000"/>
                </a:solidFill>
              </a:rPr>
              <a:t>risparmio</a:t>
            </a:r>
            <a:r>
              <a:rPr lang="it-IT" sz="2400" dirty="0"/>
              <a:t> quando si decide di non usare alcune risorse al momento presente per utilizzarle in futuro.</a:t>
            </a:r>
          </a:p>
          <a:p>
            <a:pPr lvl="1"/>
            <a:r>
              <a:rPr lang="it-IT" sz="2800" dirty="0"/>
              <a:t>L’</a:t>
            </a:r>
            <a:r>
              <a:rPr lang="it-IT" sz="2800" dirty="0">
                <a:solidFill>
                  <a:srgbClr val="FF0000"/>
                </a:solidFill>
              </a:rPr>
              <a:t>investimento </a:t>
            </a:r>
            <a:r>
              <a:rPr lang="it-IT" sz="2800" dirty="0"/>
              <a:t>consiste nell’impiego a scopi produttivi di quanto risparmiato in precedenza</a:t>
            </a:r>
          </a:p>
          <a:p>
            <a:endParaRPr lang="it-IT" sz="2800" dirty="0"/>
          </a:p>
        </p:txBody>
      </p:sp>
    </p:spTree>
    <p:extLst>
      <p:ext uri="{BB962C8B-B14F-4D97-AF65-F5344CB8AC3E}">
        <p14:creationId xmlns:p14="http://schemas.microsoft.com/office/powerpoint/2010/main" val="1498631232"/>
      </p:ext>
    </p:extLst>
  </p:cSld>
  <p:clrMapOvr>
    <a:masterClrMapping/>
  </p:clrMapOvr>
  <p:transition>
    <p:dissolve/>
    <p:sndAc>
      <p:stSnd>
        <p:snd r:embed="rId2" name="click.wav"/>
      </p:stSnd>
    </p:sndAc>
  </p:transition>
</p:sld>
</file>

<file path=ppt/theme/theme1.xml><?xml version="1.0" encoding="utf-8"?>
<a:theme xmlns:a="http://schemas.openxmlformats.org/drawingml/2006/main" name="slides">
  <a:themeElements>
    <a:clrScheme name="Studio 1">
      <a:dk1>
        <a:srgbClr val="000000"/>
      </a:dk1>
      <a:lt1>
        <a:srgbClr val="FFFFFF"/>
      </a:lt1>
      <a:dk2>
        <a:srgbClr val="336666"/>
      </a:dk2>
      <a:lt2>
        <a:srgbClr val="CCCC99"/>
      </a:lt2>
      <a:accent1>
        <a:srgbClr val="97CDCC"/>
      </a:accent1>
      <a:accent2>
        <a:srgbClr val="D6E0E0"/>
      </a:accent2>
      <a:accent3>
        <a:srgbClr val="FFFFFF"/>
      </a:accent3>
      <a:accent4>
        <a:srgbClr val="000000"/>
      </a:accent4>
      <a:accent5>
        <a:srgbClr val="C9E3E2"/>
      </a:accent5>
      <a:accent6>
        <a:srgbClr val="C2CBCB"/>
      </a:accent6>
      <a:hlink>
        <a:srgbClr val="99CC00"/>
      </a:hlink>
      <a:folHlink>
        <a:srgbClr val="336666"/>
      </a:folHlink>
    </a:clrScheme>
    <a:fontScheme name="Studio">
      <a:majorFont>
        <a:latin typeface="Arial Black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>
          <a:noFill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54000" tIns="45720" rIns="54000" bIns="45720" numCol="1" anchor="t" anchorCtr="0" compatLnSpc="1">
        <a:prstTxWarp prst="textNoShape">
          <a:avLst/>
        </a:prstTxWarp>
      </a:bodyPr>
      <a:lstStyle>
        <a:defPPr marL="342900" marR="0" indent="-342900" algn="l" defTabSz="914400" rtl="0" eaLnBrk="1" fontAlgn="base" latinLnBrk="0" hangingPunct="1">
          <a:lnSpc>
            <a:spcPct val="10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0000"/>
          <a:buFont typeface="Wingdings" pitchFamily="2" charset="2"/>
          <a:buNone/>
          <a:tabLst/>
          <a:defRPr kumimoji="0" lang="it-IT" sz="23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udio 1">
        <a:dk1>
          <a:srgbClr val="000000"/>
        </a:dk1>
        <a:lt1>
          <a:srgbClr val="FFFFFF"/>
        </a:lt1>
        <a:dk2>
          <a:srgbClr val="336666"/>
        </a:dk2>
        <a:lt2>
          <a:srgbClr val="CCCC99"/>
        </a:lt2>
        <a:accent1>
          <a:srgbClr val="97CDCC"/>
        </a:accent1>
        <a:accent2>
          <a:srgbClr val="D6E0E0"/>
        </a:accent2>
        <a:accent3>
          <a:srgbClr val="FFFFFF"/>
        </a:accent3>
        <a:accent4>
          <a:srgbClr val="000000"/>
        </a:accent4>
        <a:accent5>
          <a:srgbClr val="C9E3E2"/>
        </a:accent5>
        <a:accent6>
          <a:srgbClr val="C2CBCB"/>
        </a:accent6>
        <a:hlink>
          <a:srgbClr val="99CC00"/>
        </a:hlink>
        <a:folHlink>
          <a:srgbClr val="3366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2">
        <a:dk1>
          <a:srgbClr val="000000"/>
        </a:dk1>
        <a:lt1>
          <a:srgbClr val="FFFFFF"/>
        </a:lt1>
        <a:dk2>
          <a:srgbClr val="3732A0"/>
        </a:dk2>
        <a:lt2>
          <a:srgbClr val="666699"/>
        </a:lt2>
        <a:accent1>
          <a:srgbClr val="CCCCFF"/>
        </a:accent1>
        <a:accent2>
          <a:srgbClr val="009999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008A8A"/>
        </a:accent6>
        <a:hlink>
          <a:srgbClr val="3366CC"/>
        </a:hlink>
        <a:folHlink>
          <a:srgbClr val="9094B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3">
        <a:dk1>
          <a:srgbClr val="000000"/>
        </a:dk1>
        <a:lt1>
          <a:srgbClr val="FFFFFF"/>
        </a:lt1>
        <a:dk2>
          <a:srgbClr val="CD0505"/>
        </a:dk2>
        <a:lt2>
          <a:srgbClr val="5F5F5F"/>
        </a:lt2>
        <a:accent1>
          <a:srgbClr val="D2D5DE"/>
        </a:accent1>
        <a:accent2>
          <a:srgbClr val="D55757"/>
        </a:accent2>
        <a:accent3>
          <a:srgbClr val="FFFFFF"/>
        </a:accent3>
        <a:accent4>
          <a:srgbClr val="000000"/>
        </a:accent4>
        <a:accent5>
          <a:srgbClr val="E5E7EC"/>
        </a:accent5>
        <a:accent6>
          <a:srgbClr val="C14E4E"/>
        </a:accent6>
        <a:hlink>
          <a:srgbClr val="F42D1E"/>
        </a:hlink>
        <a:folHlink>
          <a:srgbClr val="7C84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4">
        <a:dk1>
          <a:srgbClr val="000000"/>
        </a:dk1>
        <a:lt1>
          <a:srgbClr val="FFFFFF"/>
        </a:lt1>
        <a:dk2>
          <a:srgbClr val="551A07"/>
        </a:dk2>
        <a:lt2>
          <a:srgbClr val="CC3300"/>
        </a:lt2>
        <a:accent1>
          <a:srgbClr val="F4B400"/>
        </a:accent1>
        <a:accent2>
          <a:srgbClr val="993300"/>
        </a:accent2>
        <a:accent3>
          <a:srgbClr val="FFFFFF"/>
        </a:accent3>
        <a:accent4>
          <a:srgbClr val="000000"/>
        </a:accent4>
        <a:accent5>
          <a:srgbClr val="F8D6AA"/>
        </a:accent5>
        <a:accent6>
          <a:srgbClr val="8A2D00"/>
        </a:accent6>
        <a:hlink>
          <a:srgbClr val="FF3300"/>
        </a:hlink>
        <a:folHlink>
          <a:srgbClr val="66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5">
        <a:dk1>
          <a:srgbClr val="000000"/>
        </a:dk1>
        <a:lt1>
          <a:srgbClr val="FFFFFF"/>
        </a:lt1>
        <a:dk2>
          <a:srgbClr val="FF0000"/>
        </a:dk2>
        <a:lt2>
          <a:srgbClr val="FFCC00"/>
        </a:lt2>
        <a:accent1>
          <a:srgbClr val="66CCFF"/>
        </a:accent1>
        <a:accent2>
          <a:srgbClr val="009900"/>
        </a:accent2>
        <a:accent3>
          <a:srgbClr val="FFFFFF"/>
        </a:accent3>
        <a:accent4>
          <a:srgbClr val="000000"/>
        </a:accent4>
        <a:accent5>
          <a:srgbClr val="B8E2FF"/>
        </a:accent5>
        <a:accent6>
          <a:srgbClr val="008A00"/>
        </a:accent6>
        <a:hlink>
          <a:srgbClr val="FF3300"/>
        </a:hlink>
        <a:folHlink>
          <a:srgbClr val="6600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udio 6">
        <a:dk1>
          <a:srgbClr val="666633"/>
        </a:dk1>
        <a:lt1>
          <a:srgbClr val="FFFFFF"/>
        </a:lt1>
        <a:dk2>
          <a:srgbClr val="000000"/>
        </a:dk2>
        <a:lt2>
          <a:srgbClr val="CC3300"/>
        </a:lt2>
        <a:accent1>
          <a:srgbClr val="808000"/>
        </a:accent1>
        <a:accent2>
          <a:srgbClr val="FF9900"/>
        </a:accent2>
        <a:accent3>
          <a:srgbClr val="AAAAAA"/>
        </a:accent3>
        <a:accent4>
          <a:srgbClr val="DADADA"/>
        </a:accent4>
        <a:accent5>
          <a:srgbClr val="C0C0AA"/>
        </a:accent5>
        <a:accent6>
          <a:srgbClr val="E78A00"/>
        </a:accent6>
        <a:hlink>
          <a:srgbClr val="CC6600"/>
        </a:hlink>
        <a:folHlink>
          <a:srgbClr val="434B1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7">
        <a:dk1>
          <a:srgbClr val="766997"/>
        </a:dk1>
        <a:lt1>
          <a:srgbClr val="FFFFFF"/>
        </a:lt1>
        <a:dk2>
          <a:srgbClr val="530901"/>
        </a:dk2>
        <a:lt2>
          <a:srgbClr val="FFFFFF"/>
        </a:lt2>
        <a:accent1>
          <a:srgbClr val="FF3300"/>
        </a:accent1>
        <a:accent2>
          <a:srgbClr val="CC6600"/>
        </a:accent2>
        <a:accent3>
          <a:srgbClr val="B3AAAA"/>
        </a:accent3>
        <a:accent4>
          <a:srgbClr val="DADADA"/>
        </a:accent4>
        <a:accent5>
          <a:srgbClr val="FFADAA"/>
        </a:accent5>
        <a:accent6>
          <a:srgbClr val="B95C00"/>
        </a:accent6>
        <a:hlink>
          <a:srgbClr val="FF9900"/>
        </a:hlink>
        <a:folHlink>
          <a:srgbClr val="9933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8">
        <a:dk1>
          <a:srgbClr val="666699"/>
        </a:dk1>
        <a:lt1>
          <a:srgbClr val="FFFFFF"/>
        </a:lt1>
        <a:dk2>
          <a:srgbClr val="4C004C"/>
        </a:dk2>
        <a:lt2>
          <a:srgbClr val="FFFFFF"/>
        </a:lt2>
        <a:accent1>
          <a:srgbClr val="0099CC"/>
        </a:accent1>
        <a:accent2>
          <a:srgbClr val="993366"/>
        </a:accent2>
        <a:accent3>
          <a:srgbClr val="B2AAB2"/>
        </a:accent3>
        <a:accent4>
          <a:srgbClr val="DADADA"/>
        </a:accent4>
        <a:accent5>
          <a:srgbClr val="AACAE2"/>
        </a:accent5>
        <a:accent6>
          <a:srgbClr val="8A2D5C"/>
        </a:accent6>
        <a:hlink>
          <a:srgbClr val="99CC00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9">
        <a:dk1>
          <a:srgbClr val="565682"/>
        </a:dk1>
        <a:lt1>
          <a:srgbClr val="FFFFFF"/>
        </a:lt1>
        <a:dk2>
          <a:srgbClr val="1E1551"/>
        </a:dk2>
        <a:lt2>
          <a:srgbClr val="CCFFFF"/>
        </a:lt2>
        <a:accent1>
          <a:srgbClr val="33CCCC"/>
        </a:accent1>
        <a:accent2>
          <a:srgbClr val="009999"/>
        </a:accent2>
        <a:accent3>
          <a:srgbClr val="ABAAB3"/>
        </a:accent3>
        <a:accent4>
          <a:srgbClr val="DADADA"/>
        </a:accent4>
        <a:accent5>
          <a:srgbClr val="ADE2E2"/>
        </a:accent5>
        <a:accent6>
          <a:srgbClr val="008A8A"/>
        </a:accent6>
        <a:hlink>
          <a:srgbClr val="FF9900"/>
        </a:hlink>
        <a:folHlink>
          <a:srgbClr val="00598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udio 10">
        <a:dk1>
          <a:srgbClr val="CCCC99"/>
        </a:dk1>
        <a:lt1>
          <a:srgbClr val="FFFFFF"/>
        </a:lt1>
        <a:dk2>
          <a:srgbClr val="2E5D5C"/>
        </a:dk2>
        <a:lt2>
          <a:srgbClr val="FFFFFF"/>
        </a:lt2>
        <a:accent1>
          <a:srgbClr val="0099CC"/>
        </a:accent1>
        <a:accent2>
          <a:srgbClr val="D6E0E0"/>
        </a:accent2>
        <a:accent3>
          <a:srgbClr val="ADB6B5"/>
        </a:accent3>
        <a:accent4>
          <a:srgbClr val="DADADA"/>
        </a:accent4>
        <a:accent5>
          <a:srgbClr val="AACAE2"/>
        </a:accent5>
        <a:accent6>
          <a:srgbClr val="C2CBCB"/>
        </a:accent6>
        <a:hlink>
          <a:srgbClr val="CCCC99"/>
        </a:hlink>
        <a:folHlink>
          <a:srgbClr val="428A8C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i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slides</Template>
  <TotalTime>1093</TotalTime>
  <Words>2259</Words>
  <Application>Microsoft Office PowerPoint</Application>
  <PresentationFormat>Presentazione su schermo (4:3)</PresentationFormat>
  <Paragraphs>179</Paragraphs>
  <Slides>38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38</vt:i4>
      </vt:variant>
    </vt:vector>
  </HeadingPairs>
  <TitlesOfParts>
    <vt:vector size="43" baseType="lpstr">
      <vt:lpstr>Arial Black</vt:lpstr>
      <vt:lpstr>Wingdings</vt:lpstr>
      <vt:lpstr>Times New Roman</vt:lpstr>
      <vt:lpstr>Arial</vt:lpstr>
      <vt:lpstr>slides</vt:lpstr>
      <vt:lpstr>Unità di apprendimento 1</vt:lpstr>
      <vt:lpstr>Unità di apprendimento 1 Lezione 1</vt:lpstr>
      <vt:lpstr>L’azienda e l’attività economica</vt:lpstr>
      <vt:lpstr>L’azienda e l’attività economica</vt:lpstr>
      <vt:lpstr>L’azienda e l’attività economica</vt:lpstr>
      <vt:lpstr>L’azienda e l’attività economica</vt:lpstr>
      <vt:lpstr>L’azienda e l’attività economica</vt:lpstr>
      <vt:lpstr>L’azienda e l’attività economica</vt:lpstr>
      <vt:lpstr>L’azienda e l’attività economica</vt:lpstr>
      <vt:lpstr>L’azienda e l’impresa</vt:lpstr>
      <vt:lpstr>L’azienda e l’impresa</vt:lpstr>
      <vt:lpstr>L’azienda e l’impresa</vt:lpstr>
      <vt:lpstr>L’azienda e l’impresa</vt:lpstr>
      <vt:lpstr>L’azienda e l’impresa</vt:lpstr>
      <vt:lpstr>L’azienda e l’impresa</vt:lpstr>
      <vt:lpstr>L’azienda e l’impresa</vt:lpstr>
      <vt:lpstr>L’azienda e l’impresa</vt:lpstr>
      <vt:lpstr>La classificazione del sistema azienda</vt:lpstr>
      <vt:lpstr>La classificazione del sistema azienda</vt:lpstr>
      <vt:lpstr>La classificazione del sistema azienda</vt:lpstr>
      <vt:lpstr>La classificazione del sistema azienda</vt:lpstr>
      <vt:lpstr>La classificazione del sistema azienda</vt:lpstr>
      <vt:lpstr>La classificazione del sistema azienda</vt:lpstr>
      <vt:lpstr>La classificazione del sistema azienda</vt:lpstr>
      <vt:lpstr>Gestione in base alle attività</vt:lpstr>
      <vt:lpstr>Gestione in base alle attività</vt:lpstr>
      <vt:lpstr>Gestione in base alle attività</vt:lpstr>
      <vt:lpstr>Gestione in base alle attività</vt:lpstr>
      <vt:lpstr>Gestione in base alle attività</vt:lpstr>
      <vt:lpstr>Gestione in base agli aspetti</vt:lpstr>
      <vt:lpstr>Gestione in base agli aspetti</vt:lpstr>
      <vt:lpstr>Gestione in base agli aspetti</vt:lpstr>
      <vt:lpstr>Gestione in base agli aspetti</vt:lpstr>
      <vt:lpstr>Le aziende di produzione: il sistema produttivo</vt:lpstr>
      <vt:lpstr>Le aziende di produzione: il sistema produttivo</vt:lpstr>
      <vt:lpstr>Le aziende di produzione: il sistema produttivo</vt:lpstr>
      <vt:lpstr>La classificazione delle attività e della trasformazione sui materiali</vt:lpstr>
      <vt:lpstr>La classificazione delle attività e della trasformazione sui materiali</vt:lpstr>
    </vt:vector>
  </TitlesOfParts>
  <Company>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MODULO1</dc:title>
  <dc:creator>.</dc:creator>
  <cp:lastModifiedBy>Vincenzo Papaleo</cp:lastModifiedBy>
  <cp:revision>378</cp:revision>
  <dcterms:created xsi:type="dcterms:W3CDTF">2007-11-01T08:11:31Z</dcterms:created>
  <dcterms:modified xsi:type="dcterms:W3CDTF">2025-09-18T08:21:10Z</dcterms:modified>
</cp:coreProperties>
</file>