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5" r:id="rId6"/>
    <p:sldId id="266" r:id="rId7"/>
    <p:sldId id="269" r:id="rId8"/>
    <p:sldId id="271" r:id="rId9"/>
    <p:sldId id="272" r:id="rId10"/>
    <p:sldId id="273" r:id="rId11"/>
    <p:sldId id="274" r:id="rId12"/>
  </p:sldIdLst>
  <p:sldSz cx="7772400" cy="10058400"/>
  <p:notesSz cx="6858000" cy="9144000"/>
  <p:embeddedFontLst>
    <p:embeddedFont>
      <p:font typeface="SimSun" panose="02010600030101010101" pitchFamily="2" charset="-122"/>
      <p:regular r:id="rId16"/>
    </p:embeddedFont>
    <p:embeddedFont>
      <p:font typeface="Open Sans Light" panose="020B0306030504020204"/>
      <p:regular r:id="rId17"/>
      <p:bold r:id="rId18"/>
      <p:italic r:id="rId19"/>
      <p:boldItalic r:id="rId20"/>
    </p:embeddedFont>
    <p:embeddedFont>
      <p:font typeface="Britannic Bold" panose="020B0903060703020204"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912A5C7-46E0-467A-A439-D1FDC0DEB3F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44" d="100"/>
          <a:sy n="44" d="100"/>
        </p:scale>
        <p:origin x="232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ECB21F-4407-44B9-AB2E-E3EF102BB14E}" type="doc">
      <dgm:prSet loTypeId="urn:microsoft.com/office/officeart/2005/8/layout/matrix1#1" loCatId="matrix" qsTypeId="urn:microsoft.com/office/officeart/2005/8/quickstyle/simple1#1" qsCatId="simple" csTypeId="urn:microsoft.com/office/officeart/2005/8/colors/accent5_5#1" csCatId="accent1" phldr="1"/>
      <dgm:spPr/>
      <dgm:t>
        <a:bodyPr/>
        <a:lstStyle/>
        <a:p>
          <a:endParaRPr lang="en-US"/>
        </a:p>
      </dgm:t>
    </dgm:pt>
    <dgm:pt modelId="{584E2EFC-4BAA-456A-8377-2A4841D92655}">
      <dgm:prSet phldrT="[Text]" phldr="0" custT="1"/>
      <dgm:spPr/>
      <dgm:t>
        <a:bodyPr vert="horz" wrap="square"/>
        <a:lstStyle/>
        <a:p>
          <a:pPr>
            <a:lnSpc>
              <a:spcPct val="100000"/>
            </a:lnSpc>
            <a:spcBef>
              <a:spcPct val="0"/>
            </a:spcBef>
            <a:spcAft>
              <a:spcPct val="35000"/>
            </a:spcAft>
          </a:pPr>
          <a:r>
            <a:rPr lang="en-US" sz="1800" b="1" dirty="0"/>
            <a:t>EMPATHY MAP</a:t>
          </a:r>
        </a:p>
      </dgm:t>
    </dgm:pt>
    <dgm:pt modelId="{D6B69770-7BE3-4E0F-A882-E369A79C6A03}" cxnId="{84188B20-CAE8-4255-B0F4-0B0FF6C55CB6}" type="parTrans">
      <dgm:prSet/>
      <dgm:spPr/>
      <dgm:t>
        <a:bodyPr/>
        <a:lstStyle/>
        <a:p>
          <a:endParaRPr lang="en-US"/>
        </a:p>
      </dgm:t>
    </dgm:pt>
    <dgm:pt modelId="{08FF8C2B-E3BD-42B2-95E8-633DACB4656E}" cxnId="{84188B20-CAE8-4255-B0F4-0B0FF6C55CB6}" type="sibTrans">
      <dgm:prSet/>
      <dgm:spPr/>
      <dgm:t>
        <a:bodyPr/>
        <a:lstStyle/>
        <a:p>
          <a:endParaRPr lang="en-US"/>
        </a:p>
      </dgm:t>
    </dgm:pt>
    <dgm:pt modelId="{07AC599A-41D3-41C4-BC17-E75B7A2D3122}">
      <dgm:prSet phldrT="[Text]" phldr="0" custT="1"/>
      <dgm:spPr/>
      <dgm:t>
        <a:bodyPr vert="horz" wrap="square"/>
        <a:lstStyle/>
        <a:p>
          <a:pPr>
            <a:lnSpc>
              <a:spcPct val="100000"/>
            </a:lnSpc>
            <a:spcBef>
              <a:spcPct val="0"/>
            </a:spcBef>
            <a:spcAft>
              <a:spcPct val="35000"/>
            </a:spcAft>
          </a:pPr>
          <a:r>
            <a:rPr lang="en-US" sz="1600" b="1" dirty="0">
              <a:latin typeface="Times New Roman" panose="02020603050405020304" charset="0"/>
              <a:cs typeface="Times New Roman" panose="02020603050405020304" charset="0"/>
            </a:rPr>
            <a:t>THINKING</a:t>
          </a:r>
        </a:p>
        <a:p>
          <a:pPr>
            <a:lnSpc>
              <a:spcPct val="100000"/>
            </a:lnSpc>
            <a:spcBef>
              <a:spcPct val="0"/>
            </a:spcBef>
            <a:spcAft>
              <a:spcPct val="35000"/>
            </a:spcAft>
          </a:pPr>
          <a:endParaRPr lang="en-US" sz="1600" dirty="0">
            <a:latin typeface="Times New Roman" panose="02020603050405020304" charset="0"/>
            <a:cs typeface="Times New Roman" panose="02020603050405020304" charset="0"/>
          </a:endParaRPr>
        </a:p>
        <a:p>
          <a:pPr>
            <a:lnSpc>
              <a:spcPct val="100000"/>
            </a:lnSpc>
            <a:spcBef>
              <a:spcPct val="0"/>
            </a:spcBef>
            <a:spcAft>
              <a:spcPct val="35000"/>
            </a:spcAft>
          </a:pPr>
          <a:r>
            <a:rPr lang="en-US" sz="1600" dirty="0">
              <a:latin typeface="Times New Roman" panose="02020603050405020304" charset="0"/>
              <a:cs typeface="Times New Roman" panose="02020603050405020304" charset="0"/>
            </a:rPr>
            <a:t>- Believes the world has gone tech all round,</a:t>
          </a:r>
        </a:p>
        <a:p>
          <a:pPr>
            <a:lnSpc>
              <a:spcPct val="100000"/>
            </a:lnSpc>
            <a:spcBef>
              <a:spcPct val="0"/>
            </a:spcBef>
            <a:spcAft>
              <a:spcPct val="35000"/>
            </a:spcAft>
          </a:pPr>
          <a:r>
            <a:rPr lang="en-US" sz="1600" dirty="0">
              <a:latin typeface="Times New Roman" panose="02020603050405020304" charset="0"/>
              <a:cs typeface="Times New Roman" panose="02020603050405020304" charset="0"/>
            </a:rPr>
            <a:t>- Wants to pursue a course in Digital Marketing.</a:t>
          </a:r>
        </a:p>
        <a:p>
          <a:pPr>
            <a:lnSpc>
              <a:spcPct val="100000"/>
            </a:lnSpc>
            <a:spcBef>
              <a:spcPct val="0"/>
            </a:spcBef>
            <a:spcAft>
              <a:spcPct val="35000"/>
            </a:spcAft>
          </a:pPr>
          <a:r>
            <a:rPr lang="en-US" sz="1600" dirty="0">
              <a:latin typeface="Times New Roman" panose="02020603050405020304" charset="0"/>
              <a:cs typeface="Times New Roman" panose="02020603050405020304" charset="0"/>
            </a:rPr>
            <a:t>- Dissatisfied with his current job.</a:t>
          </a:r>
        </a:p>
        <a:p>
          <a:pPr>
            <a:lnSpc>
              <a:spcPct val="100000"/>
            </a:lnSpc>
            <a:spcBef>
              <a:spcPct val="0"/>
            </a:spcBef>
            <a:spcAft>
              <a:spcPct val="35000"/>
            </a:spcAft>
          </a:pPr>
          <a:r>
            <a:rPr lang="en-US" sz="1600" dirty="0">
              <a:latin typeface="Times New Roman" panose="02020603050405020304" charset="0"/>
              <a:cs typeface="Times New Roman" panose="02020603050405020304" charset="0"/>
            </a:rPr>
            <a:t>- Believes he will find fulfillment in Digital Marketing</a:t>
          </a:r>
          <a:r>
            <a:rPr lang="en-US" sz="1600" dirty="0"/>
            <a:t>.</a:t>
          </a:r>
        </a:p>
      </dgm:t>
    </dgm:pt>
    <dgm:pt modelId="{562D7F28-8BC7-4D0C-BE2B-FEB2BD3BE247}" cxnId="{F00C36A8-776D-41D0-B759-70C20F7D9D65}" type="parTrans">
      <dgm:prSet/>
      <dgm:spPr/>
      <dgm:t>
        <a:bodyPr/>
        <a:lstStyle/>
        <a:p>
          <a:endParaRPr lang="en-US"/>
        </a:p>
      </dgm:t>
    </dgm:pt>
    <dgm:pt modelId="{5904B8F7-B6CC-453A-A9F3-C94ABE2FE713}" cxnId="{F00C36A8-776D-41D0-B759-70C20F7D9D65}" type="sibTrans">
      <dgm:prSet/>
      <dgm:spPr/>
      <dgm:t>
        <a:bodyPr/>
        <a:lstStyle/>
        <a:p>
          <a:endParaRPr lang="en-US"/>
        </a:p>
      </dgm:t>
    </dgm:pt>
    <dgm:pt modelId="{F7EF5031-3FDF-4982-A6DC-AF3F72BAF783}">
      <dgm:prSet phldrT="[Text]" phldr="0" custT="1"/>
      <dgm:spPr/>
      <dgm:t>
        <a:bodyPr vert="horz" wrap="square"/>
        <a:lstStyle/>
        <a:p>
          <a:pPr>
            <a:lnSpc>
              <a:spcPct val="100000"/>
            </a:lnSpc>
            <a:spcBef>
              <a:spcPct val="0"/>
            </a:spcBef>
            <a:spcAft>
              <a:spcPct val="35000"/>
            </a:spcAft>
          </a:pPr>
          <a:r>
            <a:rPr lang="en-US" sz="1800" b="1" dirty="0">
              <a:latin typeface="Times New Roman" panose="02020603050405020304" charset="0"/>
              <a:cs typeface="Times New Roman" panose="02020603050405020304" charset="0"/>
            </a:rPr>
            <a:t>DOING</a:t>
          </a:r>
          <a:endParaRPr lang="en-US" sz="1800" dirty="0">
            <a:latin typeface="Times New Roman" panose="02020603050405020304" charset="0"/>
            <a:cs typeface="Times New Roman" panose="02020603050405020304" charset="0"/>
          </a:endParaRP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Newly wedded with a baby boy.</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Works as a cashier to a microfinance bank.</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Searching for an online Digital Marketing Program.</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Compares cost to run a Digital Marketing course with Udacity.</a:t>
          </a:r>
          <a:endParaRPr lang="en-US" sz="1800" dirty="0"/>
        </a:p>
      </dgm:t>
    </dgm:pt>
    <dgm:pt modelId="{9D6C5A3D-4668-40E6-8011-5C66D79B93DB}" cxnId="{B79E8733-9034-4705-980C-FEEA96DE26E2}" type="parTrans">
      <dgm:prSet/>
      <dgm:spPr/>
      <dgm:t>
        <a:bodyPr/>
        <a:lstStyle/>
        <a:p>
          <a:endParaRPr lang="en-US"/>
        </a:p>
      </dgm:t>
    </dgm:pt>
    <dgm:pt modelId="{2E6C5309-4271-4FB9-89FC-47ED936E6268}" cxnId="{B79E8733-9034-4705-980C-FEEA96DE26E2}" type="sibTrans">
      <dgm:prSet/>
      <dgm:spPr/>
      <dgm:t>
        <a:bodyPr/>
        <a:lstStyle/>
        <a:p>
          <a:endParaRPr lang="en-US"/>
        </a:p>
      </dgm:t>
    </dgm:pt>
    <dgm:pt modelId="{3600573B-3408-4B7A-B364-1A4373D7FF12}">
      <dgm:prSet phldrT="[Text]" phldr="0" custT="1"/>
      <dgm:spPr/>
      <dgm:t>
        <a:bodyPr vert="horz" wrap="square"/>
        <a:lstStyle/>
        <a:p>
          <a:pPr>
            <a:lnSpc>
              <a:spcPct val="100000"/>
            </a:lnSpc>
            <a:spcBef>
              <a:spcPct val="0"/>
            </a:spcBef>
            <a:spcAft>
              <a:spcPct val="35000"/>
            </a:spcAft>
          </a:pPr>
          <a:r>
            <a:rPr lang="en-US" sz="1800" b="1" dirty="0">
              <a:latin typeface="Times New Roman" panose="02020603050405020304" charset="0"/>
              <a:cs typeface="Times New Roman" panose="02020603050405020304" charset="0"/>
            </a:rPr>
            <a:t>SEEING</a:t>
          </a:r>
        </a:p>
        <a:p>
          <a:pPr>
            <a:lnSpc>
              <a:spcPct val="100000"/>
            </a:lnSpc>
            <a:spcBef>
              <a:spcPct val="0"/>
            </a:spcBef>
            <a:spcAft>
              <a:spcPct val="35000"/>
            </a:spcAft>
          </a:pPr>
          <a:endParaRPr lang="en-US" sz="1800" dirty="0">
            <a:latin typeface="Times New Roman" panose="02020603050405020304" charset="0"/>
            <a:cs typeface="Times New Roman" panose="02020603050405020304" charset="0"/>
          </a:endParaRP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Exercise fanatic</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Already sees himself as a digital marketer.</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Sees Movies at leisure</a:t>
          </a:r>
        </a:p>
        <a:p>
          <a:pPr>
            <a:lnSpc>
              <a:spcPct val="100000"/>
            </a:lnSpc>
            <a:spcBef>
              <a:spcPct val="0"/>
            </a:spcBef>
            <a:spcAft>
              <a:spcPct val="35000"/>
            </a:spcAft>
          </a:pPr>
          <a:endParaRPr lang="en-US" sz="2000" dirty="0"/>
        </a:p>
      </dgm:t>
    </dgm:pt>
    <dgm:pt modelId="{1255DA58-A873-4C0C-8513-FBC4FAC47491}" cxnId="{658E01DA-DDB8-4BD9-933A-47A56EB98D64}" type="parTrans">
      <dgm:prSet/>
      <dgm:spPr/>
      <dgm:t>
        <a:bodyPr/>
        <a:lstStyle/>
        <a:p>
          <a:endParaRPr lang="en-US"/>
        </a:p>
      </dgm:t>
    </dgm:pt>
    <dgm:pt modelId="{BEF2AB4B-68CB-44B5-BBED-F1B3F93801ED}" cxnId="{658E01DA-DDB8-4BD9-933A-47A56EB98D64}" type="sibTrans">
      <dgm:prSet/>
      <dgm:spPr/>
      <dgm:t>
        <a:bodyPr/>
        <a:lstStyle/>
        <a:p>
          <a:endParaRPr lang="en-US"/>
        </a:p>
      </dgm:t>
    </dgm:pt>
    <dgm:pt modelId="{0777222B-C5EF-4EEC-9B10-A9689AAAF709}">
      <dgm:prSet phldrT="[Text]" phldr="0" custT="1"/>
      <dgm:spPr/>
      <dgm:t>
        <a:bodyPr vert="horz" wrap="square"/>
        <a:lstStyle/>
        <a:p>
          <a:pPr>
            <a:lnSpc>
              <a:spcPct val="100000"/>
            </a:lnSpc>
            <a:spcBef>
              <a:spcPct val="0"/>
            </a:spcBef>
            <a:spcAft>
              <a:spcPct val="35000"/>
            </a:spcAft>
          </a:pPr>
          <a:r>
            <a:rPr lang="en-US" sz="1800" b="1" dirty="0">
              <a:latin typeface="Times New Roman" panose="02020603050405020304" charset="0"/>
              <a:cs typeface="Times New Roman" panose="02020603050405020304" charset="0"/>
            </a:rPr>
            <a:t>FEELING</a:t>
          </a:r>
          <a:endParaRPr lang="en-US" sz="1800" dirty="0">
            <a:latin typeface="Times New Roman" panose="02020603050405020304" charset="0"/>
            <a:cs typeface="Times New Roman" panose="02020603050405020304" charset="0"/>
          </a:endParaRP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Exhausted</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Frustrated</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Has doubts about the future</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Ready to pursue the Digital Marketing Program</a:t>
          </a:r>
        </a:p>
        <a:p>
          <a:pPr>
            <a:lnSpc>
              <a:spcPct val="100000"/>
            </a:lnSpc>
            <a:spcBef>
              <a:spcPct val="0"/>
            </a:spcBef>
            <a:spcAft>
              <a:spcPct val="35000"/>
            </a:spcAft>
          </a:pPr>
          <a:r>
            <a:rPr lang="en-US" sz="1800" dirty="0">
              <a:latin typeface="Times New Roman" panose="02020603050405020304" charset="0"/>
              <a:cs typeface="Times New Roman" panose="02020603050405020304" charset="0"/>
            </a:rPr>
            <a:t>- With digital Marketing Skills I can now make more money to take care of my family.</a:t>
          </a:r>
        </a:p>
      </dgm:t>
    </dgm:pt>
    <dgm:pt modelId="{DEBFF4A5-5C9E-41D9-9B9F-F9C6EB9CA05F}" cxnId="{23E46903-6AC3-40CB-BAC4-24D2CAD57BE9}" type="parTrans">
      <dgm:prSet/>
      <dgm:spPr/>
      <dgm:t>
        <a:bodyPr/>
        <a:lstStyle/>
        <a:p>
          <a:endParaRPr lang="en-US"/>
        </a:p>
      </dgm:t>
    </dgm:pt>
    <dgm:pt modelId="{8C298325-DC6B-41BF-91A8-244A155D3589}" cxnId="{23E46903-6AC3-40CB-BAC4-24D2CAD57BE9}" type="sibTrans">
      <dgm:prSet/>
      <dgm:spPr/>
      <dgm:t>
        <a:bodyPr/>
        <a:lstStyle/>
        <a:p>
          <a:endParaRPr lang="en-US"/>
        </a:p>
      </dgm:t>
    </dgm:pt>
    <dgm:pt modelId="{A79A14FB-C4CA-484B-9EC0-7D118FD97147}" type="pres">
      <dgm:prSet presAssocID="{61ECB21F-4407-44B9-AB2E-E3EF102BB14E}" presName="diagram" presStyleCnt="0">
        <dgm:presLayoutVars>
          <dgm:chMax val="1"/>
          <dgm:dir/>
          <dgm:animLvl val="ctr"/>
          <dgm:resizeHandles val="exact"/>
        </dgm:presLayoutVars>
      </dgm:prSet>
      <dgm:spPr/>
    </dgm:pt>
    <dgm:pt modelId="{985003DD-7E3D-42F3-A78D-60B72C8E2FBC}" type="pres">
      <dgm:prSet presAssocID="{61ECB21F-4407-44B9-AB2E-E3EF102BB14E}" presName="matrix" presStyleCnt="0"/>
      <dgm:spPr/>
    </dgm:pt>
    <dgm:pt modelId="{B1BFD8B5-6CF9-4B52-A6FD-4E32C8B42DD0}" type="pres">
      <dgm:prSet presAssocID="{61ECB21F-4407-44B9-AB2E-E3EF102BB14E}" presName="tile1" presStyleLbl="node1" presStyleIdx="0" presStyleCnt="4"/>
      <dgm:spPr/>
    </dgm:pt>
    <dgm:pt modelId="{8FFEBF0B-5E5D-449C-A914-53FD89338039}" type="pres">
      <dgm:prSet presAssocID="{61ECB21F-4407-44B9-AB2E-E3EF102BB14E}" presName="tile1text" presStyleLbl="node1" presStyleIdx="0" presStyleCnt="4">
        <dgm:presLayoutVars>
          <dgm:chMax val="0"/>
          <dgm:chPref val="0"/>
          <dgm:bulletEnabled val="1"/>
        </dgm:presLayoutVars>
      </dgm:prSet>
      <dgm:spPr/>
    </dgm:pt>
    <dgm:pt modelId="{97AE02B1-131E-4D76-8495-C710475CA3F5}" type="pres">
      <dgm:prSet presAssocID="{61ECB21F-4407-44B9-AB2E-E3EF102BB14E}" presName="tile2" presStyleLbl="node1" presStyleIdx="1" presStyleCnt="4"/>
      <dgm:spPr/>
    </dgm:pt>
    <dgm:pt modelId="{B09A33FE-C5A3-434B-B11E-5C5785AFDB00}" type="pres">
      <dgm:prSet presAssocID="{61ECB21F-4407-44B9-AB2E-E3EF102BB14E}" presName="tile2text" presStyleLbl="node1" presStyleIdx="1" presStyleCnt="4">
        <dgm:presLayoutVars>
          <dgm:chMax val="0"/>
          <dgm:chPref val="0"/>
          <dgm:bulletEnabled val="1"/>
        </dgm:presLayoutVars>
      </dgm:prSet>
      <dgm:spPr/>
    </dgm:pt>
    <dgm:pt modelId="{E9423DCB-0F58-4AB8-A9AB-FA09BF248D4C}" type="pres">
      <dgm:prSet presAssocID="{61ECB21F-4407-44B9-AB2E-E3EF102BB14E}" presName="tile3" presStyleLbl="node1" presStyleIdx="2" presStyleCnt="4"/>
      <dgm:spPr/>
    </dgm:pt>
    <dgm:pt modelId="{C72F99E5-142D-4358-A387-FE2B565392FC}" type="pres">
      <dgm:prSet presAssocID="{61ECB21F-4407-44B9-AB2E-E3EF102BB14E}" presName="tile3text" presStyleLbl="node1" presStyleIdx="2" presStyleCnt="4">
        <dgm:presLayoutVars>
          <dgm:chMax val="0"/>
          <dgm:chPref val="0"/>
          <dgm:bulletEnabled val="1"/>
        </dgm:presLayoutVars>
      </dgm:prSet>
      <dgm:spPr/>
    </dgm:pt>
    <dgm:pt modelId="{9528372C-7B29-4DDD-98C9-64AE00BAEDAF}" type="pres">
      <dgm:prSet presAssocID="{61ECB21F-4407-44B9-AB2E-E3EF102BB14E}" presName="tile4" presStyleLbl="node1" presStyleIdx="3" presStyleCnt="4"/>
      <dgm:spPr/>
    </dgm:pt>
    <dgm:pt modelId="{D0641572-000E-4E20-BC51-97648E176446}" type="pres">
      <dgm:prSet presAssocID="{61ECB21F-4407-44B9-AB2E-E3EF102BB14E}" presName="tile4text" presStyleLbl="node1" presStyleIdx="3" presStyleCnt="4">
        <dgm:presLayoutVars>
          <dgm:chMax val="0"/>
          <dgm:chPref val="0"/>
          <dgm:bulletEnabled val="1"/>
        </dgm:presLayoutVars>
      </dgm:prSet>
      <dgm:spPr/>
    </dgm:pt>
    <dgm:pt modelId="{5F404160-09B3-4383-B293-CADF417D25C2}" type="pres">
      <dgm:prSet presAssocID="{61ECB21F-4407-44B9-AB2E-E3EF102BB14E}" presName="centerTile" presStyleLbl="fgShp" presStyleIdx="0" presStyleCnt="1">
        <dgm:presLayoutVars>
          <dgm:chMax val="0"/>
          <dgm:chPref val="0"/>
        </dgm:presLayoutVars>
      </dgm:prSet>
      <dgm:spPr/>
    </dgm:pt>
  </dgm:ptLst>
  <dgm:cxnLst>
    <dgm:cxn modelId="{23E46903-6AC3-40CB-BAC4-24D2CAD57BE9}" srcId="{584E2EFC-4BAA-456A-8377-2A4841D92655}" destId="{0777222B-C5EF-4EEC-9B10-A9689AAAF709}" srcOrd="3" destOrd="0" parTransId="{DEBFF4A5-5C9E-41D9-9B9F-F9C6EB9CA05F}" sibTransId="{8C298325-DC6B-41BF-91A8-244A155D3589}"/>
    <dgm:cxn modelId="{C80EE416-3941-472E-8F30-0ED7DA94BC99}" type="presOf" srcId="{0777222B-C5EF-4EEC-9B10-A9689AAAF709}" destId="{9528372C-7B29-4DDD-98C9-64AE00BAEDAF}" srcOrd="0" destOrd="0" presId="urn:microsoft.com/office/officeart/2005/8/layout/matrix1#1"/>
    <dgm:cxn modelId="{84188B20-CAE8-4255-B0F4-0B0FF6C55CB6}" srcId="{61ECB21F-4407-44B9-AB2E-E3EF102BB14E}" destId="{584E2EFC-4BAA-456A-8377-2A4841D92655}" srcOrd="0" destOrd="0" parTransId="{D6B69770-7BE3-4E0F-A882-E369A79C6A03}" sibTransId="{08FF8C2B-E3BD-42B2-95E8-633DACB4656E}"/>
    <dgm:cxn modelId="{B79E8733-9034-4705-980C-FEEA96DE26E2}" srcId="{584E2EFC-4BAA-456A-8377-2A4841D92655}" destId="{F7EF5031-3FDF-4982-A6DC-AF3F72BAF783}" srcOrd="1" destOrd="0" parTransId="{9D6C5A3D-4668-40E6-8011-5C66D79B93DB}" sibTransId="{2E6C5309-4271-4FB9-89FC-47ED936E6268}"/>
    <dgm:cxn modelId="{EB46677E-D80D-4AAD-BA61-22D7D715FECB}" type="presOf" srcId="{3600573B-3408-4B7A-B364-1A4373D7FF12}" destId="{E9423DCB-0F58-4AB8-A9AB-FA09BF248D4C}" srcOrd="0" destOrd="0" presId="urn:microsoft.com/office/officeart/2005/8/layout/matrix1#1"/>
    <dgm:cxn modelId="{64FC629A-1116-4BE6-8149-7AE6E94B8F44}" type="presOf" srcId="{F7EF5031-3FDF-4982-A6DC-AF3F72BAF783}" destId="{B09A33FE-C5A3-434B-B11E-5C5785AFDB00}" srcOrd="1" destOrd="0" presId="urn:microsoft.com/office/officeart/2005/8/layout/matrix1#1"/>
    <dgm:cxn modelId="{F026089C-88D0-40CA-919D-141777F41AC6}" type="presOf" srcId="{584E2EFC-4BAA-456A-8377-2A4841D92655}" destId="{5F404160-09B3-4383-B293-CADF417D25C2}" srcOrd="0" destOrd="0" presId="urn:microsoft.com/office/officeart/2005/8/layout/matrix1#1"/>
    <dgm:cxn modelId="{F00C36A8-776D-41D0-B759-70C20F7D9D65}" srcId="{584E2EFC-4BAA-456A-8377-2A4841D92655}" destId="{07AC599A-41D3-41C4-BC17-E75B7A2D3122}" srcOrd="0" destOrd="0" parTransId="{562D7F28-8BC7-4D0C-BE2B-FEB2BD3BE247}" sibTransId="{5904B8F7-B6CC-453A-A9F3-C94ABE2FE713}"/>
    <dgm:cxn modelId="{5AD65DA9-9344-45F8-AC8E-0B657337D4C5}" type="presOf" srcId="{0777222B-C5EF-4EEC-9B10-A9689AAAF709}" destId="{D0641572-000E-4E20-BC51-97648E176446}" srcOrd="1" destOrd="0" presId="urn:microsoft.com/office/officeart/2005/8/layout/matrix1#1"/>
    <dgm:cxn modelId="{FAFFD9BB-FC91-4431-B718-B881DF144966}" type="presOf" srcId="{3600573B-3408-4B7A-B364-1A4373D7FF12}" destId="{C72F99E5-142D-4358-A387-FE2B565392FC}" srcOrd="1" destOrd="0" presId="urn:microsoft.com/office/officeart/2005/8/layout/matrix1#1"/>
    <dgm:cxn modelId="{E002BEC6-F197-4D7C-BE44-159257DE8271}" type="presOf" srcId="{F7EF5031-3FDF-4982-A6DC-AF3F72BAF783}" destId="{97AE02B1-131E-4D76-8495-C710475CA3F5}" srcOrd="0" destOrd="0" presId="urn:microsoft.com/office/officeart/2005/8/layout/matrix1#1"/>
    <dgm:cxn modelId="{15111ACC-8F5F-4C20-B0D4-4EFA1BDB5EBB}" type="presOf" srcId="{07AC599A-41D3-41C4-BC17-E75B7A2D3122}" destId="{B1BFD8B5-6CF9-4B52-A6FD-4E32C8B42DD0}" srcOrd="0" destOrd="0" presId="urn:microsoft.com/office/officeart/2005/8/layout/matrix1#1"/>
    <dgm:cxn modelId="{F658C6D6-CE4F-4C6B-85A0-FE166F57DD02}" type="presOf" srcId="{07AC599A-41D3-41C4-BC17-E75B7A2D3122}" destId="{8FFEBF0B-5E5D-449C-A914-53FD89338039}" srcOrd="1" destOrd="0" presId="urn:microsoft.com/office/officeart/2005/8/layout/matrix1#1"/>
    <dgm:cxn modelId="{658E01DA-DDB8-4BD9-933A-47A56EB98D64}" srcId="{584E2EFC-4BAA-456A-8377-2A4841D92655}" destId="{3600573B-3408-4B7A-B364-1A4373D7FF12}" srcOrd="2" destOrd="0" parTransId="{1255DA58-A873-4C0C-8513-FBC4FAC47491}" sibTransId="{BEF2AB4B-68CB-44B5-BBED-F1B3F93801ED}"/>
    <dgm:cxn modelId="{063900F5-1A40-4D7E-9F4B-0F6D07217AAC}" type="presOf" srcId="{61ECB21F-4407-44B9-AB2E-E3EF102BB14E}" destId="{A79A14FB-C4CA-484B-9EC0-7D118FD97147}" srcOrd="0" destOrd="0" presId="urn:microsoft.com/office/officeart/2005/8/layout/matrix1#1"/>
    <dgm:cxn modelId="{C0B90204-35B4-4927-BB22-D16C1D870D97}" type="presParOf" srcId="{A79A14FB-C4CA-484B-9EC0-7D118FD97147}" destId="{985003DD-7E3D-42F3-A78D-60B72C8E2FBC}" srcOrd="0" destOrd="0" presId="urn:microsoft.com/office/officeart/2005/8/layout/matrix1#1"/>
    <dgm:cxn modelId="{7255E8C8-E06C-4D67-99A0-71E179934C14}" type="presParOf" srcId="{985003DD-7E3D-42F3-A78D-60B72C8E2FBC}" destId="{B1BFD8B5-6CF9-4B52-A6FD-4E32C8B42DD0}" srcOrd="0" destOrd="0" presId="urn:microsoft.com/office/officeart/2005/8/layout/matrix1#1"/>
    <dgm:cxn modelId="{D7247818-BB0B-46AF-9728-A097F231A9EE}" type="presParOf" srcId="{985003DD-7E3D-42F3-A78D-60B72C8E2FBC}" destId="{8FFEBF0B-5E5D-449C-A914-53FD89338039}" srcOrd="1" destOrd="0" presId="urn:microsoft.com/office/officeart/2005/8/layout/matrix1#1"/>
    <dgm:cxn modelId="{4CF687D1-209E-4900-8B23-1D941659B654}" type="presParOf" srcId="{985003DD-7E3D-42F3-A78D-60B72C8E2FBC}" destId="{97AE02B1-131E-4D76-8495-C710475CA3F5}" srcOrd="2" destOrd="0" presId="urn:microsoft.com/office/officeart/2005/8/layout/matrix1#1"/>
    <dgm:cxn modelId="{DEAB92BD-9317-46EE-AE36-35D259A77DD9}" type="presParOf" srcId="{985003DD-7E3D-42F3-A78D-60B72C8E2FBC}" destId="{B09A33FE-C5A3-434B-B11E-5C5785AFDB00}" srcOrd="3" destOrd="0" presId="urn:microsoft.com/office/officeart/2005/8/layout/matrix1#1"/>
    <dgm:cxn modelId="{221C1805-A9D7-4348-B9D8-280B541D6508}" type="presParOf" srcId="{985003DD-7E3D-42F3-A78D-60B72C8E2FBC}" destId="{E9423DCB-0F58-4AB8-A9AB-FA09BF248D4C}" srcOrd="4" destOrd="0" presId="urn:microsoft.com/office/officeart/2005/8/layout/matrix1#1"/>
    <dgm:cxn modelId="{3F6D554F-8400-4373-986B-87911E7184F6}" type="presParOf" srcId="{985003DD-7E3D-42F3-A78D-60B72C8E2FBC}" destId="{C72F99E5-142D-4358-A387-FE2B565392FC}" srcOrd="5" destOrd="0" presId="urn:microsoft.com/office/officeart/2005/8/layout/matrix1#1"/>
    <dgm:cxn modelId="{9C3D2434-6570-4DC1-9BF9-FFBADDCA411A}" type="presParOf" srcId="{985003DD-7E3D-42F3-A78D-60B72C8E2FBC}" destId="{9528372C-7B29-4DDD-98C9-64AE00BAEDAF}" srcOrd="6" destOrd="0" presId="urn:microsoft.com/office/officeart/2005/8/layout/matrix1#1"/>
    <dgm:cxn modelId="{8A19A6AD-8596-4DF9-907B-32443BF658FD}" type="presParOf" srcId="{985003DD-7E3D-42F3-A78D-60B72C8E2FBC}" destId="{D0641572-000E-4E20-BC51-97648E176446}" srcOrd="7" destOrd="0" presId="urn:microsoft.com/office/officeart/2005/8/layout/matrix1#1"/>
    <dgm:cxn modelId="{165B67B6-7C6C-457A-B1B4-EDCC58513C22}" type="presParOf" srcId="{A79A14FB-C4CA-484B-9EC0-7D118FD97147}" destId="{5F404160-09B3-4383-B293-CADF417D25C2}" srcOrd="1" destOrd="0" presId="urn:microsoft.com/office/officeart/2005/8/layout/matrix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FD8B5-6CF9-4B52-A6FD-4E32C8B42DD0}">
      <dsp:nvSpPr>
        <dsp:cNvPr id="0" name=""/>
        <dsp:cNvSpPr/>
      </dsp:nvSpPr>
      <dsp:spPr>
        <a:xfrm rot="16200000">
          <a:off x="-274773" y="274773"/>
          <a:ext cx="3913232" cy="3363685"/>
        </a:xfrm>
        <a:prstGeom prst="round1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Times New Roman" panose="02020603050405020304" charset="0"/>
              <a:cs typeface="Times New Roman" panose="02020603050405020304" charset="0"/>
            </a:rPr>
            <a:t>THINKING</a:t>
          </a:r>
        </a:p>
        <a:p>
          <a:pPr marL="0" lvl="0" indent="0" algn="ctr" defTabSz="711200">
            <a:lnSpc>
              <a:spcPct val="100000"/>
            </a:lnSpc>
            <a:spcBef>
              <a:spcPct val="0"/>
            </a:spcBef>
            <a:spcAft>
              <a:spcPct val="35000"/>
            </a:spcAft>
            <a:buNone/>
          </a:pPr>
          <a:endParaRPr lang="en-US" sz="1600" kern="1200" dirty="0">
            <a:latin typeface="Times New Roman" panose="02020603050405020304" charset="0"/>
            <a:cs typeface="Times New Roman" panose="02020603050405020304" charset="0"/>
          </a:endParaRPr>
        </a:p>
        <a:p>
          <a:pPr marL="0" lvl="0" indent="0" algn="ctr" defTabSz="71120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Believes the world has gone tech all round,</a:t>
          </a:r>
        </a:p>
        <a:p>
          <a:pPr marL="0" lvl="0" indent="0" algn="ctr" defTabSz="71120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Wants to pursue a course in Digital Marketing.</a:t>
          </a:r>
        </a:p>
        <a:p>
          <a:pPr marL="0" lvl="0" indent="0" algn="ctr" defTabSz="71120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Dissatisfied with his current job.</a:t>
          </a:r>
        </a:p>
        <a:p>
          <a:pPr marL="0" lvl="0" indent="0" algn="ctr" defTabSz="711200">
            <a:lnSpc>
              <a:spcPct val="100000"/>
            </a:lnSpc>
            <a:spcBef>
              <a:spcPct val="0"/>
            </a:spcBef>
            <a:spcAft>
              <a:spcPct val="35000"/>
            </a:spcAft>
            <a:buNone/>
          </a:pPr>
          <a:r>
            <a:rPr lang="en-US" sz="1600" kern="1200" dirty="0">
              <a:latin typeface="Times New Roman" panose="02020603050405020304" charset="0"/>
              <a:cs typeface="Times New Roman" panose="02020603050405020304" charset="0"/>
            </a:rPr>
            <a:t>- Believes he will find fulfillment in Digital Marketing</a:t>
          </a:r>
          <a:r>
            <a:rPr lang="en-US" sz="1600" kern="1200" dirty="0"/>
            <a:t>.</a:t>
          </a:r>
        </a:p>
      </dsp:txBody>
      <dsp:txXfrm rot="5400000">
        <a:off x="0" y="0"/>
        <a:ext cx="3363685" cy="2934924"/>
      </dsp:txXfrm>
    </dsp:sp>
    <dsp:sp modelId="{97AE02B1-131E-4D76-8495-C710475CA3F5}">
      <dsp:nvSpPr>
        <dsp:cNvPr id="0" name=""/>
        <dsp:cNvSpPr/>
      </dsp:nvSpPr>
      <dsp:spPr>
        <a:xfrm>
          <a:off x="3363685" y="0"/>
          <a:ext cx="3363685" cy="3913232"/>
        </a:xfrm>
        <a:prstGeom prst="round1Rect">
          <a:avLst/>
        </a:prstGeom>
        <a:solidFill>
          <a:schemeClr val="accent5">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en-US" sz="1800" b="1" kern="1200" dirty="0">
              <a:latin typeface="Times New Roman" panose="02020603050405020304" charset="0"/>
              <a:cs typeface="Times New Roman" panose="02020603050405020304" charset="0"/>
            </a:rPr>
            <a:t>DOING</a:t>
          </a:r>
          <a:endParaRPr lang="en-US" sz="1800" kern="1200" dirty="0">
            <a:latin typeface="Times New Roman" panose="02020603050405020304" charset="0"/>
            <a:cs typeface="Times New Roman" panose="02020603050405020304" charset="0"/>
          </a:endParaRP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Newly wedded with a baby boy.</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Works as a cashier to a microfinance bank.</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Searching for an online Digital Marketing Program.</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Compares cost to run a Digital Marketing course with Udacity.</a:t>
          </a:r>
          <a:endParaRPr lang="en-US" sz="1800" kern="1200" dirty="0"/>
        </a:p>
      </dsp:txBody>
      <dsp:txXfrm>
        <a:off x="3363685" y="0"/>
        <a:ext cx="3363685" cy="2934924"/>
      </dsp:txXfrm>
    </dsp:sp>
    <dsp:sp modelId="{E9423DCB-0F58-4AB8-A9AB-FA09BF248D4C}">
      <dsp:nvSpPr>
        <dsp:cNvPr id="0" name=""/>
        <dsp:cNvSpPr/>
      </dsp:nvSpPr>
      <dsp:spPr>
        <a:xfrm rot="10800000">
          <a:off x="0" y="3913232"/>
          <a:ext cx="3363685" cy="3913232"/>
        </a:xfrm>
        <a:prstGeom prst="round1Rect">
          <a:avLst/>
        </a:prstGeom>
        <a:solidFill>
          <a:schemeClr val="accent5">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SEEING</a:t>
          </a:r>
        </a:p>
        <a:p>
          <a:pPr marL="0" lvl="0" indent="0" algn="ctr" defTabSz="800100">
            <a:lnSpc>
              <a:spcPct val="100000"/>
            </a:lnSpc>
            <a:spcBef>
              <a:spcPct val="0"/>
            </a:spcBef>
            <a:spcAft>
              <a:spcPct val="35000"/>
            </a:spcAft>
            <a:buNone/>
          </a:pPr>
          <a:endParaRPr lang="en-US" sz="1800" kern="1200" dirty="0">
            <a:latin typeface="Times New Roman" panose="02020603050405020304" pitchFamily="18" charset="0"/>
            <a:cs typeface="Times New Roman" panose="02020603050405020304" pitchFamily="18" charset="0"/>
          </a:endParaRPr>
        </a:p>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 Exercise fanatic</a:t>
          </a:r>
        </a:p>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 Already sees himself as a digital marketer.</a:t>
          </a:r>
        </a:p>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 Sees Movies at leisure</a:t>
          </a:r>
        </a:p>
        <a:p>
          <a:pPr marL="0" lvl="0" indent="0" algn="ctr" defTabSz="800100">
            <a:lnSpc>
              <a:spcPct val="100000"/>
            </a:lnSpc>
            <a:spcBef>
              <a:spcPct val="0"/>
            </a:spcBef>
            <a:spcAft>
              <a:spcPct val="35000"/>
            </a:spcAft>
            <a:buNone/>
          </a:pPr>
          <a:endParaRPr lang="en-US" sz="2000" kern="1200" dirty="0"/>
        </a:p>
      </dsp:txBody>
      <dsp:txXfrm rot="10800000">
        <a:off x="0" y="4891540"/>
        <a:ext cx="3363685" cy="2934924"/>
      </dsp:txXfrm>
    </dsp:sp>
    <dsp:sp modelId="{9528372C-7B29-4DDD-98C9-64AE00BAEDAF}">
      <dsp:nvSpPr>
        <dsp:cNvPr id="0" name=""/>
        <dsp:cNvSpPr/>
      </dsp:nvSpPr>
      <dsp:spPr>
        <a:xfrm rot="5400000">
          <a:off x="3088911" y="4188006"/>
          <a:ext cx="3913232" cy="3363685"/>
        </a:xfrm>
        <a:prstGeom prst="round1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100000"/>
            </a:lnSpc>
            <a:spcBef>
              <a:spcPct val="0"/>
            </a:spcBef>
            <a:spcAft>
              <a:spcPct val="35000"/>
            </a:spcAft>
            <a:buNone/>
          </a:pPr>
          <a:r>
            <a:rPr lang="en-US" sz="1800" b="1" kern="1200" dirty="0">
              <a:latin typeface="Times New Roman" panose="02020603050405020304" charset="0"/>
              <a:cs typeface="Times New Roman" panose="02020603050405020304" charset="0"/>
            </a:rPr>
            <a:t>FEELING</a:t>
          </a:r>
          <a:endParaRPr lang="en-US" sz="1800" kern="1200" dirty="0">
            <a:latin typeface="Times New Roman" panose="02020603050405020304" charset="0"/>
            <a:cs typeface="Times New Roman" panose="02020603050405020304" charset="0"/>
          </a:endParaRP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Exhausted</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Frustrated</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Has doubts about the future</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Ready to pursue the Digital Marketing Program</a:t>
          </a:r>
        </a:p>
        <a:p>
          <a:pPr marL="0" lvl="0" indent="0" algn="ctr" defTabSz="800100">
            <a:lnSpc>
              <a:spcPct val="100000"/>
            </a:lnSpc>
            <a:spcBef>
              <a:spcPct val="0"/>
            </a:spcBef>
            <a:spcAft>
              <a:spcPct val="35000"/>
            </a:spcAft>
            <a:buNone/>
          </a:pPr>
          <a:r>
            <a:rPr lang="en-US" sz="1800" kern="1200" dirty="0">
              <a:latin typeface="Times New Roman" panose="02020603050405020304" charset="0"/>
              <a:cs typeface="Times New Roman" panose="02020603050405020304" charset="0"/>
            </a:rPr>
            <a:t>- With digital Marketing Skills I can now make more money to take care of my family.</a:t>
          </a:r>
        </a:p>
      </dsp:txBody>
      <dsp:txXfrm rot="-5400000">
        <a:off x="3363685" y="4891540"/>
        <a:ext cx="3363685" cy="2934924"/>
      </dsp:txXfrm>
    </dsp:sp>
    <dsp:sp modelId="{5F404160-09B3-4383-B293-CADF417D25C2}">
      <dsp:nvSpPr>
        <dsp:cNvPr id="0" name=""/>
        <dsp:cNvSpPr/>
      </dsp:nvSpPr>
      <dsp:spPr>
        <a:xfrm>
          <a:off x="2354579" y="2934924"/>
          <a:ext cx="2018211" cy="1956616"/>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US" sz="1800" b="1" kern="1200" dirty="0"/>
            <a:t>EMPATHY MAP</a:t>
          </a:r>
        </a:p>
      </dsp:txBody>
      <dsp:txXfrm>
        <a:off x="2450093" y="3030438"/>
        <a:ext cx="1827183" cy="1765588"/>
      </dsp:txXfrm>
    </dsp:sp>
  </dsp:spTree>
</dsp:drawing>
</file>

<file path=ppt/diagrams/layout1.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rSet csTypeId="urn:microsoft.com/office/officeart/2005/8/colors/accent6_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g1e9ed12aab_0_26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e9ed12aab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g1e9ed12aab_0_12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e9ed12aa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g1e9ed12aab_0_4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e9ed12aa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0"/>
        <p:cNvGrpSpPr/>
        <p:nvPr/>
      </p:nvGrpSpPr>
      <p:grpSpPr>
        <a:xfrm>
          <a:off x="0" y="0"/>
          <a:ext cx="0" cy="0"/>
          <a:chOff x="0" y="0"/>
          <a:chExt cx="0" cy="0"/>
        </a:xfrm>
      </p:grpSpPr>
      <p:sp>
        <p:nvSpPr>
          <p:cNvPr id="251" name="Google Shape;251;g1e9ed12aab_0_20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e9ed12aa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g1e9ed12aab_0_2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e9ed12aa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8"/>
        <p:cNvGrpSpPr/>
        <p:nvPr/>
      </p:nvGrpSpPr>
      <p:grpSpPr>
        <a:xfrm>
          <a:off x="0" y="0"/>
          <a:ext cx="0" cy="0"/>
          <a:chOff x="0" y="0"/>
          <a:chExt cx="0" cy="0"/>
        </a:xfrm>
      </p:grpSpPr>
      <p:sp>
        <p:nvSpPr>
          <p:cNvPr id="269" name="Google Shape;269;g1e9ed12aab_0_2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e9ed12aa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6"/>
        <p:cNvGrpSpPr/>
        <p:nvPr/>
      </p:nvGrpSpPr>
      <p:grpSpPr>
        <a:xfrm>
          <a:off x="0" y="0"/>
          <a:ext cx="0" cy="0"/>
          <a:chOff x="0" y="0"/>
          <a:chExt cx="0" cy="0"/>
        </a:xfrm>
      </p:grpSpPr>
      <p:sp>
        <p:nvSpPr>
          <p:cNvPr id="277" name="Google Shape;277;g3bbeee39c8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beee39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7783195" cy="10058400"/>
          </a:xfrm>
          <a:prstGeom prst="rect">
            <a:avLst/>
          </a:prstGeom>
          <a:noFill/>
          <a:ln w="9525">
            <a:noFill/>
          </a:ln>
        </p:spPr>
      </p:pic>
      <p:sp>
        <p:nvSpPr>
          <p:cNvPr id="2051" name="Rectangle 3"/>
          <p:cNvSpPr>
            <a:spLocks noGrp="1" noChangeArrowheads="1"/>
          </p:cNvSpPr>
          <p:nvPr>
            <p:ph type="ctrTitle"/>
          </p:nvPr>
        </p:nvSpPr>
        <p:spPr>
          <a:xfrm>
            <a:off x="398066" y="1755563"/>
            <a:ext cx="6976269" cy="1587923"/>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399415" y="3553037"/>
            <a:ext cx="6980317" cy="257048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388620" y="9159663"/>
            <a:ext cx="1813560" cy="698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2655570" y="9159663"/>
            <a:ext cx="2461260" cy="698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5570220" y="9159663"/>
            <a:ext cx="1813560" cy="698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279400"/>
            <a:ext cx="1748790" cy="870796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88620" y="279400"/>
            <a:ext cx="5116830" cy="870796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6"/>
            <a:ext cx="6703695" cy="4184014"/>
          </a:xfrm>
        </p:spPr>
        <p:txBody>
          <a:bodyPr anchor="b"/>
          <a:lstStyle>
            <a:lvl1pPr>
              <a:defRPr sz="5100"/>
            </a:lvl1pPr>
          </a:lstStyle>
          <a:p>
            <a:r>
              <a:rPr lang="en-US"/>
              <a:t>Click to edit Master title style</a:t>
            </a:r>
            <a:endParaRPr lang="en-US"/>
          </a:p>
        </p:txBody>
      </p:sp>
      <p:sp>
        <p:nvSpPr>
          <p:cNvPr id="3" name="Text Placeholder 2"/>
          <p:cNvSpPr>
            <a:spLocks noGrp="1"/>
          </p:cNvSpPr>
          <p:nvPr>
            <p:ph type="body" idx="1"/>
          </p:nvPr>
        </p:nvSpPr>
        <p:spPr>
          <a:xfrm>
            <a:off x="530305" y="6731212"/>
            <a:ext cx="6703695" cy="2200274"/>
          </a:xfrm>
        </p:spPr>
        <p:txBody>
          <a:bodyPr/>
          <a:lstStyle>
            <a:lvl1pPr marL="0" indent="0">
              <a:buNone/>
              <a:defRPr sz="2040"/>
            </a:lvl1pPr>
            <a:lvl2pPr marL="388620" indent="0">
              <a:buNone/>
              <a:defRPr sz="1700"/>
            </a:lvl2pPr>
            <a:lvl3pPr marL="777240" indent="0">
              <a:buNone/>
              <a:defRPr sz="153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88620" y="1722967"/>
            <a:ext cx="3432810" cy="726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950970" y="1722967"/>
            <a:ext cx="3432810" cy="726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702" y="535517"/>
            <a:ext cx="6703695" cy="1944159"/>
          </a:xfrm>
        </p:spPr>
        <p:txBody>
          <a:bodyPr/>
          <a:lstStyle/>
          <a:p>
            <a:r>
              <a:rPr lang="en-US"/>
              <a:t>Click to edit Master title style</a:t>
            </a:r>
            <a:endParaRPr lang="en-US"/>
          </a:p>
        </p:txBody>
      </p:sp>
      <p:sp>
        <p:nvSpPr>
          <p:cNvPr id="3" name="Text Placeholder 2"/>
          <p:cNvSpPr>
            <a:spLocks noGrp="1"/>
          </p:cNvSpPr>
          <p:nvPr>
            <p:ph type="body" idx="1"/>
          </p:nvPr>
        </p:nvSpPr>
        <p:spPr>
          <a:xfrm>
            <a:off x="535702" y="2465706"/>
            <a:ext cx="3288426"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endParaRPr lang="en-US"/>
          </a:p>
        </p:txBody>
      </p:sp>
      <p:sp>
        <p:nvSpPr>
          <p:cNvPr id="4" name="Content Placeholder 3"/>
          <p:cNvSpPr>
            <a:spLocks noGrp="1"/>
          </p:cNvSpPr>
          <p:nvPr>
            <p:ph sz="half" idx="2"/>
          </p:nvPr>
        </p:nvSpPr>
        <p:spPr>
          <a:xfrm>
            <a:off x="535702" y="3674110"/>
            <a:ext cx="3288426" cy="54040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3934778" y="2465706"/>
            <a:ext cx="3304620"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endParaRPr lang="en-US"/>
          </a:p>
        </p:txBody>
      </p:sp>
      <p:sp>
        <p:nvSpPr>
          <p:cNvPr id="6" name="Content Placeholder 5"/>
          <p:cNvSpPr>
            <a:spLocks noGrp="1"/>
          </p:cNvSpPr>
          <p:nvPr>
            <p:ph sz="quarter" idx="4"/>
          </p:nvPr>
        </p:nvSpPr>
        <p:spPr>
          <a:xfrm>
            <a:off x="3934778" y="3674110"/>
            <a:ext cx="3304620" cy="54040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702" y="670560"/>
            <a:ext cx="2507139" cy="2346960"/>
          </a:xfrm>
        </p:spPr>
        <p:txBody>
          <a:bodyPr anchor="b"/>
          <a:lstStyle>
            <a:lvl1pPr>
              <a:defRPr sz="2720"/>
            </a:lvl1pPr>
          </a:lstStyle>
          <a:p>
            <a:r>
              <a:rPr lang="en-US"/>
              <a:t>Click to edit Master title style</a:t>
            </a:r>
            <a:endParaRPr lang="en-US"/>
          </a:p>
        </p:txBody>
      </p:sp>
      <p:sp>
        <p:nvSpPr>
          <p:cNvPr id="3" name="Content Placeholder 2"/>
          <p:cNvSpPr>
            <a:spLocks noGrp="1"/>
          </p:cNvSpPr>
          <p:nvPr>
            <p:ph idx="1"/>
          </p:nvPr>
        </p:nvSpPr>
        <p:spPr>
          <a:xfrm>
            <a:off x="3304620" y="1448223"/>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35702" y="3017520"/>
            <a:ext cx="2507139"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702" y="670560"/>
            <a:ext cx="2507139" cy="2346960"/>
          </a:xfrm>
        </p:spPr>
        <p:txBody>
          <a:bodyPr anchor="b"/>
          <a:lstStyle>
            <a:lvl1pPr>
              <a:defRPr sz="2720"/>
            </a:lvl1pPr>
          </a:lstStyle>
          <a:p>
            <a:r>
              <a:rPr lang="en-US"/>
              <a:t>Click to edit Master title style</a:t>
            </a:r>
            <a:endParaRPr lang="en-US"/>
          </a:p>
        </p:txBody>
      </p:sp>
      <p:sp>
        <p:nvSpPr>
          <p:cNvPr id="3" name="Picture Placeholder 2"/>
          <p:cNvSpPr>
            <a:spLocks noGrp="1"/>
          </p:cNvSpPr>
          <p:nvPr>
            <p:ph type="pic" idx="1"/>
          </p:nvPr>
        </p:nvSpPr>
        <p:spPr>
          <a:xfrm>
            <a:off x="3304620" y="1448223"/>
            <a:ext cx="3934778" cy="7147983"/>
          </a:xfrm>
        </p:spPr>
        <p:txBody>
          <a:bodyPr vert="horz" wrap="square" lIns="91440" tIns="45720" rIns="91440" bIns="45720" numCol="1" anchor="t" anchorCtr="0" compatLnSpc="1"/>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35702" y="3017520"/>
            <a:ext cx="2507139"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7783195" cy="10058400"/>
          </a:xfrm>
          <a:prstGeom prst="rect">
            <a:avLst/>
          </a:prstGeom>
          <a:noFill/>
          <a:ln w="9525">
            <a:noFill/>
          </a:ln>
        </p:spPr>
      </p:pic>
      <p:sp>
        <p:nvSpPr>
          <p:cNvPr id="1027" name="Rectangle 3"/>
          <p:cNvSpPr>
            <a:spLocks noGrp="1"/>
          </p:cNvSpPr>
          <p:nvPr>
            <p:ph type="title"/>
          </p:nvPr>
        </p:nvSpPr>
        <p:spPr>
          <a:xfrm>
            <a:off x="388620" y="279400"/>
            <a:ext cx="6995160" cy="854499"/>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388620" y="1722967"/>
            <a:ext cx="6995160" cy="72644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388620" y="9159663"/>
            <a:ext cx="181356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9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2655570" y="9159663"/>
            <a:ext cx="246126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9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5570220" y="9159663"/>
            <a:ext cx="181356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9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06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91465" indent="-291465" algn="l" rtl="0" fontAlgn="base">
        <a:spcBef>
          <a:spcPct val="17000"/>
        </a:spcBef>
        <a:spcAft>
          <a:spcPct val="0"/>
        </a:spcAft>
        <a:buChar char="•"/>
        <a:defRPr sz="2720" kern="1200">
          <a:solidFill>
            <a:schemeClr val="tx1"/>
          </a:solidFill>
          <a:latin typeface="+mn-lt"/>
          <a:ea typeface="+mn-ea"/>
          <a:cs typeface="+mn-cs"/>
        </a:defRPr>
      </a:lvl1pPr>
      <a:lvl2pPr marL="631825" indent="-242570" algn="l" rtl="0" fontAlgn="base">
        <a:spcBef>
          <a:spcPct val="17000"/>
        </a:spcBef>
        <a:spcAft>
          <a:spcPct val="0"/>
        </a:spcAft>
        <a:buChar char="–"/>
        <a:defRPr sz="2380" kern="1200">
          <a:solidFill>
            <a:schemeClr val="tx1"/>
          </a:solidFill>
          <a:latin typeface="+mn-lt"/>
          <a:ea typeface="+mn-ea"/>
          <a:cs typeface="+mn-cs"/>
        </a:defRPr>
      </a:lvl2pPr>
      <a:lvl3pPr marL="971550" indent="-194310" algn="l" rtl="0" fontAlgn="base">
        <a:spcBef>
          <a:spcPct val="17000"/>
        </a:spcBef>
        <a:spcAft>
          <a:spcPct val="0"/>
        </a:spcAft>
        <a:buChar char="•"/>
        <a:defRPr sz="2040" kern="1200">
          <a:solidFill>
            <a:schemeClr val="tx1"/>
          </a:solidFill>
          <a:latin typeface="+mn-lt"/>
          <a:ea typeface="+mn-ea"/>
          <a:cs typeface="+mn-cs"/>
        </a:defRPr>
      </a:lvl3pPr>
      <a:lvl4pPr marL="1360170" indent="-194310" algn="l" rtl="0" fontAlgn="base">
        <a:spcBef>
          <a:spcPct val="17000"/>
        </a:spcBef>
        <a:spcAft>
          <a:spcPct val="0"/>
        </a:spcAft>
        <a:buChar char="–"/>
        <a:defRPr sz="1700" kern="1200">
          <a:solidFill>
            <a:schemeClr val="tx1"/>
          </a:solidFill>
          <a:latin typeface="+mn-lt"/>
          <a:ea typeface="+mn-ea"/>
          <a:cs typeface="+mn-cs"/>
        </a:defRPr>
      </a:lvl4pPr>
      <a:lvl5pPr marL="1748790" indent="-194310" algn="l" rtl="0" fontAlgn="base">
        <a:spcBef>
          <a:spcPct val="17000"/>
        </a:spcBef>
        <a:spcAft>
          <a:spcPct val="0"/>
        </a:spcAft>
        <a:buChar char="»"/>
        <a:defRPr sz="170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hyperlink" Target="https://docs.google.com/document/d/1RaUt0NNcPjfDDw4wa7nsLec9FBD_CYFp/edit?usp=sharing&amp;ouid=109371782414440018410&amp;rtpof=true&amp;sd=true" TargetMode="Externa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50"/>
          <p:cNvPicPr preferRelativeResize="0"/>
          <p:nvPr/>
        </p:nvPicPr>
        <p:blipFill rotWithShape="1">
          <a:blip r:embed="rId1"/>
          <a:srcRect/>
          <a:stretch>
            <a:fillRect/>
          </a:stretch>
        </p:blipFill>
        <p:spPr>
          <a:xfrm>
            <a:off x="0" y="-11430"/>
            <a:ext cx="7772400" cy="10058400"/>
          </a:xfrm>
          <a:prstGeom prst="rect">
            <a:avLst/>
          </a:prstGeom>
          <a:noFill/>
          <a:ln>
            <a:noFill/>
          </a:ln>
        </p:spPr>
      </p:pic>
      <p:sp>
        <p:nvSpPr>
          <p:cNvPr id="2" name="Text Box 1"/>
          <p:cNvSpPr txBox="1"/>
          <p:nvPr/>
        </p:nvSpPr>
        <p:spPr>
          <a:xfrm>
            <a:off x="295275" y="7942580"/>
            <a:ext cx="4526915" cy="398780"/>
          </a:xfrm>
          <a:prstGeom prst="rect">
            <a:avLst/>
          </a:prstGeom>
          <a:noFill/>
        </p:spPr>
        <p:txBody>
          <a:bodyPr wrap="square" rtlCol="0">
            <a:spAutoFit/>
          </a:bodyPr>
          <a:lstStyle/>
          <a:p>
            <a:r>
              <a:rPr lang="en-US" sz="2000"/>
              <a:t>BY: PEACE NGOZI AGHEDO</a:t>
            </a:r>
            <a:endParaRPr lang="en-US" sz="200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85900" y="852491"/>
            <a:ext cx="7242600" cy="11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4000" b="1">
                <a:solidFill>
                  <a:srgbClr val="2E3D49"/>
                </a:solidFill>
              </a:rPr>
              <a:t>Digital Marketing Nanodegree Program</a:t>
            </a:r>
            <a:br>
              <a:rPr lang="en-GB" sz="2000" b="1">
                <a:solidFill>
                  <a:srgbClr val="2E3D49"/>
                </a:solidFill>
              </a:rPr>
            </a:br>
            <a:endParaRPr sz="2000" b="1">
              <a:solidFill>
                <a:srgbClr val="2E3D49"/>
              </a:solidFill>
            </a:endParaRPr>
          </a:p>
        </p:txBody>
      </p:sp>
      <p:sp>
        <p:nvSpPr>
          <p:cNvPr id="192" name="Google Shape;192;p53"/>
          <p:cNvSpPr txBox="1">
            <a:spLocks noGrp="1"/>
          </p:cNvSpPr>
          <p:nvPr>
            <p:ph type="body" idx="1"/>
          </p:nvPr>
        </p:nvSpPr>
        <p:spPr>
          <a:xfrm>
            <a:off x="212600" y="2334725"/>
            <a:ext cx="7347300" cy="419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latin typeface="Times New Roman" panose="02020603050405020304" charset="0"/>
                <a:ea typeface="Open Sans Light" panose="020B0306030504020204"/>
                <a:cs typeface="Times New Roman" panose="02020603050405020304" charset="0"/>
                <a:sym typeface="Open Sans Light" panose="020B0306030504020204"/>
              </a:rPr>
              <a:t>You are tasked with attracting future fellow students for this Digital Marketing Nanodegree Program. More specifically, your objective is to collect email addresses of potential students, who could be interested in taking this course. In order to do this, we have created a landing page where prospective students can download a free eBook if they provide us with their email address. The eBook – a Social Media Advertising Guide – is a short excerpt from the Digital Marketing Nanodegree Program, content that you will see in the Social Advertising course.</a:t>
            </a:r>
            <a:br>
              <a:rPr lang="en-GB">
                <a:latin typeface="Times New Roman" panose="02020603050405020304" charset="0"/>
                <a:ea typeface="Open Sans Light" panose="020B0306030504020204"/>
                <a:cs typeface="Times New Roman" panose="02020603050405020304" charset="0"/>
                <a:sym typeface="Open Sans Light" panose="020B0306030504020204"/>
              </a:rPr>
            </a:br>
            <a:br>
              <a:rPr lang="en-GB">
                <a:latin typeface="Times New Roman" panose="02020603050405020304" charset="0"/>
                <a:ea typeface="Open Sans Light" panose="020B0306030504020204"/>
                <a:cs typeface="Times New Roman" panose="02020603050405020304" charset="0"/>
                <a:sym typeface="Open Sans Light" panose="020B0306030504020204"/>
              </a:rPr>
            </a:br>
            <a:r>
              <a:rPr lang="en-GB">
                <a:latin typeface="Times New Roman" panose="02020603050405020304" charset="0"/>
                <a:ea typeface="Open Sans Light" panose="020B0306030504020204"/>
                <a:cs typeface="Times New Roman" panose="02020603050405020304" charset="0"/>
                <a:sym typeface="Open Sans Light" panose="020B0306030504020204"/>
              </a:rPr>
              <a:t>For the purpose of the projects, assume costs of $0 for the eBook and a conversion value (revenue) of $15 per collected email address.</a:t>
            </a:r>
            <a:endParaRPr>
              <a:latin typeface="Times New Roman" panose="02020603050405020304" charset="0"/>
              <a:ea typeface="Open Sans Light" panose="020B0306030504020204"/>
              <a:cs typeface="Times New Roman" panose="02020603050405020304" charset="0"/>
              <a:sym typeface="Open Sans Light" panose="020B0306030504020204"/>
            </a:endParaRPr>
          </a:p>
        </p:txBody>
      </p:sp>
      <p:pic>
        <p:nvPicPr>
          <p:cNvPr id="193" name="Google Shape;193;p53"/>
          <p:cNvPicPr preferRelativeResize="0"/>
          <p:nvPr/>
        </p:nvPicPr>
        <p:blipFill>
          <a:blip r:embed="rId1"/>
          <a:stretch>
            <a:fillRect/>
          </a:stretch>
        </p:blipFill>
        <p:spPr>
          <a:xfrm>
            <a:off x="1870075" y="5965190"/>
            <a:ext cx="6087745" cy="353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solidFill>
                  <a:srgbClr val="2E3D49"/>
                </a:solidFill>
              </a:rPr>
              <a:t>DMND Program</a:t>
            </a:r>
            <a:endParaRPr sz="4000" b="1">
              <a:solidFill>
                <a:srgbClr val="2E3D49"/>
              </a:solidFill>
            </a:endParaRPr>
          </a:p>
        </p:txBody>
      </p:sp>
      <p:sp>
        <p:nvSpPr>
          <p:cNvPr id="231" name="Google Shape;231;p59"/>
          <p:cNvSpPr txBox="1">
            <a:spLocks noGrp="1"/>
          </p:cNvSpPr>
          <p:nvPr>
            <p:ph type="body" idx="1"/>
          </p:nvPr>
        </p:nvSpPr>
        <p:spPr>
          <a:xfrm>
            <a:off x="264895" y="2618829"/>
            <a:ext cx="7242600" cy="62397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Font typeface="Open Sans Light" panose="020B0306030504020204"/>
              <a:buChar char="●"/>
            </a:pPr>
            <a:r>
              <a:rPr lang="en-GB" sz="2200" b="1">
                <a:latin typeface="Times New Roman" panose="02020603050405020304" charset="0"/>
                <a:cs typeface="Times New Roman" panose="02020603050405020304" charset="0"/>
              </a:rPr>
              <a:t>Which option did you choose?</a:t>
            </a:r>
            <a:r>
              <a:rPr lang="en-GB" sz="2200">
                <a:latin typeface="Times New Roman" panose="02020603050405020304" charset="0"/>
                <a:ea typeface="Open Sans Light" panose="020B0306030504020204"/>
                <a:cs typeface="Times New Roman" panose="02020603050405020304" charset="0"/>
                <a:sym typeface="Open Sans Light" panose="020B0306030504020204"/>
              </a:rPr>
              <a:t> </a:t>
            </a:r>
            <a:endParaRPr lang="en-GB" sz="2200">
              <a:latin typeface="Times New Roman" panose="02020603050405020304" charset="0"/>
              <a:ea typeface="Open Sans Light" panose="020B0306030504020204"/>
              <a:cs typeface="Times New Roman" panose="02020603050405020304" charset="0"/>
              <a:sym typeface="Open Sans Light" panose="020B0306030504020204"/>
            </a:endParaRPr>
          </a:p>
          <a:p>
            <a:pPr marL="88900" lvl="0" indent="0" algn="l" rtl="0">
              <a:lnSpc>
                <a:spcPct val="150000"/>
              </a:lnSpc>
              <a:spcBef>
                <a:spcPts val="0"/>
              </a:spcBef>
              <a:spcAft>
                <a:spcPts val="0"/>
              </a:spcAft>
              <a:buSzPts val="2200"/>
              <a:buFont typeface="Open Sans Light" panose="020B0306030504020204"/>
              <a:buNone/>
            </a:pPr>
            <a:r>
              <a:rPr lang="en-US" altLang="en-GB" sz="2200">
                <a:latin typeface="Times New Roman" panose="02020603050405020304" charset="0"/>
                <a:ea typeface="Open Sans Light" panose="020B0306030504020204"/>
                <a:cs typeface="Times New Roman" panose="02020603050405020304" charset="0"/>
                <a:sym typeface="Open Sans Light" panose="020B0306030504020204"/>
              </a:rPr>
              <a:t>      </a:t>
            </a:r>
            <a:r>
              <a:rPr lang="en-GB" sz="2200">
                <a:latin typeface="Times New Roman" panose="02020603050405020304" charset="0"/>
                <a:ea typeface="Open Sans Light" panose="020B0306030504020204"/>
                <a:cs typeface="Times New Roman" panose="02020603050405020304" charset="0"/>
                <a:sym typeface="Open Sans Light" panose="020B0306030504020204"/>
              </a:rPr>
              <a:t>Udacity</a:t>
            </a:r>
            <a:endParaRPr sz="2200">
              <a:latin typeface="Times New Roman" panose="02020603050405020304" charset="0"/>
              <a:ea typeface="Open Sans Light" panose="020B0306030504020204"/>
              <a:cs typeface="Times New Roman" panose="02020603050405020304" charset="0"/>
              <a:sym typeface="Open Sans Light" panose="020B0306030504020204"/>
            </a:endParaRPr>
          </a:p>
          <a:p>
            <a:pPr marL="457200" lvl="0" indent="-368300" algn="l" rtl="0">
              <a:lnSpc>
                <a:spcPct val="150000"/>
              </a:lnSpc>
              <a:spcBef>
                <a:spcPts val="0"/>
              </a:spcBef>
              <a:spcAft>
                <a:spcPts val="0"/>
              </a:spcAft>
              <a:buSzPts val="2200"/>
              <a:buFont typeface="Open Sans Light" panose="020B0306030504020204"/>
              <a:buChar char="●"/>
            </a:pPr>
            <a:r>
              <a:rPr lang="en-GB" sz="2200" b="1">
                <a:latin typeface="Times New Roman" panose="02020603050405020304" charset="0"/>
                <a:cs typeface="Times New Roman" panose="02020603050405020304" charset="0"/>
              </a:rPr>
              <a:t>If Udacity, which product did you choose?</a:t>
            </a:r>
            <a:r>
              <a:rPr lang="en-GB" sz="2200">
                <a:latin typeface="Times New Roman" panose="02020603050405020304" charset="0"/>
                <a:ea typeface="Open Sans Light" panose="020B0306030504020204"/>
                <a:cs typeface="Times New Roman" panose="02020603050405020304" charset="0"/>
                <a:sym typeface="Open Sans Light" panose="020B0306030504020204"/>
              </a:rPr>
              <a:t> DMND Program </a:t>
            </a:r>
            <a:r>
              <a:rPr lang="en-GB" sz="2200">
                <a:latin typeface="Open Sans Light" panose="020B0306030504020204"/>
                <a:ea typeface="Open Sans Light" panose="020B0306030504020204"/>
                <a:cs typeface="Open Sans Light" panose="020B0306030504020204"/>
                <a:sym typeface="Open Sans Light" panose="020B0306030504020204"/>
              </a:rPr>
              <a:t> </a:t>
            </a:r>
            <a:br>
              <a:rPr lang="en-GB" sz="2200"/>
            </a:br>
            <a:endParaRPr sz="2200"/>
          </a:p>
          <a:p>
            <a:pPr marL="0" lvl="0" indent="0" algn="l" rtl="0">
              <a:spcBef>
                <a:spcPts val="1600"/>
              </a:spcBef>
              <a:spcAft>
                <a:spcPts val="1600"/>
              </a:spcAft>
              <a:buNone/>
            </a:pPr>
            <a:endParaRPr sz="2200"/>
          </a:p>
        </p:txBody>
      </p:sp>
      <p:sp>
        <p:nvSpPr>
          <p:cNvPr id="2" name="Left-Right Arrow 1"/>
          <p:cNvSpPr/>
          <p:nvPr/>
        </p:nvSpPr>
        <p:spPr>
          <a:xfrm>
            <a:off x="4893945" y="8845550"/>
            <a:ext cx="1080135" cy="648335"/>
          </a:xfrm>
          <a:prstGeom prst="lef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6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US" altLang="en-GB" sz="4000" b="1">
                <a:solidFill>
                  <a:srgbClr val="2E3D49"/>
                </a:solidFill>
              </a:rPr>
              <a:t>DMND PROGRAM</a:t>
            </a:r>
            <a:endParaRPr lang="en-US" altLang="en-GB" sz="4000" b="1">
              <a:solidFill>
                <a:srgbClr val="2E3D49"/>
              </a:solidFill>
            </a:endParaRPr>
          </a:p>
        </p:txBody>
      </p:sp>
      <p:sp>
        <p:nvSpPr>
          <p:cNvPr id="237" name="Google Shape;237;p60"/>
          <p:cNvSpPr txBox="1">
            <a:spLocks noGrp="1"/>
          </p:cNvSpPr>
          <p:nvPr>
            <p:ph type="body" idx="1"/>
          </p:nvPr>
        </p:nvSpPr>
        <p:spPr>
          <a:xfrm>
            <a:off x="209550" y="1851660"/>
            <a:ext cx="7298055" cy="2606675"/>
          </a:xfrm>
          <a:prstGeom prst="rect">
            <a:avLst/>
          </a:prstGeom>
        </p:spPr>
        <p:txBody>
          <a:bodyPr spcFirstLastPara="1" wrap="square" lIns="91425" tIns="91425" rIns="91425" bIns="91425" anchor="t" anchorCtr="0">
            <a:noAutofit/>
          </a:bodyPr>
          <a:lstStyle/>
          <a:p>
            <a:pPr marL="342900" lvl="0" algn="l" rtl="0">
              <a:lnSpc>
                <a:spcPct val="150000"/>
              </a:lnSpc>
              <a:spcBef>
                <a:spcPts val="0"/>
              </a:spcBef>
              <a:spcAft>
                <a:spcPts val="0"/>
              </a:spcAft>
              <a:buFont typeface="Wingdings" panose="05000000000000000000" charset="0"/>
              <a:buChar char="Ø"/>
            </a:pPr>
            <a:r>
              <a:rPr lang="en-US" altLang="en-GB" sz="2400" b="1">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rPr>
              <a:t>MARKET OBJECTIVE</a:t>
            </a:r>
            <a:r>
              <a:rPr lang="en-US" altLang="en-GB" sz="2400">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rPr>
              <a:t>: To have 300 Digital Marketing Nanodegtree Program prospective students download the free eBook with a 30% conversion rate of individuals who originally visited the page in February 2022.</a:t>
            </a:r>
            <a:endParaRPr lang="en-US" altLang="en-GB" sz="2400">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endParaRPr>
          </a:p>
          <a:p>
            <a:pPr marL="342900" lvl="0" algn="l" rtl="0">
              <a:lnSpc>
                <a:spcPct val="150000"/>
              </a:lnSpc>
              <a:spcBef>
                <a:spcPts val="0"/>
              </a:spcBef>
              <a:spcAft>
                <a:spcPts val="0"/>
              </a:spcAft>
              <a:buFont typeface="Wingdings" panose="05000000000000000000" charset="0"/>
              <a:buChar char="Ø"/>
            </a:pPr>
            <a:endParaRPr lang="en-US" altLang="en-GB" sz="2400">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endParaRPr>
          </a:p>
          <a:p>
            <a:pPr marL="342900" lvl="0" algn="l" rtl="0">
              <a:lnSpc>
                <a:spcPct val="150000"/>
              </a:lnSpc>
              <a:spcBef>
                <a:spcPts val="0"/>
              </a:spcBef>
              <a:spcAft>
                <a:spcPts val="0"/>
              </a:spcAft>
              <a:buFont typeface="Wingdings" panose="05000000000000000000" charset="0"/>
              <a:buChar char="Ø"/>
            </a:pPr>
            <a:r>
              <a:rPr lang="en-US" altLang="en-GB" sz="2400" b="1">
                <a:solidFill>
                  <a:srgbClr val="2E3D49"/>
                </a:solidFill>
                <a:highlight>
                  <a:srgbClr val="FFFFFF"/>
                </a:highlight>
                <a:sym typeface="+mn-ea"/>
              </a:rPr>
              <a:t>PRIMARY </a:t>
            </a:r>
            <a:r>
              <a:rPr lang="en-GB" sz="2400" b="1">
                <a:solidFill>
                  <a:srgbClr val="2E3D49"/>
                </a:solidFill>
                <a:highlight>
                  <a:srgbClr val="FFFFFF"/>
                </a:highlight>
                <a:sym typeface="+mn-ea"/>
              </a:rPr>
              <a:t>KPI: </a:t>
            </a:r>
            <a:r>
              <a:rPr lang="en-GB" sz="24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The KPI for</a:t>
            </a:r>
            <a:r>
              <a:rPr lang="en-US" altLang="en-GB" sz="24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the Udacity</a:t>
            </a:r>
            <a:r>
              <a:rPr lang="en-GB" sz="24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marketing objective would be the number of </a:t>
            </a:r>
            <a:r>
              <a:rPr lang="en-US" altLang="en-GB" sz="24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persons who downloads the eBook by providing us with their email</a:t>
            </a:r>
            <a:r>
              <a:rPr lang="en-GB" sz="24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a:t>
            </a:r>
            <a:endParaRPr sz="2400">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endParaRPr>
          </a:p>
          <a:p>
            <a:pPr marL="0" lvl="0" indent="0" algn="l" rtl="0">
              <a:spcBef>
                <a:spcPts val="1600"/>
              </a:spcBef>
              <a:spcAft>
                <a:spcPts val="1600"/>
              </a:spcAft>
              <a:buNone/>
            </a:pPr>
            <a:endParaRPr sz="2400">
              <a:solidFill>
                <a:srgbClr val="525C65"/>
              </a:solidFill>
              <a:highlight>
                <a:srgbClr val="FFFFFF"/>
              </a:highlight>
              <a:latin typeface="Times New Roman" panose="02020603050405020304" charset="0"/>
              <a:ea typeface="Open Sans Light" panose="020B0306030504020204"/>
              <a:cs typeface="Times New Roman" panose="02020603050405020304" charset="0"/>
              <a:sym typeface="Open Sans Light" panose="020B0306030504020204"/>
            </a:endParaRPr>
          </a:p>
        </p:txBody>
      </p:sp>
      <p:sp>
        <p:nvSpPr>
          <p:cNvPr id="2" name="Quad Arrow Callout 1"/>
          <p:cNvSpPr/>
          <p:nvPr/>
        </p:nvSpPr>
        <p:spPr>
          <a:xfrm>
            <a:off x="5109845" y="8773795"/>
            <a:ext cx="1080135" cy="1007745"/>
          </a:xfrm>
          <a:prstGeom prst="quadArrowCallou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63"/>
          <p:cNvSpPr txBox="1">
            <a:spLocks noGrp="1"/>
          </p:cNvSpPr>
          <p:nvPr>
            <p:ph type="title"/>
          </p:nvPr>
        </p:nvSpPr>
        <p:spPr>
          <a:xfrm>
            <a:off x="264795" y="333375"/>
            <a:ext cx="7242810" cy="977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a:solidFill>
                  <a:srgbClr val="2E3D49"/>
                </a:solidFill>
              </a:rPr>
              <a:t>DMND PROGRAM</a:t>
            </a:r>
            <a:endParaRPr lang="en-US" sz="4000" b="1">
              <a:solidFill>
                <a:srgbClr val="2E3D49"/>
              </a:solidFill>
            </a:endParaRPr>
          </a:p>
        </p:txBody>
      </p:sp>
      <p:sp>
        <p:nvSpPr>
          <p:cNvPr id="2" name="Up Arrow 1"/>
          <p:cNvSpPr/>
          <p:nvPr/>
        </p:nvSpPr>
        <p:spPr>
          <a:xfrm>
            <a:off x="5614035" y="852805"/>
            <a:ext cx="431800" cy="648335"/>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255" name="Google Shape;255;p63"/>
          <p:cNvSpPr txBox="1">
            <a:spLocks noGrp="1"/>
          </p:cNvSpPr>
          <p:nvPr>
            <p:ph type="body" idx="1"/>
          </p:nvPr>
        </p:nvSpPr>
        <p:spPr>
          <a:xfrm>
            <a:off x="264795" y="1315085"/>
            <a:ext cx="7242810" cy="8703945"/>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Wingdings" panose="05000000000000000000" charset="0"/>
              <a:buChar char="Ø"/>
            </a:pPr>
            <a:r>
              <a:rPr lang="en-US" sz="2200" b="1">
                <a:solidFill>
                  <a:srgbClr val="2E3D49"/>
                </a:solidFill>
                <a:highlight>
                  <a:srgbClr val="FFFFFF"/>
                </a:highlight>
              </a:rPr>
              <a:t>VALUE PROPOSITION</a:t>
            </a:r>
            <a:endParaRPr lang="en-GB"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50000"/>
              </a:lnSpc>
              <a:spcBef>
                <a:spcPts val="0"/>
              </a:spcBef>
              <a:spcAft>
                <a:spcPts val="0"/>
              </a:spcAft>
              <a:buNone/>
            </a:pPr>
            <a:br>
              <a:rPr lang="en-GB"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r>
              <a:rPr lang="en-GB" sz="2200" b="1">
                <a:solidFill>
                  <a:srgbClr val="525C65"/>
                </a:solidFill>
                <a:highlight>
                  <a:srgbClr val="FFFFFF"/>
                </a:highlight>
              </a:rPr>
              <a:t>FOR</a:t>
            </a:r>
            <a:r>
              <a:rPr lang="en-US" altLang="en-GB" sz="2200" b="1">
                <a:solidFill>
                  <a:srgbClr val="525C65"/>
                </a:solidFill>
                <a:highlight>
                  <a:srgbClr val="FFFFFF"/>
                </a:highlight>
              </a:rPr>
              <a:t>: </a:t>
            </a:r>
            <a:r>
              <a:rPr lang="en-US" altLang="en-GB" sz="2200">
                <a:solidFill>
                  <a:srgbClr val="525C65"/>
                </a:solidFill>
                <a:highlight>
                  <a:srgbClr val="FFFFFF"/>
                </a:highlight>
              </a:rPr>
              <a:t>I</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ndividuals interested in pursuing a course in Digialketing.</a:t>
            </a:r>
            <a:endPar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50000"/>
              </a:lnSpc>
              <a:spcBef>
                <a:spcPts val="0"/>
              </a:spcBef>
              <a:spcAft>
                <a:spcPts val="0"/>
              </a:spcAft>
              <a:buNone/>
            </a:pP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r>
              <a:rPr lang="en-GB" sz="2200" b="1">
                <a:solidFill>
                  <a:srgbClr val="525C65"/>
                </a:solidFill>
                <a:highlight>
                  <a:srgbClr val="FFFFFF"/>
                </a:highlight>
              </a:rPr>
              <a:t>WHO</a:t>
            </a:r>
            <a: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need a</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curriculum to guide them in the pathhway of the Digital Marketing course.</a:t>
            </a: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endPar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50000"/>
              </a:lnSpc>
              <a:spcBef>
                <a:spcPts val="0"/>
              </a:spcBef>
              <a:spcAft>
                <a:spcPts val="0"/>
              </a:spcAft>
              <a:buNone/>
            </a:pPr>
            <a:r>
              <a:rPr lang="en-GB" sz="2200" b="1">
                <a:solidFill>
                  <a:srgbClr val="525C65"/>
                </a:solidFill>
                <a:highlight>
                  <a:srgbClr val="FFFFFF"/>
                </a:highlight>
              </a:rPr>
              <a:t>OUR</a:t>
            </a:r>
            <a: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Digital Marketing Curriculum/Guide</a:t>
            </a: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endPar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50000"/>
              </a:lnSpc>
              <a:spcBef>
                <a:spcPts val="0"/>
              </a:spcBef>
              <a:spcAft>
                <a:spcPts val="0"/>
              </a:spcAft>
              <a:buNone/>
            </a:pPr>
            <a:r>
              <a:rPr lang="en-GB" sz="2200" b="1">
                <a:solidFill>
                  <a:srgbClr val="525C65"/>
                </a:solidFill>
                <a:highlight>
                  <a:srgbClr val="FFFFFF"/>
                </a:highlight>
              </a:rPr>
              <a:t>THAT</a:t>
            </a:r>
            <a: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offer </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efficient Digital Marketing Lessons</a:t>
            </a: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endPar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50000"/>
              </a:lnSpc>
              <a:spcBef>
                <a:spcPts val="0"/>
              </a:spcBef>
              <a:spcAft>
                <a:spcPts val="0"/>
              </a:spcAft>
              <a:buNone/>
            </a:pPr>
            <a:r>
              <a:rPr lang="en-GB" sz="2200" b="1">
                <a:solidFill>
                  <a:srgbClr val="525C65"/>
                </a:solidFill>
                <a:highlight>
                  <a:srgbClr val="FFFFFF"/>
                </a:highlight>
              </a:rPr>
              <a:t>UNLIKE</a:t>
            </a:r>
            <a: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Digital Marketing Courses at Coursera</a:t>
            </a:r>
            <a:endPar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lnSpc>
                <a:spcPct val="100000"/>
              </a:lnSpc>
              <a:spcBef>
                <a:spcPts val="0"/>
              </a:spcBef>
              <a:spcAft>
                <a:spcPts val="0"/>
              </a:spcAft>
              <a:buNone/>
            </a:pP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r>
              <a:rPr lang="en-GB" sz="2200" b="1">
                <a:solidFill>
                  <a:srgbClr val="525C65"/>
                </a:solidFill>
                <a:highlight>
                  <a:srgbClr val="FFFFFF"/>
                </a:highlight>
              </a:rPr>
              <a:t>OUR OFFER </a:t>
            </a:r>
            <a:r>
              <a:rPr lang="en-US" alt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equips you with vital knowledge necessary to become highly proficient in Digital Marketing and a person of value and interest in the Digital Marketing World.</a:t>
            </a:r>
            <a:br>
              <a:rPr lang="en-GB" sz="220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br>
            <a:endParaRPr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spcBef>
                <a:spcPts val="1600"/>
              </a:spcBef>
              <a:spcAft>
                <a:spcPts val="1600"/>
              </a:spcAft>
              <a:buNone/>
            </a:pPr>
            <a:endParaRPr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b="1">
                <a:solidFill>
                  <a:srgbClr val="2E3D49"/>
                </a:solidFill>
              </a:rPr>
              <a:t>DMND PROGRAM</a:t>
            </a:r>
            <a:endParaRPr lang="en-US" sz="4000" b="1">
              <a:solidFill>
                <a:srgbClr val="2E3D49"/>
              </a:solidFill>
            </a:endParaRPr>
          </a:p>
        </p:txBody>
      </p:sp>
      <p:sp>
        <p:nvSpPr>
          <p:cNvPr id="267" name="Google Shape;267;p65"/>
          <p:cNvSpPr txBox="1">
            <a:spLocks noGrp="1"/>
          </p:cNvSpPr>
          <p:nvPr>
            <p:ph type="body" idx="1"/>
          </p:nvPr>
        </p:nvSpPr>
        <p:spPr>
          <a:xfrm>
            <a:off x="264795" y="2253615"/>
            <a:ext cx="7242810" cy="7600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INTERVIEW QUESTIONS</a:t>
            </a:r>
            <a:endPar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spcBef>
                <a:spcPts val="0"/>
              </a:spcBef>
              <a:spcAft>
                <a:spcPts val="0"/>
              </a:spcAft>
              <a:buNone/>
            </a:pPr>
            <a:endPar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spcBef>
                <a:spcPts val="0"/>
              </a:spcBef>
              <a:spcAft>
                <a:spcPts val="0"/>
              </a:spcAft>
              <a:buNone/>
            </a:pPr>
            <a:r>
              <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Kindly find below a google link for the interview questions.</a:t>
            </a:r>
            <a:endPar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spcBef>
                <a:spcPts val="0"/>
              </a:spcBef>
              <a:spcAft>
                <a:spcPts val="0"/>
              </a:spcAft>
              <a:buNone/>
            </a:pPr>
            <a:endPar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a:p>
            <a:pPr marL="0" lvl="0" indent="0" algn="l" rtl="0">
              <a:spcBef>
                <a:spcPts val="0"/>
              </a:spcBef>
              <a:spcAft>
                <a:spcPts val="0"/>
              </a:spcAft>
              <a:buNone/>
            </a:pPr>
            <a:r>
              <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hlinkClick r:id="rId1"/>
              </a:rPr>
              <a:t>Interview Questions</a:t>
            </a:r>
            <a:endParaRPr lang="en-US" sz="2200" dirty="0">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p:txBody>
      </p:sp>
      <p:sp>
        <p:nvSpPr>
          <p:cNvPr id="2" name="Sun 1"/>
          <p:cNvSpPr/>
          <p:nvPr/>
        </p:nvSpPr>
        <p:spPr>
          <a:xfrm>
            <a:off x="5685790" y="636905"/>
            <a:ext cx="504190" cy="575945"/>
          </a:xfrm>
          <a:prstGeom prst="sun">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74295" y="60960"/>
            <a:ext cx="7242810" cy="68707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4000">
                <a:solidFill>
                  <a:srgbClr val="2E3D49"/>
                </a:solidFill>
              </a:rPr>
              <a:t>DMND PROGRAM</a:t>
            </a:r>
            <a:endParaRPr lang="en-US" sz="4000">
              <a:solidFill>
                <a:srgbClr val="2E3D49"/>
              </a:solidFill>
            </a:endParaRPr>
          </a:p>
        </p:txBody>
      </p:sp>
      <p:sp>
        <p:nvSpPr>
          <p:cNvPr id="273" name="Google Shape;273;p6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rPr>
              <a:t> </a:t>
            </a:r>
            <a:endParaRPr sz="2200" i="1">
              <a:solidFill>
                <a:srgbClr val="525C65"/>
              </a:solidFill>
              <a:highlight>
                <a:srgbClr val="FFFFFF"/>
              </a:highlight>
              <a:latin typeface="Open Sans Light" panose="020B0306030504020204"/>
              <a:ea typeface="Open Sans Light" panose="020B0306030504020204"/>
              <a:cs typeface="Open Sans Light" panose="020B0306030504020204"/>
              <a:sym typeface="Open Sans Light" panose="020B0306030504020204"/>
            </a:endParaRPr>
          </a:p>
        </p:txBody>
      </p:sp>
      <p:graphicFrame>
        <p:nvGraphicFramePr>
          <p:cNvPr id="2" name="Diagram 1"/>
          <p:cNvGraphicFramePr/>
          <p:nvPr/>
        </p:nvGraphicFramePr>
        <p:xfrm>
          <a:off x="264160" y="1007745"/>
          <a:ext cx="6985635" cy="90512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7"/>
          <p:cNvSpPr txBox="1">
            <a:spLocks noGrp="1"/>
          </p:cNvSpPr>
          <p:nvPr>
            <p:ph type="title"/>
          </p:nvPr>
        </p:nvSpPr>
        <p:spPr>
          <a:xfrm>
            <a:off x="141755" y="60646"/>
            <a:ext cx="7242600" cy="11199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4000" b="1">
                <a:solidFill>
                  <a:srgbClr val="2E3D49"/>
                </a:solidFill>
              </a:rPr>
              <a:t>Target</a:t>
            </a:r>
            <a:r>
              <a:rPr lang="en-GB"/>
              <a:t> </a:t>
            </a:r>
            <a:r>
              <a:rPr lang="en-GB" sz="4000" b="1">
                <a:solidFill>
                  <a:srgbClr val="2E3D49"/>
                </a:solidFill>
              </a:rPr>
              <a:t>Persona</a:t>
            </a:r>
            <a:r>
              <a:rPr lang="en-GB"/>
              <a:t> </a:t>
            </a:r>
            <a:br>
              <a:rPr lang="en-GB"/>
            </a:br>
            <a:endParaRPr lang="en-GB"/>
          </a:p>
        </p:txBody>
      </p:sp>
      <p:graphicFrame>
        <p:nvGraphicFramePr>
          <p:cNvPr id="281" name="Google Shape;281;p67"/>
          <p:cNvGraphicFramePr/>
          <p:nvPr/>
        </p:nvGraphicFramePr>
        <p:xfrm>
          <a:off x="65314" y="892629"/>
          <a:ext cx="7685315" cy="9541163"/>
        </p:xfrm>
        <a:graphic>
          <a:graphicData uri="http://schemas.openxmlformats.org/drawingml/2006/table">
            <a:tbl>
              <a:tblPr>
                <a:noFill/>
                <a:tableStyleId>{A912A5C7-46E0-467A-A439-D1FDC0DEB3F5}</a:tableStyleId>
              </a:tblPr>
              <a:tblGrid>
                <a:gridCol w="2578826"/>
                <a:gridCol w="2483485"/>
                <a:gridCol w="2623004"/>
              </a:tblGrid>
              <a:tr h="817347">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Background and Demographics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Target Persona </a:t>
                      </a:r>
                      <a:endParaRPr sz="1800">
                        <a:solidFill>
                          <a:schemeClr val="lt1"/>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Name</a:t>
                      </a:r>
                      <a:endParaRPr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Needs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r>
              <a:tr h="4140728">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AGE: 40</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GENDER: Male</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MARITAL STATUS: Married</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NUMBER OF CHILDREN: 3</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COUNTRY: Nigeria</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STATE OF RESIDENCE: Edo</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EMPLOYED: Yes</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ANNUAL INCOME: 1 million naira</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HIGHEST CERTIFICATION: Masters Degree</a:t>
                      </a:r>
                      <a:endParaRPr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2E3D49"/>
                          </a:solidFill>
                          <a:latin typeface="Times New Roman" panose="02020603050405020304" charset="0"/>
                          <a:ea typeface="Open Sans"/>
                          <a:cs typeface="Times New Roman" panose="02020603050405020304" charset="0"/>
                          <a:sym typeface="Open Sans"/>
                        </a:rPr>
                        <a:t>MATTHEW</a:t>
                      </a: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Sufficient internet  network.</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Projects to practice Digital Marketing.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Better work and better cash inflow.</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Tutorial videos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r>
              <a:tr h="719290">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Hobbies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Goals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a:solidFill>
                            <a:schemeClr val="lt1"/>
                          </a:solidFill>
                          <a:latin typeface="Times New Roman" panose="02020603050405020304" charset="0"/>
                          <a:ea typeface="Open Sans"/>
                          <a:cs typeface="Times New Roman" panose="02020603050405020304" charset="0"/>
                          <a:sym typeface="Open Sans"/>
                        </a:rPr>
                        <a:t>Barriers</a:t>
                      </a:r>
                      <a:endParaRPr lang="en-GB" sz="180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r>
              <a:tr h="3488406">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Play FIFA PES</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Travel</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Singing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Dancing</a:t>
                      </a: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Chess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A better job</a:t>
                      </a:r>
                      <a:endParaRPr lang="en-US" sz="180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Does not see self in this same industry in the next 3 years.</a:t>
                      </a:r>
                      <a:endParaRPr lang="en-US" sz="180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lang="en-US" sz="180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a:solidFill>
                            <a:srgbClr val="2E3D49"/>
                          </a:solidFill>
                          <a:latin typeface="Times New Roman" panose="02020603050405020304" charset="0"/>
                          <a:ea typeface="Open Sans"/>
                          <a:cs typeface="Times New Roman" panose="02020603050405020304" charset="0"/>
                          <a:sym typeface="Open Sans"/>
                        </a:rPr>
                        <a:t>Sees self as a high profiled Digital Marketer in the next 3 years.</a:t>
                      </a:r>
                      <a:endParaRPr lang="en-US" sz="180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High cost of data</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poor Internet</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Financial constraints </a:t>
                      </a:r>
                      <a:endParaRPr lang="en-US" sz="1800" b="0" dirty="0">
                        <a:effectLst/>
                        <a:latin typeface="Times New Roman" panose="02020603050405020304" charset="0"/>
                        <a:cs typeface="Times New Roman" panose="02020603050405020304" charset="0"/>
                      </a:endParaRP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Too many responsibilities at work</a:t>
                      </a:r>
                      <a:r>
                        <a:rPr lang="en-US" sz="1800" b="0" dirty="0">
                          <a:latin typeface="Times New Roman" panose="02020603050405020304" charset="0"/>
                          <a:cs typeface="Times New Roman" panose="02020603050405020304" charset="0"/>
                        </a:rPr>
                        <a:t>.</a:t>
                      </a: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r>
            </a:tbl>
          </a:graphicData>
        </a:graphic>
      </p:graphicFrame>
      <p:pic>
        <p:nvPicPr>
          <p:cNvPr id="3" name="Picture 2"/>
          <p:cNvPicPr>
            <a:picLocks noChangeAspect="1"/>
          </p:cNvPicPr>
          <p:nvPr/>
        </p:nvPicPr>
        <p:blipFill>
          <a:blip r:embed="rId1"/>
          <a:stretch>
            <a:fillRect/>
          </a:stretch>
        </p:blipFill>
        <p:spPr>
          <a:xfrm>
            <a:off x="3075214" y="1997511"/>
            <a:ext cx="1665514" cy="16655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8620" y="2873830"/>
            <a:ext cx="6995160" cy="3463442"/>
          </a:xfrm>
        </p:spPr>
        <p:txBody>
          <a:bodyPr/>
          <a:lstStyle/>
          <a:p>
            <a:pPr algn="ctr"/>
            <a:r>
              <a:rPr lang="en-US" sz="5400" dirty="0">
                <a:latin typeface="Britannic Bold" panose="020B0903060703020204" pitchFamily="34" charset="0"/>
              </a:rPr>
              <a:t>THANK YOU</a:t>
            </a:r>
            <a:endParaRPr lang="en-US" sz="5400" dirty="0">
              <a:latin typeface="Britannic Bold" panose="020B0903060703020204"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2493</Words>
  <Application>WPS Presentation</Application>
  <PresentationFormat>Custom</PresentationFormat>
  <Paragraphs>98</Paragraphs>
  <Slides>9</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Times New Roman</vt:lpstr>
      <vt:lpstr>Open Sans Light</vt:lpstr>
      <vt:lpstr>Wingdings</vt:lpstr>
      <vt:lpstr>Open Sans</vt:lpstr>
      <vt:lpstr>Segoe Print</vt:lpstr>
      <vt:lpstr>Britannic Bold</vt:lpstr>
      <vt:lpstr>Microsoft YaHei</vt:lpstr>
      <vt:lpstr>Arial Unicode MS</vt:lpstr>
      <vt:lpstr>Blue Waves</vt:lpstr>
      <vt:lpstr>PowerPoint 演示文稿</vt:lpstr>
      <vt:lpstr>Digital Marketing Nanodegree Program </vt:lpstr>
      <vt:lpstr>DMND Program</vt:lpstr>
      <vt:lpstr>DMND PROGRAM</vt:lpstr>
      <vt:lpstr>DMND PROGRAM</vt:lpstr>
      <vt:lpstr>DMND PROGRAM</vt:lpstr>
      <vt:lpstr>DMND PROGRAM</vt:lpstr>
      <vt:lpstr>Target Persona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80</cp:revision>
  <dcterms:created xsi:type="dcterms:W3CDTF">2022-03-07T12:47:00Z</dcterms:created>
  <dcterms:modified xsi:type="dcterms:W3CDTF">2022-03-09T14:16:28Z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12444948BCBF40FAB1790AC01857AE2C</vt:lpwstr>
  </property>
  <property fmtid="{D5CDD505-2E9C-101B-9397-08002B2CF9AE}" pid="3" name="KSOProductBuildVer">
    <vt:lpwstr>1033-11.2.0.10265</vt:lpwstr>
  </property>
</Properties>
</file>