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5" r:id="rId5"/>
  </p:sldMasterIdLst>
  <p:notesMasterIdLst>
    <p:notesMasterId r:id="rId7"/>
  </p:notesMasterIdLst>
  <p:sldIdLst>
    <p:sldId id="256" r:id="rId6"/>
    <p:sldId id="258" r:id="rId8"/>
    <p:sldId id="259" r:id="rId9"/>
    <p:sldId id="260" r:id="rId10"/>
    <p:sldId id="274" r:id="rId11"/>
    <p:sldId id="262" r:id="rId12"/>
    <p:sldId id="263" r:id="rId13"/>
    <p:sldId id="265" r:id="rId14"/>
    <p:sldId id="266" r:id="rId15"/>
    <p:sldId id="267" r:id="rId16"/>
    <p:sldId id="268" r:id="rId17"/>
    <p:sldId id="269" r:id="rId18"/>
    <p:sldId id="270" r:id="rId19"/>
  </p:sldIdLst>
  <p:sldSz cx="7772400" cy="10058400"/>
  <p:notesSz cx="6858000" cy="9144000"/>
  <p:embeddedFontLst>
    <p:embeddedFont>
      <p:font typeface="SimSun" panose="02010600030101010101" pitchFamily="2" charset="-122"/>
      <p:regular r:id="rId23"/>
    </p:embeddedFont>
    <p:embeddedFont>
      <p:font typeface="Open Sans"/>
      <p:regular r:id="rId24"/>
    </p:embeddedFont>
    <p:embeddedFont>
      <p:font typeface="Helvetica Neue" panose="020B0604020202020204"/>
      <p:regular r:id="rId25"/>
    </p:embeddedFont>
    <p:embeddedFont>
      <p:font typeface="Calibri" panose="020F0502020204030204" charset="0"/>
      <p:regular r:id="rId26"/>
      <p:bold r:id="rId27"/>
      <p:italic r:id="rId28"/>
      <p:boldItalic r:id="rId29"/>
    </p:embeddedFont>
    <p:embeddedFont>
      <p:font typeface="Open Sans Light"/>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Master" Target="slideMasters/slideMaster2.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g1e9ed12aab_0_21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e9ed12aab_0_2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g2455de6388_0_1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455de6388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2455de6388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455de6388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2455de6388_0_2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455de6388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3bbfcd4c3a_0_4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g3bbfcd4c3a_0_4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1e9ed12aab_0_4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e9ed12aab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1e9ed12aab_0_13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e9ed12aab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3bbeee39c8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bbeee39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3bbfcd4c3a_0_13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g3bbfcd4c3a_0_13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e9ed12aab_0_20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e9ed12aab_0_2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1fc33d60dd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fc33d60dd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3bbfcd4c3a_0_14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g3bbfcd4c3a_0_14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5" name="Shape 105"/>
        <p:cNvGrpSpPr/>
        <p:nvPr/>
      </p:nvGrpSpPr>
      <p:grpSpPr>
        <a:xfrm>
          <a:off x="0" y="0"/>
          <a:ext cx="0" cy="0"/>
          <a:chOff x="0" y="0"/>
          <a:chExt cx="0" cy="0"/>
        </a:xfrm>
      </p:grpSpPr>
      <p:sp>
        <p:nvSpPr>
          <p:cNvPr id="106" name="Google Shape;106;p27"/>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7" name="Google Shape;107;p27"/>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08" name="Shape 108"/>
        <p:cNvGrpSpPr/>
        <p:nvPr/>
      </p:nvGrpSpPr>
      <p:grpSpPr>
        <a:xfrm>
          <a:off x="0" y="0"/>
          <a:ext cx="0" cy="0"/>
          <a:chOff x="0" y="0"/>
          <a:chExt cx="0" cy="0"/>
        </a:xfrm>
      </p:grpSpPr>
      <p:sp>
        <p:nvSpPr>
          <p:cNvPr id="109" name="Google Shape;109;p28"/>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10" name="Shape 110"/>
        <p:cNvGrpSpPr/>
        <p:nvPr/>
      </p:nvGrpSpPr>
      <p:grpSpPr>
        <a:xfrm>
          <a:off x="0" y="0"/>
          <a:ext cx="0" cy="0"/>
          <a:chOff x="0" y="0"/>
          <a:chExt cx="0" cy="0"/>
        </a:xfrm>
      </p:grpSpPr>
      <p:sp>
        <p:nvSpPr>
          <p:cNvPr id="111" name="Google Shape;111;p29"/>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29"/>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3" name="Shape 113"/>
        <p:cNvGrpSpPr/>
        <p:nvPr/>
      </p:nvGrpSpPr>
      <p:grpSpPr>
        <a:xfrm>
          <a:off x="0" y="0"/>
          <a:ext cx="0" cy="0"/>
          <a:chOff x="0" y="0"/>
          <a:chExt cx="0" cy="0"/>
        </a:xfrm>
      </p:grpSpPr>
      <p:sp>
        <p:nvSpPr>
          <p:cNvPr id="114" name="Google Shape;114;p30"/>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30"/>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16" name="Google Shape;116;p30"/>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7" name="Shape 117"/>
        <p:cNvGrpSpPr/>
        <p:nvPr/>
      </p:nvGrpSpPr>
      <p:grpSpPr>
        <a:xfrm>
          <a:off x="0" y="0"/>
          <a:ext cx="0" cy="0"/>
          <a:chOff x="0" y="0"/>
          <a:chExt cx="0" cy="0"/>
        </a:xfrm>
      </p:grpSpPr>
      <p:sp>
        <p:nvSpPr>
          <p:cNvPr id="118" name="Google Shape;118;p31"/>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19" name="Shape 119"/>
        <p:cNvGrpSpPr/>
        <p:nvPr/>
      </p:nvGrpSpPr>
      <p:grpSpPr>
        <a:xfrm>
          <a:off x="0" y="0"/>
          <a:ext cx="0" cy="0"/>
          <a:chOff x="0" y="0"/>
          <a:chExt cx="0" cy="0"/>
        </a:xfrm>
      </p:grpSpPr>
      <p:sp>
        <p:nvSpPr>
          <p:cNvPr id="120" name="Google Shape;120;p32"/>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32"/>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22" name="Shape 122"/>
        <p:cNvGrpSpPr/>
        <p:nvPr/>
      </p:nvGrpSpPr>
      <p:grpSpPr>
        <a:xfrm>
          <a:off x="0" y="0"/>
          <a:ext cx="0" cy="0"/>
          <a:chOff x="0" y="0"/>
          <a:chExt cx="0" cy="0"/>
        </a:xfrm>
      </p:grpSpPr>
      <p:sp>
        <p:nvSpPr>
          <p:cNvPr id="123" name="Google Shape;123;p33"/>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4"/>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27" name="Google Shape;127;p34"/>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28" name="Google Shape;128;p34"/>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29" name="Shape 129"/>
        <p:cNvGrpSpPr/>
        <p:nvPr/>
      </p:nvGrpSpPr>
      <p:grpSpPr>
        <a:xfrm>
          <a:off x="0" y="0"/>
          <a:ext cx="0" cy="0"/>
          <a:chOff x="0" y="0"/>
          <a:chExt cx="0" cy="0"/>
        </a:xfrm>
      </p:grpSpPr>
      <p:sp>
        <p:nvSpPr>
          <p:cNvPr id="130" name="Google Shape;130;p35"/>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31" name="Shape 131"/>
        <p:cNvGrpSpPr/>
        <p:nvPr/>
      </p:nvGrpSpPr>
      <p:grpSpPr>
        <a:xfrm>
          <a:off x="0" y="0"/>
          <a:ext cx="0" cy="0"/>
          <a:chOff x="0" y="0"/>
          <a:chExt cx="0" cy="0"/>
        </a:xfrm>
      </p:grpSpPr>
      <p:sp>
        <p:nvSpPr>
          <p:cNvPr id="132" name="Google Shape;132;p36"/>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36"/>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34" name="Shape 13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73" name="Shape 173"/>
        <p:cNvGrpSpPr/>
        <p:nvPr/>
      </p:nvGrpSpPr>
      <p:grpSpPr>
        <a:xfrm>
          <a:off x="0" y="0"/>
          <a:ext cx="0" cy="0"/>
          <a:chOff x="0" y="0"/>
          <a:chExt cx="0" cy="0"/>
        </a:xfrm>
      </p:grpSpPr>
      <p:sp>
        <p:nvSpPr>
          <p:cNvPr id="174" name="Google Shape;174;p51"/>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75" name="Google Shape;175;p51"/>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76" name="Google Shape;176;p5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77" name="Shape 177"/>
        <p:cNvGrpSpPr/>
        <p:nvPr/>
      </p:nvGrpSpPr>
      <p:grpSpPr>
        <a:xfrm>
          <a:off x="0" y="0"/>
          <a:ext cx="0" cy="0"/>
          <a:chOff x="0" y="0"/>
          <a:chExt cx="0" cy="0"/>
        </a:xfrm>
      </p:grpSpPr>
      <p:sp>
        <p:nvSpPr>
          <p:cNvPr id="178" name="Google Shape;178;p52"/>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79" name="Google Shape;179;p52"/>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80" name="Google Shape;180;p52"/>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81" name="Google Shape;181;p52"/>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82" name="Shape 182"/>
        <p:cNvGrpSpPr/>
        <p:nvPr/>
      </p:nvGrpSpPr>
      <p:grpSpPr>
        <a:xfrm>
          <a:off x="0" y="0"/>
          <a:ext cx="0" cy="0"/>
          <a:chOff x="0" y="0"/>
          <a:chExt cx="0" cy="0"/>
        </a:xfrm>
      </p:grpSpPr>
      <p:sp>
        <p:nvSpPr>
          <p:cNvPr id="183" name="Google Shape;183;p53"/>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84" name="Google Shape;184;p5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85" name="Shape 185"/>
        <p:cNvGrpSpPr/>
        <p:nvPr/>
      </p:nvGrpSpPr>
      <p:grpSpPr>
        <a:xfrm>
          <a:off x="0" y="0"/>
          <a:ext cx="0" cy="0"/>
          <a:chOff x="0" y="0"/>
          <a:chExt cx="0" cy="0"/>
        </a:xfrm>
      </p:grpSpPr>
      <p:sp>
        <p:nvSpPr>
          <p:cNvPr id="186" name="Google Shape;186;p54"/>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87" name="Google Shape;187;p54"/>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88" name="Google Shape;188;p54"/>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89" name="Google Shape;189;p5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90" name="Shape 190"/>
        <p:cNvGrpSpPr/>
        <p:nvPr/>
      </p:nvGrpSpPr>
      <p:grpSpPr>
        <a:xfrm>
          <a:off x="0" y="0"/>
          <a:ext cx="0" cy="0"/>
          <a:chOff x="0" y="0"/>
          <a:chExt cx="0" cy="0"/>
        </a:xfrm>
      </p:grpSpPr>
      <p:sp>
        <p:nvSpPr>
          <p:cNvPr id="191" name="Google Shape;191;p55"/>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92" name="Google Shape;192;p5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93" name="Shape 193"/>
        <p:cNvGrpSpPr/>
        <p:nvPr/>
      </p:nvGrpSpPr>
      <p:grpSpPr>
        <a:xfrm>
          <a:off x="0" y="0"/>
          <a:ext cx="0" cy="0"/>
          <a:chOff x="0" y="0"/>
          <a:chExt cx="0" cy="0"/>
        </a:xfrm>
      </p:grpSpPr>
      <p:sp>
        <p:nvSpPr>
          <p:cNvPr id="194" name="Google Shape;194;p56"/>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95" name="Google Shape;195;p56"/>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96" name="Google Shape;196;p5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97" name="Shape 197"/>
        <p:cNvGrpSpPr/>
        <p:nvPr/>
      </p:nvGrpSpPr>
      <p:grpSpPr>
        <a:xfrm>
          <a:off x="0" y="0"/>
          <a:ext cx="0" cy="0"/>
          <a:chOff x="0" y="0"/>
          <a:chExt cx="0" cy="0"/>
        </a:xfrm>
      </p:grpSpPr>
      <p:sp>
        <p:nvSpPr>
          <p:cNvPr id="198" name="Google Shape;198;p57"/>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99" name="Google Shape;199;p5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00" name="Google Shape;200;p57"/>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01" name="Google Shape;201;p5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202" name="Shape 202"/>
        <p:cNvGrpSpPr/>
        <p:nvPr/>
      </p:nvGrpSpPr>
      <p:grpSpPr>
        <a:xfrm>
          <a:off x="0" y="0"/>
          <a:ext cx="0" cy="0"/>
          <a:chOff x="0" y="0"/>
          <a:chExt cx="0" cy="0"/>
        </a:xfrm>
      </p:grpSpPr>
      <p:sp>
        <p:nvSpPr>
          <p:cNvPr id="203" name="Google Shape;203;p58"/>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04" name="Google Shape;204;p5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205" name="Shape 205"/>
        <p:cNvGrpSpPr/>
        <p:nvPr/>
      </p:nvGrpSpPr>
      <p:grpSpPr>
        <a:xfrm>
          <a:off x="0" y="0"/>
          <a:ext cx="0" cy="0"/>
          <a:chOff x="0" y="0"/>
          <a:chExt cx="0" cy="0"/>
        </a:xfrm>
      </p:grpSpPr>
      <p:sp>
        <p:nvSpPr>
          <p:cNvPr id="206" name="Google Shape;206;p59"/>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07" name="Google Shape;207;p59"/>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08" name="Google Shape;208;p59"/>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09" name="Google Shape;209;p5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spTree>
      <p:nvGrpSpPr>
        <p:cNvPr id="210" name="Shape 210"/>
        <p:cNvGrpSpPr/>
        <p:nvPr/>
      </p:nvGrpSpPr>
      <p:grpSpPr>
        <a:xfrm>
          <a:off x="0" y="0"/>
          <a:ext cx="0" cy="0"/>
          <a:chOff x="0" y="0"/>
          <a:chExt cx="0" cy="0"/>
        </a:xfrm>
      </p:grpSpPr>
      <p:sp>
        <p:nvSpPr>
          <p:cNvPr id="211" name="Google Shape;211;p60"/>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12" name="Google Shape;212;p60"/>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13" name="Google Shape;213;p6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hoto">
  <p:cSld name="Photo">
    <p:spTree>
      <p:nvGrpSpPr>
        <p:cNvPr id="214" name="Shape 214"/>
        <p:cNvGrpSpPr/>
        <p:nvPr/>
      </p:nvGrpSpPr>
      <p:grpSpPr>
        <a:xfrm>
          <a:off x="0" y="0"/>
          <a:ext cx="0" cy="0"/>
          <a:chOff x="0" y="0"/>
          <a:chExt cx="0" cy="0"/>
        </a:xfrm>
      </p:grpSpPr>
      <p:sp>
        <p:nvSpPr>
          <p:cNvPr id="215" name="Google Shape;215;p6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216" name="Google Shape;216;p6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p:cSld name="Blank">
    <p:spTree>
      <p:nvGrpSpPr>
        <p:cNvPr id="217" name="Shape 217"/>
        <p:cNvGrpSpPr/>
        <p:nvPr/>
      </p:nvGrpSpPr>
      <p:grpSpPr>
        <a:xfrm>
          <a:off x="0" y="0"/>
          <a:ext cx="0" cy="0"/>
          <a:chOff x="0" y="0"/>
          <a:chExt cx="0" cy="0"/>
        </a:xfrm>
      </p:grpSpPr>
      <p:sp>
        <p:nvSpPr>
          <p:cNvPr id="218" name="Google Shape;218;p6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23" name="Shape 223"/>
        <p:cNvGrpSpPr/>
        <p:nvPr/>
      </p:nvGrpSpPr>
      <p:grpSpPr>
        <a:xfrm>
          <a:off x="0" y="0"/>
          <a:ext cx="0" cy="0"/>
          <a:chOff x="0" y="0"/>
          <a:chExt cx="0" cy="0"/>
        </a:xfrm>
      </p:grpSpPr>
      <p:sp>
        <p:nvSpPr>
          <p:cNvPr id="224" name="Google Shape;224;p6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25" name="Google Shape;225;p6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26" name="Shape 226"/>
        <p:cNvGrpSpPr/>
        <p:nvPr/>
      </p:nvGrpSpPr>
      <p:grpSpPr>
        <a:xfrm>
          <a:off x="0" y="0"/>
          <a:ext cx="0" cy="0"/>
          <a:chOff x="0" y="0"/>
          <a:chExt cx="0" cy="0"/>
        </a:xfrm>
      </p:grpSpPr>
      <p:sp>
        <p:nvSpPr>
          <p:cNvPr id="227" name="Google Shape;227;p6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8" name="Shape 228"/>
        <p:cNvGrpSpPr/>
        <p:nvPr/>
      </p:nvGrpSpPr>
      <p:grpSpPr>
        <a:xfrm>
          <a:off x="0" y="0"/>
          <a:ext cx="0" cy="0"/>
          <a:chOff x="0" y="0"/>
          <a:chExt cx="0" cy="0"/>
        </a:xfrm>
      </p:grpSpPr>
      <p:sp>
        <p:nvSpPr>
          <p:cNvPr id="229" name="Google Shape;229;p6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6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1" name="Shape 231"/>
        <p:cNvGrpSpPr/>
        <p:nvPr/>
      </p:nvGrpSpPr>
      <p:grpSpPr>
        <a:xfrm>
          <a:off x="0" y="0"/>
          <a:ext cx="0" cy="0"/>
          <a:chOff x="0" y="0"/>
          <a:chExt cx="0" cy="0"/>
        </a:xfrm>
      </p:grpSpPr>
      <p:sp>
        <p:nvSpPr>
          <p:cNvPr id="232" name="Google Shape;232;p6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6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234" name="Google Shape;234;p6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35" name="Shape 235"/>
        <p:cNvGrpSpPr/>
        <p:nvPr/>
      </p:nvGrpSpPr>
      <p:grpSpPr>
        <a:xfrm>
          <a:off x="0" y="0"/>
          <a:ext cx="0" cy="0"/>
          <a:chOff x="0" y="0"/>
          <a:chExt cx="0" cy="0"/>
        </a:xfrm>
      </p:grpSpPr>
      <p:sp>
        <p:nvSpPr>
          <p:cNvPr id="236" name="Google Shape;236;p6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37" name="Shape 237"/>
        <p:cNvGrpSpPr/>
        <p:nvPr/>
      </p:nvGrpSpPr>
      <p:grpSpPr>
        <a:xfrm>
          <a:off x="0" y="0"/>
          <a:ext cx="0" cy="0"/>
          <a:chOff x="0" y="0"/>
          <a:chExt cx="0" cy="0"/>
        </a:xfrm>
      </p:grpSpPr>
      <p:sp>
        <p:nvSpPr>
          <p:cNvPr id="238" name="Google Shape;238;p6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9" name="Google Shape;239;p6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40" name="Shape 240"/>
        <p:cNvGrpSpPr/>
        <p:nvPr/>
      </p:nvGrpSpPr>
      <p:grpSpPr>
        <a:xfrm>
          <a:off x="0" y="0"/>
          <a:ext cx="0" cy="0"/>
          <a:chOff x="0" y="0"/>
          <a:chExt cx="0" cy="0"/>
        </a:xfrm>
      </p:grpSpPr>
      <p:sp>
        <p:nvSpPr>
          <p:cNvPr id="241" name="Google Shape;241;p7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42" name="Shape 242"/>
        <p:cNvGrpSpPr/>
        <p:nvPr/>
      </p:nvGrpSpPr>
      <p:grpSpPr>
        <a:xfrm>
          <a:off x="0" y="0"/>
          <a:ext cx="0" cy="0"/>
          <a:chOff x="0" y="0"/>
          <a:chExt cx="0" cy="0"/>
        </a:xfrm>
      </p:grpSpPr>
      <p:sp>
        <p:nvSpPr>
          <p:cNvPr id="243" name="Google Shape;243;p7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7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245" name="Google Shape;245;p7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246" name="Google Shape;246;p7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47" name="Shape 247"/>
        <p:cNvGrpSpPr/>
        <p:nvPr/>
      </p:nvGrpSpPr>
      <p:grpSpPr>
        <a:xfrm>
          <a:off x="0" y="0"/>
          <a:ext cx="0" cy="0"/>
          <a:chOff x="0" y="0"/>
          <a:chExt cx="0" cy="0"/>
        </a:xfrm>
      </p:grpSpPr>
      <p:sp>
        <p:nvSpPr>
          <p:cNvPr id="248" name="Google Shape;248;p7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49" name="Shape 249"/>
        <p:cNvGrpSpPr/>
        <p:nvPr/>
      </p:nvGrpSpPr>
      <p:grpSpPr>
        <a:xfrm>
          <a:off x="0" y="0"/>
          <a:ext cx="0" cy="0"/>
          <a:chOff x="0" y="0"/>
          <a:chExt cx="0" cy="0"/>
        </a:xfrm>
      </p:grpSpPr>
      <p:sp>
        <p:nvSpPr>
          <p:cNvPr id="250" name="Google Shape;250;p7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1" name="Google Shape;251;p7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52" name="Shape 25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388620" y="9159663"/>
            <a:ext cx="1813560" cy="6985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a:xfrm>
            <a:off x="2655570" y="9159663"/>
            <a:ext cx="2461260" cy="69850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a:xfrm>
            <a:off x="5570220" y="9159663"/>
            <a:ext cx="1813560" cy="698500"/>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3" Type="http://schemas.openxmlformats.org/officeDocument/2006/relationships/theme" Target="../theme/theme4.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2" name="Google Shape;102;p26"/>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103" name="Google Shape;103;p26"/>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104" name="Google Shape;104;p26"/>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69" name="Shape 169"/>
        <p:cNvGrpSpPr/>
        <p:nvPr/>
      </p:nvGrpSpPr>
      <p:grpSpPr>
        <a:xfrm>
          <a:off x="0" y="0"/>
          <a:ext cx="0" cy="0"/>
          <a:chOff x="0" y="0"/>
          <a:chExt cx="0" cy="0"/>
        </a:xfrm>
      </p:grpSpPr>
      <p:sp>
        <p:nvSpPr>
          <p:cNvPr id="170" name="Google Shape;170;p50"/>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71" name="Google Shape;171;p50"/>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72" name="Google Shape;172;p5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19" name="Shape 219"/>
        <p:cNvGrpSpPr/>
        <p:nvPr/>
      </p:nvGrpSpPr>
      <p:grpSpPr>
        <a:xfrm>
          <a:off x="0" y="0"/>
          <a:ext cx="0" cy="0"/>
          <a:chOff x="0" y="0"/>
          <a:chExt cx="0" cy="0"/>
        </a:xfrm>
      </p:grpSpPr>
      <p:sp>
        <p:nvSpPr>
          <p:cNvPr id="220" name="Google Shape;220;p6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1" name="Google Shape;221;p6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222" name="Google Shape;222;p6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6.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75"/>
          <p:cNvSpPr/>
          <p:nvPr/>
        </p:nvSpPr>
        <p:spPr>
          <a:xfrm>
            <a:off x="3504215" y="3857676"/>
            <a:ext cx="7641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258" name="Google Shape;258;p75"/>
          <p:cNvPicPr preferRelativeResize="0"/>
          <p:nvPr/>
        </p:nvPicPr>
        <p:blipFill rotWithShape="1">
          <a:blip r:embed="rId1"/>
          <a:srcRect/>
          <a:stretch>
            <a:fillRect/>
          </a:stretch>
        </p:blipFill>
        <p:spPr>
          <a:xfrm>
            <a:off x="0" y="-11430"/>
            <a:ext cx="7772400" cy="10058400"/>
          </a:xfrm>
          <a:prstGeom prst="rect">
            <a:avLst/>
          </a:prstGeom>
          <a:noFill/>
          <a:ln>
            <a:noFill/>
          </a:ln>
        </p:spPr>
      </p:pic>
      <p:sp>
        <p:nvSpPr>
          <p:cNvPr id="2" name="Text Box 1"/>
          <p:cNvSpPr txBox="1"/>
          <p:nvPr/>
        </p:nvSpPr>
        <p:spPr>
          <a:xfrm>
            <a:off x="454025" y="7922895"/>
            <a:ext cx="4295775" cy="521970"/>
          </a:xfrm>
          <a:prstGeom prst="rect">
            <a:avLst/>
          </a:prstGeom>
          <a:noFill/>
        </p:spPr>
        <p:txBody>
          <a:bodyPr wrap="square" rtlCol="0">
            <a:spAutoFit/>
          </a:bodyPr>
          <a:p>
            <a:r>
              <a:rPr lang="en-US" sz="2800">
                <a:latin typeface="Calibri" panose="020F0502020204030204" charset="0"/>
                <a:cs typeface="Calibri" panose="020F0502020204030204" charset="0"/>
              </a:rPr>
              <a:t>BY PEACE AGHEDO</a:t>
            </a:r>
            <a:endParaRPr lang="en-US" sz="2800">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86"/>
          <p:cNvSpPr txBox="1"/>
          <p:nvPr>
            <p:ph type="title"/>
          </p:nvPr>
        </p:nvSpPr>
        <p:spPr>
          <a:xfrm>
            <a:off x="70000" y="13240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4000" b="1">
                <a:solidFill>
                  <a:srgbClr val="2E3D49"/>
                </a:solidFill>
              </a:rPr>
              <a:t>Summary</a:t>
            </a:r>
            <a:endParaRPr sz="4000">
              <a:solidFill>
                <a:srgbClr val="2E3D49"/>
              </a:solidFill>
            </a:endParaRPr>
          </a:p>
        </p:txBody>
      </p:sp>
      <p:sp>
        <p:nvSpPr>
          <p:cNvPr id="326" name="Google Shape;326;p86"/>
          <p:cNvSpPr txBox="1"/>
          <p:nvPr>
            <p:ph type="body" idx="1"/>
          </p:nvPr>
        </p:nvSpPr>
        <p:spPr>
          <a:xfrm>
            <a:off x="635" y="1101725"/>
            <a:ext cx="7734935" cy="8782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latin typeface="Open Sans Light"/>
                <a:ea typeface="Open Sans Light"/>
                <a:cs typeface="Open Sans Light"/>
                <a:sym typeface="Open Sans Light"/>
              </a:rPr>
              <a:t>Choose three social media platforms you will use to promote your blog.Write a short explanation about why you chose those platforms. </a:t>
            </a:r>
            <a:endParaRPr sz="2200">
              <a:latin typeface="Open Sans Light"/>
              <a:ea typeface="Open Sans Light"/>
              <a:cs typeface="Open Sans Light"/>
              <a:sym typeface="Open Sans Light"/>
            </a:endParaRPr>
          </a:p>
          <a:p>
            <a:pPr marL="0" lvl="0" indent="0" algn="l" rtl="0">
              <a:spcBef>
                <a:spcPts val="1600"/>
              </a:spcBef>
              <a:spcAft>
                <a:spcPts val="0"/>
              </a:spcAft>
              <a:buNone/>
            </a:pPr>
            <a:r>
              <a:rPr lang="en-US" sz="2200">
                <a:latin typeface="Open Sans Light"/>
                <a:ea typeface="Open Sans Light"/>
                <a:cs typeface="Open Sans Light"/>
                <a:sym typeface="Open Sans Light"/>
              </a:rPr>
              <a:t>i will promote my blog on the following 3 social media platforms because these are the main social media networks the target persona hangs out primarily.</a:t>
            </a:r>
            <a:endParaRPr lang="en-US" sz="2200">
              <a:latin typeface="Open Sans Light"/>
              <a:ea typeface="Open Sans Light"/>
              <a:cs typeface="Open Sans Light"/>
              <a:sym typeface="Open Sans Light"/>
            </a:endParaRPr>
          </a:p>
          <a:p>
            <a:pPr marL="342900" lvl="0" algn="l" rtl="0">
              <a:spcBef>
                <a:spcPts val="1600"/>
              </a:spcBef>
              <a:spcAft>
                <a:spcPts val="0"/>
              </a:spcAft>
              <a:buFont typeface="Wingdings" panose="05000000000000000000" charset="0"/>
              <a:buChar char="Ø"/>
            </a:pPr>
            <a:r>
              <a:rPr lang="en-US" sz="2200" b="1">
                <a:latin typeface="Open Sans Light"/>
                <a:ea typeface="Open Sans Light"/>
                <a:cs typeface="Open Sans Light"/>
                <a:sym typeface="Open Sans Light"/>
              </a:rPr>
              <a:t>LinkedIn</a:t>
            </a:r>
            <a:r>
              <a:rPr lang="en-US" sz="2200">
                <a:latin typeface="Open Sans Light"/>
                <a:ea typeface="Open Sans Light"/>
                <a:cs typeface="Open Sans Light"/>
                <a:sym typeface="Open Sans Light"/>
              </a:rPr>
              <a:t>: it is a professional network where prosioonal informations and ideas are shared. since my blog post is about jobs, skills and personal experiences, it will be an excellent content for  LinkedIn users. I used avery sober, professional tone for my LinkedIn post.</a:t>
            </a:r>
            <a:endParaRPr lang="en-US" sz="2200">
              <a:latin typeface="Open Sans Light"/>
              <a:ea typeface="Open Sans Light"/>
              <a:cs typeface="Open Sans Light"/>
              <a:sym typeface="Open Sans Light"/>
            </a:endParaRPr>
          </a:p>
          <a:p>
            <a:pPr marL="342900" lvl="0" algn="l" rtl="0">
              <a:spcBef>
                <a:spcPts val="1600"/>
              </a:spcBef>
              <a:spcAft>
                <a:spcPts val="0"/>
              </a:spcAft>
              <a:buFont typeface="Wingdings" panose="05000000000000000000" charset="0"/>
              <a:buChar char="Ø"/>
            </a:pPr>
            <a:r>
              <a:rPr lang="en-US" sz="2200" b="1">
                <a:latin typeface="Open Sans Light"/>
                <a:ea typeface="Open Sans Light"/>
                <a:cs typeface="Open Sans Light"/>
                <a:sym typeface="Open Sans Light"/>
              </a:rPr>
              <a:t>Twitter:</a:t>
            </a:r>
            <a:r>
              <a:rPr lang="en-US" sz="2200">
                <a:latin typeface="Open Sans Light"/>
                <a:ea typeface="Open Sans Light"/>
                <a:cs typeface="Open Sans Light"/>
                <a:sym typeface="Open Sans Light"/>
              </a:rPr>
              <a:t> This platform is also great for dessiminating information. it is used by recruiters and brands across the world. I used a short note for twitter to keep the character limiy constraints.</a:t>
            </a:r>
            <a:endParaRPr lang="en-US" sz="2200">
              <a:latin typeface="Open Sans Light"/>
              <a:ea typeface="Open Sans Light"/>
              <a:cs typeface="Open Sans Light"/>
              <a:sym typeface="Open Sans Light"/>
            </a:endParaRPr>
          </a:p>
          <a:p>
            <a:pPr marL="342900" lvl="0" algn="l" rtl="0">
              <a:spcBef>
                <a:spcPts val="1600"/>
              </a:spcBef>
              <a:spcAft>
                <a:spcPts val="0"/>
              </a:spcAft>
              <a:buFont typeface="Wingdings" panose="05000000000000000000" charset="0"/>
              <a:buChar char="Ø"/>
            </a:pPr>
            <a:r>
              <a:rPr lang="en-US" sz="2200" b="1">
                <a:latin typeface="Open Sans Light"/>
                <a:ea typeface="Open Sans Light"/>
                <a:cs typeface="Open Sans Light"/>
                <a:sym typeface="Open Sans Light"/>
              </a:rPr>
              <a:t>Facebook:</a:t>
            </a:r>
            <a:r>
              <a:rPr lang="en-US" sz="2200">
                <a:latin typeface="Open Sans Light"/>
                <a:ea typeface="Open Sans Light"/>
                <a:cs typeface="Open Sans Light"/>
                <a:sym typeface="Open Sans Light"/>
              </a:rPr>
              <a:t> this is most used by my target persona. it is a global platform for exchanging news and information, both professional and personal. I used a semi-personal tone for my facebook.</a:t>
            </a:r>
            <a:endParaRPr lang="en-US" sz="2200">
              <a:latin typeface="Open Sans Light"/>
              <a:ea typeface="Open Sans Light"/>
              <a:cs typeface="Open Sans Light"/>
              <a:sym typeface="Open Sans Light"/>
            </a:endParaRPr>
          </a:p>
          <a:p>
            <a:pPr marL="342900" lvl="0" algn="l" rtl="0">
              <a:spcBef>
                <a:spcPts val="1600"/>
              </a:spcBef>
              <a:spcAft>
                <a:spcPts val="0"/>
              </a:spcAft>
              <a:buFont typeface="Wingdings" panose="05000000000000000000" charset="0"/>
              <a:buChar char="Ø"/>
            </a:pPr>
            <a:endParaRPr lang="en-US" sz="2200">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87"/>
          <p:cNvSpPr txBox="1"/>
          <p:nvPr>
            <p:ph type="title"/>
          </p:nvPr>
        </p:nvSpPr>
        <p:spPr>
          <a:xfrm>
            <a:off x="141755" y="13240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rgbClr val="2E3D49"/>
                </a:solidFill>
              </a:rPr>
              <a:t>Platform 1 and Post</a:t>
            </a:r>
            <a:endParaRPr sz="4000">
              <a:solidFill>
                <a:srgbClr val="2E3D49"/>
              </a:solidFill>
            </a:endParaRPr>
          </a:p>
        </p:txBody>
      </p:sp>
      <p:sp>
        <p:nvSpPr>
          <p:cNvPr id="332" name="Google Shape;332;p87"/>
          <p:cNvSpPr txBox="1"/>
          <p:nvPr>
            <p:ph type="body" idx="1"/>
          </p:nvPr>
        </p:nvSpPr>
        <p:spPr>
          <a:xfrm>
            <a:off x="264795" y="899160"/>
            <a:ext cx="7242810" cy="899033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LINKEDIN POST</a:t>
            </a:r>
            <a:endParaRPr lang="en-US"/>
          </a:p>
        </p:txBody>
      </p:sp>
      <p:pic>
        <p:nvPicPr>
          <p:cNvPr id="3" name="Picture 2" descr="image_6487327 (1)"/>
          <p:cNvPicPr>
            <a:picLocks noChangeAspect="1"/>
          </p:cNvPicPr>
          <p:nvPr/>
        </p:nvPicPr>
        <p:blipFill>
          <a:blip r:embed="rId1"/>
          <a:stretch>
            <a:fillRect/>
          </a:stretch>
        </p:blipFill>
        <p:spPr>
          <a:xfrm>
            <a:off x="313055" y="1858010"/>
            <a:ext cx="7146290" cy="7896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88"/>
          <p:cNvSpPr txBox="1"/>
          <p:nvPr>
            <p:ph type="title"/>
          </p:nvPr>
        </p:nvSpPr>
        <p:spPr>
          <a:xfrm>
            <a:off x="141755" y="13240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rgbClr val="2E3D49"/>
                </a:solidFill>
              </a:rPr>
              <a:t>Platform 2 and Post</a:t>
            </a:r>
            <a:endParaRPr sz="4000">
              <a:solidFill>
                <a:srgbClr val="2E3D49"/>
              </a:solidFill>
            </a:endParaRPr>
          </a:p>
        </p:txBody>
      </p:sp>
      <p:sp>
        <p:nvSpPr>
          <p:cNvPr id="338" name="Google Shape;338;p88"/>
          <p:cNvSpPr txBox="1"/>
          <p:nvPr>
            <p:ph type="body" idx="1"/>
          </p:nvPr>
        </p:nvSpPr>
        <p:spPr>
          <a:xfrm>
            <a:off x="264795" y="991870"/>
            <a:ext cx="7242810" cy="89274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TWITTER POST</a:t>
            </a:r>
            <a:endParaRPr lang="en-US"/>
          </a:p>
        </p:txBody>
      </p:sp>
      <p:pic>
        <p:nvPicPr>
          <p:cNvPr id="4" name="Picture 3" descr="image_6487327"/>
          <p:cNvPicPr>
            <a:picLocks noChangeAspect="1"/>
          </p:cNvPicPr>
          <p:nvPr/>
        </p:nvPicPr>
        <p:blipFill>
          <a:blip r:embed="rId1"/>
          <a:stretch>
            <a:fillRect/>
          </a:stretch>
        </p:blipFill>
        <p:spPr>
          <a:xfrm>
            <a:off x="718820" y="1572260"/>
            <a:ext cx="6334760" cy="8058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89"/>
          <p:cNvSpPr txBox="1"/>
          <p:nvPr>
            <p:ph type="title"/>
          </p:nvPr>
        </p:nvSpPr>
        <p:spPr>
          <a:xfrm>
            <a:off x="213510" y="13240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rgbClr val="2E3D49"/>
                </a:solidFill>
              </a:rPr>
              <a:t>Platform 3 and Post</a:t>
            </a:r>
            <a:endParaRPr sz="4000">
              <a:solidFill>
                <a:srgbClr val="2E3D49"/>
              </a:solidFill>
            </a:endParaRPr>
          </a:p>
        </p:txBody>
      </p:sp>
      <p:sp>
        <p:nvSpPr>
          <p:cNvPr id="344" name="Google Shape;344;p89"/>
          <p:cNvSpPr txBox="1"/>
          <p:nvPr>
            <p:ph type="body" idx="1"/>
          </p:nvPr>
        </p:nvSpPr>
        <p:spPr>
          <a:xfrm>
            <a:off x="264795" y="920115"/>
            <a:ext cx="7242810" cy="891286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FACEBOOK POST</a:t>
            </a:r>
            <a:endParaRPr lang="en-US"/>
          </a:p>
        </p:txBody>
      </p:sp>
      <p:pic>
        <p:nvPicPr>
          <p:cNvPr id="2" name="Picture 1" descr="image_72192707"/>
          <p:cNvPicPr>
            <a:picLocks noChangeAspect="1"/>
          </p:cNvPicPr>
          <p:nvPr/>
        </p:nvPicPr>
        <p:blipFill>
          <a:blip r:embed="rId1"/>
          <a:stretch>
            <a:fillRect/>
          </a:stretch>
        </p:blipFill>
        <p:spPr>
          <a:xfrm>
            <a:off x="471170" y="1574800"/>
            <a:ext cx="6881495" cy="8028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270" name="Shape 270"/>
        <p:cNvGrpSpPr/>
        <p:nvPr/>
      </p:nvGrpSpPr>
      <p:grpSpPr>
        <a:xfrm>
          <a:off x="0" y="0"/>
          <a:ext cx="0" cy="0"/>
          <a:chOff x="0" y="0"/>
          <a:chExt cx="0" cy="0"/>
        </a:xfrm>
      </p:grpSpPr>
      <p:sp>
        <p:nvSpPr>
          <p:cNvPr id="271" name="Google Shape;271;p77"/>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GB"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GB" sz="3000">
                <a:solidFill>
                  <a:srgbClr val="FFFFFF"/>
                </a:solidFill>
                <a:latin typeface="Open Sans"/>
                <a:ea typeface="Open Sans"/>
                <a:cs typeface="Open Sans"/>
                <a:sym typeface="Open Sans"/>
              </a:rPr>
              <a:t>Getting Started</a:t>
            </a:r>
            <a:endParaRPr sz="2000"/>
          </a:p>
        </p:txBody>
      </p:sp>
      <p:sp>
        <p:nvSpPr>
          <p:cNvPr id="272" name="Google Shape;272;p77"/>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7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4000" b="1">
                <a:solidFill>
                  <a:srgbClr val="2E3D49"/>
                </a:solidFill>
              </a:rPr>
              <a:t>Marketing Objective</a:t>
            </a:r>
            <a:endParaRPr sz="4000" b="1">
              <a:solidFill>
                <a:srgbClr val="2E3D49"/>
              </a:solidFill>
            </a:endParaRPr>
          </a:p>
        </p:txBody>
      </p:sp>
      <p:sp>
        <p:nvSpPr>
          <p:cNvPr id="278" name="Google Shape;278;p7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200">
                <a:solidFill>
                  <a:srgbClr val="525C65"/>
                </a:solidFill>
                <a:highlight>
                  <a:srgbClr val="FFFFFF"/>
                </a:highlight>
                <a:latin typeface="Calibri" panose="020F0502020204030204" charset="0"/>
                <a:ea typeface="Open Sans Light"/>
                <a:cs typeface="Calibri" panose="020F0502020204030204" charset="0"/>
                <a:sym typeface="Open Sans Light"/>
              </a:rPr>
              <a:t>To get 60 new readers for my blog post() withing 4 months (of publishing the artice) without spending 1 naira for ads.</a:t>
            </a:r>
            <a:br>
              <a:rPr lang="en-GB" sz="2200" i="1">
                <a:solidFill>
                  <a:srgbClr val="525C65"/>
                </a:solidFill>
                <a:highlight>
                  <a:srgbClr val="FFFFFF"/>
                </a:highlight>
                <a:latin typeface="Open Sans Light"/>
                <a:ea typeface="Open Sans Light"/>
                <a:cs typeface="Open Sans Light"/>
                <a:sym typeface="Open Sans Light"/>
              </a:rPr>
            </a:b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79"/>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4000" b="1">
                <a:solidFill>
                  <a:srgbClr val="2E3D49"/>
                </a:solidFill>
              </a:rPr>
              <a:t>KPI</a:t>
            </a:r>
            <a:endParaRPr sz="4000" b="1">
              <a:solidFill>
                <a:srgbClr val="2E3D49"/>
              </a:solidFill>
            </a:endParaRPr>
          </a:p>
        </p:txBody>
      </p:sp>
      <p:sp>
        <p:nvSpPr>
          <p:cNvPr id="284" name="Google Shape;284;p79"/>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i="1">
                <a:solidFill>
                  <a:srgbClr val="525C65"/>
                </a:solidFill>
                <a:highlight>
                  <a:srgbClr val="FFFFFF"/>
                </a:highlight>
                <a:latin typeface="Open Sans Light"/>
                <a:ea typeface="Open Sans Light"/>
                <a:cs typeface="Open Sans Light"/>
                <a:sym typeface="Open Sans Light"/>
              </a:rPr>
              <a:t>The </a:t>
            </a:r>
            <a:r>
              <a:rPr lang="en-US" altLang="en-GB" sz="2200" i="1">
                <a:solidFill>
                  <a:srgbClr val="525C65"/>
                </a:solidFill>
                <a:highlight>
                  <a:srgbClr val="FFFFFF"/>
                </a:highlight>
                <a:latin typeface="Open Sans Light"/>
                <a:ea typeface="Open Sans Light"/>
                <a:cs typeface="Open Sans Light"/>
                <a:sym typeface="Open Sans Light"/>
              </a:rPr>
              <a:t>primary </a:t>
            </a:r>
            <a:r>
              <a:rPr lang="en-GB" sz="2200" i="1">
                <a:solidFill>
                  <a:srgbClr val="525C65"/>
                </a:solidFill>
                <a:highlight>
                  <a:srgbClr val="FFFFFF"/>
                </a:highlight>
                <a:latin typeface="Open Sans Light"/>
                <a:ea typeface="Open Sans Light"/>
                <a:cs typeface="Open Sans Light"/>
                <a:sym typeface="Open Sans Light"/>
              </a:rPr>
              <a:t>KPI </a:t>
            </a:r>
            <a:r>
              <a:rPr lang="en-US" altLang="en-GB" sz="2200" i="1">
                <a:solidFill>
                  <a:srgbClr val="525C65"/>
                </a:solidFill>
                <a:highlight>
                  <a:srgbClr val="FFFFFF"/>
                </a:highlight>
                <a:latin typeface="Open Sans Light"/>
                <a:ea typeface="Open Sans Light"/>
                <a:cs typeface="Open Sans Light"/>
                <a:sym typeface="Open Sans Light"/>
              </a:rPr>
              <a:t>to measure the marketing success would be the number of new readers i get for my blog().</a:t>
            </a:r>
            <a:r>
              <a:rPr lang="en-GB" sz="2200" i="1">
                <a:solidFill>
                  <a:srgbClr val="525C65"/>
                </a:solidFill>
                <a:highlight>
                  <a:srgbClr val="FFFFFF"/>
                </a:highlight>
                <a:latin typeface="Open Sans Light"/>
                <a:ea typeface="Open Sans Light"/>
                <a:cs typeface="Open Sans Light"/>
                <a:sym typeface="Open Sans Light"/>
              </a:rPr>
              <a:t> </a:t>
            </a:r>
            <a:br>
              <a:rPr lang="en-GB" sz="2200" i="1">
                <a:solidFill>
                  <a:srgbClr val="525C65"/>
                </a:solidFill>
                <a:highlight>
                  <a:srgbClr val="FFFFFF"/>
                </a:highlight>
                <a:latin typeface="Open Sans Light"/>
                <a:ea typeface="Open Sans Light"/>
                <a:cs typeface="Open Sans Light"/>
                <a:sym typeface="Open Sans Light"/>
              </a:rPr>
            </a:b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7"/>
          <p:cNvSpPr txBox="1">
            <a:spLocks noGrp="1"/>
          </p:cNvSpPr>
          <p:nvPr>
            <p:ph type="title"/>
          </p:nvPr>
        </p:nvSpPr>
        <p:spPr>
          <a:xfrm>
            <a:off x="141755" y="60646"/>
            <a:ext cx="7242600" cy="11199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4000" b="1">
                <a:solidFill>
                  <a:srgbClr val="2E3D49"/>
                </a:solidFill>
              </a:rPr>
              <a:t>Target</a:t>
            </a:r>
            <a:r>
              <a:rPr lang="en-GB"/>
              <a:t> </a:t>
            </a:r>
            <a:r>
              <a:rPr lang="en-GB" sz="4000" b="1">
                <a:solidFill>
                  <a:srgbClr val="2E3D49"/>
                </a:solidFill>
              </a:rPr>
              <a:t>Persona</a:t>
            </a:r>
            <a:r>
              <a:rPr lang="en-GB"/>
              <a:t> </a:t>
            </a:r>
            <a:br>
              <a:rPr lang="en-GB"/>
            </a:br>
            <a:endParaRPr lang="en-GB"/>
          </a:p>
        </p:txBody>
      </p:sp>
      <p:graphicFrame>
        <p:nvGraphicFramePr>
          <p:cNvPr id="281" name="Google Shape;281;p67"/>
          <p:cNvGraphicFramePr/>
          <p:nvPr/>
        </p:nvGraphicFramePr>
        <p:xfrm>
          <a:off x="0" y="920115"/>
          <a:ext cx="7750810" cy="9513570"/>
        </p:xfrm>
        <a:graphic>
          <a:graphicData uri="http://schemas.openxmlformats.org/drawingml/2006/table">
            <a:tbl>
              <a:tblPr>
                <a:noFill/>
                <a:tableStyleId>{A912A5C7-46E0-467A-A439-D1FDC0DEB3F5}</a:tableStyleId>
              </a:tblPr>
              <a:tblGrid>
                <a:gridCol w="2600960"/>
                <a:gridCol w="2504440"/>
                <a:gridCol w="2645410"/>
              </a:tblGrid>
              <a:tr h="812800">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Background and Demographics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Target Persona </a:t>
                      </a:r>
                      <a:endParaRPr sz="1800">
                        <a:solidFill>
                          <a:schemeClr val="lt1"/>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Name</a:t>
                      </a:r>
                      <a:endParaRPr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Needs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r>
              <a:tr h="4516120">
                <a:tc>
                  <a:txBody>
                    <a:body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AGE: 40</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GENDER: Male</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MARITAL STATUS: Married</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NUMBER OF CHILDREN: 3</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COUNTRY: Nigeria</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STATE OF RESIDENCE: Edo</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EMPLOYED: Yes</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ANNUAL INCOME: 1 million naira</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HIGHEST CERTIFICATION: Masters Degree</a:t>
                      </a:r>
                      <a:endParaRPr sz="1800" dirty="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2E3D49"/>
                          </a:solidFill>
                          <a:latin typeface="Times New Roman" panose="02020603050405020304" charset="0"/>
                          <a:ea typeface="Open Sans"/>
                          <a:cs typeface="Times New Roman" panose="02020603050405020304" charset="0"/>
                          <a:sym typeface="Open Sans"/>
                        </a:rPr>
                        <a:t>MATTHEW</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lang="en-US"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Sufficient internet  network.</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Projects to practice Digital Marketing.</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Better work and better cash inflow.</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Tutorial videos</a:t>
                      </a:r>
                      <a:endParaRPr lang="en-US" sz="180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r>
              <a:tr h="715645">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Hobbies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Goals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Barriers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r>
              <a:tr h="3469005">
                <a:tc>
                  <a:txBody>
                    <a:body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Play FIFA PES</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Travel</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Singing</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Dancing</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Chess</a:t>
                      </a:r>
                      <a:endParaRPr lang="en-US" sz="180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A better job</a:t>
                      </a:r>
                      <a:endParaRPr lang="en-US" sz="180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Does not see self in this same industry in the next 3 years.</a:t>
                      </a:r>
                      <a:endParaRPr lang="en-US" sz="180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Sees self as a high profiled Digital Marketer in the next 3 years.</a:t>
                      </a:r>
                      <a:endParaRPr lang="en-US" sz="180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High cost of data</a:t>
                      </a:r>
                      <a:endParaRPr lang="en-US" sz="1800" b="0" dirty="0">
                        <a:effectLst/>
                        <a:latin typeface="Times New Roman" panose="02020603050405020304" charset="0"/>
                        <a:cs typeface="Times New Roman" panose="02020603050405020304" charset="0"/>
                      </a:endParaRP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poor Internet</a:t>
                      </a:r>
                      <a:endParaRPr lang="en-US" sz="1800" b="0" dirty="0">
                        <a:effectLst/>
                        <a:latin typeface="Times New Roman" panose="02020603050405020304" charset="0"/>
                        <a:cs typeface="Times New Roman" panose="02020603050405020304" charset="0"/>
                      </a:endParaRP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Financial constraints </a:t>
                      </a:r>
                      <a:endParaRPr lang="en-US" sz="1800" b="0" dirty="0">
                        <a:effectLst/>
                        <a:latin typeface="Times New Roman" panose="02020603050405020304" charset="0"/>
                        <a:cs typeface="Times New Roman" panose="02020603050405020304" charset="0"/>
                      </a:endParaRP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Too many responsibilities at work</a:t>
                      </a:r>
                      <a:r>
                        <a:rPr lang="en-US" sz="1800" b="0" dirty="0">
                          <a:latin typeface="Times New Roman" panose="02020603050405020304" charset="0"/>
                          <a:cs typeface="Times New Roman" panose="02020603050405020304" charset="0"/>
                        </a:rPr>
                        <a:t>.</a:t>
                      </a:r>
                      <a:endParaRPr lang="en-US" sz="1800" b="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r>
            </a:tbl>
          </a:graphicData>
        </a:graphic>
      </p:graphicFrame>
      <p:pic>
        <p:nvPicPr>
          <p:cNvPr id="3" name="Picture 2"/>
          <p:cNvPicPr>
            <a:picLocks noChangeAspect="1"/>
          </p:cNvPicPr>
          <p:nvPr/>
        </p:nvPicPr>
        <p:blipFill>
          <a:blip r:embed="rId1"/>
          <a:stretch>
            <a:fillRect/>
          </a:stretch>
        </p:blipFill>
        <p:spPr>
          <a:xfrm>
            <a:off x="3075214" y="1997511"/>
            <a:ext cx="1665514" cy="16655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294" name="Shape 294"/>
        <p:cNvGrpSpPr/>
        <p:nvPr/>
      </p:nvGrpSpPr>
      <p:grpSpPr>
        <a:xfrm>
          <a:off x="0" y="0"/>
          <a:ext cx="0" cy="0"/>
          <a:chOff x="0" y="0"/>
          <a:chExt cx="0" cy="0"/>
        </a:xfrm>
      </p:grpSpPr>
      <p:sp>
        <p:nvSpPr>
          <p:cNvPr id="295" name="Google Shape;295;p8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GB"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GB" sz="3000">
                <a:solidFill>
                  <a:srgbClr val="FFFFFF"/>
                </a:solidFill>
                <a:latin typeface="Open Sans"/>
                <a:ea typeface="Open Sans"/>
                <a:cs typeface="Open Sans"/>
                <a:sym typeface="Open Sans"/>
              </a:rPr>
              <a:t>Write a Blog Post</a:t>
            </a:r>
            <a:endParaRPr sz="2000"/>
          </a:p>
        </p:txBody>
      </p:sp>
      <p:sp>
        <p:nvSpPr>
          <p:cNvPr id="296" name="Google Shape;296;p81"/>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82"/>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3000" b="1">
                <a:solidFill>
                  <a:srgbClr val="2E3D49"/>
                </a:solidFill>
              </a:rPr>
              <a:t>What is the theme and framework of your blog post?</a:t>
            </a:r>
            <a:endParaRPr sz="3000" b="1">
              <a:solidFill>
                <a:srgbClr val="2E3D49"/>
              </a:solidFill>
            </a:endParaRPr>
          </a:p>
        </p:txBody>
      </p:sp>
      <p:sp>
        <p:nvSpPr>
          <p:cNvPr id="302" name="Google Shape;302;p82"/>
          <p:cNvSpPr txBox="1"/>
          <p:nvPr>
            <p:ph type="body" idx="1"/>
          </p:nvPr>
        </p:nvSpPr>
        <p:spPr>
          <a:xfrm>
            <a:off x="264945" y="2509304"/>
            <a:ext cx="7242600" cy="62397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525C65"/>
                </a:solidFill>
                <a:highlight>
                  <a:srgbClr val="FFFFFF"/>
                </a:highlight>
                <a:latin typeface="Calibri" panose="020F0502020204030204" charset="0"/>
                <a:ea typeface="Open Sans Light"/>
                <a:cs typeface="Calibri" panose="020F0502020204030204" charset="0"/>
                <a:sym typeface="Open Sans Light"/>
              </a:rPr>
              <a:t>Provide a brief summary of your blog post including the following:</a:t>
            </a:r>
            <a:endParaRPr sz="2400">
              <a:solidFill>
                <a:srgbClr val="525C65"/>
              </a:solidFill>
              <a:highlight>
                <a:srgbClr val="FFFFFF"/>
              </a:highlight>
              <a:latin typeface="Calibri" panose="020F0502020204030204" charset="0"/>
              <a:ea typeface="Open Sans Light"/>
              <a:cs typeface="Calibri" panose="020F0502020204030204" charset="0"/>
              <a:sym typeface="Open Sans Light"/>
            </a:endParaRPr>
          </a:p>
          <a:p>
            <a:pPr marL="457200" lvl="0" indent="-368300" algn="l" rtl="0">
              <a:spcBef>
                <a:spcPts val="1600"/>
              </a:spcBef>
              <a:spcAft>
                <a:spcPts val="0"/>
              </a:spcAft>
              <a:buClr>
                <a:srgbClr val="525C65"/>
              </a:buClr>
              <a:buSzPts val="2200"/>
              <a:buAutoNum type="arabicPeriod"/>
            </a:pPr>
            <a:r>
              <a:rPr lang="en-GB" sz="2400" b="1">
                <a:solidFill>
                  <a:srgbClr val="525C65"/>
                </a:solidFill>
                <a:highlight>
                  <a:srgbClr val="FFFFFF"/>
                </a:highlight>
                <a:latin typeface="Calibri" panose="020F0502020204030204" charset="0"/>
                <a:cs typeface="Calibri" panose="020F0502020204030204" charset="0"/>
              </a:rPr>
              <a:t>Sele</a:t>
            </a:r>
            <a:r>
              <a:rPr lang="en-GB" sz="2400" b="1">
                <a:solidFill>
                  <a:srgbClr val="525C65"/>
                </a:solidFill>
                <a:latin typeface="Calibri" panose="020F0502020204030204" charset="0"/>
                <a:cs typeface="Calibri" panose="020F0502020204030204" charset="0"/>
              </a:rPr>
              <a:t>ct a theme for your blog post:</a:t>
            </a:r>
            <a:endParaRPr sz="2400" b="1">
              <a:solidFill>
                <a:srgbClr val="525C65"/>
              </a:solidFill>
              <a:latin typeface="Calibri" panose="020F0502020204030204" charset="0"/>
              <a:cs typeface="Calibri" panose="020F0502020204030204" charset="0"/>
            </a:endParaRPr>
          </a:p>
          <a:p>
            <a:pPr marL="914400" lvl="0" indent="-368300" algn="l" rtl="0">
              <a:spcBef>
                <a:spcPts val="0"/>
              </a:spcBef>
              <a:spcAft>
                <a:spcPts val="0"/>
              </a:spcAft>
              <a:buClr>
                <a:srgbClr val="525C65"/>
              </a:buClr>
              <a:buSzPts val="2200"/>
              <a:buFont typeface="Open Sans Light"/>
              <a:buChar char="●"/>
            </a:pPr>
            <a:r>
              <a:rPr lang="en-US" sz="2400">
                <a:solidFill>
                  <a:srgbClr val="525C65"/>
                </a:solidFill>
                <a:latin typeface="Calibri" panose="020F0502020204030204" charset="0"/>
                <a:ea typeface="Open Sans Light"/>
                <a:cs typeface="Calibri" panose="020F0502020204030204" charset="0"/>
                <a:sym typeface="Open Sans Light"/>
              </a:rPr>
              <a:t>I Choose “Why have you decided to take the Digital Marketing Nanodegree Program?</a:t>
            </a:r>
            <a:endParaRPr sz="2400">
              <a:solidFill>
                <a:srgbClr val="525C65"/>
              </a:solidFill>
              <a:latin typeface="Calibri" panose="020F0502020204030204" charset="0"/>
              <a:ea typeface="Open Sans Light"/>
              <a:cs typeface="Calibri" panose="020F0502020204030204" charset="0"/>
              <a:sym typeface="Open Sans Light"/>
            </a:endParaRPr>
          </a:p>
          <a:p>
            <a:pPr marL="0" lvl="0" indent="0" algn="l" rtl="0">
              <a:spcBef>
                <a:spcPts val="1600"/>
              </a:spcBef>
              <a:spcAft>
                <a:spcPts val="0"/>
              </a:spcAft>
              <a:buNone/>
            </a:pPr>
            <a:r>
              <a:rPr lang="en-GB" sz="2400" b="1">
                <a:solidFill>
                  <a:srgbClr val="525C65"/>
                </a:solidFill>
                <a:latin typeface="Calibri" panose="020F0502020204030204" charset="0"/>
                <a:cs typeface="Calibri" panose="020F0502020204030204" charset="0"/>
              </a:rPr>
              <a:t>2.    What is the framework of your blog post?</a:t>
            </a:r>
            <a:endParaRPr sz="2400" b="1">
              <a:solidFill>
                <a:srgbClr val="525C65"/>
              </a:solidFill>
              <a:latin typeface="Calibri" panose="020F0502020204030204" charset="0"/>
              <a:cs typeface="Calibri" panose="020F0502020204030204" charset="0"/>
            </a:endParaRPr>
          </a:p>
          <a:p>
            <a:pPr marL="914400" lvl="0" indent="-368300" algn="l" rtl="0">
              <a:spcBef>
                <a:spcPts val="1600"/>
              </a:spcBef>
              <a:spcAft>
                <a:spcPts val="0"/>
              </a:spcAft>
              <a:buClr>
                <a:srgbClr val="525C65"/>
              </a:buClr>
              <a:buSzPts val="2200"/>
              <a:buFont typeface="Open Sans Light"/>
              <a:buChar char="●"/>
            </a:pPr>
            <a:r>
              <a:rPr lang="en-US" altLang="en-GB" sz="2400">
                <a:solidFill>
                  <a:srgbClr val="525C65"/>
                </a:solidFill>
                <a:highlight>
                  <a:srgbClr val="FFFFFF"/>
                </a:highlight>
                <a:latin typeface="Calibri" panose="020F0502020204030204" charset="0"/>
                <a:ea typeface="Open Sans Light"/>
                <a:cs typeface="Calibri" panose="020F0502020204030204" charset="0"/>
                <a:sym typeface="Open Sans Light"/>
              </a:rPr>
              <a:t>I will use: </a:t>
            </a:r>
            <a:r>
              <a:rPr lang="en-GB" sz="2400">
                <a:solidFill>
                  <a:srgbClr val="525C65"/>
                </a:solidFill>
                <a:highlight>
                  <a:srgbClr val="FFFFFF"/>
                </a:highlight>
                <a:latin typeface="Calibri" panose="020F0502020204030204" charset="0"/>
                <a:ea typeface="Open Sans Light"/>
                <a:cs typeface="Calibri" panose="020F0502020204030204" charset="0"/>
                <a:sym typeface="Open Sans Light"/>
              </a:rPr>
              <a:t>SCQA also called the Pyramid Principle</a:t>
            </a:r>
            <a:endParaRPr sz="2400">
              <a:solidFill>
                <a:srgbClr val="525C65"/>
              </a:solidFill>
              <a:highlight>
                <a:srgbClr val="FFFFFF"/>
              </a:highlight>
              <a:latin typeface="Calibri" panose="020F0502020204030204" charset="0"/>
              <a:ea typeface="Open Sans Light"/>
              <a:cs typeface="Calibri" panose="020F0502020204030204" charset="0"/>
              <a:sym typeface="Open Sans Light"/>
            </a:endParaRPr>
          </a:p>
          <a:p>
            <a:pPr marL="0" lvl="0" indent="0" algn="l" rtl="0">
              <a:spcBef>
                <a:spcPts val="1600"/>
              </a:spcBef>
              <a:spcAft>
                <a:spcPts val="0"/>
              </a:spcAft>
              <a:buNone/>
            </a:pPr>
            <a:br>
              <a:rPr lang="en-GB" sz="2200" i="1">
                <a:solidFill>
                  <a:srgbClr val="525C65"/>
                </a:solidFill>
                <a:highlight>
                  <a:srgbClr val="FFFFFF"/>
                </a:highlight>
                <a:latin typeface="Open Sans Light"/>
                <a:ea typeface="Open Sans Light"/>
                <a:cs typeface="Open Sans Light"/>
                <a:sym typeface="Open Sans Light"/>
              </a:rPr>
            </a:b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84"/>
          <p:cNvSpPr txBox="1"/>
          <p:nvPr>
            <p:ph type="title"/>
          </p:nvPr>
        </p:nvSpPr>
        <p:spPr>
          <a:xfrm>
            <a:off x="70000" y="204156"/>
            <a:ext cx="7242600" cy="11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solidFill>
                  <a:srgbClr val="2E3D49"/>
                </a:solidFill>
              </a:rPr>
              <a:t>Blog Post </a:t>
            </a:r>
            <a:endParaRPr sz="4000" b="1">
              <a:solidFill>
                <a:srgbClr val="2E3D49"/>
              </a:solidFill>
            </a:endParaRPr>
          </a:p>
        </p:txBody>
      </p:sp>
      <p:sp>
        <p:nvSpPr>
          <p:cNvPr id="314" name="Google Shape;314;p84"/>
          <p:cNvSpPr txBox="1"/>
          <p:nvPr>
            <p:ph type="body" idx="1"/>
          </p:nvPr>
        </p:nvSpPr>
        <p:spPr>
          <a:xfrm>
            <a:off x="264795" y="4095115"/>
            <a:ext cx="7242810" cy="599186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en-GB" sz="1400" i="1">
                <a:latin typeface="Open Sans Light"/>
                <a:ea typeface="Open Sans Light"/>
                <a:cs typeface="Open Sans Light"/>
                <a:sym typeface="Open Sans Light"/>
              </a:rPr>
              <a:t>source:https://www.forbes.com/sites/cathyhackl/2020/06/24/how-technology-will-create-these-7-jobs-in-the-future/?sh=5855b5297437</a:t>
            </a:r>
            <a:endParaRPr lang="en-US" altLang="en-GB" sz="1400" i="1">
              <a:latin typeface="Open Sans Light"/>
              <a:ea typeface="Open Sans Light"/>
              <a:cs typeface="Open Sans Light"/>
              <a:sym typeface="Open Sans Light"/>
            </a:endParaRPr>
          </a:p>
          <a:p>
            <a:pPr marL="0" lvl="0" indent="0" algn="l" rtl="0">
              <a:spcBef>
                <a:spcPts val="0"/>
              </a:spcBef>
              <a:spcAft>
                <a:spcPts val="1600"/>
              </a:spcAft>
              <a:buNone/>
            </a:pPr>
            <a:endParaRPr lang="en-US" altLang="en-GB" sz="1400" i="1">
              <a:latin typeface="Open Sans Light"/>
              <a:ea typeface="Open Sans Light"/>
              <a:cs typeface="Open Sans Light"/>
              <a:sym typeface="Open Sans Light"/>
            </a:endParaRPr>
          </a:p>
          <a:p>
            <a:pPr marL="0" lvl="0" indent="0" algn="l" rtl="0">
              <a:spcBef>
                <a:spcPts val="0"/>
              </a:spcBef>
              <a:spcAft>
                <a:spcPts val="1600"/>
              </a:spcAft>
              <a:buNone/>
            </a:pPr>
            <a:r>
              <a:rPr lang="en-US" altLang="en-GB" sz="2000">
                <a:latin typeface="Calibri" panose="020F0502020204030204" charset="0"/>
                <a:ea typeface="Open Sans Light"/>
                <a:cs typeface="Calibri" panose="020F0502020204030204" charset="0"/>
                <a:sym typeface="Open Sans Light"/>
              </a:rPr>
              <a:t>The world is in a digital age, and millions of people spend so much of their time poking around digital platforms. The IT Industry is a major component of any fast growing and successful economy. Every Business or Organization requires the skill of IT professionals and masterminds to be truly effective and rise above competition in their various field. Businesses/Organizations are becoming increasingly aware of this fact and therefore leveraging on the popularity of these platforms to promote their goods and services. Read on: </a:t>
            </a:r>
            <a:r>
              <a:rPr lang="en-US" altLang="en-GB">
                <a:latin typeface="Calibri" panose="020F0502020204030204" charset="0"/>
                <a:ea typeface="Open Sans Light"/>
                <a:cs typeface="Calibri" panose="020F0502020204030204" charset="0"/>
                <a:sym typeface="Open Sans Light"/>
              </a:rPr>
              <a:t>https://medium.com/@peaceaghedongozi/major-reason-why-i-signed-up-for-udacity-digital-marketing-nanodegree-b96bdafb44bd</a:t>
            </a:r>
            <a:endParaRPr lang="en-US" altLang="en-GB">
              <a:latin typeface="Calibri" panose="020F0502020204030204" charset="0"/>
              <a:ea typeface="Open Sans Light"/>
              <a:cs typeface="Calibri" panose="020F0502020204030204" charset="0"/>
              <a:sym typeface="Open Sans Light"/>
            </a:endParaRPr>
          </a:p>
        </p:txBody>
      </p:sp>
      <p:pic>
        <p:nvPicPr>
          <p:cNvPr id="2" name="Picture 1" descr="picc"/>
          <p:cNvPicPr>
            <a:picLocks noChangeAspect="1"/>
          </p:cNvPicPr>
          <p:nvPr/>
        </p:nvPicPr>
        <p:blipFill>
          <a:blip r:embed="rId1"/>
          <a:stretch>
            <a:fillRect/>
          </a:stretch>
        </p:blipFill>
        <p:spPr>
          <a:xfrm>
            <a:off x="285750" y="1068705"/>
            <a:ext cx="7568565" cy="2948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318" name="Shape 318"/>
        <p:cNvGrpSpPr/>
        <p:nvPr/>
      </p:nvGrpSpPr>
      <p:grpSpPr>
        <a:xfrm>
          <a:off x="0" y="0"/>
          <a:ext cx="0" cy="0"/>
          <a:chOff x="0" y="0"/>
          <a:chExt cx="0" cy="0"/>
        </a:xfrm>
      </p:grpSpPr>
      <p:sp>
        <p:nvSpPr>
          <p:cNvPr id="319" name="Google Shape;319;p8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GB"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GB" sz="3000">
                <a:solidFill>
                  <a:srgbClr val="FFFFFF"/>
                </a:solidFill>
                <a:latin typeface="Open Sans"/>
                <a:ea typeface="Open Sans"/>
                <a:cs typeface="Open Sans"/>
                <a:sym typeface="Open Sans"/>
              </a:rPr>
              <a:t>Craft Social Media Posts</a:t>
            </a:r>
            <a:endParaRPr sz="2000"/>
          </a:p>
        </p:txBody>
      </p:sp>
      <p:sp>
        <p:nvSpPr>
          <p:cNvPr id="320" name="Google Shape;320;p85"/>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3148</Words>
  <Application>WPS Presentation</Application>
  <PresentationFormat/>
  <Paragraphs>111</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13</vt:i4>
      </vt:variant>
    </vt:vector>
  </HeadingPairs>
  <TitlesOfParts>
    <vt:vector size="29" baseType="lpstr">
      <vt:lpstr>Arial</vt:lpstr>
      <vt:lpstr>SimSun</vt:lpstr>
      <vt:lpstr>Wingdings</vt:lpstr>
      <vt:lpstr>Arial</vt:lpstr>
      <vt:lpstr>Open Sans</vt:lpstr>
      <vt:lpstr>Helvetica Neue</vt:lpstr>
      <vt:lpstr>Calibri</vt:lpstr>
      <vt:lpstr>Open Sans Light</vt:lpstr>
      <vt:lpstr>Times New Roman</vt:lpstr>
      <vt:lpstr>Wingdings</vt:lpstr>
      <vt:lpstr>Microsoft YaHei</vt:lpstr>
      <vt:lpstr>Arial Unicode MS</vt:lpstr>
      <vt:lpstr>Simple Light</vt:lpstr>
      <vt:lpstr>Simple Light</vt:lpstr>
      <vt:lpstr>White</vt:lpstr>
      <vt:lpstr>Simple Light</vt:lpstr>
      <vt:lpstr>PowerPoint 演示文稿</vt:lpstr>
      <vt:lpstr>PowerPoint 演示文稿</vt:lpstr>
      <vt:lpstr>Marketing Objective</vt:lpstr>
      <vt:lpstr>KPI</vt:lpstr>
      <vt:lpstr>Target Persona  </vt:lpstr>
      <vt:lpstr>PowerPoint 演示文稿</vt:lpstr>
      <vt:lpstr>What is the theme and framework of your blog post?</vt:lpstr>
      <vt:lpstr>Blog Post </vt:lpstr>
      <vt:lpstr>PowerPoint 演示文稿</vt:lpstr>
      <vt:lpstr>Summary</vt:lpstr>
      <vt:lpstr>Platform 1 and Post</vt:lpstr>
      <vt:lpstr>Platform 2 and Post</vt:lpstr>
      <vt:lpstr>Platform 3 and Post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17</cp:revision>
  <dcterms:created xsi:type="dcterms:W3CDTF">2022-03-24T20:06:00Z</dcterms:created>
  <dcterms:modified xsi:type="dcterms:W3CDTF">2022-06-12T12:59:42Z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3580378942524D94856A70131D71545E</vt:lpwstr>
  </property>
  <property fmtid="{D5CDD505-2E9C-101B-9397-08002B2CF9AE}" pid="3" name="KSOProductBuildVer">
    <vt:lpwstr>1033-11.2.0.11156</vt:lpwstr>
  </property>
</Properties>
</file>