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33"/>
  </p:notesMasterIdLst>
  <p:sldIdLst>
    <p:sldId id="256" r:id="rId4"/>
    <p:sldId id="258" r:id="rId5"/>
    <p:sldId id="259" r:id="rId6"/>
    <p:sldId id="277" r:id="rId7"/>
    <p:sldId id="261" r:id="rId8"/>
    <p:sldId id="263" r:id="rId9"/>
    <p:sldId id="278" r:id="rId10"/>
    <p:sldId id="279" r:id="rId11"/>
    <p:sldId id="264" r:id="rId12"/>
    <p:sldId id="265" r:id="rId13"/>
    <p:sldId id="280" r:id="rId14"/>
    <p:sldId id="266" r:id="rId15"/>
    <p:sldId id="285" r:id="rId16"/>
    <p:sldId id="286" r:id="rId17"/>
    <p:sldId id="287" r:id="rId18"/>
    <p:sldId id="267" r:id="rId19"/>
    <p:sldId id="268" r:id="rId20"/>
    <p:sldId id="269" r:id="rId21"/>
    <p:sldId id="270" r:id="rId22"/>
    <p:sldId id="271" r:id="rId23"/>
    <p:sldId id="272" r:id="rId24"/>
    <p:sldId id="284" r:id="rId25"/>
    <p:sldId id="273" r:id="rId26"/>
    <p:sldId id="281" r:id="rId27"/>
    <p:sldId id="282" r:id="rId28"/>
    <p:sldId id="274" r:id="rId29"/>
    <p:sldId id="283" r:id="rId30"/>
    <p:sldId id="275" r:id="rId31"/>
    <p:sldId id="276" r:id="rId32"/>
  </p:sldIdLst>
  <p:sldSz cx="7772400" cy="10058400"/>
  <p:notesSz cx="6858000" cy="9144000"/>
  <p:embeddedFontLst>
    <p:embeddedFont>
      <p:font typeface="Bahnschrift" panose="020B0502040204020203" pitchFamily="34" charset="0"/>
      <p:regular r:id="rId34"/>
      <p:bold r:id="rId35"/>
    </p:embeddedFont>
    <p:embeddedFont>
      <p:font typeface="Helvetica" panose="020B0604020202020204" pitchFamily="34" charset="0"/>
      <p:regular r:id="rId36"/>
      <p:bold r:id="rId37"/>
      <p:italic r:id="rId38"/>
      <p:boldItalic r:id="rId39"/>
    </p:embeddedFont>
    <p:embeddedFont>
      <p:font typeface="Helvetica Neue" panose="020B060402020202020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Open Sans Light" panose="020B0306030504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B937ED-C6EF-4942-9DA8-D88E42B632BE}">
  <a:tblStyle styleId="{91B937ED-C6EF-4942-9DA8-D88E42B632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69" autoAdjust="0"/>
  </p:normalViewPr>
  <p:slideViewPr>
    <p:cSldViewPr snapToGrid="0">
      <p:cViewPr varScale="1">
        <p:scale>
          <a:sx n="47" d="100"/>
          <a:sy n="47" d="100"/>
        </p:scale>
        <p:origin x="22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6.fntdata"/><Relationship Id="rId21" Type="http://schemas.openxmlformats.org/officeDocument/2006/relationships/slide" Target="slides/slide18.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1.fntdata"/><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5.xml"/><Relationship Id="rId51" Type="http://schemas.openxmlformats.org/officeDocument/2006/relationships/font" Target="fonts/font18.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7.xml"/><Relationship Id="rId41" Type="http://schemas.openxmlformats.org/officeDocument/2006/relationships/font" Target="fonts/font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123483a98_0_9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123483a9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dad466018_0_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1dad466018_0_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dad466018_0_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dad46601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dad466018_0_3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dad46601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dad466018_0_4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g1dad466018_0_44: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123483a98_0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123483a9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123483a98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123483a9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dad466018_0_5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dad46601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dad466018_0_5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dad46601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dad466018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g1dad466018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dad466018_0_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g1dad466018_0_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dad466018_0_6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dad46601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c299a5030_2_4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c299a5030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bbeee39c8_1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bbeee39c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c299a5030_2_1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g3c299a5030_2_1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23483a98_0_7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23483a9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123483a98_0_8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123483a98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dad466018_0_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dad46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dad466018_0_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dad46601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351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7" name="Google Shape;77;p22"/>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8" name="Google Shape;78;p22"/>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3"/>
        <p:cNvGrpSpPr/>
        <p:nvPr/>
      </p:nvGrpSpPr>
      <p:grpSpPr>
        <a:xfrm>
          <a:off x="0" y="0"/>
          <a:ext cx="0" cy="0"/>
          <a:chOff x="0" y="0"/>
          <a:chExt cx="0" cy="0"/>
        </a:xfrm>
      </p:grpSpPr>
      <p:sp>
        <p:nvSpPr>
          <p:cNvPr id="94" name="Google Shape;94;p27"/>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5" name="Google Shape;95;p27"/>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6"/>
        <p:cNvGrpSpPr/>
        <p:nvPr/>
      </p:nvGrpSpPr>
      <p:grpSpPr>
        <a:xfrm>
          <a:off x="0" y="0"/>
          <a:ext cx="0" cy="0"/>
          <a:chOff x="0" y="0"/>
          <a:chExt cx="0" cy="0"/>
        </a:xfrm>
      </p:grpSpPr>
      <p:sp>
        <p:nvSpPr>
          <p:cNvPr id="97" name="Google Shape;97;p28"/>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8"/>
        <p:cNvGrpSpPr/>
        <p:nvPr/>
      </p:nvGrpSpPr>
      <p:grpSpPr>
        <a:xfrm>
          <a:off x="0" y="0"/>
          <a:ext cx="0" cy="0"/>
          <a:chOff x="0" y="0"/>
          <a:chExt cx="0" cy="0"/>
        </a:xfrm>
      </p:grpSpPr>
      <p:sp>
        <p:nvSpPr>
          <p:cNvPr id="99" name="Google Shape;99;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29"/>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30"/>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4" name="Google Shape;104;p30"/>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sp>
        <p:nvSpPr>
          <p:cNvPr id="108" name="Google Shape;108;p32"/>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32"/>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0"/>
        <p:cNvGrpSpPr/>
        <p:nvPr/>
      </p:nvGrpSpPr>
      <p:grpSpPr>
        <a:xfrm>
          <a:off x="0" y="0"/>
          <a:ext cx="0" cy="0"/>
          <a:chOff x="0" y="0"/>
          <a:chExt cx="0" cy="0"/>
        </a:xfrm>
      </p:grpSpPr>
      <p:sp>
        <p:nvSpPr>
          <p:cNvPr id="111" name="Google Shape;111;p33"/>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2"/>
        <p:cNvGrpSpPr/>
        <p:nvPr/>
      </p:nvGrpSpPr>
      <p:grpSpPr>
        <a:xfrm>
          <a:off x="0" y="0"/>
          <a:ext cx="0" cy="0"/>
          <a:chOff x="0" y="0"/>
          <a:chExt cx="0" cy="0"/>
        </a:xfrm>
      </p:grpSpPr>
      <p:sp>
        <p:nvSpPr>
          <p:cNvPr id="113" name="Google Shape;113;p34"/>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4"/>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5" name="Google Shape;115;p34"/>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6" name="Google Shape;116;p34"/>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7"/>
        <p:cNvGrpSpPr/>
        <p:nvPr/>
      </p:nvGrpSpPr>
      <p:grpSpPr>
        <a:xfrm>
          <a:off x="0" y="0"/>
          <a:ext cx="0" cy="0"/>
          <a:chOff x="0" y="0"/>
          <a:chExt cx="0" cy="0"/>
        </a:xfrm>
      </p:grpSpPr>
      <p:sp>
        <p:nvSpPr>
          <p:cNvPr id="118" name="Google Shape;118;p35"/>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36"/>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1" name="Google Shape;121;p36"/>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43676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9"/>
        <p:cNvGrpSpPr/>
        <p:nvPr/>
      </p:nvGrpSpPr>
      <p:grpSpPr>
        <a:xfrm>
          <a:off x="0" y="0"/>
          <a:ext cx="0" cy="0"/>
          <a:chOff x="0" y="0"/>
          <a:chExt cx="0" cy="0"/>
        </a:xfrm>
      </p:grpSpPr>
      <p:sp>
        <p:nvSpPr>
          <p:cNvPr id="90" name="Google Shape;90;p2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1" name="Google Shape;91;p26"/>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92" name="Google Shape;92;p26"/>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udacity.com/images/svgs/udacity-tt-logo.svg" TargetMode="External"/><Relationship Id="rId7" Type="http://schemas.openxmlformats.org/officeDocument/2006/relationships/hyperlink" Target="https://www.udacity.com/images/brand-refresh/school-icons/cloud-computing.sv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udacity.com/images/brand-refresh/school-icons/autonomous-systems.svg" TargetMode="External"/><Relationship Id="rId5" Type="http://schemas.openxmlformats.org/officeDocument/2006/relationships/hyperlink" Target="https://www.udacity.com/images/brand-refresh/school-icons/ai.svg" TargetMode="External"/><Relationship Id="rId4" Type="http://schemas.openxmlformats.org/officeDocument/2006/relationships/hyperlink" Target="https://www.udacity.com/images/brand-refresh/mobile-open.sv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udacity.com/images/svgs/udacity-tt-logo.svg" TargetMode="External"/><Relationship Id="rId7" Type="http://schemas.openxmlformats.org/officeDocument/2006/relationships/hyperlink" Target="https://www.udacity.com/images/brand-refresh/school-icons/cloud-computing.sv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www.udacity.com/images/brand-refresh/school-icons/autonomous-systems.svg" TargetMode="External"/><Relationship Id="rId5" Type="http://schemas.openxmlformats.org/officeDocument/2006/relationships/hyperlink" Target="https://www.udacity.com/images/brand-refresh/school-icons/ai.svg" TargetMode="External"/><Relationship Id="rId4" Type="http://schemas.openxmlformats.org/officeDocument/2006/relationships/hyperlink" Target="https://www.udacity.com/images/brand-refresh/mobile-open.sv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payscale.com/research/NG/Job=Digital_Marketing_Manager/Salary"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yourstory.com/mystory/the-growth-of-digital-marketing-in-india"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azure.microsoft.com/en-us/blog/announcing-advanced-azure-machine-learning-nanodegree-program-with-udacit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www.cloudflare.com/en-in/case-studies/udacity/" TargetMode="External"/><Relationship Id="rId4" Type="http://schemas.openxmlformats.org/officeDocument/2006/relationships/hyperlink" Target="xd.adobe.com/ideas/career-tips/online-ux-design-courses-bootcamps/"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thenetnaija.com/" TargetMode="External"/><Relationship Id="rId3" Type="http://schemas.openxmlformats.org/officeDocument/2006/relationships/hyperlink" Target="https://www.semrush.com/" TargetMode="External"/><Relationship Id="rId7" Type="http://schemas.openxmlformats.org/officeDocument/2006/relationships/hyperlink" Target="https://www.lindaikejisblog.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vanguardngr.com/" TargetMode="External"/><Relationship Id="rId5" Type="http://schemas.openxmlformats.org/officeDocument/2006/relationships/hyperlink" Target="https://www.udacity.com/" TargetMode="External"/><Relationship Id="rId4" Type="http://schemas.openxmlformats.org/officeDocument/2006/relationships/hyperlink" Target="https://online.seranking.com/research.competitor.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northcutt.com/tools/free-seo-tools/google-indexed-pages-checker/"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testmysite.thinkwithgoogle.com/" TargetMode="External"/><Relationship Id="rId4" Type="http://schemas.openxmlformats.org/officeDocument/2006/relationships/hyperlink" Target="https://developers.google.com/speed/pagespeed/insight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s.google.com/speed/pagespeed/insight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testmysite.thinkwithgoogle.com/"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moz.com/explorer"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8"/>
          <p:cNvSpPr/>
          <p:nvPr/>
        </p:nvSpPr>
        <p:spPr>
          <a:xfrm>
            <a:off x="730363" y="4146853"/>
            <a:ext cx="7124700" cy="1371600"/>
          </a:xfrm>
          <a:prstGeom prst="rect">
            <a:avLst/>
          </a:prstGeom>
          <a:no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Open Sans"/>
              <a:buNone/>
            </a:pPr>
            <a:r>
              <a:rPr lang="en" sz="3600">
                <a:solidFill>
                  <a:srgbClr val="FFFFFF"/>
                </a:solidFill>
                <a:latin typeface="Open Sans"/>
                <a:ea typeface="Open Sans"/>
                <a:cs typeface="Open Sans"/>
                <a:sym typeface="Open Sans"/>
              </a:rPr>
              <a:t>Project 4: SEO Audit</a:t>
            </a:r>
            <a:endParaRPr sz="3600" dirty="0"/>
          </a:p>
        </p:txBody>
      </p:sp>
      <p:sp>
        <p:nvSpPr>
          <p:cNvPr id="128" name="Google Shape;128;p38"/>
          <p:cNvSpPr/>
          <p:nvPr/>
        </p:nvSpPr>
        <p:spPr>
          <a:xfrm>
            <a:off x="3910727" y="3827902"/>
            <a:ext cx="7641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dirty="0">
              <a:solidFill>
                <a:srgbClr val="FFFFFF"/>
              </a:solidFill>
              <a:latin typeface="Helvetica Neue"/>
              <a:ea typeface="Helvetica Neue"/>
              <a:cs typeface="Helvetica Neue"/>
              <a:sym typeface="Helvetica Neue"/>
            </a:endParaRPr>
          </a:p>
        </p:txBody>
      </p:sp>
      <p:pic>
        <p:nvPicPr>
          <p:cNvPr id="129" name="Google Shape;129;p38"/>
          <p:cNvPicPr preferRelativeResize="0"/>
          <p:nvPr/>
        </p:nvPicPr>
        <p:blipFill>
          <a:blip r:embed="rId3">
            <a:alphaModFix/>
          </a:blip>
          <a:stretch>
            <a:fillRect/>
          </a:stretch>
        </p:blipFill>
        <p:spPr>
          <a:xfrm>
            <a:off x="0" y="-5"/>
            <a:ext cx="7772400" cy="1005837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7"/>
          <p:cNvSpPr txBox="1">
            <a:spLocks noGrp="1"/>
          </p:cNvSpPr>
          <p:nvPr>
            <p:ph type="title"/>
          </p:nvPr>
        </p:nvSpPr>
        <p:spPr>
          <a:xfrm>
            <a:off x="0" y="40145"/>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Technical Audit: Metadata</a:t>
            </a:r>
            <a:endParaRPr dirty="0"/>
          </a:p>
        </p:txBody>
      </p:sp>
      <p:graphicFrame>
        <p:nvGraphicFramePr>
          <p:cNvPr id="188" name="Google Shape;188;p47"/>
          <p:cNvGraphicFramePr/>
          <p:nvPr>
            <p:extLst>
              <p:ext uri="{D42A27DB-BD31-4B8C-83A1-F6EECF244321}">
                <p14:modId xmlns:p14="http://schemas.microsoft.com/office/powerpoint/2010/main" val="3654533735"/>
              </p:ext>
            </p:extLst>
          </p:nvPr>
        </p:nvGraphicFramePr>
        <p:xfrm>
          <a:off x="241187" y="815680"/>
          <a:ext cx="7290025" cy="9331640"/>
        </p:xfrm>
        <a:graphic>
          <a:graphicData uri="http://schemas.openxmlformats.org/drawingml/2006/table">
            <a:tbl>
              <a:tblPr>
                <a:noFill/>
                <a:tableStyleId>{91B937ED-C6EF-4942-9DA8-D88E42B632BE}</a:tableStyleId>
              </a:tblPr>
              <a:tblGrid>
                <a:gridCol w="1744850">
                  <a:extLst>
                    <a:ext uri="{9D8B030D-6E8A-4147-A177-3AD203B41FA5}">
                      <a16:colId xmlns:a16="http://schemas.microsoft.com/office/drawing/2014/main" val="20000"/>
                    </a:ext>
                  </a:extLst>
                </a:gridCol>
                <a:gridCol w="5545175">
                  <a:extLst>
                    <a:ext uri="{9D8B030D-6E8A-4147-A177-3AD203B41FA5}">
                      <a16:colId xmlns:a16="http://schemas.microsoft.com/office/drawing/2014/main" val="20001"/>
                    </a:ext>
                  </a:extLst>
                </a:gridCol>
              </a:tblGrid>
              <a:tr h="657975">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url: </a:t>
                      </a:r>
                      <a:r>
                        <a:rPr lang="en-US" sz="2000" dirty="0" err="1"/>
                        <a:t>view-source:https</a:t>
                      </a:r>
                      <a:r>
                        <a:rPr lang="en-US" sz="2000" dirty="0"/>
                        <a:t>://www.udacity.com/course/digital-marketing-nanodegree--nd018  </a:t>
                      </a:r>
                    </a:p>
                    <a:p>
                      <a:pPr marL="0" lvl="0" indent="0" algn="l" rtl="0">
                        <a:spcBef>
                          <a:spcPts val="0"/>
                        </a:spcBef>
                        <a:spcAft>
                          <a:spcPts val="0"/>
                        </a:spcAft>
                        <a:buNone/>
                      </a:pPr>
                      <a:endParaRPr sz="20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05250">
                <a:tc gridSpan="2">
                  <a:txBody>
                    <a:bodyPr/>
                    <a:lstStyle/>
                    <a:p>
                      <a:pPr marL="0" lvl="0" indent="0" algn="ctr" rtl="0">
                        <a:spcBef>
                          <a:spcPts val="0"/>
                        </a:spcBef>
                        <a:spcAft>
                          <a:spcPts val="0"/>
                        </a:spcAft>
                        <a:buNone/>
                      </a:pPr>
                      <a:r>
                        <a:rPr lang="en" sz="2300">
                          <a:solidFill>
                            <a:schemeClr val="lt1"/>
                          </a:solidFill>
                          <a:latin typeface="Open Sans"/>
                          <a:ea typeface="Open Sans"/>
                          <a:cs typeface="Open Sans"/>
                          <a:sym typeface="Open Sans"/>
                        </a:rPr>
                        <a:t>Current</a:t>
                      </a:r>
                      <a:endParaRPr sz="2700">
                        <a:solidFill>
                          <a:schemeClr val="lt1"/>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solidFill>
                      <a:srgbClr val="93E3BB"/>
                    </a:solidFill>
                  </a:tcPr>
                </a:tc>
                <a:tc hMerge="1">
                  <a:txBody>
                    <a:bodyPr/>
                    <a:lstStyle/>
                    <a:p>
                      <a:endParaRPr lang="en-US"/>
                    </a:p>
                  </a:txBody>
                  <a:tcPr/>
                </a:tc>
                <a:extLst>
                  <a:ext uri="{0D108BD9-81ED-4DB2-BD59-A6C34878D82A}">
                    <a16:rowId xmlns:a16="http://schemas.microsoft.com/office/drawing/2014/main" val="10001"/>
                  </a:ext>
                </a:extLst>
              </a:tr>
              <a:tr h="817200">
                <a:tc>
                  <a:txBody>
                    <a:bodyPr/>
                    <a:lstStyle/>
                    <a:p>
                      <a:pPr marL="0" lvl="0" indent="0" algn="l" rtl="0">
                        <a:spcBef>
                          <a:spcPts val="0"/>
                        </a:spcBef>
                        <a:spcAft>
                          <a:spcPts val="0"/>
                        </a:spcAft>
                        <a:buNone/>
                      </a:pPr>
                      <a:r>
                        <a:rPr lang="en" sz="2300">
                          <a:solidFill>
                            <a:srgbClr val="525C65"/>
                          </a:solidFill>
                          <a:latin typeface="Open Sans"/>
                          <a:ea typeface="Open Sans"/>
                          <a:cs typeface="Open Sans"/>
                          <a:sym typeface="Open Sans"/>
                        </a:rPr>
                        <a:t>Title Tag</a:t>
                      </a:r>
                      <a:endParaRPr sz="230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a:solidFill>
                            <a:srgbClr val="000000"/>
                          </a:solidFill>
                          <a:effectLst/>
                          <a:latin typeface="Arial"/>
                          <a:ea typeface="Arial"/>
                          <a:cs typeface="Arial"/>
                          <a:sym typeface="Arial"/>
                        </a:rPr>
                        <a:t>Digital Marketing Course Online</a:t>
                      </a:r>
                      <a:endParaRPr sz="18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0002"/>
                  </a:ext>
                </a:extLst>
              </a:tr>
              <a:tr h="1120525">
                <a:tc>
                  <a:txBody>
                    <a:bodyPr/>
                    <a:lstStyle/>
                    <a:p>
                      <a:pPr marL="0" lvl="0" indent="0" algn="l" rtl="0">
                        <a:spcBef>
                          <a:spcPts val="0"/>
                        </a:spcBef>
                        <a:spcAft>
                          <a:spcPts val="0"/>
                        </a:spcAft>
                        <a:buNone/>
                      </a:pPr>
                      <a:r>
                        <a:rPr lang="en" sz="2300">
                          <a:solidFill>
                            <a:srgbClr val="525C65"/>
                          </a:solidFill>
                          <a:latin typeface="Open Sans"/>
                          <a:ea typeface="Open Sans"/>
                          <a:cs typeface="Open Sans"/>
                          <a:sym typeface="Open Sans"/>
                        </a:rPr>
                        <a:t>Meta-</a:t>
                      </a:r>
                      <a:endParaRPr sz="2300">
                        <a:solidFill>
                          <a:srgbClr val="525C65"/>
                        </a:solidFill>
                        <a:latin typeface="Open Sans"/>
                        <a:ea typeface="Open Sans"/>
                        <a:cs typeface="Open Sans"/>
                        <a:sym typeface="Open Sans"/>
                      </a:endParaRPr>
                    </a:p>
                    <a:p>
                      <a:pPr marL="0" lvl="0" indent="0" algn="l" rtl="0">
                        <a:spcBef>
                          <a:spcPts val="0"/>
                        </a:spcBef>
                        <a:spcAft>
                          <a:spcPts val="0"/>
                        </a:spcAft>
                        <a:buNone/>
                      </a:pPr>
                      <a:r>
                        <a:rPr lang="en" sz="2300">
                          <a:solidFill>
                            <a:srgbClr val="525C65"/>
                          </a:solidFill>
                          <a:latin typeface="Open Sans"/>
                          <a:ea typeface="Open Sans"/>
                          <a:cs typeface="Open Sans"/>
                          <a:sym typeface="Open Sans"/>
                        </a:rPr>
                        <a:t>Description</a:t>
                      </a:r>
                      <a:endParaRPr sz="230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a:solidFill>
                            <a:srgbClr val="000000"/>
                          </a:solidFill>
                          <a:effectLst/>
                          <a:latin typeface="Arial"/>
                          <a:ea typeface="Arial"/>
                          <a:cs typeface="Arial"/>
                          <a:sym typeface="Arial"/>
                        </a:rPr>
                        <a:t>Take Udacity digital marketing course online. You will learn SEO, SEM, Google Ads, Email Marketing and Affiliate tactics to maximize traffic and improve online visibility</a:t>
                      </a:r>
                      <a:endParaRPr sz="18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0003"/>
                  </a:ext>
                </a:extLst>
              </a:tr>
              <a:tr h="817200">
                <a:tc>
                  <a:txBody>
                    <a:bodyPr/>
                    <a:lstStyle/>
                    <a:p>
                      <a:pPr marL="0" lvl="0" indent="0" algn="l" rtl="0">
                        <a:spcBef>
                          <a:spcPts val="0"/>
                        </a:spcBef>
                        <a:spcAft>
                          <a:spcPts val="0"/>
                        </a:spcAft>
                        <a:buNone/>
                      </a:pPr>
                      <a:r>
                        <a:rPr lang="en" sz="2300" dirty="0">
                          <a:solidFill>
                            <a:srgbClr val="525C65"/>
                          </a:solidFill>
                          <a:latin typeface="Open Sans"/>
                          <a:ea typeface="Open Sans"/>
                          <a:cs typeface="Open Sans"/>
                          <a:sym typeface="Open Sans"/>
                        </a:rPr>
                        <a:t>Alt-Tag 1</a:t>
                      </a:r>
                      <a:endParaRPr sz="23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err="1">
                          <a:solidFill>
                            <a:srgbClr val="000000"/>
                          </a:solidFill>
                          <a:effectLst/>
                          <a:latin typeface="Arial"/>
                          <a:ea typeface="Arial"/>
                          <a:cs typeface="Arial"/>
                          <a:sym typeface="Arial"/>
                        </a:rPr>
                        <a:t>img</a:t>
                      </a:r>
                      <a:r>
                        <a:rPr lang="en-US" sz="1800" b="0" i="0" u="none" strike="noStrike" cap="none" dirty="0">
                          <a:solidFill>
                            <a:srgbClr val="000000"/>
                          </a:solidFill>
                          <a:effectLst/>
                          <a:latin typeface="Arial"/>
                          <a:ea typeface="Arial"/>
                          <a:cs typeface="Arial"/>
                          <a:sym typeface="Arial"/>
                        </a:rPr>
                        <a:t> class="wordmark_logo__2xZEi" </a:t>
                      </a:r>
                      <a:r>
                        <a:rPr lang="en-US" sz="1800" b="0" i="0" u="none" strike="noStrike" cap="none" dirty="0" err="1">
                          <a:solidFill>
                            <a:srgbClr val="000000"/>
                          </a:solidFill>
                          <a:effectLst/>
                          <a:latin typeface="Arial"/>
                          <a:ea typeface="Arial"/>
                          <a:cs typeface="Arial"/>
                          <a:sym typeface="Arial"/>
                        </a:rPr>
                        <a:t>src</a:t>
                      </a:r>
                      <a:r>
                        <a:rPr lang="en-US" sz="1800" b="0" i="0" u="none" strike="noStrike" cap="none" dirty="0">
                          <a:solidFill>
                            <a:srgbClr val="000000"/>
                          </a:solidFill>
                          <a:effectLst/>
                          <a:latin typeface="Arial"/>
                          <a:ea typeface="Arial"/>
                          <a:cs typeface="Arial"/>
                          <a:sym typeface="Arial"/>
                        </a:rPr>
                        <a:t>="</a:t>
                      </a:r>
                      <a:r>
                        <a:rPr lang="en-US" sz="1800" b="0" i="0" u="none" strike="noStrike" cap="none" dirty="0">
                          <a:solidFill>
                            <a:srgbClr val="000000"/>
                          </a:solidFill>
                          <a:effectLst/>
                          <a:latin typeface="Arial"/>
                          <a:ea typeface="Arial"/>
                          <a:cs typeface="Arial"/>
                          <a:sym typeface="Arial"/>
                          <a:hlinkClick r:id="rId3"/>
                        </a:rPr>
                        <a:t>/images/</a:t>
                      </a:r>
                      <a:r>
                        <a:rPr lang="en-US" sz="1800" b="0" i="0" u="none" strike="noStrike" cap="none" dirty="0" err="1">
                          <a:solidFill>
                            <a:srgbClr val="000000"/>
                          </a:solidFill>
                          <a:effectLst/>
                          <a:latin typeface="Arial"/>
                          <a:ea typeface="Arial"/>
                          <a:cs typeface="Arial"/>
                          <a:sym typeface="Arial"/>
                          <a:hlinkClick r:id="rId3"/>
                        </a:rPr>
                        <a:t>svgs</a:t>
                      </a:r>
                      <a:r>
                        <a:rPr lang="en-US" sz="1800" b="0" i="0" u="none" strike="noStrike" cap="none" dirty="0">
                          <a:solidFill>
                            <a:srgbClr val="000000"/>
                          </a:solidFill>
                          <a:effectLst/>
                          <a:latin typeface="Arial"/>
                          <a:ea typeface="Arial"/>
                          <a:cs typeface="Arial"/>
                          <a:sym typeface="Arial"/>
                          <a:hlinkClick r:id="rId3"/>
                        </a:rPr>
                        <a:t>/</a:t>
                      </a:r>
                      <a:r>
                        <a:rPr lang="en-US" sz="1800" b="0" i="0" u="none" strike="noStrike" cap="none" dirty="0" err="1">
                          <a:solidFill>
                            <a:srgbClr val="000000"/>
                          </a:solidFill>
                          <a:effectLst/>
                          <a:latin typeface="Arial"/>
                          <a:ea typeface="Arial"/>
                          <a:cs typeface="Arial"/>
                          <a:sym typeface="Arial"/>
                          <a:hlinkClick r:id="rId3"/>
                        </a:rPr>
                        <a:t>udacity-tt-logo.svg</a:t>
                      </a:r>
                      <a:r>
                        <a:rPr lang="en-US" sz="1800" b="0" i="0" u="none" strike="noStrike" cap="none" dirty="0">
                          <a:solidFill>
                            <a:srgbClr val="000000"/>
                          </a:solidFill>
                          <a:effectLst/>
                          <a:latin typeface="Arial"/>
                          <a:ea typeface="Arial"/>
                          <a:cs typeface="Arial"/>
                          <a:sym typeface="Arial"/>
                        </a:rPr>
                        <a:t>" alt="Udacity</a:t>
                      </a:r>
                      <a:endParaRPr sz="18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0004"/>
                  </a:ext>
                </a:extLst>
              </a:tr>
              <a:tr h="817200">
                <a:tc>
                  <a:txBody>
                    <a:bodyPr/>
                    <a:lstStyle/>
                    <a:p>
                      <a:pPr marL="0" lvl="0" indent="0" algn="l" rtl="0">
                        <a:spcBef>
                          <a:spcPts val="0"/>
                        </a:spcBef>
                        <a:spcAft>
                          <a:spcPts val="0"/>
                        </a:spcAft>
                        <a:buNone/>
                      </a:pPr>
                      <a:r>
                        <a:rPr lang="en" sz="2300" dirty="0">
                          <a:solidFill>
                            <a:srgbClr val="525C65"/>
                          </a:solidFill>
                          <a:latin typeface="Open Sans"/>
                          <a:ea typeface="Open Sans"/>
                          <a:cs typeface="Open Sans"/>
                          <a:sym typeface="Open Sans"/>
                        </a:rPr>
                        <a:t>Alt-Tag </a:t>
                      </a:r>
                      <a:r>
                        <a:rPr lang="en-US" sz="2300" dirty="0">
                          <a:solidFill>
                            <a:srgbClr val="525C65"/>
                          </a:solidFill>
                          <a:latin typeface="Open Sans"/>
                          <a:ea typeface="Open Sans"/>
                          <a:cs typeface="Open Sans"/>
                          <a:sym typeface="Open Sans"/>
                        </a:rPr>
                        <a:t>2</a:t>
                      </a:r>
                      <a:endParaRPr sz="23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lgn="ctr">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err="1">
                          <a:solidFill>
                            <a:srgbClr val="000000"/>
                          </a:solidFill>
                          <a:effectLst/>
                          <a:latin typeface="Arial"/>
                          <a:ea typeface="Arial"/>
                          <a:cs typeface="Arial"/>
                          <a:sym typeface="Arial"/>
                        </a:rPr>
                        <a:t>img</a:t>
                      </a:r>
                      <a:r>
                        <a:rPr lang="en-US" sz="1800" b="0" i="0" u="none" strike="noStrike" cap="none" dirty="0">
                          <a:solidFill>
                            <a:srgbClr val="000000"/>
                          </a:solidFill>
                          <a:effectLst/>
                          <a:latin typeface="Arial"/>
                          <a:ea typeface="Arial"/>
                          <a:cs typeface="Arial"/>
                          <a:sym typeface="Arial"/>
                        </a:rPr>
                        <a:t> </a:t>
                      </a:r>
                      <a:r>
                        <a:rPr lang="en-US" sz="1800" b="0" i="0" u="none" strike="noStrike" cap="none" dirty="0" err="1">
                          <a:solidFill>
                            <a:srgbClr val="000000"/>
                          </a:solidFill>
                          <a:effectLst/>
                          <a:latin typeface="Arial"/>
                          <a:ea typeface="Arial"/>
                          <a:cs typeface="Arial"/>
                          <a:sym typeface="Arial"/>
                        </a:rPr>
                        <a:t>src</a:t>
                      </a:r>
                      <a:r>
                        <a:rPr lang="en-US" sz="1800" b="0" i="0" u="none" strike="noStrike" cap="none" dirty="0">
                          <a:solidFill>
                            <a:srgbClr val="000000"/>
                          </a:solidFill>
                          <a:effectLst/>
                          <a:latin typeface="Arial"/>
                          <a:ea typeface="Arial"/>
                          <a:cs typeface="Arial"/>
                          <a:sym typeface="Arial"/>
                        </a:rPr>
                        <a:t>="</a:t>
                      </a:r>
                      <a:r>
                        <a:rPr lang="en-US" sz="1800" b="0" i="0" u="none" strike="noStrike" cap="none" dirty="0">
                          <a:solidFill>
                            <a:srgbClr val="000000"/>
                          </a:solidFill>
                          <a:effectLst/>
                          <a:latin typeface="Arial"/>
                          <a:ea typeface="Arial"/>
                          <a:cs typeface="Arial"/>
                          <a:sym typeface="Arial"/>
                          <a:hlinkClick r:id="rId4"/>
                        </a:rPr>
                        <a:t>/images/brand-refresh/mobile-</a:t>
                      </a:r>
                      <a:r>
                        <a:rPr lang="en-US" sz="1800" b="0" i="0" u="none" strike="noStrike" cap="none" dirty="0" err="1">
                          <a:solidFill>
                            <a:srgbClr val="000000"/>
                          </a:solidFill>
                          <a:effectLst/>
                          <a:latin typeface="Arial"/>
                          <a:ea typeface="Arial"/>
                          <a:cs typeface="Arial"/>
                          <a:sym typeface="Arial"/>
                          <a:hlinkClick r:id="rId4"/>
                        </a:rPr>
                        <a:t>open.svg</a:t>
                      </a:r>
                      <a:r>
                        <a:rPr lang="en-US" sz="1800" b="0" i="0" u="none" strike="noStrike" cap="none" dirty="0">
                          <a:solidFill>
                            <a:srgbClr val="000000"/>
                          </a:solidFill>
                          <a:effectLst/>
                          <a:latin typeface="Arial"/>
                          <a:ea typeface="Arial"/>
                          <a:cs typeface="Arial"/>
                          <a:sym typeface="Arial"/>
                        </a:rPr>
                        <a:t>" alt=""</a:t>
                      </a:r>
                      <a:endParaRPr sz="1800" dirty="0">
                        <a:solidFill>
                          <a:srgbClr val="525C65"/>
                        </a:solidFill>
                        <a:latin typeface="Open Sans"/>
                        <a:ea typeface="Open Sans"/>
                        <a:cs typeface="Open Sans"/>
                        <a:sym typeface="Open Sans"/>
                      </a:endParaRPr>
                    </a:p>
                  </a:txBody>
                  <a:tcPr marL="77700" marR="77700" marT="178775" marB="178775">
                    <a:lnL w="19050" cap="flat" cmpd="sng" algn="ctr">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344639045"/>
                  </a:ext>
                </a:extLst>
              </a:tr>
              <a:tr h="817200">
                <a:tc>
                  <a:txBody>
                    <a:bodyPr/>
                    <a:lstStyle/>
                    <a:p>
                      <a:pPr marL="0" lvl="0" indent="0" algn="l" rtl="0">
                        <a:spcBef>
                          <a:spcPts val="0"/>
                        </a:spcBef>
                        <a:spcAft>
                          <a:spcPts val="0"/>
                        </a:spcAft>
                        <a:buNone/>
                      </a:pPr>
                      <a:r>
                        <a:rPr lang="en" sz="2300" dirty="0">
                          <a:solidFill>
                            <a:srgbClr val="525C65"/>
                          </a:solidFill>
                          <a:latin typeface="Open Sans"/>
                          <a:ea typeface="Open Sans"/>
                          <a:cs typeface="Open Sans"/>
                          <a:sym typeface="Open Sans"/>
                        </a:rPr>
                        <a:t>Alt-Tag </a:t>
                      </a:r>
                      <a:r>
                        <a:rPr lang="en-US" sz="2300" dirty="0">
                          <a:solidFill>
                            <a:srgbClr val="525C65"/>
                          </a:solidFill>
                          <a:latin typeface="Open Sans"/>
                          <a:ea typeface="Open Sans"/>
                          <a:cs typeface="Open Sans"/>
                          <a:sym typeface="Open Sans"/>
                        </a:rPr>
                        <a:t>3</a:t>
                      </a:r>
                      <a:endParaRPr sz="23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lgn="ctr">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err="1">
                          <a:solidFill>
                            <a:srgbClr val="000000"/>
                          </a:solidFill>
                          <a:effectLst/>
                          <a:latin typeface="Arial"/>
                          <a:ea typeface="Arial"/>
                          <a:cs typeface="Arial"/>
                          <a:sym typeface="Arial"/>
                        </a:rPr>
                        <a:t>img</a:t>
                      </a:r>
                      <a:r>
                        <a:rPr lang="en-US" sz="1800" b="0" i="0" u="none" strike="noStrike" cap="none" dirty="0">
                          <a:solidFill>
                            <a:srgbClr val="000000"/>
                          </a:solidFill>
                          <a:effectLst/>
                          <a:latin typeface="Arial"/>
                          <a:ea typeface="Arial"/>
                          <a:cs typeface="Arial"/>
                          <a:sym typeface="Arial"/>
                        </a:rPr>
                        <a:t> class="_consumer-schools_schoolIcon__25KX1" </a:t>
                      </a:r>
                      <a:r>
                        <a:rPr lang="en-US" sz="1800" b="0" i="0" u="none" strike="noStrike" cap="none" dirty="0" err="1">
                          <a:solidFill>
                            <a:srgbClr val="000000"/>
                          </a:solidFill>
                          <a:effectLst/>
                          <a:latin typeface="Arial"/>
                          <a:ea typeface="Arial"/>
                          <a:cs typeface="Arial"/>
                          <a:sym typeface="Arial"/>
                        </a:rPr>
                        <a:t>src</a:t>
                      </a:r>
                      <a:r>
                        <a:rPr lang="en-US" sz="1800" b="0" i="0" u="none" strike="noStrike" cap="none" dirty="0">
                          <a:solidFill>
                            <a:srgbClr val="000000"/>
                          </a:solidFill>
                          <a:effectLst/>
                          <a:latin typeface="Arial"/>
                          <a:ea typeface="Arial"/>
                          <a:cs typeface="Arial"/>
                          <a:sym typeface="Arial"/>
                        </a:rPr>
                        <a:t>="</a:t>
                      </a:r>
                      <a:r>
                        <a:rPr lang="en-US" sz="1800" b="0" i="0" u="none" strike="noStrike" cap="none" dirty="0">
                          <a:solidFill>
                            <a:srgbClr val="000000"/>
                          </a:solidFill>
                          <a:effectLst/>
                          <a:latin typeface="Arial"/>
                          <a:ea typeface="Arial"/>
                          <a:cs typeface="Arial"/>
                          <a:sym typeface="Arial"/>
                          <a:hlinkClick r:id="rId5"/>
                        </a:rPr>
                        <a:t>/images/brand-refresh/school-icons/</a:t>
                      </a:r>
                      <a:r>
                        <a:rPr lang="en-US" sz="1800" b="0" i="0" u="none" strike="noStrike" cap="none" dirty="0" err="1">
                          <a:solidFill>
                            <a:srgbClr val="000000"/>
                          </a:solidFill>
                          <a:effectLst/>
                          <a:latin typeface="Arial"/>
                          <a:ea typeface="Arial"/>
                          <a:cs typeface="Arial"/>
                          <a:sym typeface="Arial"/>
                          <a:hlinkClick r:id="rId5"/>
                        </a:rPr>
                        <a:t>ai.svg</a:t>
                      </a:r>
                      <a:r>
                        <a:rPr lang="en-US" sz="1800" b="0" i="0" u="none" strike="noStrike" cap="none" dirty="0" err="1">
                          <a:solidFill>
                            <a:srgbClr val="000000"/>
                          </a:solidFill>
                          <a:effectLst/>
                          <a:latin typeface="Arial"/>
                          <a:ea typeface="Arial"/>
                          <a:cs typeface="Arial"/>
                          <a:sym typeface="Arial"/>
                        </a:rPr>
                        <a:t>“alt</a:t>
                      </a:r>
                      <a:r>
                        <a:rPr lang="en-US" sz="1800" b="0" i="0" u="none" strike="noStrike" cap="none" dirty="0">
                          <a:solidFill>
                            <a:srgbClr val="000000"/>
                          </a:solidFill>
                          <a:effectLst/>
                          <a:latin typeface="Arial"/>
                          <a:ea typeface="Arial"/>
                          <a:cs typeface="Arial"/>
                          <a:sym typeface="Arial"/>
                        </a:rPr>
                        <a:t>=""</a:t>
                      </a:r>
                      <a:endParaRPr sz="1800" dirty="0">
                        <a:solidFill>
                          <a:srgbClr val="525C65"/>
                        </a:solidFill>
                        <a:latin typeface="Open Sans"/>
                        <a:ea typeface="Open Sans"/>
                        <a:cs typeface="Open Sans"/>
                        <a:sym typeface="Open Sans"/>
                      </a:endParaRPr>
                    </a:p>
                  </a:txBody>
                  <a:tcPr marL="77700" marR="77700" marT="178775" marB="178775">
                    <a:lnL w="19050" cap="flat" cmpd="sng" algn="ctr">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336765138"/>
                  </a:ext>
                </a:extLst>
              </a:tr>
              <a:tr h="817200">
                <a:tc>
                  <a:txBody>
                    <a:bodyPr/>
                    <a:lstStyle/>
                    <a:p>
                      <a:pPr marL="0" lvl="0" indent="0" algn="l" rtl="0">
                        <a:spcBef>
                          <a:spcPts val="0"/>
                        </a:spcBef>
                        <a:spcAft>
                          <a:spcPts val="0"/>
                        </a:spcAft>
                        <a:buNone/>
                      </a:pPr>
                      <a:r>
                        <a:rPr lang="en" sz="2300" dirty="0">
                          <a:solidFill>
                            <a:srgbClr val="525C65"/>
                          </a:solidFill>
                          <a:latin typeface="Open Sans"/>
                          <a:ea typeface="Open Sans"/>
                          <a:cs typeface="Open Sans"/>
                          <a:sym typeface="Open Sans"/>
                        </a:rPr>
                        <a:t>Alt-Tag </a:t>
                      </a:r>
                      <a:r>
                        <a:rPr lang="en-US" sz="2300" dirty="0">
                          <a:solidFill>
                            <a:srgbClr val="525C65"/>
                          </a:solidFill>
                          <a:latin typeface="Open Sans"/>
                          <a:ea typeface="Open Sans"/>
                          <a:cs typeface="Open Sans"/>
                          <a:sym typeface="Open Sans"/>
                        </a:rPr>
                        <a:t>4</a:t>
                      </a:r>
                      <a:endParaRPr sz="23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lgn="ctr">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err="1">
                          <a:solidFill>
                            <a:srgbClr val="000000"/>
                          </a:solidFill>
                          <a:effectLst/>
                          <a:latin typeface="Bahnschrift" panose="020B0502040204020203" pitchFamily="34" charset="0"/>
                          <a:ea typeface="Arial"/>
                          <a:cs typeface="Arial"/>
                          <a:sym typeface="Arial"/>
                        </a:rPr>
                        <a:t>img</a:t>
                      </a:r>
                      <a:r>
                        <a:rPr lang="en-US" sz="1800" b="0" i="0" u="none" strike="noStrike" cap="none" dirty="0">
                          <a:solidFill>
                            <a:srgbClr val="000000"/>
                          </a:solidFill>
                          <a:effectLst/>
                          <a:latin typeface="Bahnschrift" panose="020B0502040204020203" pitchFamily="34" charset="0"/>
                          <a:ea typeface="Arial"/>
                          <a:cs typeface="Arial"/>
                          <a:sym typeface="Arial"/>
                        </a:rPr>
                        <a:t> class="_consumer-schools_schoolIcon__25KX1" </a:t>
                      </a:r>
                      <a:r>
                        <a:rPr lang="en-US" sz="1800" b="0" i="0" u="none" strike="noStrike" cap="none" dirty="0" err="1">
                          <a:solidFill>
                            <a:srgbClr val="000000"/>
                          </a:solidFill>
                          <a:effectLst/>
                          <a:latin typeface="Bahnschrift" panose="020B0502040204020203" pitchFamily="34" charset="0"/>
                          <a:ea typeface="Arial"/>
                          <a:cs typeface="Arial"/>
                          <a:sym typeface="Arial"/>
                        </a:rPr>
                        <a:t>src</a:t>
                      </a:r>
                      <a:r>
                        <a:rPr lang="en-US" sz="1800" b="0" i="0" u="none" strike="noStrike" cap="none" dirty="0">
                          <a:solidFill>
                            <a:srgbClr val="000000"/>
                          </a:solidFill>
                          <a:effectLst/>
                          <a:latin typeface="Bahnschrift" panose="020B0502040204020203" pitchFamily="34" charset="0"/>
                          <a:ea typeface="Arial"/>
                          <a:cs typeface="Arial"/>
                          <a:sym typeface="Arial"/>
                        </a:rPr>
                        <a:t>="</a:t>
                      </a:r>
                      <a:r>
                        <a:rPr lang="en-US" sz="1800" b="0" i="0" u="none" strike="noStrike" cap="none" dirty="0">
                          <a:solidFill>
                            <a:srgbClr val="000000"/>
                          </a:solidFill>
                          <a:effectLst/>
                          <a:latin typeface="Bahnschrift" panose="020B0502040204020203" pitchFamily="34" charset="0"/>
                          <a:ea typeface="Arial"/>
                          <a:cs typeface="Arial"/>
                          <a:sym typeface="Arial"/>
                          <a:hlinkClick r:id="rId6"/>
                        </a:rPr>
                        <a:t>/images/brand-refresh/school-icons/autonomous-</a:t>
                      </a:r>
                      <a:r>
                        <a:rPr lang="en-US" sz="1800" b="0" i="0" u="none" strike="noStrike" cap="none" dirty="0" err="1">
                          <a:solidFill>
                            <a:srgbClr val="000000"/>
                          </a:solidFill>
                          <a:effectLst/>
                          <a:latin typeface="Bahnschrift" panose="020B0502040204020203" pitchFamily="34" charset="0"/>
                          <a:ea typeface="Arial"/>
                          <a:cs typeface="Arial"/>
                          <a:sym typeface="Arial"/>
                          <a:hlinkClick r:id="rId6"/>
                        </a:rPr>
                        <a:t>systems.svg</a:t>
                      </a:r>
                      <a:r>
                        <a:rPr lang="en-US" sz="1800" b="0" i="0" u="none" strike="noStrike" cap="none" dirty="0">
                          <a:solidFill>
                            <a:srgbClr val="000000"/>
                          </a:solidFill>
                          <a:effectLst/>
                          <a:latin typeface="Bahnschrift" panose="020B0502040204020203" pitchFamily="34" charset="0"/>
                          <a:ea typeface="Arial"/>
                          <a:cs typeface="Arial"/>
                          <a:sym typeface="Arial"/>
                        </a:rPr>
                        <a:t>" alt=""</a:t>
                      </a:r>
                      <a:endParaRPr sz="1800" dirty="0">
                        <a:solidFill>
                          <a:srgbClr val="525C65"/>
                        </a:solidFill>
                        <a:latin typeface="Bahnschrift" panose="020B0502040204020203" pitchFamily="34" charset="0"/>
                        <a:ea typeface="Open Sans"/>
                        <a:cs typeface="Open Sans"/>
                        <a:sym typeface="Open Sans"/>
                      </a:endParaRPr>
                    </a:p>
                  </a:txBody>
                  <a:tcPr marL="77700" marR="77700" marT="178775" marB="178775">
                    <a:lnL w="19050" cap="flat" cmpd="sng" algn="ctr">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2187803042"/>
                  </a:ext>
                </a:extLst>
              </a:tr>
              <a:tr h="817200">
                <a:tc>
                  <a:txBody>
                    <a:bodyPr/>
                    <a:lstStyle/>
                    <a:p>
                      <a:pPr marL="0" lvl="0" indent="0" algn="l" rtl="0">
                        <a:spcBef>
                          <a:spcPts val="0"/>
                        </a:spcBef>
                        <a:spcAft>
                          <a:spcPts val="0"/>
                        </a:spcAft>
                        <a:buNone/>
                      </a:pPr>
                      <a:r>
                        <a:rPr lang="en" sz="2300" dirty="0">
                          <a:solidFill>
                            <a:srgbClr val="525C65"/>
                          </a:solidFill>
                          <a:latin typeface="Open Sans"/>
                          <a:ea typeface="Open Sans"/>
                          <a:cs typeface="Open Sans"/>
                          <a:sym typeface="Open Sans"/>
                        </a:rPr>
                        <a:t>Alt-Tag </a:t>
                      </a:r>
                      <a:r>
                        <a:rPr lang="en-US" sz="2300" dirty="0">
                          <a:solidFill>
                            <a:srgbClr val="525C65"/>
                          </a:solidFill>
                          <a:latin typeface="Open Sans"/>
                          <a:ea typeface="Open Sans"/>
                          <a:cs typeface="Open Sans"/>
                          <a:sym typeface="Open Sans"/>
                        </a:rPr>
                        <a:t>5</a:t>
                      </a:r>
                      <a:endParaRPr sz="23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lgn="ctr">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a:solidFill>
                            <a:srgbClr val="000000"/>
                          </a:solidFill>
                          <a:effectLst/>
                          <a:latin typeface="Arial"/>
                          <a:ea typeface="Arial"/>
                          <a:cs typeface="Arial"/>
                          <a:sym typeface="Arial"/>
                        </a:rPr>
                        <a:t>&lt;</a:t>
                      </a:r>
                      <a:r>
                        <a:rPr lang="en-US" sz="1800" b="0" i="0" u="none" strike="noStrike" cap="none" dirty="0" err="1">
                          <a:solidFill>
                            <a:srgbClr val="000000"/>
                          </a:solidFill>
                          <a:effectLst/>
                          <a:latin typeface="Arial"/>
                          <a:ea typeface="Arial"/>
                          <a:cs typeface="Arial"/>
                          <a:sym typeface="Arial"/>
                        </a:rPr>
                        <a:t>img</a:t>
                      </a:r>
                      <a:r>
                        <a:rPr lang="en-US" sz="1800" b="0" i="0" u="none" strike="noStrike" cap="none" dirty="0">
                          <a:solidFill>
                            <a:srgbClr val="000000"/>
                          </a:solidFill>
                          <a:effectLst/>
                          <a:latin typeface="Arial"/>
                          <a:ea typeface="Arial"/>
                          <a:cs typeface="Arial"/>
                          <a:sym typeface="Arial"/>
                        </a:rPr>
                        <a:t> class="_consumer-schools_schoolIcon__25KX1" </a:t>
                      </a:r>
                      <a:r>
                        <a:rPr lang="en-US" sz="1800" b="0" i="0" u="none" strike="noStrike" cap="none" dirty="0" err="1">
                          <a:solidFill>
                            <a:srgbClr val="000000"/>
                          </a:solidFill>
                          <a:effectLst/>
                          <a:latin typeface="Arial"/>
                          <a:ea typeface="Arial"/>
                          <a:cs typeface="Arial"/>
                          <a:sym typeface="Arial"/>
                        </a:rPr>
                        <a:t>src</a:t>
                      </a:r>
                      <a:r>
                        <a:rPr lang="en-US" sz="1800" b="0" i="0" u="none" strike="noStrike" cap="none" dirty="0">
                          <a:solidFill>
                            <a:srgbClr val="000000"/>
                          </a:solidFill>
                          <a:effectLst/>
                          <a:latin typeface="Arial"/>
                          <a:ea typeface="Arial"/>
                          <a:cs typeface="Arial"/>
                          <a:sym typeface="Arial"/>
                        </a:rPr>
                        <a:t>="</a:t>
                      </a:r>
                      <a:r>
                        <a:rPr lang="en-US" sz="1800" b="0" i="0" u="none" strike="noStrike" cap="none" dirty="0">
                          <a:solidFill>
                            <a:srgbClr val="000000"/>
                          </a:solidFill>
                          <a:effectLst/>
                          <a:latin typeface="Arial"/>
                          <a:ea typeface="Arial"/>
                          <a:cs typeface="Arial"/>
                          <a:sym typeface="Arial"/>
                          <a:hlinkClick r:id="rId7"/>
                        </a:rPr>
                        <a:t>/images/brand-refresh/school-icons/cloud-</a:t>
                      </a:r>
                      <a:r>
                        <a:rPr lang="en-US" sz="1800" b="0" i="0" u="none" strike="noStrike" cap="none" dirty="0" err="1">
                          <a:solidFill>
                            <a:srgbClr val="000000"/>
                          </a:solidFill>
                          <a:effectLst/>
                          <a:latin typeface="Arial"/>
                          <a:ea typeface="Arial"/>
                          <a:cs typeface="Arial"/>
                          <a:sym typeface="Arial"/>
                          <a:hlinkClick r:id="rId7"/>
                        </a:rPr>
                        <a:t>computing.svg</a:t>
                      </a:r>
                      <a:r>
                        <a:rPr lang="en-US" sz="1800" b="0" i="0" u="none" strike="noStrike" cap="none" dirty="0">
                          <a:solidFill>
                            <a:srgbClr val="000000"/>
                          </a:solidFill>
                          <a:effectLst/>
                          <a:latin typeface="Arial"/>
                          <a:ea typeface="Arial"/>
                          <a:cs typeface="Arial"/>
                          <a:sym typeface="Arial"/>
                        </a:rPr>
                        <a:t>" alt=""</a:t>
                      </a:r>
                      <a:endParaRPr sz="1800" dirty="0">
                        <a:solidFill>
                          <a:srgbClr val="525C65"/>
                        </a:solidFill>
                        <a:latin typeface="Open Sans"/>
                        <a:ea typeface="Open Sans"/>
                        <a:cs typeface="Open Sans"/>
                        <a:sym typeface="Open Sans"/>
                      </a:endParaRPr>
                    </a:p>
                  </a:txBody>
                  <a:tcPr marL="77700" marR="77700" marT="178775" marB="178775">
                    <a:lnL w="19050" cap="flat" cmpd="sng" algn="ctr">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56518599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aphicFrame>
        <p:nvGraphicFramePr>
          <p:cNvPr id="188" name="Google Shape;188;p47"/>
          <p:cNvGraphicFramePr/>
          <p:nvPr>
            <p:extLst>
              <p:ext uri="{D42A27DB-BD31-4B8C-83A1-F6EECF244321}">
                <p14:modId xmlns:p14="http://schemas.microsoft.com/office/powerpoint/2010/main" val="1007749493"/>
              </p:ext>
            </p:extLst>
          </p:nvPr>
        </p:nvGraphicFramePr>
        <p:xfrm>
          <a:off x="0" y="334417"/>
          <a:ext cx="7772399" cy="9872460"/>
        </p:xfrm>
        <a:graphic>
          <a:graphicData uri="http://schemas.openxmlformats.org/drawingml/2006/table">
            <a:tbl>
              <a:tblPr>
                <a:noFill/>
                <a:tableStyleId>{91B937ED-C6EF-4942-9DA8-D88E42B632BE}</a:tableStyleId>
              </a:tblPr>
              <a:tblGrid>
                <a:gridCol w="1860306">
                  <a:extLst>
                    <a:ext uri="{9D8B030D-6E8A-4147-A177-3AD203B41FA5}">
                      <a16:colId xmlns:a16="http://schemas.microsoft.com/office/drawing/2014/main" val="20000"/>
                    </a:ext>
                  </a:extLst>
                </a:gridCol>
                <a:gridCol w="5912093">
                  <a:extLst>
                    <a:ext uri="{9D8B030D-6E8A-4147-A177-3AD203B41FA5}">
                      <a16:colId xmlns:a16="http://schemas.microsoft.com/office/drawing/2014/main" val="20001"/>
                    </a:ext>
                  </a:extLst>
                </a:gridCol>
              </a:tblGrid>
              <a:tr h="1222152">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url: </a:t>
                      </a:r>
                      <a:r>
                        <a:rPr lang="en-US" sz="2000" dirty="0" err="1"/>
                        <a:t>view-source:https</a:t>
                      </a:r>
                      <a:r>
                        <a:rPr lang="en-US" sz="2000" dirty="0"/>
                        <a:t>://www.udacity.com/course/digital-marketing-nanodegree--nd018  </a:t>
                      </a:r>
                    </a:p>
                    <a:p>
                      <a:pPr marL="0" lvl="0" indent="0" algn="l" rtl="0">
                        <a:spcBef>
                          <a:spcPts val="0"/>
                        </a:spcBef>
                        <a:spcAft>
                          <a:spcPts val="0"/>
                        </a:spcAft>
                        <a:buNone/>
                      </a:pPr>
                      <a:endParaRPr sz="20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680348">
                <a:tc gridSpan="2">
                  <a:txBody>
                    <a:bodyPr/>
                    <a:lstStyle/>
                    <a:p>
                      <a:pPr marL="0" lvl="0" indent="0" algn="ctr" rtl="0">
                        <a:spcBef>
                          <a:spcPts val="0"/>
                        </a:spcBef>
                        <a:spcAft>
                          <a:spcPts val="0"/>
                        </a:spcAft>
                        <a:buNone/>
                      </a:pPr>
                      <a:r>
                        <a:rPr lang="en" sz="2300" dirty="0">
                          <a:solidFill>
                            <a:schemeClr val="lt1"/>
                          </a:solidFill>
                          <a:latin typeface="Open Sans"/>
                          <a:ea typeface="Open Sans"/>
                          <a:cs typeface="Open Sans"/>
                          <a:sym typeface="Open Sans"/>
                        </a:rPr>
                        <a:t>Revision</a:t>
                      </a:r>
                      <a:endParaRPr sz="2700" dirty="0">
                        <a:solidFill>
                          <a:schemeClr val="lt1"/>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solidFill>
                      <a:srgbClr val="93E3BB"/>
                    </a:solidFill>
                  </a:tcPr>
                </a:tc>
                <a:tc hMerge="1">
                  <a:txBody>
                    <a:bodyPr/>
                    <a:lstStyle/>
                    <a:p>
                      <a:endParaRPr lang="en-US"/>
                    </a:p>
                  </a:txBody>
                  <a:tcPr/>
                </a:tc>
                <a:extLst>
                  <a:ext uri="{0D108BD9-81ED-4DB2-BD59-A6C34878D82A}">
                    <a16:rowId xmlns:a16="http://schemas.microsoft.com/office/drawing/2014/main" val="10001"/>
                  </a:ext>
                </a:extLst>
              </a:tr>
              <a:tr h="777958">
                <a:tc>
                  <a:txBody>
                    <a:bodyPr/>
                    <a:lstStyle/>
                    <a:p>
                      <a:pPr marL="0" lvl="0" indent="0" algn="l" rtl="0">
                        <a:spcBef>
                          <a:spcPts val="0"/>
                        </a:spcBef>
                        <a:spcAft>
                          <a:spcPts val="0"/>
                        </a:spcAft>
                        <a:buNone/>
                      </a:pPr>
                      <a:r>
                        <a:rPr lang="en" sz="2300">
                          <a:solidFill>
                            <a:srgbClr val="525C65"/>
                          </a:solidFill>
                          <a:latin typeface="Open Sans"/>
                          <a:ea typeface="Open Sans"/>
                          <a:cs typeface="Open Sans"/>
                          <a:sym typeface="Open Sans"/>
                        </a:rPr>
                        <a:t>Title Tag</a:t>
                      </a:r>
                      <a:endParaRPr sz="230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a:solidFill>
                            <a:srgbClr val="000000"/>
                          </a:solidFill>
                          <a:effectLst/>
                          <a:latin typeface="Arial"/>
                          <a:ea typeface="Arial"/>
                          <a:cs typeface="Arial"/>
                          <a:sym typeface="Arial"/>
                        </a:rPr>
                        <a:t>Online Digital Marketing Course</a:t>
                      </a:r>
                      <a:endParaRPr sz="18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0002"/>
                  </a:ext>
                </a:extLst>
              </a:tr>
              <a:tr h="1384969">
                <a:tc>
                  <a:txBody>
                    <a:bodyPr/>
                    <a:lstStyle/>
                    <a:p>
                      <a:pPr marL="0" lvl="0" indent="0" algn="l" rtl="0">
                        <a:spcBef>
                          <a:spcPts val="0"/>
                        </a:spcBef>
                        <a:spcAft>
                          <a:spcPts val="0"/>
                        </a:spcAft>
                        <a:buNone/>
                      </a:pPr>
                      <a:r>
                        <a:rPr lang="en" sz="2300">
                          <a:solidFill>
                            <a:srgbClr val="525C65"/>
                          </a:solidFill>
                          <a:latin typeface="Open Sans"/>
                          <a:ea typeface="Open Sans"/>
                          <a:cs typeface="Open Sans"/>
                          <a:sym typeface="Open Sans"/>
                        </a:rPr>
                        <a:t>Meta-</a:t>
                      </a:r>
                      <a:endParaRPr sz="2300">
                        <a:solidFill>
                          <a:srgbClr val="525C65"/>
                        </a:solidFill>
                        <a:latin typeface="Open Sans"/>
                        <a:ea typeface="Open Sans"/>
                        <a:cs typeface="Open Sans"/>
                        <a:sym typeface="Open Sans"/>
                      </a:endParaRPr>
                    </a:p>
                    <a:p>
                      <a:pPr marL="0" lvl="0" indent="0" algn="l" rtl="0">
                        <a:spcBef>
                          <a:spcPts val="0"/>
                        </a:spcBef>
                        <a:spcAft>
                          <a:spcPts val="0"/>
                        </a:spcAft>
                        <a:buNone/>
                      </a:pPr>
                      <a:r>
                        <a:rPr lang="en" sz="2300">
                          <a:solidFill>
                            <a:srgbClr val="525C65"/>
                          </a:solidFill>
                          <a:latin typeface="Open Sans"/>
                          <a:ea typeface="Open Sans"/>
                          <a:cs typeface="Open Sans"/>
                          <a:sym typeface="Open Sans"/>
                        </a:rPr>
                        <a:t>Description</a:t>
                      </a:r>
                      <a:endParaRPr sz="230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a:solidFill>
                            <a:srgbClr val="000000"/>
                          </a:solidFill>
                          <a:effectLst/>
                          <a:latin typeface="Arial"/>
                          <a:ea typeface="Arial"/>
                          <a:cs typeface="Arial"/>
                          <a:sym typeface="Arial"/>
                        </a:rPr>
                        <a:t>Udacity digital marketing online course will teach you SEO, SEM, Google Ads, Email Marketing and Affiliate tactics to maximize traffic and improve online visibility</a:t>
                      </a:r>
                      <a:endParaRPr sz="18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0003"/>
                  </a:ext>
                </a:extLst>
              </a:tr>
              <a:tr h="870712">
                <a:tc>
                  <a:txBody>
                    <a:bodyPr/>
                    <a:lstStyle/>
                    <a:p>
                      <a:pPr marL="0" lvl="0" indent="0" algn="l" rtl="0">
                        <a:spcBef>
                          <a:spcPts val="0"/>
                        </a:spcBef>
                        <a:spcAft>
                          <a:spcPts val="0"/>
                        </a:spcAft>
                        <a:buNone/>
                      </a:pPr>
                      <a:r>
                        <a:rPr lang="en" sz="2300" dirty="0">
                          <a:solidFill>
                            <a:srgbClr val="525C65"/>
                          </a:solidFill>
                          <a:latin typeface="Open Sans"/>
                          <a:ea typeface="Open Sans"/>
                          <a:cs typeface="Open Sans"/>
                          <a:sym typeface="Open Sans"/>
                        </a:rPr>
                        <a:t>Alt-Tag 1</a:t>
                      </a:r>
                      <a:endParaRPr sz="23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err="1">
                          <a:solidFill>
                            <a:srgbClr val="000000"/>
                          </a:solidFill>
                          <a:effectLst/>
                          <a:latin typeface="Arial"/>
                          <a:ea typeface="Arial"/>
                          <a:cs typeface="Arial"/>
                          <a:sym typeface="Arial"/>
                        </a:rPr>
                        <a:t>img</a:t>
                      </a:r>
                      <a:r>
                        <a:rPr lang="en-US" sz="1800" b="0" i="0" u="none" strike="noStrike" cap="none" dirty="0">
                          <a:solidFill>
                            <a:srgbClr val="000000"/>
                          </a:solidFill>
                          <a:effectLst/>
                          <a:latin typeface="Arial"/>
                          <a:ea typeface="Arial"/>
                          <a:cs typeface="Arial"/>
                          <a:sym typeface="Arial"/>
                        </a:rPr>
                        <a:t> class="wordmark_logo__2xZEi" </a:t>
                      </a:r>
                      <a:r>
                        <a:rPr lang="en-US" sz="1800" b="0" i="0" u="none" strike="noStrike" cap="none" dirty="0" err="1">
                          <a:solidFill>
                            <a:srgbClr val="000000"/>
                          </a:solidFill>
                          <a:effectLst/>
                          <a:latin typeface="Arial"/>
                          <a:ea typeface="Arial"/>
                          <a:cs typeface="Arial"/>
                          <a:sym typeface="Arial"/>
                        </a:rPr>
                        <a:t>src</a:t>
                      </a:r>
                      <a:r>
                        <a:rPr lang="en-US" sz="1800" b="0" i="0" u="none" strike="noStrike" cap="none" dirty="0">
                          <a:solidFill>
                            <a:srgbClr val="000000"/>
                          </a:solidFill>
                          <a:effectLst/>
                          <a:latin typeface="Arial"/>
                          <a:ea typeface="Arial"/>
                          <a:cs typeface="Arial"/>
                          <a:sym typeface="Arial"/>
                        </a:rPr>
                        <a:t>="</a:t>
                      </a:r>
                      <a:r>
                        <a:rPr lang="en-US" sz="1800" b="0" i="0" u="none" strike="noStrike" cap="none" dirty="0">
                          <a:solidFill>
                            <a:srgbClr val="000000"/>
                          </a:solidFill>
                          <a:effectLst/>
                          <a:latin typeface="Arial"/>
                          <a:ea typeface="Arial"/>
                          <a:cs typeface="Arial"/>
                          <a:sym typeface="Arial"/>
                          <a:hlinkClick r:id="rId3"/>
                        </a:rPr>
                        <a:t>/images/</a:t>
                      </a:r>
                      <a:r>
                        <a:rPr lang="en-US" sz="1800" b="0" i="0" u="none" strike="noStrike" cap="none" dirty="0" err="1">
                          <a:solidFill>
                            <a:srgbClr val="000000"/>
                          </a:solidFill>
                          <a:effectLst/>
                          <a:latin typeface="Arial"/>
                          <a:ea typeface="Arial"/>
                          <a:cs typeface="Arial"/>
                          <a:sym typeface="Arial"/>
                          <a:hlinkClick r:id="rId3"/>
                        </a:rPr>
                        <a:t>svgs</a:t>
                      </a:r>
                      <a:r>
                        <a:rPr lang="en-US" sz="1800" b="0" i="0" u="none" strike="noStrike" cap="none" dirty="0">
                          <a:solidFill>
                            <a:srgbClr val="000000"/>
                          </a:solidFill>
                          <a:effectLst/>
                          <a:latin typeface="Arial"/>
                          <a:ea typeface="Arial"/>
                          <a:cs typeface="Arial"/>
                          <a:sym typeface="Arial"/>
                          <a:hlinkClick r:id="rId3"/>
                        </a:rPr>
                        <a:t>/</a:t>
                      </a:r>
                      <a:r>
                        <a:rPr lang="en-US" sz="1800" b="0" i="0" u="none" strike="noStrike" cap="none" dirty="0" err="1">
                          <a:solidFill>
                            <a:srgbClr val="000000"/>
                          </a:solidFill>
                          <a:effectLst/>
                          <a:latin typeface="Arial"/>
                          <a:ea typeface="Arial"/>
                          <a:cs typeface="Arial"/>
                          <a:sym typeface="Arial"/>
                          <a:hlinkClick r:id="rId3"/>
                        </a:rPr>
                        <a:t>udacity-tt-logo.svg</a:t>
                      </a:r>
                      <a:r>
                        <a:rPr lang="en-US" sz="1800" b="0" i="0" u="none" strike="noStrike" cap="none" dirty="0">
                          <a:solidFill>
                            <a:srgbClr val="000000"/>
                          </a:solidFill>
                          <a:effectLst/>
                          <a:latin typeface="Arial"/>
                          <a:ea typeface="Arial"/>
                          <a:cs typeface="Arial"/>
                          <a:sym typeface="Arial"/>
                        </a:rPr>
                        <a:t>" alt=“logo”</a:t>
                      </a:r>
                      <a:endParaRPr sz="18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0004"/>
                  </a:ext>
                </a:extLst>
              </a:tr>
              <a:tr h="870712">
                <a:tc>
                  <a:txBody>
                    <a:bodyPr/>
                    <a:lstStyle/>
                    <a:p>
                      <a:pPr marL="0" lvl="0" indent="0" algn="l" rtl="0">
                        <a:spcBef>
                          <a:spcPts val="0"/>
                        </a:spcBef>
                        <a:spcAft>
                          <a:spcPts val="0"/>
                        </a:spcAft>
                        <a:buNone/>
                      </a:pPr>
                      <a:r>
                        <a:rPr lang="en" sz="2300" dirty="0">
                          <a:solidFill>
                            <a:srgbClr val="525C65"/>
                          </a:solidFill>
                          <a:latin typeface="Open Sans"/>
                          <a:ea typeface="Open Sans"/>
                          <a:cs typeface="Open Sans"/>
                          <a:sym typeface="Open Sans"/>
                        </a:rPr>
                        <a:t>Alt-Tag </a:t>
                      </a:r>
                      <a:r>
                        <a:rPr lang="en-US" sz="2300" dirty="0">
                          <a:solidFill>
                            <a:srgbClr val="525C65"/>
                          </a:solidFill>
                          <a:latin typeface="Open Sans"/>
                          <a:ea typeface="Open Sans"/>
                          <a:cs typeface="Open Sans"/>
                          <a:sym typeface="Open Sans"/>
                        </a:rPr>
                        <a:t>2</a:t>
                      </a:r>
                      <a:endParaRPr sz="23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lgn="ctr">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err="1">
                          <a:solidFill>
                            <a:srgbClr val="000000"/>
                          </a:solidFill>
                          <a:effectLst/>
                          <a:latin typeface="Arial"/>
                          <a:ea typeface="Arial"/>
                          <a:cs typeface="Arial"/>
                          <a:sym typeface="Arial"/>
                        </a:rPr>
                        <a:t>img</a:t>
                      </a:r>
                      <a:r>
                        <a:rPr lang="en-US" sz="1800" b="0" i="0" u="none" strike="noStrike" cap="none" dirty="0">
                          <a:solidFill>
                            <a:srgbClr val="000000"/>
                          </a:solidFill>
                          <a:effectLst/>
                          <a:latin typeface="Arial"/>
                          <a:ea typeface="Arial"/>
                          <a:cs typeface="Arial"/>
                          <a:sym typeface="Arial"/>
                        </a:rPr>
                        <a:t> </a:t>
                      </a:r>
                      <a:r>
                        <a:rPr lang="en-US" sz="1800" b="0" i="0" u="none" strike="noStrike" cap="none" dirty="0" err="1">
                          <a:solidFill>
                            <a:srgbClr val="000000"/>
                          </a:solidFill>
                          <a:effectLst/>
                          <a:latin typeface="Arial"/>
                          <a:ea typeface="Arial"/>
                          <a:cs typeface="Arial"/>
                          <a:sym typeface="Arial"/>
                        </a:rPr>
                        <a:t>src</a:t>
                      </a:r>
                      <a:r>
                        <a:rPr lang="en-US" sz="1800" b="0" i="0" u="none" strike="noStrike" cap="none" dirty="0">
                          <a:solidFill>
                            <a:srgbClr val="000000"/>
                          </a:solidFill>
                          <a:effectLst/>
                          <a:latin typeface="Arial"/>
                          <a:ea typeface="Arial"/>
                          <a:cs typeface="Arial"/>
                          <a:sym typeface="Arial"/>
                        </a:rPr>
                        <a:t>="</a:t>
                      </a:r>
                      <a:r>
                        <a:rPr lang="en-US" sz="1800" b="0" i="0" u="none" strike="noStrike" cap="none" dirty="0">
                          <a:solidFill>
                            <a:srgbClr val="000000"/>
                          </a:solidFill>
                          <a:effectLst/>
                          <a:latin typeface="Arial"/>
                          <a:ea typeface="Arial"/>
                          <a:cs typeface="Arial"/>
                          <a:sym typeface="Arial"/>
                          <a:hlinkClick r:id="rId4"/>
                        </a:rPr>
                        <a:t>/images/brand-refresh/mobile-</a:t>
                      </a:r>
                      <a:r>
                        <a:rPr lang="en-US" sz="1800" b="0" i="0" u="none" strike="noStrike" cap="none" dirty="0" err="1">
                          <a:solidFill>
                            <a:srgbClr val="000000"/>
                          </a:solidFill>
                          <a:effectLst/>
                          <a:latin typeface="Arial"/>
                          <a:ea typeface="Arial"/>
                          <a:cs typeface="Arial"/>
                          <a:sym typeface="Arial"/>
                          <a:hlinkClick r:id="rId4"/>
                        </a:rPr>
                        <a:t>open.svg</a:t>
                      </a:r>
                      <a:r>
                        <a:rPr lang="en-US" sz="1800" b="0" i="0" u="none" strike="noStrike" cap="none" dirty="0">
                          <a:solidFill>
                            <a:srgbClr val="000000"/>
                          </a:solidFill>
                          <a:effectLst/>
                          <a:latin typeface="Arial"/>
                          <a:ea typeface="Arial"/>
                          <a:cs typeface="Arial"/>
                          <a:sym typeface="Arial"/>
                        </a:rPr>
                        <a:t>" alt=“ open icon"</a:t>
                      </a:r>
                      <a:endParaRPr sz="1800" dirty="0">
                        <a:solidFill>
                          <a:srgbClr val="525C65"/>
                        </a:solidFill>
                        <a:latin typeface="Open Sans"/>
                        <a:ea typeface="Open Sans"/>
                        <a:cs typeface="Open Sans"/>
                        <a:sym typeface="Open Sans"/>
                      </a:endParaRPr>
                    </a:p>
                  </a:txBody>
                  <a:tcPr marL="77700" marR="77700" marT="178775" marB="178775">
                    <a:lnL w="19050" cap="flat" cmpd="sng" algn="ctr">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344639045"/>
                  </a:ext>
                </a:extLst>
              </a:tr>
              <a:tr h="1134292">
                <a:tc>
                  <a:txBody>
                    <a:bodyPr/>
                    <a:lstStyle/>
                    <a:p>
                      <a:pPr marL="0" lvl="0" indent="0" algn="l" rtl="0">
                        <a:spcBef>
                          <a:spcPts val="0"/>
                        </a:spcBef>
                        <a:spcAft>
                          <a:spcPts val="0"/>
                        </a:spcAft>
                        <a:buNone/>
                      </a:pPr>
                      <a:r>
                        <a:rPr lang="en" sz="2300" dirty="0">
                          <a:solidFill>
                            <a:srgbClr val="525C65"/>
                          </a:solidFill>
                          <a:latin typeface="Open Sans"/>
                          <a:ea typeface="Open Sans"/>
                          <a:cs typeface="Open Sans"/>
                          <a:sym typeface="Open Sans"/>
                        </a:rPr>
                        <a:t>Alt-Tag </a:t>
                      </a:r>
                      <a:r>
                        <a:rPr lang="en-US" sz="2300" dirty="0">
                          <a:solidFill>
                            <a:srgbClr val="525C65"/>
                          </a:solidFill>
                          <a:latin typeface="Open Sans"/>
                          <a:ea typeface="Open Sans"/>
                          <a:cs typeface="Open Sans"/>
                          <a:sym typeface="Open Sans"/>
                        </a:rPr>
                        <a:t>3</a:t>
                      </a:r>
                      <a:endParaRPr sz="23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lgn="ctr">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err="1">
                          <a:solidFill>
                            <a:srgbClr val="000000"/>
                          </a:solidFill>
                          <a:effectLst/>
                          <a:latin typeface="Arial"/>
                          <a:ea typeface="Arial"/>
                          <a:cs typeface="Arial"/>
                          <a:sym typeface="Arial"/>
                        </a:rPr>
                        <a:t>img</a:t>
                      </a:r>
                      <a:r>
                        <a:rPr lang="en-US" sz="1800" b="0" i="0" u="none" strike="noStrike" cap="none" dirty="0">
                          <a:solidFill>
                            <a:srgbClr val="000000"/>
                          </a:solidFill>
                          <a:effectLst/>
                          <a:latin typeface="Arial"/>
                          <a:ea typeface="Arial"/>
                          <a:cs typeface="Arial"/>
                          <a:sym typeface="Arial"/>
                        </a:rPr>
                        <a:t> class="_consumer-schools_schoolIcon__25KX1" </a:t>
                      </a:r>
                      <a:r>
                        <a:rPr lang="en-US" sz="1800" b="0" i="0" u="none" strike="noStrike" cap="none" dirty="0" err="1">
                          <a:solidFill>
                            <a:srgbClr val="000000"/>
                          </a:solidFill>
                          <a:effectLst/>
                          <a:latin typeface="Arial"/>
                          <a:ea typeface="Arial"/>
                          <a:cs typeface="Arial"/>
                          <a:sym typeface="Arial"/>
                        </a:rPr>
                        <a:t>src</a:t>
                      </a:r>
                      <a:r>
                        <a:rPr lang="en-US" sz="1800" b="0" i="0" u="none" strike="noStrike" cap="none" dirty="0">
                          <a:solidFill>
                            <a:srgbClr val="000000"/>
                          </a:solidFill>
                          <a:effectLst/>
                          <a:latin typeface="Arial"/>
                          <a:ea typeface="Arial"/>
                          <a:cs typeface="Arial"/>
                          <a:sym typeface="Arial"/>
                        </a:rPr>
                        <a:t>="</a:t>
                      </a:r>
                      <a:r>
                        <a:rPr lang="en-US" sz="1800" b="0" i="0" u="none" strike="noStrike" cap="none" dirty="0">
                          <a:solidFill>
                            <a:srgbClr val="000000"/>
                          </a:solidFill>
                          <a:effectLst/>
                          <a:latin typeface="Arial"/>
                          <a:ea typeface="Arial"/>
                          <a:cs typeface="Arial"/>
                          <a:sym typeface="Arial"/>
                          <a:hlinkClick r:id="rId5"/>
                        </a:rPr>
                        <a:t>/images/brand-refresh/school-icons/</a:t>
                      </a:r>
                      <a:r>
                        <a:rPr lang="en-US" sz="1800" b="0" i="0" u="none" strike="noStrike" cap="none" dirty="0" err="1">
                          <a:solidFill>
                            <a:srgbClr val="000000"/>
                          </a:solidFill>
                          <a:effectLst/>
                          <a:latin typeface="Arial"/>
                          <a:ea typeface="Arial"/>
                          <a:cs typeface="Arial"/>
                          <a:sym typeface="Arial"/>
                          <a:hlinkClick r:id="rId5"/>
                        </a:rPr>
                        <a:t>ai.svg</a:t>
                      </a:r>
                      <a:r>
                        <a:rPr lang="en-US" sz="1800" b="0" i="0" u="none" strike="noStrike" cap="none" dirty="0" err="1">
                          <a:solidFill>
                            <a:srgbClr val="000000"/>
                          </a:solidFill>
                          <a:effectLst/>
                          <a:latin typeface="Arial"/>
                          <a:ea typeface="Arial"/>
                          <a:cs typeface="Arial"/>
                          <a:sym typeface="Arial"/>
                        </a:rPr>
                        <a:t>“alt</a:t>
                      </a:r>
                      <a:r>
                        <a:rPr lang="en-US" sz="1800" b="0" i="0" u="none" strike="noStrike" cap="none" dirty="0">
                          <a:solidFill>
                            <a:srgbClr val="000000"/>
                          </a:solidFill>
                          <a:effectLst/>
                          <a:latin typeface="Arial"/>
                          <a:ea typeface="Arial"/>
                          <a:cs typeface="Arial"/>
                          <a:sym typeface="Arial"/>
                        </a:rPr>
                        <a:t>=“ ai"</a:t>
                      </a:r>
                      <a:endParaRPr sz="1800" dirty="0">
                        <a:solidFill>
                          <a:srgbClr val="525C65"/>
                        </a:solidFill>
                        <a:latin typeface="Open Sans"/>
                        <a:ea typeface="Open Sans"/>
                        <a:cs typeface="Open Sans"/>
                        <a:sym typeface="Open Sans"/>
                      </a:endParaRPr>
                    </a:p>
                  </a:txBody>
                  <a:tcPr marL="77700" marR="77700" marT="178775" marB="178775">
                    <a:lnL w="19050" cap="flat" cmpd="sng" algn="ctr">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336765138"/>
                  </a:ext>
                </a:extLst>
              </a:tr>
              <a:tr h="1397872">
                <a:tc>
                  <a:txBody>
                    <a:bodyPr/>
                    <a:lstStyle/>
                    <a:p>
                      <a:pPr marL="0" lvl="0" indent="0" algn="l" rtl="0">
                        <a:spcBef>
                          <a:spcPts val="0"/>
                        </a:spcBef>
                        <a:spcAft>
                          <a:spcPts val="0"/>
                        </a:spcAft>
                        <a:buNone/>
                      </a:pPr>
                      <a:r>
                        <a:rPr lang="en" sz="2300" dirty="0">
                          <a:solidFill>
                            <a:srgbClr val="525C65"/>
                          </a:solidFill>
                          <a:latin typeface="Open Sans"/>
                          <a:ea typeface="Open Sans"/>
                          <a:cs typeface="Open Sans"/>
                          <a:sym typeface="Open Sans"/>
                        </a:rPr>
                        <a:t>Alt-Tag </a:t>
                      </a:r>
                      <a:r>
                        <a:rPr lang="en-US" sz="2300" dirty="0">
                          <a:solidFill>
                            <a:srgbClr val="525C65"/>
                          </a:solidFill>
                          <a:latin typeface="Open Sans"/>
                          <a:ea typeface="Open Sans"/>
                          <a:cs typeface="Open Sans"/>
                          <a:sym typeface="Open Sans"/>
                        </a:rPr>
                        <a:t>4</a:t>
                      </a:r>
                      <a:endParaRPr sz="23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lgn="ctr">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err="1">
                          <a:solidFill>
                            <a:srgbClr val="000000"/>
                          </a:solidFill>
                          <a:effectLst/>
                          <a:latin typeface="Bahnschrift" panose="020B0502040204020203" pitchFamily="34" charset="0"/>
                          <a:ea typeface="Arial"/>
                          <a:cs typeface="Arial"/>
                          <a:sym typeface="Arial"/>
                        </a:rPr>
                        <a:t>img</a:t>
                      </a:r>
                      <a:r>
                        <a:rPr lang="en-US" sz="1800" b="0" i="0" u="none" strike="noStrike" cap="none" dirty="0">
                          <a:solidFill>
                            <a:srgbClr val="000000"/>
                          </a:solidFill>
                          <a:effectLst/>
                          <a:latin typeface="Bahnschrift" panose="020B0502040204020203" pitchFamily="34" charset="0"/>
                          <a:ea typeface="Arial"/>
                          <a:cs typeface="Arial"/>
                          <a:sym typeface="Arial"/>
                        </a:rPr>
                        <a:t> class="_consumer-schools_schoolIcon__25KX1" </a:t>
                      </a:r>
                      <a:r>
                        <a:rPr lang="en-US" sz="1800" b="0" i="0" u="none" strike="noStrike" cap="none" dirty="0" err="1">
                          <a:solidFill>
                            <a:srgbClr val="000000"/>
                          </a:solidFill>
                          <a:effectLst/>
                          <a:latin typeface="Bahnschrift" panose="020B0502040204020203" pitchFamily="34" charset="0"/>
                          <a:ea typeface="Arial"/>
                          <a:cs typeface="Arial"/>
                          <a:sym typeface="Arial"/>
                        </a:rPr>
                        <a:t>src</a:t>
                      </a:r>
                      <a:r>
                        <a:rPr lang="en-US" sz="1800" b="0" i="0" u="none" strike="noStrike" cap="none" dirty="0">
                          <a:solidFill>
                            <a:srgbClr val="000000"/>
                          </a:solidFill>
                          <a:effectLst/>
                          <a:latin typeface="Bahnschrift" panose="020B0502040204020203" pitchFamily="34" charset="0"/>
                          <a:ea typeface="Arial"/>
                          <a:cs typeface="Arial"/>
                          <a:sym typeface="Arial"/>
                        </a:rPr>
                        <a:t>="</a:t>
                      </a:r>
                      <a:r>
                        <a:rPr lang="en-US" sz="1800" b="0" i="0" u="none" strike="noStrike" cap="none" dirty="0">
                          <a:solidFill>
                            <a:srgbClr val="000000"/>
                          </a:solidFill>
                          <a:effectLst/>
                          <a:latin typeface="Bahnschrift" panose="020B0502040204020203" pitchFamily="34" charset="0"/>
                          <a:ea typeface="Arial"/>
                          <a:cs typeface="Arial"/>
                          <a:sym typeface="Arial"/>
                          <a:hlinkClick r:id="rId6"/>
                        </a:rPr>
                        <a:t>/images/brand-refresh/school-icons/autonomous-</a:t>
                      </a:r>
                      <a:r>
                        <a:rPr lang="en-US" sz="1800" b="0" i="0" u="none" strike="noStrike" cap="none" dirty="0" err="1">
                          <a:solidFill>
                            <a:srgbClr val="000000"/>
                          </a:solidFill>
                          <a:effectLst/>
                          <a:latin typeface="Bahnschrift" panose="020B0502040204020203" pitchFamily="34" charset="0"/>
                          <a:ea typeface="Arial"/>
                          <a:cs typeface="Arial"/>
                          <a:sym typeface="Arial"/>
                          <a:hlinkClick r:id="rId6"/>
                        </a:rPr>
                        <a:t>systems.svg</a:t>
                      </a:r>
                      <a:r>
                        <a:rPr lang="en-US" sz="1800" b="0" i="0" u="none" strike="noStrike" cap="none" dirty="0">
                          <a:solidFill>
                            <a:srgbClr val="000000"/>
                          </a:solidFill>
                          <a:effectLst/>
                          <a:latin typeface="Bahnschrift" panose="020B0502040204020203" pitchFamily="34" charset="0"/>
                          <a:ea typeface="Arial"/>
                          <a:cs typeface="Arial"/>
                          <a:sym typeface="Arial"/>
                        </a:rPr>
                        <a:t>" alt=“ autonomous icon"</a:t>
                      </a:r>
                      <a:endParaRPr sz="1800" dirty="0">
                        <a:solidFill>
                          <a:srgbClr val="525C65"/>
                        </a:solidFill>
                        <a:latin typeface="Bahnschrift" panose="020B0502040204020203" pitchFamily="34" charset="0"/>
                        <a:ea typeface="Open Sans"/>
                        <a:cs typeface="Open Sans"/>
                        <a:sym typeface="Open Sans"/>
                      </a:endParaRPr>
                    </a:p>
                  </a:txBody>
                  <a:tcPr marL="77700" marR="77700" marT="178775" marB="178775">
                    <a:lnL w="19050" cap="flat" cmpd="sng" algn="ctr">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2187803042"/>
                  </a:ext>
                </a:extLst>
              </a:tr>
              <a:tr h="1384969">
                <a:tc>
                  <a:txBody>
                    <a:bodyPr/>
                    <a:lstStyle/>
                    <a:p>
                      <a:pPr marL="0" lvl="0" indent="0" algn="l" rtl="0">
                        <a:spcBef>
                          <a:spcPts val="0"/>
                        </a:spcBef>
                        <a:spcAft>
                          <a:spcPts val="0"/>
                        </a:spcAft>
                        <a:buNone/>
                      </a:pPr>
                      <a:r>
                        <a:rPr lang="en" sz="2300" dirty="0">
                          <a:solidFill>
                            <a:srgbClr val="525C65"/>
                          </a:solidFill>
                          <a:latin typeface="Open Sans"/>
                          <a:ea typeface="Open Sans"/>
                          <a:cs typeface="Open Sans"/>
                          <a:sym typeface="Open Sans"/>
                        </a:rPr>
                        <a:t>Alt-Tag </a:t>
                      </a:r>
                      <a:r>
                        <a:rPr lang="en-US" sz="2300" dirty="0">
                          <a:solidFill>
                            <a:srgbClr val="525C65"/>
                          </a:solidFill>
                          <a:latin typeface="Open Sans"/>
                          <a:ea typeface="Open Sans"/>
                          <a:cs typeface="Open Sans"/>
                          <a:sym typeface="Open Sans"/>
                        </a:rPr>
                        <a:t>5</a:t>
                      </a:r>
                      <a:endParaRPr sz="23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lgn="ctr">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1800" b="0" i="0" u="none" strike="noStrike" cap="none" dirty="0">
                          <a:solidFill>
                            <a:srgbClr val="000000"/>
                          </a:solidFill>
                          <a:effectLst/>
                          <a:latin typeface="Arial"/>
                          <a:ea typeface="Arial"/>
                          <a:cs typeface="Arial"/>
                          <a:sym typeface="Arial"/>
                        </a:rPr>
                        <a:t>&lt;</a:t>
                      </a:r>
                      <a:r>
                        <a:rPr lang="en-US" sz="1800" b="0" i="0" u="none" strike="noStrike" cap="none" dirty="0" err="1">
                          <a:solidFill>
                            <a:srgbClr val="000000"/>
                          </a:solidFill>
                          <a:effectLst/>
                          <a:latin typeface="Arial"/>
                          <a:ea typeface="Arial"/>
                          <a:cs typeface="Arial"/>
                          <a:sym typeface="Arial"/>
                        </a:rPr>
                        <a:t>img</a:t>
                      </a:r>
                      <a:r>
                        <a:rPr lang="en-US" sz="1800" b="0" i="0" u="none" strike="noStrike" cap="none" dirty="0">
                          <a:solidFill>
                            <a:srgbClr val="000000"/>
                          </a:solidFill>
                          <a:effectLst/>
                          <a:latin typeface="Arial"/>
                          <a:ea typeface="Arial"/>
                          <a:cs typeface="Arial"/>
                          <a:sym typeface="Arial"/>
                        </a:rPr>
                        <a:t> class="_consumer-schools_schoolIcon__25KX1" </a:t>
                      </a:r>
                      <a:r>
                        <a:rPr lang="en-US" sz="1800" b="0" i="0" u="none" strike="noStrike" cap="none" dirty="0" err="1">
                          <a:solidFill>
                            <a:srgbClr val="000000"/>
                          </a:solidFill>
                          <a:effectLst/>
                          <a:latin typeface="Arial"/>
                          <a:ea typeface="Arial"/>
                          <a:cs typeface="Arial"/>
                          <a:sym typeface="Arial"/>
                        </a:rPr>
                        <a:t>src</a:t>
                      </a:r>
                      <a:r>
                        <a:rPr lang="en-US" sz="1800" b="0" i="0" u="none" strike="noStrike" cap="none" dirty="0">
                          <a:solidFill>
                            <a:srgbClr val="000000"/>
                          </a:solidFill>
                          <a:effectLst/>
                          <a:latin typeface="Arial"/>
                          <a:ea typeface="Arial"/>
                          <a:cs typeface="Arial"/>
                          <a:sym typeface="Arial"/>
                        </a:rPr>
                        <a:t>="</a:t>
                      </a:r>
                      <a:r>
                        <a:rPr lang="en-US" sz="1800" b="0" i="0" u="none" strike="noStrike" cap="none" dirty="0">
                          <a:solidFill>
                            <a:srgbClr val="000000"/>
                          </a:solidFill>
                          <a:effectLst/>
                          <a:latin typeface="Arial"/>
                          <a:ea typeface="Arial"/>
                          <a:cs typeface="Arial"/>
                          <a:sym typeface="Arial"/>
                          <a:hlinkClick r:id="rId7"/>
                        </a:rPr>
                        <a:t>/images/brand-refresh/school-icons/cloud-</a:t>
                      </a:r>
                      <a:r>
                        <a:rPr lang="en-US" sz="1800" b="0" i="0" u="none" strike="noStrike" cap="none" dirty="0" err="1">
                          <a:solidFill>
                            <a:srgbClr val="000000"/>
                          </a:solidFill>
                          <a:effectLst/>
                          <a:latin typeface="Arial"/>
                          <a:ea typeface="Arial"/>
                          <a:cs typeface="Arial"/>
                          <a:sym typeface="Arial"/>
                          <a:hlinkClick r:id="rId7"/>
                        </a:rPr>
                        <a:t>computing.svg</a:t>
                      </a:r>
                      <a:r>
                        <a:rPr lang="en-US" sz="1800" b="0" i="0" u="none" strike="noStrike" cap="none" dirty="0">
                          <a:solidFill>
                            <a:srgbClr val="000000"/>
                          </a:solidFill>
                          <a:effectLst/>
                          <a:latin typeface="Arial"/>
                          <a:ea typeface="Arial"/>
                          <a:cs typeface="Arial"/>
                          <a:sym typeface="Arial"/>
                        </a:rPr>
                        <a:t>" alt=“ cloud icon"</a:t>
                      </a:r>
                      <a:endParaRPr sz="1800" dirty="0">
                        <a:solidFill>
                          <a:srgbClr val="525C65"/>
                        </a:solidFill>
                        <a:latin typeface="Open Sans"/>
                        <a:ea typeface="Open Sans"/>
                        <a:cs typeface="Open Sans"/>
                        <a:sym typeface="Open Sans"/>
                      </a:endParaRPr>
                    </a:p>
                  </a:txBody>
                  <a:tcPr marL="77700" marR="77700" marT="178775" marB="178775">
                    <a:lnL w="19050" cap="flat" cmpd="sng" algn="ctr">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lgn="ctr">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565185991"/>
                  </a:ext>
                </a:extLst>
              </a:tr>
            </a:tbl>
          </a:graphicData>
        </a:graphic>
      </p:graphicFrame>
    </p:spTree>
    <p:extLst>
      <p:ext uri="{BB962C8B-B14F-4D97-AF65-F5344CB8AC3E}">
        <p14:creationId xmlns:p14="http://schemas.microsoft.com/office/powerpoint/2010/main" val="3548097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Suggested Blog Topics </a:t>
            </a:r>
            <a:endParaRPr/>
          </a:p>
        </p:txBody>
      </p:sp>
      <p:sp>
        <p:nvSpPr>
          <p:cNvPr id="194" name="Google Shape;194;p4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525C65"/>
                </a:solidFill>
                <a:highlight>
                  <a:srgbClr val="FFFFFF"/>
                </a:highlight>
              </a:rPr>
              <a:t>Write three Blog topics that incorporate the highest potential Keywords. Include a short summary </a:t>
            </a:r>
            <a:r>
              <a:rPr lang="en" sz="2000">
                <a:solidFill>
                  <a:srgbClr val="525C65"/>
                </a:solidFill>
                <a:highlight>
                  <a:schemeClr val="lt1"/>
                </a:highlight>
              </a:rPr>
              <a:t>(150 - 300 words max for each post) </a:t>
            </a:r>
            <a:r>
              <a:rPr lang="en" sz="2000">
                <a:solidFill>
                  <a:srgbClr val="525C65"/>
                </a:solidFill>
                <a:highlight>
                  <a:srgbClr val="FFFFFF"/>
                </a:highlight>
              </a:rPr>
              <a:t> as to why you chose those Keyword topics and what you might write about. </a:t>
            </a:r>
            <a:endParaRPr sz="2000">
              <a:solidFill>
                <a:srgbClr val="525C65"/>
              </a:solidFill>
              <a:highlight>
                <a:srgbClr val="FFFFFF"/>
              </a:highlight>
            </a:endParaRPr>
          </a:p>
          <a:p>
            <a:pPr marL="0" lvl="0" indent="0" algn="l" rtl="0">
              <a:spcBef>
                <a:spcPts val="1600"/>
              </a:spcBef>
              <a:spcAft>
                <a:spcPts val="0"/>
              </a:spcAft>
              <a:buNone/>
            </a:pPr>
            <a:r>
              <a:rPr lang="en" sz="2000">
                <a:solidFill>
                  <a:srgbClr val="525C65"/>
                </a:solidFill>
                <a:highlight>
                  <a:srgbClr val="FFFFFF"/>
                </a:highlight>
              </a:rPr>
              <a:t>Note that you don't have to write these blog posts, just a very brief summary </a:t>
            </a:r>
            <a:r>
              <a:rPr lang="en" sz="2000">
                <a:solidFill>
                  <a:srgbClr val="525C65"/>
                </a:solidFill>
                <a:highlight>
                  <a:schemeClr val="lt1"/>
                </a:highlight>
              </a:rPr>
              <a:t>(150 - 300 words max for each post)</a:t>
            </a:r>
            <a:r>
              <a:rPr lang="en" sz="2000">
                <a:solidFill>
                  <a:srgbClr val="525C65"/>
                </a:solidFill>
                <a:highlight>
                  <a:srgbClr val="FFFFFF"/>
                </a:highlight>
              </a:rPr>
              <a:t> and a motivation about why you think they would work. </a:t>
            </a:r>
            <a:endParaRPr sz="2000">
              <a:solidFill>
                <a:srgbClr val="525C65"/>
              </a:solidFill>
              <a:highlight>
                <a:srgbClr val="FFFFFF"/>
              </a:highlight>
            </a:endParaRPr>
          </a:p>
          <a:p>
            <a:pPr marL="0" lvl="0" indent="0" algn="l" rtl="0">
              <a:spcBef>
                <a:spcPts val="1600"/>
              </a:spcBef>
              <a:spcAft>
                <a:spcPts val="0"/>
              </a:spcAft>
              <a:buNone/>
            </a:pPr>
            <a:r>
              <a:rPr lang="en" sz="2000">
                <a:solidFill>
                  <a:srgbClr val="525C65"/>
                </a:solidFill>
                <a:highlight>
                  <a:srgbClr val="FFFFFF"/>
                </a:highlight>
              </a:rPr>
              <a:t>Topic 1 - short explanation </a:t>
            </a:r>
            <a:endParaRPr sz="2000">
              <a:solidFill>
                <a:srgbClr val="525C65"/>
              </a:solidFill>
              <a:highlight>
                <a:srgbClr val="FFFFFF"/>
              </a:highlight>
            </a:endParaRPr>
          </a:p>
          <a:p>
            <a:pPr marL="0" lvl="0" indent="0" algn="l" rtl="0">
              <a:spcBef>
                <a:spcPts val="1600"/>
              </a:spcBef>
              <a:spcAft>
                <a:spcPts val="0"/>
              </a:spcAft>
              <a:buNone/>
            </a:pPr>
            <a:r>
              <a:rPr lang="en" sz="2000">
                <a:solidFill>
                  <a:srgbClr val="525C65"/>
                </a:solidFill>
                <a:highlight>
                  <a:srgbClr val="FFFFFF"/>
                </a:highlight>
              </a:rPr>
              <a:t>Topic 2 - </a:t>
            </a:r>
            <a:r>
              <a:rPr lang="en" sz="2000">
                <a:solidFill>
                  <a:srgbClr val="525C65"/>
                </a:solidFill>
                <a:highlight>
                  <a:schemeClr val="lt1"/>
                </a:highlight>
              </a:rPr>
              <a:t>short explanation </a:t>
            </a:r>
            <a:endParaRPr sz="2000">
              <a:solidFill>
                <a:srgbClr val="525C65"/>
              </a:solidFill>
              <a:highlight>
                <a:srgbClr val="FFFFFF"/>
              </a:highlight>
            </a:endParaRPr>
          </a:p>
          <a:p>
            <a:pPr marL="0" lvl="0" indent="0" algn="l" rtl="0">
              <a:spcBef>
                <a:spcPts val="1600"/>
              </a:spcBef>
              <a:spcAft>
                <a:spcPts val="1600"/>
              </a:spcAft>
              <a:buNone/>
            </a:pPr>
            <a:r>
              <a:rPr lang="en" sz="2000">
                <a:solidFill>
                  <a:srgbClr val="525C65"/>
                </a:solidFill>
                <a:highlight>
                  <a:srgbClr val="FFFFFF"/>
                </a:highlight>
              </a:rPr>
              <a:t>Topic 3 - </a:t>
            </a:r>
            <a:r>
              <a:rPr lang="en" sz="2000">
                <a:solidFill>
                  <a:srgbClr val="525C65"/>
                </a:solidFill>
                <a:highlight>
                  <a:schemeClr val="lt1"/>
                </a:highlight>
              </a:rPr>
              <a:t>short explanation </a:t>
            </a:r>
            <a:endParaRPr sz="2000">
              <a:solidFill>
                <a:srgbClr val="525C65"/>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9E6D-9E7E-6944-DF03-2EB5E78E403C}"/>
              </a:ext>
            </a:extLst>
          </p:cNvPr>
          <p:cNvSpPr>
            <a:spLocks noGrp="1"/>
          </p:cNvSpPr>
          <p:nvPr>
            <p:ph type="title"/>
          </p:nvPr>
        </p:nvSpPr>
        <p:spPr>
          <a:xfrm>
            <a:off x="264900" y="0"/>
            <a:ext cx="7242600" cy="1119900"/>
          </a:xfrm>
        </p:spPr>
        <p:txBody>
          <a:bodyPr/>
          <a:lstStyle/>
          <a:p>
            <a:r>
              <a:rPr lang="en-US" dirty="0"/>
              <a:t>Blog One: An Overview of Digital Marketing</a:t>
            </a:r>
          </a:p>
        </p:txBody>
      </p:sp>
      <p:sp>
        <p:nvSpPr>
          <p:cNvPr id="3" name="Text Placeholder 2">
            <a:extLst>
              <a:ext uri="{FF2B5EF4-FFF2-40B4-BE49-F238E27FC236}">
                <a16:creationId xmlns:a16="http://schemas.microsoft.com/office/drawing/2014/main" id="{3CCC51DA-B958-39E5-7595-74346C47F6E4}"/>
              </a:ext>
            </a:extLst>
          </p:cNvPr>
          <p:cNvSpPr>
            <a:spLocks noGrp="1"/>
          </p:cNvSpPr>
          <p:nvPr>
            <p:ph type="body" idx="1"/>
          </p:nvPr>
        </p:nvSpPr>
        <p:spPr>
          <a:xfrm>
            <a:off x="0" y="1119900"/>
            <a:ext cx="7772400" cy="8938500"/>
          </a:xfrm>
        </p:spPr>
        <p:txBody>
          <a:bodyPr/>
          <a:lstStyle/>
          <a:p>
            <a:pPr marL="0" marR="0" indent="0">
              <a:lnSpc>
                <a:spcPct val="107000"/>
              </a:lnSpc>
              <a:spcBef>
                <a:spcPts val="0"/>
              </a:spcBef>
              <a:spcAft>
                <a:spcPts val="800"/>
              </a:spcAft>
              <a:buNone/>
            </a:pPr>
            <a:r>
              <a:rPr lang="en-US" sz="1600" dirty="0">
                <a:solidFill>
                  <a:srgbClr val="202124"/>
                </a:solidFill>
                <a:effectLst/>
                <a:latin typeface="+mn-lt"/>
                <a:ea typeface="Calibri" panose="020F0502020204030204" pitchFamily="34" charset="0"/>
                <a:cs typeface="Calibri" panose="020F0502020204030204" pitchFamily="34" charset="0"/>
              </a:rPr>
              <a:t>Digital marketing, also called online marketing, is </a:t>
            </a:r>
            <a:r>
              <a:rPr lang="en-US" sz="1600" dirty="0">
                <a:effectLst/>
                <a:latin typeface="+mn-lt"/>
                <a:ea typeface="Calibri" panose="020F0502020204030204" pitchFamily="34" charset="0"/>
                <a:cs typeface="Times New Roman" panose="02020603050405020304" pitchFamily="18" charset="0"/>
              </a:rPr>
              <a:t>the promotion of brands to connect with potential customers using the internet and other forms of digital communication.</a:t>
            </a:r>
          </a:p>
          <a:p>
            <a:pPr marL="0" marR="0" indent="0" fontAlgn="base">
              <a:spcBef>
                <a:spcPts val="1200"/>
              </a:spcBef>
              <a:spcAft>
                <a:spcPts val="1200"/>
              </a:spcAft>
              <a:buNone/>
            </a:pPr>
            <a:r>
              <a:rPr lang="en-US" sz="1600" dirty="0">
                <a:solidFill>
                  <a:srgbClr val="33475B"/>
                </a:solidFill>
                <a:effectLst/>
                <a:latin typeface="+mn-lt"/>
                <a:ea typeface="Times New Roman" panose="02020603050405020304" pitchFamily="18" charset="0"/>
              </a:rPr>
              <a:t>Simply put, digital marketing refers to all marketing efforts that occur on the internet. Businesses leverage digital channels such as search engines, social media, email, and other websites to connect with current and prospective customers. This also includes communication through text or multimedia messages.</a:t>
            </a:r>
            <a:endParaRPr lang="en-US" sz="1600" dirty="0">
              <a:effectLst/>
              <a:latin typeface="+mn-lt"/>
              <a:ea typeface="Times New Roman" panose="02020603050405020304" pitchFamily="18" charset="0"/>
            </a:endParaRPr>
          </a:p>
          <a:p>
            <a:pPr marL="0" marR="0" indent="0">
              <a:lnSpc>
                <a:spcPct val="107000"/>
              </a:lnSpc>
              <a:spcBef>
                <a:spcPts val="0"/>
              </a:spcBef>
              <a:spcAft>
                <a:spcPts val="800"/>
              </a:spcAft>
              <a:buNone/>
            </a:pPr>
            <a:r>
              <a:rPr lang="en-US" sz="1600" dirty="0">
                <a:solidFill>
                  <a:srgbClr val="33475B"/>
                </a:solidFill>
                <a:effectLst/>
                <a:latin typeface="+mn-lt"/>
                <a:ea typeface="Calibri" panose="020F0502020204030204" pitchFamily="34" charset="0"/>
                <a:cs typeface="Calibri" panose="020F0502020204030204" pitchFamily="34" charset="0"/>
              </a:rPr>
              <a:t>Digital marketing is vital for your business and brand awareness. It seems like every other brand has a website. And if they don't, they at least have a social media presence or digital ad strategy. Digital content and marketing is so common that consumers now expect and rely on it as a way to learn about brands.</a:t>
            </a:r>
            <a:endParaRPr lang="en-US" sz="1600" dirty="0">
              <a:effectLst/>
              <a:latin typeface="+mn-l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600" dirty="0">
                <a:effectLst/>
                <a:latin typeface="+mn-lt"/>
                <a:ea typeface="Calibri" panose="020F0502020204030204" pitchFamily="34" charset="0"/>
                <a:cs typeface="Calibri" panose="020F0502020204030204" pitchFamily="34" charset="0"/>
              </a:rPr>
              <a:t>There are various types of Digital Marketing: -</a:t>
            </a:r>
            <a:endParaRPr lang="en-US" sz="1600" dirty="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dirty="0">
                <a:effectLst/>
                <a:latin typeface="+mn-lt"/>
                <a:ea typeface="Calibri" panose="020F0502020204030204" pitchFamily="34" charset="0"/>
                <a:cs typeface="Calibri" panose="020F0502020204030204" pitchFamily="34" charset="0"/>
              </a:rPr>
              <a:t>Search Engine Optimization</a:t>
            </a:r>
            <a:endParaRPr lang="en-US" sz="1600" dirty="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dirty="0">
                <a:effectLst/>
                <a:latin typeface="+mn-lt"/>
                <a:ea typeface="Calibri" panose="020F0502020204030204" pitchFamily="34" charset="0"/>
                <a:cs typeface="Calibri" panose="020F0502020204030204" pitchFamily="34" charset="0"/>
              </a:rPr>
              <a:t>Social Media Marketing</a:t>
            </a:r>
            <a:endParaRPr lang="en-US" sz="1600" dirty="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dirty="0">
                <a:effectLst/>
                <a:latin typeface="+mn-lt"/>
                <a:ea typeface="Calibri" panose="020F0502020204030204" pitchFamily="34" charset="0"/>
                <a:cs typeface="Calibri" panose="020F0502020204030204" pitchFamily="34" charset="0"/>
              </a:rPr>
              <a:t>Content Marketing</a:t>
            </a:r>
            <a:endParaRPr lang="en-US" sz="1600" dirty="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dirty="0">
                <a:effectLst/>
                <a:latin typeface="+mn-lt"/>
                <a:ea typeface="Calibri" panose="020F0502020204030204" pitchFamily="34" charset="0"/>
                <a:cs typeface="Calibri" panose="020F0502020204030204" pitchFamily="34" charset="0"/>
              </a:rPr>
              <a:t>Pay-Per-Click Marketing</a:t>
            </a:r>
            <a:endParaRPr lang="en-US" sz="1600" dirty="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dirty="0">
                <a:effectLst/>
                <a:latin typeface="+mn-lt"/>
                <a:ea typeface="Calibri" panose="020F0502020204030204" pitchFamily="34" charset="0"/>
                <a:cs typeface="Calibri" panose="020F0502020204030204" pitchFamily="34" charset="0"/>
              </a:rPr>
              <a:t>Affiliate Marketing</a:t>
            </a:r>
            <a:endParaRPr lang="en-US" sz="1600" dirty="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dirty="0">
                <a:effectLst/>
                <a:latin typeface="+mn-lt"/>
                <a:ea typeface="Calibri" panose="020F0502020204030204" pitchFamily="34" charset="0"/>
                <a:cs typeface="Calibri" panose="020F0502020204030204" pitchFamily="34" charset="0"/>
              </a:rPr>
              <a:t>Native Advertising</a:t>
            </a:r>
            <a:endParaRPr lang="en-US" sz="1600" dirty="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600" dirty="0">
                <a:effectLst/>
                <a:latin typeface="+mn-lt"/>
                <a:ea typeface="Calibri" panose="020F0502020204030204" pitchFamily="34" charset="0"/>
                <a:cs typeface="Calibri" panose="020F0502020204030204" pitchFamily="34" charset="0"/>
              </a:rPr>
              <a:t>Marketing automation</a:t>
            </a:r>
            <a:endParaRPr lang="en-US" sz="1600" dirty="0">
              <a:effectLst/>
              <a:latin typeface="+mn-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600" dirty="0">
                <a:effectLst/>
                <a:latin typeface="+mn-lt"/>
                <a:ea typeface="Calibri" panose="020F0502020204030204" pitchFamily="34" charset="0"/>
                <a:cs typeface="Calibri" panose="020F0502020204030204" pitchFamily="34" charset="0"/>
              </a:rPr>
              <a:t>Email Marketing</a:t>
            </a:r>
          </a:p>
          <a:p>
            <a:pPr marL="0" marR="0" lvl="0" indent="0">
              <a:lnSpc>
                <a:spcPct val="107000"/>
              </a:lnSpc>
              <a:spcBef>
                <a:spcPts val="0"/>
              </a:spcBef>
              <a:spcAft>
                <a:spcPts val="800"/>
              </a:spcAft>
              <a:buNone/>
            </a:pPr>
            <a:r>
              <a:rPr lang="en-US" sz="1600" b="1" dirty="0">
                <a:effectLst/>
                <a:latin typeface="+mn-lt"/>
                <a:ea typeface="Calibri" panose="020F0502020204030204" pitchFamily="34" charset="0"/>
                <a:cs typeface="Times New Roman" panose="02020603050405020304" pitchFamily="18" charset="0"/>
              </a:rPr>
              <a:t>MOTIVATION.</a:t>
            </a:r>
          </a:p>
          <a:p>
            <a:pPr marL="0" marR="0" lvl="0" indent="0">
              <a:lnSpc>
                <a:spcPct val="107000"/>
              </a:lnSpc>
              <a:spcBef>
                <a:spcPts val="0"/>
              </a:spcBef>
              <a:spcAft>
                <a:spcPts val="800"/>
              </a:spcAft>
              <a:buNone/>
            </a:pPr>
            <a:r>
              <a:rPr lang="en-US" sz="1600" dirty="0">
                <a:effectLst/>
                <a:latin typeface="+mn-lt"/>
                <a:ea typeface="Calibri" panose="020F0502020204030204" pitchFamily="34" charset="0"/>
                <a:cs typeface="Times New Roman" panose="02020603050405020304" pitchFamily="18" charset="0"/>
              </a:rPr>
              <a:t>I chose Digital marketing as </a:t>
            </a:r>
            <a:r>
              <a:rPr lang="en-US" sz="1600" dirty="0">
                <a:latin typeface="+mn-lt"/>
                <a:ea typeface="Calibri" panose="020F0502020204030204" pitchFamily="34" charset="0"/>
                <a:cs typeface="Times New Roman" panose="02020603050405020304" pitchFamily="18" charset="0"/>
              </a:rPr>
              <a:t>a head keyword because when compared to other keywords it showed a higher search volume. A lot of p</a:t>
            </a:r>
            <a:r>
              <a:rPr lang="en-US" sz="1600" dirty="0">
                <a:effectLst/>
                <a:latin typeface="+mn-lt"/>
                <a:ea typeface="Calibri" panose="020F0502020204030204" pitchFamily="34" charset="0"/>
                <a:cs typeface="Times New Roman" panose="02020603050405020304" pitchFamily="18" charset="0"/>
              </a:rPr>
              <a:t>eople are into business and are concerned with gaining in-demand tech skills like Digital marketing that can help them boost their businesses at the comfort of their homes and one that is less stressful. Hence the higher search volume.  A blogpost like this can help them realize what tha</a:t>
            </a:r>
            <a:r>
              <a:rPr lang="en-US" sz="1600" dirty="0">
                <a:latin typeface="+mn-lt"/>
                <a:ea typeface="Calibri" panose="020F0502020204030204" pitchFamily="34" charset="0"/>
                <a:cs typeface="Times New Roman" panose="02020603050405020304" pitchFamily="18" charset="0"/>
              </a:rPr>
              <a:t>t skill is and what it entails and encourage them to research more on how to get this skill- digital marketing.</a:t>
            </a:r>
            <a:endParaRPr lang="en-US" sz="1600" dirty="0">
              <a:effectLst/>
              <a:latin typeface="+mn-lt"/>
              <a:ea typeface="Calibri" panose="020F0502020204030204" pitchFamily="34" charset="0"/>
              <a:cs typeface="Times New Roman" panose="02020603050405020304" pitchFamily="18" charset="0"/>
            </a:endParaRPr>
          </a:p>
          <a:p>
            <a:pPr marL="114300" indent="0">
              <a:buNone/>
            </a:pPr>
            <a:endParaRPr lang="en-US" sz="1600" dirty="0"/>
          </a:p>
        </p:txBody>
      </p:sp>
    </p:spTree>
    <p:extLst>
      <p:ext uri="{BB962C8B-B14F-4D97-AF65-F5344CB8AC3E}">
        <p14:creationId xmlns:p14="http://schemas.microsoft.com/office/powerpoint/2010/main" val="132646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1B8A-101A-BA1D-0412-2A7316B1333B}"/>
              </a:ext>
            </a:extLst>
          </p:cNvPr>
          <p:cNvSpPr>
            <a:spLocks noGrp="1"/>
          </p:cNvSpPr>
          <p:nvPr>
            <p:ph type="title"/>
          </p:nvPr>
        </p:nvSpPr>
        <p:spPr>
          <a:xfrm>
            <a:off x="0" y="0"/>
            <a:ext cx="6624320" cy="873760"/>
          </a:xfrm>
        </p:spPr>
        <p:txBody>
          <a:bodyPr/>
          <a:lstStyle/>
          <a:p>
            <a:r>
              <a:rPr lang="en-US" sz="2400" dirty="0"/>
              <a:t>Blog Two: Digital Marketing Salary and Benefits</a:t>
            </a:r>
          </a:p>
        </p:txBody>
      </p:sp>
      <p:sp>
        <p:nvSpPr>
          <p:cNvPr id="3" name="Text Placeholder 2">
            <a:extLst>
              <a:ext uri="{FF2B5EF4-FFF2-40B4-BE49-F238E27FC236}">
                <a16:creationId xmlns:a16="http://schemas.microsoft.com/office/drawing/2014/main" id="{AFC83DED-66AD-9AB0-C93A-09D2E8DF146C}"/>
              </a:ext>
            </a:extLst>
          </p:cNvPr>
          <p:cNvSpPr>
            <a:spLocks noGrp="1"/>
          </p:cNvSpPr>
          <p:nvPr>
            <p:ph type="body" idx="1"/>
          </p:nvPr>
        </p:nvSpPr>
        <p:spPr>
          <a:xfrm>
            <a:off x="0" y="1076960"/>
            <a:ext cx="7772400" cy="9875520"/>
          </a:xfrm>
        </p:spPr>
        <p:txBody>
          <a:bodyPr/>
          <a:lstStyle/>
          <a:p>
            <a:pPr marL="0" marR="0">
              <a:lnSpc>
                <a:spcPct val="100000"/>
              </a:lnSpc>
              <a:spcBef>
                <a:spcPts val="0"/>
              </a:spcBef>
              <a:spcAft>
                <a:spcPts val="0"/>
              </a:spcAft>
            </a:pPr>
            <a:r>
              <a:rPr lang="en-US" sz="1600" dirty="0">
                <a:solidFill>
                  <a:srgbClr val="403B3B"/>
                </a:solidFill>
                <a:effectLst/>
                <a:latin typeface="+mn-lt"/>
                <a:ea typeface="Times New Roman" panose="02020603050405020304" pitchFamily="18" charset="0"/>
              </a:rPr>
              <a:t>According to </a:t>
            </a:r>
            <a:r>
              <a:rPr lang="en-US" sz="1600" u="sng" dirty="0" err="1">
                <a:solidFill>
                  <a:srgbClr val="403B3B"/>
                </a:solidFill>
                <a:effectLst/>
                <a:latin typeface="+mn-lt"/>
                <a:ea typeface="Times New Roman" panose="02020603050405020304" pitchFamily="18" charset="0"/>
                <a:hlinkClick r:id="rId2"/>
              </a:rPr>
              <a:t>payscale</a:t>
            </a:r>
            <a:r>
              <a:rPr lang="en-US" sz="1600" dirty="0">
                <a:solidFill>
                  <a:srgbClr val="403B3B"/>
                </a:solidFill>
                <a:effectLst/>
                <a:latin typeface="+mn-lt"/>
                <a:ea typeface="Times New Roman" panose="02020603050405020304" pitchFamily="18" charset="0"/>
              </a:rPr>
              <a:t>, In Nigeria, </a:t>
            </a:r>
            <a:r>
              <a:rPr lang="en-US" sz="1600" dirty="0">
                <a:solidFill>
                  <a:srgbClr val="302C2C"/>
                </a:solidFill>
                <a:effectLst/>
                <a:latin typeface="+mn-lt"/>
                <a:ea typeface="Times New Roman" panose="02020603050405020304" pitchFamily="18" charset="0"/>
              </a:rPr>
              <a:t>an early career Digital Marketing Manager with 1-4 years of experience earns an average total compensation (includes tips, bonus, and overtime pay) of ₦1,238,513 based on 36 salaries. A mid-career Digital Marketing Manager with 5-9 years of experience earns an average total compensation of ₦2,280,000 based on 13 salaries.</a:t>
            </a:r>
            <a:endParaRPr lang="en-US" sz="1600" dirty="0">
              <a:effectLst/>
              <a:latin typeface="+mn-lt"/>
              <a:ea typeface="Times New Roman" panose="02020603050405020304" pitchFamily="18" charset="0"/>
            </a:endParaRPr>
          </a:p>
          <a:p>
            <a:pPr marL="0" marR="0">
              <a:lnSpc>
                <a:spcPct val="100000"/>
              </a:lnSpc>
              <a:spcBef>
                <a:spcPts val="0"/>
              </a:spcBef>
              <a:spcAft>
                <a:spcPts val="0"/>
              </a:spcAft>
            </a:pPr>
            <a:r>
              <a:rPr lang="en-US" sz="1600" dirty="0">
                <a:solidFill>
                  <a:srgbClr val="403B3B"/>
                </a:solidFill>
                <a:effectLst/>
                <a:latin typeface="+mn-lt"/>
                <a:ea typeface="Times New Roman" panose="02020603050405020304" pitchFamily="18" charset="0"/>
              </a:rPr>
              <a:t>Digital marketing offers a number of other advantages as well. These are a few of the benefits.</a:t>
            </a:r>
            <a:endParaRPr lang="en-US" sz="1600" dirty="0">
              <a:effectLst/>
              <a:latin typeface="+mn-lt"/>
              <a:ea typeface="Times New Roman" panose="02020603050405020304" pitchFamily="18" charset="0"/>
            </a:endParaRPr>
          </a:p>
          <a:p>
            <a:pPr marL="342900" marR="0" lvl="0" indent="-342900">
              <a:lnSpc>
                <a:spcPct val="100000"/>
              </a:lnSpc>
              <a:spcBef>
                <a:spcPts val="0"/>
              </a:spcBef>
              <a:spcAft>
                <a:spcPts val="0"/>
              </a:spcAft>
              <a:buFont typeface="Helvetica" panose="020B0604020202020204" pitchFamily="34" charset="0"/>
              <a:buChar char="-"/>
            </a:pPr>
            <a:r>
              <a:rPr lang="en-US" sz="1600" b="1" dirty="0">
                <a:solidFill>
                  <a:srgbClr val="241C15"/>
                </a:solidFill>
                <a:effectLst/>
                <a:latin typeface="+mn-lt"/>
                <a:ea typeface="Times New Roman" panose="02020603050405020304" pitchFamily="18" charset="0"/>
              </a:rPr>
              <a:t>A broad geographic reach</a:t>
            </a:r>
            <a:endParaRPr lang="en-US" sz="1600" dirty="0">
              <a:effectLst/>
              <a:latin typeface="+mn-lt"/>
              <a:ea typeface="Times New Roman" panose="02020603050405020304" pitchFamily="18" charset="0"/>
            </a:endParaRPr>
          </a:p>
          <a:p>
            <a:pPr marL="0" marR="0">
              <a:lnSpc>
                <a:spcPct val="100000"/>
              </a:lnSpc>
              <a:spcBef>
                <a:spcPts val="0"/>
              </a:spcBef>
              <a:spcAft>
                <a:spcPts val="0"/>
              </a:spcAft>
            </a:pPr>
            <a:r>
              <a:rPr lang="en-US" sz="1600" dirty="0">
                <a:solidFill>
                  <a:srgbClr val="403B3B"/>
                </a:solidFill>
                <a:effectLst/>
                <a:latin typeface="+mn-lt"/>
                <a:ea typeface="Times New Roman" panose="02020603050405020304" pitchFamily="18" charset="0"/>
              </a:rPr>
              <a:t>When you post an ad online, people can see it no matter where they are (provided you haven’t limited your ad geographically). This makes it easy to grow your business's market reach.</a:t>
            </a:r>
            <a:endParaRPr lang="en-US" sz="1600" dirty="0">
              <a:effectLst/>
              <a:latin typeface="+mn-lt"/>
              <a:ea typeface="Times New Roman" panose="02020603050405020304" pitchFamily="18" charset="0"/>
            </a:endParaRPr>
          </a:p>
          <a:p>
            <a:pPr marL="342900" marR="0" lvl="0" indent="-342900">
              <a:lnSpc>
                <a:spcPct val="100000"/>
              </a:lnSpc>
              <a:spcBef>
                <a:spcPts val="0"/>
              </a:spcBef>
              <a:spcAft>
                <a:spcPts val="0"/>
              </a:spcAft>
              <a:buFont typeface="Helvetica" panose="020B0604020202020204" pitchFamily="34" charset="0"/>
              <a:buChar char="-"/>
            </a:pPr>
            <a:r>
              <a:rPr lang="en-US" sz="1600" b="1" dirty="0">
                <a:solidFill>
                  <a:srgbClr val="241C15"/>
                </a:solidFill>
                <a:effectLst/>
                <a:latin typeface="+mn-lt"/>
                <a:ea typeface="Times New Roman" panose="02020603050405020304" pitchFamily="18" charset="0"/>
              </a:rPr>
              <a:t>Cost efficiency</a:t>
            </a:r>
            <a:endParaRPr lang="en-US" sz="1600" dirty="0">
              <a:effectLst/>
              <a:latin typeface="+mn-lt"/>
              <a:ea typeface="Times New Roman" panose="02020603050405020304" pitchFamily="18" charset="0"/>
            </a:endParaRPr>
          </a:p>
          <a:p>
            <a:pPr marL="0" marR="0">
              <a:lnSpc>
                <a:spcPct val="100000"/>
              </a:lnSpc>
              <a:spcBef>
                <a:spcPts val="0"/>
              </a:spcBef>
              <a:spcAft>
                <a:spcPts val="0"/>
              </a:spcAft>
            </a:pPr>
            <a:r>
              <a:rPr lang="en-US" sz="1600" dirty="0">
                <a:solidFill>
                  <a:srgbClr val="403B3B"/>
                </a:solidFill>
                <a:effectLst/>
                <a:latin typeface="+mn-lt"/>
                <a:ea typeface="Times New Roman" panose="02020603050405020304" pitchFamily="18" charset="0"/>
              </a:rPr>
              <a:t>Digital marketing not only reaches a broader audience than traditional marketing but also carries a lower cost. Overhead costs for newspaper ads, television spots, and other traditional marketing opportunities can be high. They also give you less control over whether your target audiences will see those messages in the first place.</a:t>
            </a:r>
            <a:endParaRPr lang="en-US" sz="1600" dirty="0">
              <a:effectLst/>
              <a:latin typeface="+mn-lt"/>
              <a:ea typeface="Times New Roman" panose="02020603050405020304" pitchFamily="18" charset="0"/>
            </a:endParaRPr>
          </a:p>
          <a:p>
            <a:pPr marL="342900" marR="0" lvl="0" indent="-342900">
              <a:lnSpc>
                <a:spcPct val="100000"/>
              </a:lnSpc>
              <a:spcBef>
                <a:spcPts val="0"/>
              </a:spcBef>
              <a:spcAft>
                <a:spcPts val="0"/>
              </a:spcAft>
              <a:buFont typeface="Helvetica" panose="020B0604020202020204" pitchFamily="34" charset="0"/>
              <a:buChar char="-"/>
            </a:pPr>
            <a:r>
              <a:rPr lang="en-US" sz="1600" b="1" dirty="0">
                <a:solidFill>
                  <a:srgbClr val="241C15"/>
                </a:solidFill>
                <a:effectLst/>
                <a:latin typeface="+mn-lt"/>
                <a:ea typeface="Times New Roman" panose="02020603050405020304" pitchFamily="18" charset="0"/>
              </a:rPr>
              <a:t>Quantifiable results</a:t>
            </a:r>
            <a:endParaRPr lang="en-US" sz="1600" dirty="0">
              <a:effectLst/>
              <a:latin typeface="+mn-lt"/>
              <a:ea typeface="Times New Roman" panose="02020603050405020304" pitchFamily="18" charset="0"/>
            </a:endParaRPr>
          </a:p>
          <a:p>
            <a:pPr marL="0" marR="0">
              <a:lnSpc>
                <a:spcPct val="100000"/>
              </a:lnSpc>
              <a:spcBef>
                <a:spcPts val="0"/>
              </a:spcBef>
              <a:spcAft>
                <a:spcPts val="0"/>
              </a:spcAft>
            </a:pPr>
            <a:r>
              <a:rPr lang="en-US" sz="1600" dirty="0">
                <a:solidFill>
                  <a:srgbClr val="403B3B"/>
                </a:solidFill>
                <a:effectLst/>
                <a:latin typeface="+mn-lt"/>
                <a:ea typeface="Times New Roman" panose="02020603050405020304" pitchFamily="18" charset="0"/>
              </a:rPr>
              <a:t>To know whether your marketing strategy works, you have to find out how many customers it attracts and how much revenue it ultimately drives. With digital marketing, results monitoring is simple. Digital marketing software and platforms automatically track the number of desired conversions that you get, whether that means email open rates, visits to your home page, or direct purchases.</a:t>
            </a:r>
            <a:endParaRPr lang="en-US" sz="1600" dirty="0">
              <a:effectLst/>
              <a:latin typeface="+mn-lt"/>
              <a:ea typeface="Times New Roman" panose="02020603050405020304" pitchFamily="18" charset="0"/>
            </a:endParaRPr>
          </a:p>
          <a:p>
            <a:pPr marL="342900" marR="0" lvl="0" indent="-342900">
              <a:lnSpc>
                <a:spcPct val="100000"/>
              </a:lnSpc>
              <a:spcBef>
                <a:spcPts val="0"/>
              </a:spcBef>
              <a:spcAft>
                <a:spcPts val="0"/>
              </a:spcAft>
              <a:buFont typeface="Helvetica" panose="020B0604020202020204" pitchFamily="34" charset="0"/>
              <a:buChar char="-"/>
            </a:pPr>
            <a:r>
              <a:rPr lang="en-US" sz="1600" b="1" dirty="0">
                <a:solidFill>
                  <a:srgbClr val="241C15"/>
                </a:solidFill>
                <a:effectLst/>
                <a:latin typeface="+mn-lt"/>
                <a:ea typeface="Times New Roman" panose="02020603050405020304" pitchFamily="18" charset="0"/>
              </a:rPr>
              <a:t>Easier personalization</a:t>
            </a:r>
            <a:endParaRPr lang="en-US" sz="1600" dirty="0">
              <a:effectLst/>
              <a:latin typeface="+mn-lt"/>
              <a:ea typeface="Times New Roman" panose="02020603050405020304" pitchFamily="18" charset="0"/>
            </a:endParaRPr>
          </a:p>
          <a:p>
            <a:pPr marL="0" marR="0">
              <a:lnSpc>
                <a:spcPct val="100000"/>
              </a:lnSpc>
              <a:spcBef>
                <a:spcPts val="0"/>
              </a:spcBef>
              <a:spcAft>
                <a:spcPts val="0"/>
              </a:spcAft>
            </a:pPr>
            <a:r>
              <a:rPr lang="en-US" sz="1600" dirty="0">
                <a:solidFill>
                  <a:srgbClr val="403B3B"/>
                </a:solidFill>
                <a:effectLst/>
                <a:latin typeface="+mn-lt"/>
                <a:ea typeface="Times New Roman" panose="02020603050405020304" pitchFamily="18" charset="0"/>
              </a:rPr>
              <a:t>Digital marketing allows you to gather customer data in a way that offline marketing can't. Data collected digitally tends to be much more precise and specific.</a:t>
            </a:r>
            <a:endParaRPr lang="en-US" sz="1600" dirty="0">
              <a:effectLst/>
              <a:latin typeface="+mn-lt"/>
              <a:ea typeface="Times New Roman" panose="02020603050405020304" pitchFamily="18" charset="0"/>
            </a:endParaRPr>
          </a:p>
          <a:p>
            <a:pPr marL="114300" indent="0">
              <a:lnSpc>
                <a:spcPct val="100000"/>
              </a:lnSpc>
              <a:buNone/>
            </a:pPr>
            <a:endParaRPr lang="en-US" sz="1600" dirty="0">
              <a:latin typeface="+mn-lt"/>
            </a:endParaRPr>
          </a:p>
          <a:p>
            <a:pPr marL="114300" indent="0">
              <a:lnSpc>
                <a:spcPct val="100000"/>
              </a:lnSpc>
              <a:buNone/>
            </a:pPr>
            <a:r>
              <a:rPr lang="en-US" sz="1600" b="1" dirty="0">
                <a:latin typeface="+mn-lt"/>
                <a:ea typeface="Calibri" panose="020F0502020204030204" pitchFamily="34" charset="0"/>
                <a:cs typeface="Times New Roman" panose="02020603050405020304" pitchFamily="18" charset="0"/>
              </a:rPr>
              <a:t>MOTIVATION.</a:t>
            </a:r>
            <a:endParaRPr lang="en-US" sz="1600" b="1" dirty="0">
              <a:effectLst/>
              <a:latin typeface="+mn-lt"/>
              <a:ea typeface="Calibri" panose="020F0502020204030204" pitchFamily="34" charset="0"/>
              <a:cs typeface="Times New Roman" panose="02020603050405020304" pitchFamily="18" charset="0"/>
            </a:endParaRPr>
          </a:p>
          <a:p>
            <a:pPr marL="114300" indent="0">
              <a:lnSpc>
                <a:spcPct val="100000"/>
              </a:lnSpc>
              <a:buNone/>
            </a:pPr>
            <a:r>
              <a:rPr lang="en-US" sz="1600" dirty="0">
                <a:effectLst/>
                <a:latin typeface="+mn-lt"/>
                <a:ea typeface="Calibri" panose="020F0502020204030204" pitchFamily="34" charset="0"/>
                <a:cs typeface="Times New Roman" panose="02020603050405020304" pitchFamily="18" charset="0"/>
              </a:rPr>
              <a:t>I chose Digital marketing salary as </a:t>
            </a:r>
            <a:r>
              <a:rPr lang="en-US" sz="1600" dirty="0">
                <a:latin typeface="+mn-lt"/>
                <a:ea typeface="Calibri" panose="020F0502020204030204" pitchFamily="34" charset="0"/>
                <a:cs typeface="Times New Roman" panose="02020603050405020304" pitchFamily="18" charset="0"/>
              </a:rPr>
              <a:t>a tail keyword because when compared to other keywords it showed a higher search volume. It is a buzzword used by many people when they think of how well paid a digital marketer is. </a:t>
            </a:r>
            <a:r>
              <a:rPr lang="en-US" sz="1600" dirty="0">
                <a:latin typeface="+mn-lt"/>
              </a:rPr>
              <a:t>Individuals are majorly discouraged in becoming a digital marketer because they perceive it entails only social media marketing, hence, less pay and less benefit. Hence, blogpost content like this will encourage people to realize that digital marketing job is a high paying job.</a:t>
            </a:r>
          </a:p>
        </p:txBody>
      </p:sp>
    </p:spTree>
    <p:extLst>
      <p:ext uri="{BB962C8B-B14F-4D97-AF65-F5344CB8AC3E}">
        <p14:creationId xmlns:p14="http://schemas.microsoft.com/office/powerpoint/2010/main" val="212621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1543-952B-840F-8D82-32A215BB057E}"/>
              </a:ext>
            </a:extLst>
          </p:cNvPr>
          <p:cNvSpPr>
            <a:spLocks noGrp="1"/>
          </p:cNvSpPr>
          <p:nvPr>
            <p:ph type="title"/>
          </p:nvPr>
        </p:nvSpPr>
        <p:spPr>
          <a:xfrm>
            <a:off x="0" y="0"/>
            <a:ext cx="7242600" cy="1119900"/>
          </a:xfrm>
        </p:spPr>
        <p:txBody>
          <a:bodyPr/>
          <a:lstStyle/>
          <a:p>
            <a:r>
              <a:rPr lang="en-US" dirty="0"/>
              <a:t>Blog Three: Why You Should Pursue a Career in Digital Marketing.</a:t>
            </a:r>
          </a:p>
        </p:txBody>
      </p:sp>
      <p:sp>
        <p:nvSpPr>
          <p:cNvPr id="3" name="Text Placeholder 2">
            <a:extLst>
              <a:ext uri="{FF2B5EF4-FFF2-40B4-BE49-F238E27FC236}">
                <a16:creationId xmlns:a16="http://schemas.microsoft.com/office/drawing/2014/main" id="{13071179-CD53-0668-D40D-A3DA20F31551}"/>
              </a:ext>
            </a:extLst>
          </p:cNvPr>
          <p:cNvSpPr>
            <a:spLocks noGrp="1"/>
          </p:cNvSpPr>
          <p:nvPr>
            <p:ph type="body" idx="1"/>
          </p:nvPr>
        </p:nvSpPr>
        <p:spPr>
          <a:xfrm>
            <a:off x="0" y="1119900"/>
            <a:ext cx="7772400" cy="8938500"/>
          </a:xfrm>
        </p:spPr>
        <p:txBody>
          <a:bodyPr/>
          <a:lstStyle/>
          <a:p>
            <a:pPr marL="0" marR="0" lvl="0" indent="0" fontAlgn="base">
              <a:spcBef>
                <a:spcPts val="0"/>
              </a:spcBef>
              <a:spcAft>
                <a:spcPts val="0"/>
              </a:spcAft>
              <a:buNone/>
            </a:pPr>
            <a:r>
              <a:rPr lang="en-US" sz="1600" dirty="0">
                <a:solidFill>
                  <a:srgbClr val="222222"/>
                </a:solidFill>
                <a:effectLst/>
                <a:latin typeface="+mn-lt"/>
                <a:ea typeface="Times New Roman" panose="02020603050405020304" pitchFamily="18" charset="0"/>
              </a:rPr>
              <a:t>There are numerous reasons why you should pursue a career in digital marketing, amongst which are these few;</a:t>
            </a:r>
          </a:p>
          <a:p>
            <a:pPr marL="342900" marR="0" lvl="0" indent="-342900" fontAlgn="base">
              <a:spcBef>
                <a:spcPts val="0"/>
              </a:spcBef>
              <a:spcAft>
                <a:spcPts val="0"/>
              </a:spcAft>
              <a:buFont typeface="Helvetica" panose="020B0604020202020204" pitchFamily="34" charset="0"/>
              <a:buChar char="-"/>
            </a:pPr>
            <a:r>
              <a:rPr lang="en-US" sz="1600" b="1" dirty="0">
                <a:solidFill>
                  <a:srgbClr val="222222"/>
                </a:solidFill>
                <a:effectLst/>
                <a:latin typeface="+mn-lt"/>
                <a:ea typeface="Times New Roman" panose="02020603050405020304" pitchFamily="18" charset="0"/>
              </a:rPr>
              <a:t>Digital Marketing Is A Lucrative Career</a:t>
            </a:r>
            <a:endParaRPr lang="en-US" sz="1600" b="1" dirty="0">
              <a:effectLst/>
              <a:latin typeface="+mn-lt"/>
              <a:ea typeface="Times New Roman" panose="02020603050405020304" pitchFamily="18" charset="0"/>
            </a:endParaRPr>
          </a:p>
          <a:p>
            <a:pPr marL="0" marR="0" indent="0" fontAlgn="base">
              <a:spcBef>
                <a:spcPts val="0"/>
              </a:spcBef>
              <a:spcAft>
                <a:spcPts val="0"/>
              </a:spcAft>
              <a:buNone/>
            </a:pPr>
            <a:r>
              <a:rPr lang="en-US" sz="1600" dirty="0">
                <a:solidFill>
                  <a:srgbClr val="222222"/>
                </a:solidFill>
                <a:effectLst/>
                <a:latin typeface="+mn-lt"/>
                <a:ea typeface="Times New Roman" panose="02020603050405020304" pitchFamily="18" charset="0"/>
              </a:rPr>
              <a:t>As you enter the digital marketing industry, you can garner a starting salary between 25-35k per month. This is on par with starting salaries in any other industry. </a:t>
            </a:r>
            <a:endParaRPr lang="en-US" sz="1600" dirty="0">
              <a:effectLst/>
              <a:latin typeface="+mn-lt"/>
              <a:ea typeface="Times New Roman" panose="02020603050405020304" pitchFamily="18" charset="0"/>
            </a:endParaRPr>
          </a:p>
          <a:p>
            <a:pPr marL="0" marR="0" indent="0" fontAlgn="base">
              <a:spcBef>
                <a:spcPts val="0"/>
              </a:spcBef>
              <a:spcAft>
                <a:spcPts val="0"/>
              </a:spcAft>
              <a:buNone/>
            </a:pPr>
            <a:r>
              <a:rPr lang="en-US" sz="1600" dirty="0">
                <a:solidFill>
                  <a:srgbClr val="222222"/>
                </a:solidFill>
                <a:effectLst/>
                <a:latin typeface="+mn-lt"/>
                <a:ea typeface="Times New Roman" panose="02020603050405020304" pitchFamily="18" charset="0"/>
              </a:rPr>
              <a:t>You can demand this salary on the basis of your experience and talent, rather than the number of degrees you have under your belt.</a:t>
            </a:r>
            <a:endParaRPr lang="en-US" sz="1600" dirty="0">
              <a:effectLst/>
              <a:latin typeface="+mn-lt"/>
              <a:ea typeface="Times New Roman" panose="02020603050405020304" pitchFamily="18" charset="0"/>
            </a:endParaRPr>
          </a:p>
          <a:p>
            <a:pPr marL="342900" marR="0" lvl="0" indent="-342900" fontAlgn="base">
              <a:spcBef>
                <a:spcPts val="0"/>
              </a:spcBef>
              <a:spcAft>
                <a:spcPts val="0"/>
              </a:spcAft>
              <a:buFont typeface="Helvetica" panose="020B0604020202020204" pitchFamily="34" charset="0"/>
              <a:buChar char="-"/>
            </a:pPr>
            <a:r>
              <a:rPr lang="en-US" sz="1600" b="1" dirty="0">
                <a:solidFill>
                  <a:srgbClr val="222222"/>
                </a:solidFill>
                <a:effectLst/>
                <a:latin typeface="+mn-lt"/>
                <a:ea typeface="Times New Roman" panose="02020603050405020304" pitchFamily="18" charset="0"/>
              </a:rPr>
              <a:t>Digital Marketing Is Here To Stay</a:t>
            </a:r>
            <a:endParaRPr lang="en-US" sz="1600" dirty="0">
              <a:effectLst/>
              <a:latin typeface="+mn-lt"/>
              <a:ea typeface="Times New Roman" panose="02020603050405020304" pitchFamily="18" charset="0"/>
            </a:endParaRPr>
          </a:p>
          <a:p>
            <a:pPr marL="0" marR="0" indent="0" fontAlgn="base">
              <a:spcBef>
                <a:spcPts val="0"/>
              </a:spcBef>
              <a:spcAft>
                <a:spcPts val="0"/>
              </a:spcAft>
              <a:buNone/>
            </a:pPr>
            <a:r>
              <a:rPr lang="en-US" sz="1600" dirty="0">
                <a:solidFill>
                  <a:srgbClr val="222222"/>
                </a:solidFill>
                <a:effectLst/>
                <a:latin typeface="+mn-lt"/>
                <a:ea typeface="Times New Roman" panose="02020603050405020304" pitchFamily="18" charset="0"/>
              </a:rPr>
              <a:t>Back in the 90s, ‘the Internet’ may have seemed to some like a passing fad. We know now that this isn’t true at all!</a:t>
            </a:r>
            <a:r>
              <a:rPr lang="en-US" sz="1600" dirty="0">
                <a:latin typeface="+mn-lt"/>
                <a:ea typeface="Times New Roman" panose="02020603050405020304" pitchFamily="18" charset="0"/>
              </a:rPr>
              <a:t> </a:t>
            </a:r>
            <a:r>
              <a:rPr lang="en-US" sz="1600" u="none" strike="noStrike" dirty="0">
                <a:solidFill>
                  <a:srgbClr val="2EA3F2"/>
                </a:solidFill>
                <a:effectLst/>
                <a:latin typeface="+mn-lt"/>
                <a:ea typeface="Times New Roman" panose="02020603050405020304" pitchFamily="18" charset="0"/>
                <a:hlinkClick r:id="rId2"/>
              </a:rPr>
              <a:t>Digital marketing is growing at a rate of 25-30% yearly</a:t>
            </a:r>
            <a:r>
              <a:rPr lang="en-US" sz="1600" dirty="0">
                <a:solidFill>
                  <a:srgbClr val="222222"/>
                </a:solidFill>
                <a:effectLst/>
                <a:latin typeface="+mn-lt"/>
                <a:ea typeface="Times New Roman" panose="02020603050405020304" pitchFamily="18" charset="0"/>
              </a:rPr>
              <a:t> and shows no signs of slowing. Huge multinational companies like Unilever and P&amp;G now spend a significant proportion of their marketing budgets on digital marketing, and unicorns like Amazon and Zomato spend an even higher proportion.</a:t>
            </a:r>
          </a:p>
          <a:p>
            <a:pPr marL="0" marR="0" lvl="0" indent="0" fontAlgn="base">
              <a:spcBef>
                <a:spcPts val="0"/>
              </a:spcBef>
              <a:spcAft>
                <a:spcPts val="0"/>
              </a:spcAft>
              <a:buNone/>
            </a:pPr>
            <a:r>
              <a:rPr lang="en-US" sz="1600" dirty="0">
                <a:solidFill>
                  <a:srgbClr val="222222"/>
                </a:solidFill>
                <a:latin typeface="+mn-lt"/>
                <a:ea typeface="Times New Roman" panose="02020603050405020304" pitchFamily="18" charset="0"/>
              </a:rPr>
              <a:t>-  </a:t>
            </a:r>
            <a:r>
              <a:rPr lang="en-US" sz="1600" dirty="0">
                <a:solidFill>
                  <a:srgbClr val="222222"/>
                </a:solidFill>
                <a:effectLst/>
                <a:latin typeface="+mn-lt"/>
                <a:ea typeface="Times New Roman" panose="02020603050405020304" pitchFamily="18" charset="0"/>
              </a:rPr>
              <a:t> </a:t>
            </a:r>
            <a:r>
              <a:rPr lang="en-US" sz="1600" b="1" dirty="0">
                <a:solidFill>
                  <a:srgbClr val="222222"/>
                </a:solidFill>
                <a:effectLst/>
                <a:latin typeface="+mn-lt"/>
                <a:ea typeface="Times New Roman" panose="02020603050405020304" pitchFamily="18" charset="0"/>
              </a:rPr>
              <a:t>Digital Marketing Offers Accelerated Career Growth</a:t>
            </a:r>
            <a:endParaRPr lang="en-US" sz="1600" dirty="0">
              <a:solidFill>
                <a:srgbClr val="222222"/>
              </a:solidFill>
              <a:effectLst/>
              <a:latin typeface="+mn-lt"/>
              <a:ea typeface="Times New Roman" panose="02020603050405020304" pitchFamily="18" charset="0"/>
            </a:endParaRPr>
          </a:p>
          <a:p>
            <a:pPr marL="0" marR="0" indent="0" fontAlgn="base">
              <a:spcBef>
                <a:spcPts val="0"/>
              </a:spcBef>
              <a:spcAft>
                <a:spcPts val="0"/>
              </a:spcAft>
              <a:buNone/>
            </a:pPr>
            <a:r>
              <a:rPr lang="en-US" sz="1600" dirty="0">
                <a:solidFill>
                  <a:srgbClr val="222222"/>
                </a:solidFill>
                <a:effectLst/>
                <a:latin typeface="+mn-lt"/>
                <a:ea typeface="Times New Roman" panose="02020603050405020304" pitchFamily="18" charset="0"/>
              </a:rPr>
              <a:t>For all those who feel that digital marketing is a field with little upward mobility, we beg to differ. Since it is a relatively new field, there are fewer rules and structures. Think about it – there are some digital marketing jobs that are yet to be discovered! So the possibilities for growth are really limitless.</a:t>
            </a:r>
          </a:p>
          <a:p>
            <a:pPr marL="0" marR="0" indent="0" fontAlgn="base">
              <a:spcBef>
                <a:spcPts val="0"/>
              </a:spcBef>
              <a:spcAft>
                <a:spcPts val="0"/>
              </a:spcAft>
              <a:buNone/>
            </a:pPr>
            <a:r>
              <a:rPr lang="en-US" sz="1600" b="1" dirty="0">
                <a:solidFill>
                  <a:srgbClr val="222222"/>
                </a:solidFill>
                <a:latin typeface="+mn-lt"/>
                <a:ea typeface="Times New Roman" panose="02020603050405020304" pitchFamily="18" charset="0"/>
              </a:rPr>
              <a:t>-  </a:t>
            </a:r>
            <a:r>
              <a:rPr lang="en-US" sz="1600" b="1" dirty="0">
                <a:solidFill>
                  <a:srgbClr val="222222"/>
                </a:solidFill>
                <a:effectLst/>
                <a:latin typeface="+mn-lt"/>
                <a:ea typeface="Times New Roman" panose="02020603050405020304" pitchFamily="18" charset="0"/>
              </a:rPr>
              <a:t>There’s No ‘One Preferred Role’ In a Digital Marketing Career</a:t>
            </a:r>
            <a:endParaRPr lang="en-US" sz="1600" dirty="0">
              <a:solidFill>
                <a:srgbClr val="222222"/>
              </a:solidFill>
              <a:effectLst/>
              <a:latin typeface="+mn-lt"/>
              <a:ea typeface="Times New Roman" panose="02020603050405020304" pitchFamily="18" charset="0"/>
            </a:endParaRPr>
          </a:p>
          <a:p>
            <a:pPr marL="0" marR="0" indent="0" fontAlgn="base">
              <a:spcBef>
                <a:spcPts val="0"/>
              </a:spcBef>
              <a:spcAft>
                <a:spcPts val="0"/>
              </a:spcAft>
              <a:buNone/>
            </a:pPr>
            <a:r>
              <a:rPr lang="en-US" sz="1600" dirty="0">
                <a:solidFill>
                  <a:srgbClr val="222222"/>
                </a:solidFill>
                <a:effectLst/>
                <a:latin typeface="+mn-lt"/>
                <a:ea typeface="Times New Roman" panose="02020603050405020304" pitchFamily="18" charset="0"/>
              </a:rPr>
              <a:t>Gone are the days when working in an agency was equivalent to being ‘backend support’. Digital marketing agencies are now as mainstream as ever and work with some of the best brands in the country. Also, the possibilities for what role you can assume within a digital marketing agency are endless. And no one role is better than the other.</a:t>
            </a:r>
          </a:p>
          <a:p>
            <a:pPr marL="0" marR="0" indent="0" fontAlgn="base">
              <a:spcBef>
                <a:spcPts val="0"/>
              </a:spcBef>
              <a:spcAft>
                <a:spcPts val="0"/>
              </a:spcAft>
              <a:buNone/>
            </a:pPr>
            <a:r>
              <a:rPr lang="en-US" sz="1600" b="1" dirty="0">
                <a:solidFill>
                  <a:srgbClr val="222222"/>
                </a:solidFill>
                <a:latin typeface="+mn-lt"/>
                <a:ea typeface="Times New Roman" panose="02020603050405020304" pitchFamily="18" charset="0"/>
              </a:rPr>
              <a:t>MOTIVATION.</a:t>
            </a:r>
            <a:endParaRPr lang="en-US" sz="1600" b="1" dirty="0">
              <a:solidFill>
                <a:srgbClr val="222222"/>
              </a:solidFill>
              <a:effectLst/>
              <a:latin typeface="+mn-lt"/>
              <a:ea typeface="Times New Roman" panose="02020603050405020304" pitchFamily="18" charset="0"/>
            </a:endParaRPr>
          </a:p>
          <a:p>
            <a:pPr marL="0" marR="0" indent="0" fontAlgn="base">
              <a:spcBef>
                <a:spcPts val="0"/>
              </a:spcBef>
              <a:spcAft>
                <a:spcPts val="0"/>
              </a:spcAft>
              <a:buNone/>
            </a:pPr>
            <a:r>
              <a:rPr lang="en-US" sz="1600" dirty="0">
                <a:effectLst/>
                <a:latin typeface="+mn-lt"/>
                <a:ea typeface="Calibri" panose="020F0502020204030204" pitchFamily="34" charset="0"/>
                <a:cs typeface="Times New Roman" panose="02020603050405020304" pitchFamily="18" charset="0"/>
              </a:rPr>
              <a:t>I chose Digital marketing </a:t>
            </a:r>
            <a:r>
              <a:rPr lang="en-US" sz="1600" dirty="0">
                <a:latin typeface="+mn-lt"/>
                <a:ea typeface="Calibri" panose="020F0502020204030204" pitchFamily="34" charset="0"/>
                <a:cs typeface="Times New Roman" panose="02020603050405020304" pitchFamily="18" charset="0"/>
              </a:rPr>
              <a:t>because when compared to other keywords it showed a higher search volume. On top of that, </a:t>
            </a:r>
            <a:r>
              <a:rPr lang="en-US" sz="1600" dirty="0">
                <a:solidFill>
                  <a:srgbClr val="222222"/>
                </a:solidFill>
                <a:latin typeface="+mn-lt"/>
                <a:ea typeface="Calibri" panose="020F0502020204030204" pitchFamily="34" charset="0"/>
                <a:cs typeface="Times New Roman" panose="02020603050405020304" pitchFamily="18" charset="0"/>
              </a:rPr>
              <a:t>a</a:t>
            </a:r>
            <a:r>
              <a:rPr lang="en-US" sz="1600" dirty="0">
                <a:solidFill>
                  <a:srgbClr val="222222"/>
                </a:solidFill>
                <a:latin typeface="+mn-lt"/>
              </a:rPr>
              <a:t> lot of people interested in tech are confused on which path to take. Also, a lot of persons have heard about Digital marketing but don’t have enough motivation  to go ahead and pursue a career in it. Hence, a blogpost like this will direct them to start seeing digital marketing as a potential course and one that can result in a worthwhile career.</a:t>
            </a:r>
          </a:p>
          <a:p>
            <a:pPr marL="0" marR="0" indent="0" fontAlgn="base">
              <a:spcBef>
                <a:spcPts val="0"/>
              </a:spcBef>
              <a:spcAft>
                <a:spcPts val="0"/>
              </a:spcAft>
              <a:buNone/>
            </a:pPr>
            <a:endParaRPr lang="en-US" sz="1600" dirty="0">
              <a:latin typeface="+mn-lt"/>
            </a:endParaRPr>
          </a:p>
        </p:txBody>
      </p:sp>
    </p:spTree>
    <p:extLst>
      <p:ext uri="{BB962C8B-B14F-4D97-AF65-F5344CB8AC3E}">
        <p14:creationId xmlns:p14="http://schemas.microsoft.com/office/powerpoint/2010/main" val="842040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3E3BB"/>
        </a:solidFill>
        <a:effectLst/>
      </p:bgPr>
    </p:bg>
    <p:spTree>
      <p:nvGrpSpPr>
        <p:cNvPr id="1" name="Shape 198"/>
        <p:cNvGrpSpPr/>
        <p:nvPr/>
      </p:nvGrpSpPr>
      <p:grpSpPr>
        <a:xfrm>
          <a:off x="0" y="0"/>
          <a:ext cx="0" cy="0"/>
          <a:chOff x="0" y="0"/>
          <a:chExt cx="0" cy="0"/>
        </a:xfrm>
      </p:grpSpPr>
      <p:sp>
        <p:nvSpPr>
          <p:cNvPr id="199" name="Google Shape;199;p49"/>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3</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Off-Site SEO</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endParaRPr sz="2000"/>
          </a:p>
        </p:txBody>
      </p:sp>
      <p:sp>
        <p:nvSpPr>
          <p:cNvPr id="200" name="Google Shape;200;p49"/>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0"/>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Audit: Backlink Audit</a:t>
            </a:r>
            <a:br>
              <a:rPr lang="en"/>
            </a:br>
            <a:endParaRPr/>
          </a:p>
        </p:txBody>
      </p:sp>
      <p:graphicFrame>
        <p:nvGraphicFramePr>
          <p:cNvPr id="207" name="Google Shape;207;p50"/>
          <p:cNvGraphicFramePr/>
          <p:nvPr>
            <p:extLst>
              <p:ext uri="{D42A27DB-BD31-4B8C-83A1-F6EECF244321}">
                <p14:modId xmlns:p14="http://schemas.microsoft.com/office/powerpoint/2010/main" val="3899511781"/>
              </p:ext>
            </p:extLst>
          </p:nvPr>
        </p:nvGraphicFramePr>
        <p:xfrm>
          <a:off x="0" y="1564105"/>
          <a:ext cx="7772400" cy="7705448"/>
        </p:xfrm>
        <a:graphic>
          <a:graphicData uri="http://schemas.openxmlformats.org/drawingml/2006/table">
            <a:tbl>
              <a:tblPr>
                <a:noFill/>
                <a:tableStyleId>{91B937ED-C6EF-4942-9DA8-D88E42B632BE}</a:tableStyleId>
              </a:tblPr>
              <a:tblGrid>
                <a:gridCol w="373462">
                  <a:extLst>
                    <a:ext uri="{9D8B030D-6E8A-4147-A177-3AD203B41FA5}">
                      <a16:colId xmlns:a16="http://schemas.microsoft.com/office/drawing/2014/main" val="20000"/>
                    </a:ext>
                  </a:extLst>
                </a:gridCol>
                <a:gridCol w="5160347">
                  <a:extLst>
                    <a:ext uri="{9D8B030D-6E8A-4147-A177-3AD203B41FA5}">
                      <a16:colId xmlns:a16="http://schemas.microsoft.com/office/drawing/2014/main" val="20001"/>
                    </a:ext>
                  </a:extLst>
                </a:gridCol>
                <a:gridCol w="2238591">
                  <a:extLst>
                    <a:ext uri="{9D8B030D-6E8A-4147-A177-3AD203B41FA5}">
                      <a16:colId xmlns:a16="http://schemas.microsoft.com/office/drawing/2014/main" val="20002"/>
                    </a:ext>
                  </a:extLst>
                </a:gridCol>
              </a:tblGrid>
              <a:tr h="2438743">
                <a:tc>
                  <a:txBody>
                    <a:bodyPr/>
                    <a:lstStyle/>
                    <a:p>
                      <a:pPr marL="0" lvl="0" indent="0" algn="l" rtl="0">
                        <a:spcBef>
                          <a:spcPts val="0"/>
                        </a:spcBef>
                        <a:spcAft>
                          <a:spcPts val="0"/>
                        </a:spcAft>
                        <a:buNone/>
                      </a:pPr>
                      <a:endParaRPr sz="270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solidFill>
                      <a:srgbClr val="93E3BB"/>
                    </a:solidFill>
                  </a:tcPr>
                </a:tc>
                <a:tc>
                  <a:txBody>
                    <a:bodyPr/>
                    <a:lstStyle/>
                    <a:p>
                      <a:pPr marL="0" lvl="0" indent="0" algn="l" rtl="0">
                        <a:spcBef>
                          <a:spcPts val="0"/>
                        </a:spcBef>
                        <a:spcAft>
                          <a:spcPts val="0"/>
                        </a:spcAft>
                        <a:buNone/>
                      </a:pPr>
                      <a:r>
                        <a:rPr lang="en" sz="2700">
                          <a:solidFill>
                            <a:srgbClr val="525C65"/>
                          </a:solidFill>
                          <a:latin typeface="Open Sans"/>
                          <a:ea typeface="Open Sans"/>
                          <a:cs typeface="Open Sans"/>
                          <a:sym typeface="Open Sans"/>
                        </a:rPr>
                        <a:t>Backlink </a:t>
                      </a:r>
                      <a:endParaRPr sz="2700">
                        <a:solidFill>
                          <a:srgbClr val="525C65"/>
                        </a:solidFill>
                        <a:latin typeface="Open Sans"/>
                        <a:ea typeface="Open Sans"/>
                        <a:cs typeface="Open Sans"/>
                        <a:sym typeface="Open Sans"/>
                      </a:endParaRPr>
                    </a:p>
                  </a:txBody>
                  <a:tcPr marL="77700" marR="77700" marT="178775" marB="178775" anchor="ctr">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 sz="2700">
                          <a:solidFill>
                            <a:srgbClr val="525C65"/>
                          </a:solidFill>
                          <a:latin typeface="Open Sans"/>
                          <a:ea typeface="Open Sans"/>
                          <a:cs typeface="Open Sans"/>
                          <a:sym typeface="Open Sans"/>
                        </a:rPr>
                        <a:t>Domain Authority (DA)</a:t>
                      </a:r>
                      <a:endParaRPr sz="2700">
                        <a:solidFill>
                          <a:srgbClr val="525C65"/>
                        </a:solidFill>
                        <a:latin typeface="Open Sans"/>
                        <a:ea typeface="Open Sans"/>
                        <a:cs typeface="Open Sans"/>
                        <a:sym typeface="Open Sans"/>
                      </a:endParaRPr>
                    </a:p>
                  </a:txBody>
                  <a:tcPr marL="77700" marR="77700" marT="178775" marB="178775" anchor="ctr">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0000"/>
                  </a:ext>
                </a:extLst>
              </a:tr>
              <a:tr h="2494205">
                <a:tc>
                  <a:txBody>
                    <a:bodyPr/>
                    <a:lstStyle/>
                    <a:p>
                      <a:pPr marL="0" lvl="0" indent="0" algn="l" rtl="0">
                        <a:spcBef>
                          <a:spcPts val="0"/>
                        </a:spcBef>
                        <a:spcAft>
                          <a:spcPts val="0"/>
                        </a:spcAft>
                        <a:buNone/>
                      </a:pPr>
                      <a:r>
                        <a:rPr lang="en" sz="2700">
                          <a:solidFill>
                            <a:srgbClr val="525C65"/>
                          </a:solidFill>
                          <a:latin typeface="Open Sans"/>
                          <a:ea typeface="Open Sans"/>
                          <a:cs typeface="Open Sans"/>
                          <a:sym typeface="Open Sans"/>
                        </a:rPr>
                        <a:t>1</a:t>
                      </a:r>
                      <a:endParaRPr sz="270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solidFill>
                      <a:srgbClr val="93E3BB"/>
                    </a:solidFill>
                  </a:tcPr>
                </a:tc>
                <a:tc>
                  <a:txBody>
                    <a:bodyPr/>
                    <a:lstStyle/>
                    <a:p>
                      <a:pPr marL="0" lvl="0" indent="0" algn="l" rtl="0">
                        <a:spcBef>
                          <a:spcPts val="0"/>
                        </a:spcBef>
                        <a:spcAft>
                          <a:spcPts val="0"/>
                        </a:spcAft>
                        <a:buNone/>
                      </a:pPr>
                      <a:r>
                        <a:rPr lang="en-US" sz="27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hlinkClick r:id="rId3" action="ppaction://hlinkfile"/>
                        </a:rPr>
                        <a:t>azure.microsoft.com/</a:t>
                      </a:r>
                      <a:r>
                        <a:rPr lang="en-US" sz="2700" b="0" i="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hlinkClick r:id="rId3" action="ppaction://hlinkfile"/>
                        </a:rPr>
                        <a:t>en</a:t>
                      </a:r>
                      <a:r>
                        <a:rPr lang="en-US" sz="27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hlinkClick r:id="rId3" action="ppaction://hlinkfile"/>
                        </a:rPr>
                        <a:t>-us/blog/announcing-advanced-azure-machine-learning-nanodegree-program-with-udacity</a:t>
                      </a:r>
                      <a:r>
                        <a:rPr lang="en-US" sz="27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rPr>
                        <a:t>/</a:t>
                      </a:r>
                      <a:endParaRPr sz="2700"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2700" dirty="0">
                          <a:solidFill>
                            <a:srgbClr val="525C65"/>
                          </a:solidFill>
                          <a:latin typeface="Open Sans"/>
                          <a:ea typeface="Open Sans"/>
                          <a:cs typeface="Open Sans"/>
                          <a:sym typeface="Open Sans"/>
                        </a:rPr>
                        <a:t>99</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0001"/>
                  </a:ext>
                </a:extLst>
              </a:tr>
              <a:tr h="1178065">
                <a:tc>
                  <a:txBody>
                    <a:bodyPr/>
                    <a:lstStyle/>
                    <a:p>
                      <a:pPr marL="0" lvl="0" indent="0" algn="l" rtl="0">
                        <a:spcBef>
                          <a:spcPts val="0"/>
                        </a:spcBef>
                        <a:spcAft>
                          <a:spcPts val="0"/>
                        </a:spcAft>
                        <a:buNone/>
                      </a:pPr>
                      <a:r>
                        <a:rPr lang="en" sz="2700">
                          <a:solidFill>
                            <a:srgbClr val="525C65"/>
                          </a:solidFill>
                          <a:latin typeface="Open Sans"/>
                          <a:ea typeface="Open Sans"/>
                          <a:cs typeface="Open Sans"/>
                          <a:sym typeface="Open Sans"/>
                        </a:rPr>
                        <a:t>2</a:t>
                      </a:r>
                      <a:endParaRPr sz="270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solidFill>
                      <a:srgbClr val="93E3BB"/>
                    </a:solidFill>
                  </a:tcPr>
                </a:tc>
                <a:tc>
                  <a:txBody>
                    <a:bodyPr/>
                    <a:lstStyle/>
                    <a:p>
                      <a:pPr marL="0" lvl="0" indent="0" algn="l" rtl="0">
                        <a:spcBef>
                          <a:spcPts val="0"/>
                        </a:spcBef>
                        <a:spcAft>
                          <a:spcPts val="0"/>
                        </a:spcAft>
                        <a:buNone/>
                      </a:pPr>
                      <a:r>
                        <a:rPr lang="en-US" sz="27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hlinkClick r:id="rId4" action="ppaction://hlinkfile"/>
                        </a:rPr>
                        <a:t>xd.adobe.com/ideas/career-tips/online-</a:t>
                      </a:r>
                      <a:r>
                        <a:rPr lang="en-US" sz="2700" b="0" i="0" u="none" strike="noStrike" cap="non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hlinkClick r:id="rId4" action="ppaction://hlinkfile"/>
                        </a:rPr>
                        <a:t>ux</a:t>
                      </a:r>
                      <a:r>
                        <a:rPr lang="en-US" sz="27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hlinkClick r:id="rId4" action="ppaction://hlinkfile"/>
                        </a:rPr>
                        <a:t>-design-courses-bootcamps/</a:t>
                      </a:r>
                      <a:endParaRPr sz="2700"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2700" dirty="0">
                          <a:solidFill>
                            <a:srgbClr val="525C65"/>
                          </a:solidFill>
                          <a:latin typeface="Open Sans"/>
                          <a:ea typeface="Open Sans"/>
                          <a:cs typeface="Open Sans"/>
                          <a:sym typeface="Open Sans"/>
                        </a:rPr>
                        <a:t>97</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0002"/>
                  </a:ext>
                </a:extLst>
              </a:tr>
              <a:tr h="1178065">
                <a:tc>
                  <a:txBody>
                    <a:bodyPr/>
                    <a:lstStyle/>
                    <a:p>
                      <a:pPr marL="0" lvl="0" indent="0" algn="l" rtl="0">
                        <a:spcBef>
                          <a:spcPts val="0"/>
                        </a:spcBef>
                        <a:spcAft>
                          <a:spcPts val="0"/>
                        </a:spcAft>
                        <a:buNone/>
                      </a:pPr>
                      <a:r>
                        <a:rPr lang="en" sz="2700">
                          <a:solidFill>
                            <a:srgbClr val="525C65"/>
                          </a:solidFill>
                          <a:latin typeface="Open Sans"/>
                          <a:ea typeface="Open Sans"/>
                          <a:cs typeface="Open Sans"/>
                          <a:sym typeface="Open Sans"/>
                        </a:rPr>
                        <a:t>3</a:t>
                      </a:r>
                      <a:endParaRPr sz="270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solidFill>
                      <a:srgbClr val="93E3BB"/>
                    </a:solidFill>
                  </a:tcPr>
                </a:tc>
                <a:tc>
                  <a:txBody>
                    <a:bodyPr/>
                    <a:lstStyle/>
                    <a:p>
                      <a:pPr marL="0" lvl="0" indent="0" algn="l" rtl="0">
                        <a:spcBef>
                          <a:spcPts val="0"/>
                        </a:spcBef>
                        <a:spcAft>
                          <a:spcPts val="0"/>
                        </a:spcAft>
                        <a:buNone/>
                      </a:pPr>
                      <a:r>
                        <a:rPr lang="en-US" sz="2700" b="0" i="0" u="none" strike="noStrike" cap="non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sym typeface="Arial"/>
                          <a:hlinkClick r:id="rId5"/>
                        </a:rPr>
                        <a:t>www.cloudflare.com/en-in/case-studies/udacity/</a:t>
                      </a:r>
                      <a:endParaRPr sz="2700"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tc>
                  <a:txBody>
                    <a:bodyPr/>
                    <a:lstStyle/>
                    <a:p>
                      <a:pPr marL="0" lvl="0" indent="0" algn="l" rtl="0">
                        <a:spcBef>
                          <a:spcPts val="0"/>
                        </a:spcBef>
                        <a:spcAft>
                          <a:spcPts val="0"/>
                        </a:spcAft>
                        <a:buNone/>
                      </a:pPr>
                      <a:r>
                        <a:rPr lang="en-US" sz="2700" dirty="0">
                          <a:solidFill>
                            <a:srgbClr val="525C65"/>
                          </a:solidFill>
                          <a:latin typeface="Open Sans"/>
                          <a:ea typeface="Open Sans"/>
                          <a:cs typeface="Open Sans"/>
                          <a:sym typeface="Open Sans"/>
                        </a:rPr>
                        <a:t>98</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25C65"/>
                      </a:solidFill>
                      <a:prstDash val="solid"/>
                      <a:round/>
                      <a:headEnd type="none" w="sm" len="sm"/>
                      <a:tailEnd type="none" w="sm" len="sm"/>
                    </a:lnL>
                    <a:lnR w="19050" cap="flat" cmpd="sng">
                      <a:solidFill>
                        <a:srgbClr val="525C65"/>
                      </a:solidFill>
                      <a:prstDash val="solid"/>
                      <a:round/>
                      <a:headEnd type="none" w="sm" len="sm"/>
                      <a:tailEnd type="none" w="sm" len="sm"/>
                    </a:lnR>
                    <a:lnT w="19050" cap="flat" cmpd="sng">
                      <a:solidFill>
                        <a:srgbClr val="525C65"/>
                      </a:solidFill>
                      <a:prstDash val="solid"/>
                      <a:round/>
                      <a:headEnd type="none" w="sm" len="sm"/>
                      <a:tailEnd type="none" w="sm" len="sm"/>
                    </a:lnT>
                    <a:lnB w="19050" cap="flat" cmpd="sng">
                      <a:solidFill>
                        <a:srgbClr val="525C6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1"/>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Link-Building</a:t>
            </a:r>
            <a:endParaRPr/>
          </a:p>
        </p:txBody>
      </p:sp>
      <p:sp>
        <p:nvSpPr>
          <p:cNvPr id="213" name="Google Shape;213;p51"/>
          <p:cNvSpPr txBox="1">
            <a:spLocks noGrp="1"/>
          </p:cNvSpPr>
          <p:nvPr>
            <p:ph type="body" idx="1"/>
          </p:nvPr>
        </p:nvSpPr>
        <p:spPr>
          <a:xfrm>
            <a:off x="105375" y="1508675"/>
            <a:ext cx="7561800" cy="181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525C65"/>
                </a:solidFill>
                <a:highlight>
                  <a:srgbClr val="FFFFFF"/>
                </a:highlight>
              </a:rPr>
              <a:t>Using the </a:t>
            </a:r>
            <a:r>
              <a:rPr lang="en" dirty="0">
                <a:solidFill>
                  <a:srgbClr val="02B3E4"/>
                </a:solidFill>
                <a:highlight>
                  <a:srgbClr val="FFFFFF"/>
                </a:highlight>
                <a:uFill>
                  <a:noFill/>
                </a:uFill>
                <a:hlinkClick r:id="rId3">
                  <a:extLst>
                    <a:ext uri="{A12FA001-AC4F-418D-AE19-62706E023703}">
                      <ahyp:hlinkClr xmlns:ahyp="http://schemas.microsoft.com/office/drawing/2018/hyperlinkcolor" val="tx"/>
                    </a:ext>
                  </a:extLst>
                </a:hlinkClick>
              </a:rPr>
              <a:t>SEMRush</a:t>
            </a:r>
            <a:r>
              <a:rPr lang="en" dirty="0">
                <a:solidFill>
                  <a:srgbClr val="525C65"/>
                </a:solidFill>
                <a:highlight>
                  <a:srgbClr val="FFFFFF"/>
                </a:highlight>
              </a:rPr>
              <a:t> or </a:t>
            </a:r>
            <a:r>
              <a:rPr lang="en" u="sng" dirty="0">
                <a:solidFill>
                  <a:srgbClr val="02B4E5"/>
                </a:solidFill>
                <a:highlight>
                  <a:srgbClr val="FFFFFF"/>
                </a:highlight>
                <a:hlinkClick r:id="rId4">
                  <a:extLst>
                    <a:ext uri="{A12FA001-AC4F-418D-AE19-62706E023703}">
                      <ahyp:hlinkClr xmlns:ahyp="http://schemas.microsoft.com/office/drawing/2018/hyperlinkcolor" val="tx"/>
                    </a:ext>
                  </a:extLst>
                </a:hlinkClick>
              </a:rPr>
              <a:t>SE Ranking</a:t>
            </a:r>
            <a:r>
              <a:rPr lang="en" dirty="0">
                <a:solidFill>
                  <a:srgbClr val="525C65"/>
                </a:solidFill>
                <a:highlight>
                  <a:srgbClr val="FFFFFF"/>
                </a:highlight>
              </a:rPr>
              <a:t> tool and research, strategize a link-building campaign.</a:t>
            </a:r>
            <a:endParaRPr dirty="0">
              <a:solidFill>
                <a:srgbClr val="525C65"/>
              </a:solidFill>
              <a:highlight>
                <a:srgbClr val="FFFFFF"/>
              </a:highlight>
            </a:endParaRPr>
          </a:p>
          <a:p>
            <a:pPr marL="0" lvl="0" indent="0" algn="l" rtl="0">
              <a:spcBef>
                <a:spcPts val="1100"/>
              </a:spcBef>
              <a:spcAft>
                <a:spcPts val="0"/>
              </a:spcAft>
              <a:buNone/>
            </a:pPr>
            <a:r>
              <a:rPr lang="en" dirty="0">
                <a:solidFill>
                  <a:srgbClr val="525C65"/>
                </a:solidFill>
                <a:highlight>
                  <a:srgbClr val="FFFFFF"/>
                </a:highlight>
              </a:rPr>
              <a:t>Identify </a:t>
            </a:r>
            <a:r>
              <a:rPr lang="en" b="1" dirty="0">
                <a:solidFill>
                  <a:srgbClr val="525C65"/>
                </a:solidFill>
                <a:highlight>
                  <a:srgbClr val="FFFFFF"/>
                </a:highlight>
              </a:rPr>
              <a:t>three</a:t>
            </a:r>
            <a:r>
              <a:rPr lang="en" dirty="0">
                <a:solidFill>
                  <a:srgbClr val="525C65"/>
                </a:solidFill>
                <a:highlight>
                  <a:srgbClr val="FFFFFF"/>
                </a:highlight>
              </a:rPr>
              <a:t> websites that you think would be relevant, high traffic sites that you would like to gain backlinks from to help drive traffic to </a:t>
            </a:r>
            <a:r>
              <a:rPr lang="en" u="sng" dirty="0">
                <a:solidFill>
                  <a:srgbClr val="02B4E5"/>
                </a:solidFill>
                <a:highlight>
                  <a:srgbClr val="FFFFFF"/>
                </a:highlight>
                <a:hlinkClick r:id="rId5">
                  <a:extLst>
                    <a:ext uri="{A12FA001-AC4F-418D-AE19-62706E023703}">
                      <ahyp:hlinkClr xmlns:ahyp="http://schemas.microsoft.com/office/drawing/2018/hyperlinkcolor" val="tx"/>
                    </a:ext>
                  </a:extLst>
                </a:hlinkClick>
              </a:rPr>
              <a:t>Udacity’s</a:t>
            </a:r>
            <a:r>
              <a:rPr lang="en" dirty="0">
                <a:solidFill>
                  <a:srgbClr val="525C65"/>
                </a:solidFill>
                <a:highlight>
                  <a:srgbClr val="FFFFFF"/>
                </a:highlight>
              </a:rPr>
              <a:t> or your company’s page.</a:t>
            </a:r>
            <a:endParaRPr dirty="0">
              <a:solidFill>
                <a:srgbClr val="525C65"/>
              </a:solidFill>
              <a:highlight>
                <a:srgbClr val="FFFFFF"/>
              </a:highlight>
            </a:endParaRPr>
          </a:p>
          <a:p>
            <a:pPr marL="0" lvl="0" indent="0" algn="l" rtl="0">
              <a:spcBef>
                <a:spcPts val="1100"/>
              </a:spcBef>
              <a:spcAft>
                <a:spcPts val="0"/>
              </a:spcAft>
              <a:buNone/>
            </a:pPr>
            <a:endParaRPr dirty="0">
              <a:solidFill>
                <a:srgbClr val="525C65"/>
              </a:solidFill>
              <a:highlight>
                <a:srgbClr val="FFFFFF"/>
              </a:highlight>
            </a:endParaRPr>
          </a:p>
          <a:p>
            <a:pPr marL="0" lvl="0" indent="0" algn="l" rtl="0">
              <a:lnSpc>
                <a:spcPct val="160000"/>
              </a:lnSpc>
              <a:spcBef>
                <a:spcPts val="1100"/>
              </a:spcBef>
              <a:spcAft>
                <a:spcPts val="0"/>
              </a:spcAft>
              <a:buNone/>
            </a:pPr>
            <a:endParaRPr sz="1400" dirty="0">
              <a:solidFill>
                <a:srgbClr val="525C65"/>
              </a:solidFill>
              <a:highlight>
                <a:srgbClr val="FFFFFF"/>
              </a:highlight>
            </a:endParaRPr>
          </a:p>
          <a:p>
            <a:pPr marL="0" lvl="0" indent="0" algn="l" rtl="0">
              <a:lnSpc>
                <a:spcPct val="160000"/>
              </a:lnSpc>
              <a:spcBef>
                <a:spcPts val="1100"/>
              </a:spcBef>
              <a:spcAft>
                <a:spcPts val="0"/>
              </a:spcAft>
              <a:buNone/>
            </a:pPr>
            <a:endParaRPr sz="1400" b="1" dirty="0">
              <a:solidFill>
                <a:srgbClr val="525C65"/>
              </a:solidFill>
              <a:highlight>
                <a:srgbClr val="FFFFFF"/>
              </a:highlight>
            </a:endParaRPr>
          </a:p>
          <a:p>
            <a:pPr marL="0" lvl="0" indent="0" algn="l" rtl="0">
              <a:spcBef>
                <a:spcPts val="1100"/>
              </a:spcBef>
              <a:spcAft>
                <a:spcPts val="1600"/>
              </a:spcAft>
              <a:buNone/>
            </a:pPr>
            <a:endParaRPr sz="1400" dirty="0"/>
          </a:p>
        </p:txBody>
      </p:sp>
      <p:graphicFrame>
        <p:nvGraphicFramePr>
          <p:cNvPr id="2" name="Table 2">
            <a:extLst>
              <a:ext uri="{FF2B5EF4-FFF2-40B4-BE49-F238E27FC236}">
                <a16:creationId xmlns:a16="http://schemas.microsoft.com/office/drawing/2014/main" id="{C59E739C-43EF-A371-926C-D42C95CB0CB5}"/>
              </a:ext>
            </a:extLst>
          </p:cNvPr>
          <p:cNvGraphicFramePr>
            <a:graphicFrameLocks noGrp="1"/>
          </p:cNvGraphicFramePr>
          <p:nvPr>
            <p:extLst>
              <p:ext uri="{D42A27DB-BD31-4B8C-83A1-F6EECF244321}">
                <p14:modId xmlns:p14="http://schemas.microsoft.com/office/powerpoint/2010/main" val="422334691"/>
              </p:ext>
            </p:extLst>
          </p:nvPr>
        </p:nvGraphicFramePr>
        <p:xfrm>
          <a:off x="0" y="3320375"/>
          <a:ext cx="7772400" cy="6738021"/>
        </p:xfrm>
        <a:graphic>
          <a:graphicData uri="http://schemas.openxmlformats.org/drawingml/2006/table">
            <a:tbl>
              <a:tblPr firstRow="1" bandRow="1">
                <a:tableStyleId>{91B937ED-C6EF-4942-9DA8-D88E42B632BE}</a:tableStyleId>
              </a:tblPr>
              <a:tblGrid>
                <a:gridCol w="3886200">
                  <a:extLst>
                    <a:ext uri="{9D8B030D-6E8A-4147-A177-3AD203B41FA5}">
                      <a16:colId xmlns:a16="http://schemas.microsoft.com/office/drawing/2014/main" val="1822003016"/>
                    </a:ext>
                  </a:extLst>
                </a:gridCol>
                <a:gridCol w="3886200">
                  <a:extLst>
                    <a:ext uri="{9D8B030D-6E8A-4147-A177-3AD203B41FA5}">
                      <a16:colId xmlns:a16="http://schemas.microsoft.com/office/drawing/2014/main" val="1721185360"/>
                    </a:ext>
                  </a:extLst>
                </a:gridCol>
              </a:tblGrid>
              <a:tr h="748669">
                <a:tc>
                  <a:txBody>
                    <a:bodyPr/>
                    <a:lstStyle/>
                    <a:p>
                      <a:r>
                        <a:rPr lang="en-US" sz="2000" dirty="0"/>
                        <a:t>Site name</a:t>
                      </a:r>
                    </a:p>
                  </a:txBody>
                  <a:tcPr/>
                </a:tc>
                <a:tc>
                  <a:txBody>
                    <a:bodyPr/>
                    <a:lstStyle/>
                    <a:p>
                      <a:r>
                        <a:rPr lang="en-US" sz="2000" dirty="0"/>
                        <a:t>Vanguard</a:t>
                      </a:r>
                    </a:p>
                  </a:txBody>
                  <a:tcPr/>
                </a:tc>
                <a:extLst>
                  <a:ext uri="{0D108BD9-81ED-4DB2-BD59-A6C34878D82A}">
                    <a16:rowId xmlns:a16="http://schemas.microsoft.com/office/drawing/2014/main" val="2399708024"/>
                  </a:ext>
                </a:extLst>
              </a:tr>
              <a:tr h="748669">
                <a:tc>
                  <a:txBody>
                    <a:bodyPr/>
                    <a:lstStyle/>
                    <a:p>
                      <a:r>
                        <a:rPr lang="en-US" sz="2000" dirty="0" err="1"/>
                        <a:t>url</a:t>
                      </a:r>
                      <a:endParaRPr lang="en-US" sz="2000" dirty="0"/>
                    </a:p>
                  </a:txBody>
                  <a:tcPr/>
                </a:tc>
                <a:tc>
                  <a:txBody>
                    <a:bodyPr/>
                    <a:lstStyle/>
                    <a:p>
                      <a:r>
                        <a:rPr lang="en-US" sz="2000" dirty="0">
                          <a:hlinkClick r:id="rId6"/>
                        </a:rPr>
                        <a:t>https://www.vanguardngr.com/</a:t>
                      </a:r>
                      <a:endParaRPr lang="en-US" sz="2000" dirty="0"/>
                    </a:p>
                  </a:txBody>
                  <a:tcPr/>
                </a:tc>
                <a:extLst>
                  <a:ext uri="{0D108BD9-81ED-4DB2-BD59-A6C34878D82A}">
                    <a16:rowId xmlns:a16="http://schemas.microsoft.com/office/drawing/2014/main" val="4237412814"/>
                  </a:ext>
                </a:extLst>
              </a:tr>
              <a:tr h="748669">
                <a:tc>
                  <a:txBody>
                    <a:bodyPr/>
                    <a:lstStyle/>
                    <a:p>
                      <a:r>
                        <a:rPr lang="en-US" sz="2000" dirty="0"/>
                        <a:t>Organic traffic</a:t>
                      </a:r>
                    </a:p>
                  </a:txBody>
                  <a:tcPr/>
                </a:tc>
                <a:tc>
                  <a:txBody>
                    <a:bodyPr/>
                    <a:lstStyle/>
                    <a:p>
                      <a:r>
                        <a:rPr lang="en-US" sz="2000" dirty="0"/>
                        <a:t>6,5m</a:t>
                      </a:r>
                    </a:p>
                  </a:txBody>
                  <a:tcPr/>
                </a:tc>
                <a:extLst>
                  <a:ext uri="{0D108BD9-81ED-4DB2-BD59-A6C34878D82A}">
                    <a16:rowId xmlns:a16="http://schemas.microsoft.com/office/drawing/2014/main" val="2074606474"/>
                  </a:ext>
                </a:extLst>
              </a:tr>
              <a:tr h="748669">
                <a:tc>
                  <a:txBody>
                    <a:bodyPr/>
                    <a:lstStyle/>
                    <a:p>
                      <a:r>
                        <a:rPr lang="en-US" sz="2000" dirty="0"/>
                        <a:t>Site name</a:t>
                      </a:r>
                    </a:p>
                  </a:txBody>
                  <a:tcPr/>
                </a:tc>
                <a:tc>
                  <a:txBody>
                    <a:bodyPr/>
                    <a:lstStyle/>
                    <a:p>
                      <a:r>
                        <a:rPr lang="en-US" sz="2000" dirty="0"/>
                        <a:t>Linda </a:t>
                      </a:r>
                      <a:r>
                        <a:rPr lang="en-US" sz="2000" dirty="0" err="1"/>
                        <a:t>Ikeji</a:t>
                      </a:r>
                      <a:r>
                        <a:rPr lang="en-US" sz="2000" dirty="0"/>
                        <a:t> Blog</a:t>
                      </a:r>
                    </a:p>
                  </a:txBody>
                  <a:tcPr/>
                </a:tc>
                <a:extLst>
                  <a:ext uri="{0D108BD9-81ED-4DB2-BD59-A6C34878D82A}">
                    <a16:rowId xmlns:a16="http://schemas.microsoft.com/office/drawing/2014/main" val="2217248003"/>
                  </a:ext>
                </a:extLst>
              </a:tr>
              <a:tr h="748669">
                <a:tc>
                  <a:txBody>
                    <a:bodyPr/>
                    <a:lstStyle/>
                    <a:p>
                      <a:r>
                        <a:rPr lang="en-US" sz="2000" dirty="0" err="1"/>
                        <a:t>url</a:t>
                      </a:r>
                      <a:endParaRPr lang="en-US" sz="2000" dirty="0"/>
                    </a:p>
                  </a:txBody>
                  <a:tcPr/>
                </a:tc>
                <a:tc>
                  <a:txBody>
                    <a:bodyPr/>
                    <a:lstStyle/>
                    <a:p>
                      <a:r>
                        <a:rPr lang="en-US" sz="2000" dirty="0">
                          <a:hlinkClick r:id="rId7"/>
                        </a:rPr>
                        <a:t>https://www.lindaikejisblog.com/</a:t>
                      </a:r>
                      <a:endParaRPr lang="en-US" sz="2000" dirty="0"/>
                    </a:p>
                  </a:txBody>
                  <a:tcPr/>
                </a:tc>
                <a:extLst>
                  <a:ext uri="{0D108BD9-81ED-4DB2-BD59-A6C34878D82A}">
                    <a16:rowId xmlns:a16="http://schemas.microsoft.com/office/drawing/2014/main" val="68467695"/>
                  </a:ext>
                </a:extLst>
              </a:tr>
              <a:tr h="748669">
                <a:tc>
                  <a:txBody>
                    <a:bodyPr/>
                    <a:lstStyle/>
                    <a:p>
                      <a:r>
                        <a:rPr lang="en-US" sz="2000" dirty="0"/>
                        <a:t>Organic search traffic</a:t>
                      </a:r>
                    </a:p>
                    <a:p>
                      <a:endParaRPr lang="en-US" sz="2000" dirty="0"/>
                    </a:p>
                  </a:txBody>
                  <a:tcPr/>
                </a:tc>
                <a:tc>
                  <a:txBody>
                    <a:bodyPr/>
                    <a:lstStyle/>
                    <a:p>
                      <a:r>
                        <a:rPr lang="en-US" sz="2000" dirty="0"/>
                        <a:t>149,7K</a:t>
                      </a:r>
                    </a:p>
                  </a:txBody>
                  <a:tcPr/>
                </a:tc>
                <a:extLst>
                  <a:ext uri="{0D108BD9-81ED-4DB2-BD59-A6C34878D82A}">
                    <a16:rowId xmlns:a16="http://schemas.microsoft.com/office/drawing/2014/main" val="1250937205"/>
                  </a:ext>
                </a:extLst>
              </a:tr>
              <a:tr h="748669">
                <a:tc>
                  <a:txBody>
                    <a:bodyPr/>
                    <a:lstStyle/>
                    <a:p>
                      <a:r>
                        <a:rPr lang="en-US" sz="2000" dirty="0"/>
                        <a:t>Site name</a:t>
                      </a:r>
                    </a:p>
                  </a:txBody>
                  <a:tcPr/>
                </a:tc>
                <a:tc>
                  <a:txBody>
                    <a:bodyPr/>
                    <a:lstStyle/>
                    <a:p>
                      <a:r>
                        <a:rPr lang="en-US" sz="2000" dirty="0" err="1"/>
                        <a:t>netnaija</a:t>
                      </a:r>
                      <a:endParaRPr lang="en-US" sz="2000" dirty="0"/>
                    </a:p>
                  </a:txBody>
                  <a:tcPr/>
                </a:tc>
                <a:extLst>
                  <a:ext uri="{0D108BD9-81ED-4DB2-BD59-A6C34878D82A}">
                    <a16:rowId xmlns:a16="http://schemas.microsoft.com/office/drawing/2014/main" val="1536215657"/>
                  </a:ext>
                </a:extLst>
              </a:tr>
              <a:tr h="748669">
                <a:tc>
                  <a:txBody>
                    <a:bodyPr/>
                    <a:lstStyle/>
                    <a:p>
                      <a:r>
                        <a:rPr lang="en-US" sz="2000" dirty="0" err="1"/>
                        <a:t>url</a:t>
                      </a:r>
                      <a:endParaRPr lang="en-US" sz="2000" dirty="0"/>
                    </a:p>
                  </a:txBody>
                  <a:tcPr/>
                </a:tc>
                <a:tc>
                  <a:txBody>
                    <a:bodyPr/>
                    <a:lstStyle/>
                    <a:p>
                      <a:r>
                        <a:rPr lang="en-US" sz="2000" dirty="0">
                          <a:hlinkClick r:id="rId8"/>
                        </a:rPr>
                        <a:t>https://www.thenetnaija.com/</a:t>
                      </a:r>
                      <a:endParaRPr lang="en-US" sz="2000" dirty="0"/>
                    </a:p>
                  </a:txBody>
                  <a:tcPr/>
                </a:tc>
                <a:extLst>
                  <a:ext uri="{0D108BD9-81ED-4DB2-BD59-A6C34878D82A}">
                    <a16:rowId xmlns:a16="http://schemas.microsoft.com/office/drawing/2014/main" val="3323648785"/>
                  </a:ext>
                </a:extLst>
              </a:tr>
              <a:tr h="748669">
                <a:tc>
                  <a:txBody>
                    <a:bodyPr/>
                    <a:lstStyle/>
                    <a:p>
                      <a:r>
                        <a:rPr lang="en-US" sz="2000" dirty="0"/>
                        <a:t>Organic search traffic</a:t>
                      </a:r>
                    </a:p>
                  </a:txBody>
                  <a:tcPr/>
                </a:tc>
                <a:tc>
                  <a:txBody>
                    <a:bodyPr/>
                    <a:lstStyle/>
                    <a:p>
                      <a:r>
                        <a:rPr lang="en-US" sz="2000" dirty="0"/>
                        <a:t>14,5k</a:t>
                      </a:r>
                    </a:p>
                  </a:txBody>
                  <a:tcPr/>
                </a:tc>
                <a:extLst>
                  <a:ext uri="{0D108BD9-81ED-4DB2-BD59-A6C34878D82A}">
                    <a16:rowId xmlns:a16="http://schemas.microsoft.com/office/drawing/2014/main" val="146359646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3E3BB"/>
        </a:solidFill>
        <a:effectLst/>
      </p:bgPr>
    </p:bg>
    <p:spTree>
      <p:nvGrpSpPr>
        <p:cNvPr id="1" name="Shape 218"/>
        <p:cNvGrpSpPr/>
        <p:nvPr/>
      </p:nvGrpSpPr>
      <p:grpSpPr>
        <a:xfrm>
          <a:off x="0" y="0"/>
          <a:ext cx="0" cy="0"/>
          <a:chOff x="0" y="0"/>
          <a:chExt cx="0" cy="0"/>
        </a:xfrm>
      </p:grpSpPr>
      <p:sp>
        <p:nvSpPr>
          <p:cNvPr id="219" name="Google Shape;219;p52"/>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4</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Performance </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Testing</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endParaRPr sz="2000"/>
          </a:p>
        </p:txBody>
      </p:sp>
      <p:sp>
        <p:nvSpPr>
          <p:cNvPr id="220" name="Google Shape;220;p52"/>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3E3BB"/>
        </a:solidFill>
        <a:effectLst/>
      </p:bgPr>
    </p:bg>
    <p:spTree>
      <p:nvGrpSpPr>
        <p:cNvPr id="1" name="Shape 141"/>
        <p:cNvGrpSpPr/>
        <p:nvPr/>
      </p:nvGrpSpPr>
      <p:grpSpPr>
        <a:xfrm>
          <a:off x="0" y="0"/>
          <a:ext cx="0" cy="0"/>
          <a:chOff x="0" y="0"/>
          <a:chExt cx="0" cy="0"/>
        </a:xfrm>
      </p:grpSpPr>
      <p:sp>
        <p:nvSpPr>
          <p:cNvPr id="142" name="Google Shape;142;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a:t>
            </a:r>
            <a:endParaRPr sz="3000"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Plan your Audit</a:t>
            </a:r>
            <a:endParaRPr sz="2000" dirty="0"/>
          </a:p>
        </p:txBody>
      </p:sp>
      <p:sp>
        <p:nvSpPr>
          <p:cNvPr id="143" name="Google Shape;143;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dirty="0">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53"/>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Site Performance Audit: Performance Tests</a:t>
            </a:r>
            <a:br>
              <a:rPr lang="en"/>
            </a:br>
            <a:endParaRPr/>
          </a:p>
        </p:txBody>
      </p:sp>
      <p:sp>
        <p:nvSpPr>
          <p:cNvPr id="226" name="Google Shape;226;p53"/>
          <p:cNvSpPr txBox="1">
            <a:spLocks noGrp="1"/>
          </p:cNvSpPr>
          <p:nvPr>
            <p:ph type="body" idx="1"/>
          </p:nvPr>
        </p:nvSpPr>
        <p:spPr>
          <a:xfrm>
            <a:off x="264945" y="2253729"/>
            <a:ext cx="7242600" cy="42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solidFill>
                  <a:srgbClr val="525C65"/>
                </a:solidFill>
                <a:highlight>
                  <a:srgbClr val="FFFFFF"/>
                </a:highlight>
              </a:rPr>
              <a:t>For each of the submissions, please take a screenshot of your results and post your screenshot on your submission presentation.</a:t>
            </a:r>
            <a:endParaRPr sz="2000">
              <a:solidFill>
                <a:srgbClr val="525C65"/>
              </a:solidFill>
              <a:highlight>
                <a:srgbClr val="FFFFFF"/>
              </a:highlight>
            </a:endParaRPr>
          </a:p>
          <a:p>
            <a:pPr marL="457200" lvl="0" indent="-355600" algn="l" rtl="0">
              <a:spcBef>
                <a:spcPts val="1100"/>
              </a:spcBef>
              <a:spcAft>
                <a:spcPts val="0"/>
              </a:spcAft>
              <a:buClr>
                <a:srgbClr val="525C65"/>
              </a:buClr>
              <a:buSzPts val="2000"/>
              <a:buAutoNum type="arabicPeriod"/>
            </a:pPr>
            <a:r>
              <a:rPr lang="en" sz="2000">
                <a:solidFill>
                  <a:srgbClr val="525C65"/>
                </a:solidFill>
                <a:highlight>
                  <a:srgbClr val="FFFFFF"/>
                </a:highlight>
              </a:rPr>
              <a:t>Using the </a:t>
            </a:r>
            <a:r>
              <a:rPr lang="en" sz="2000" u="sng">
                <a:solidFill>
                  <a:srgbClr val="02B4E5"/>
                </a:solidFill>
                <a:highlight>
                  <a:srgbClr val="FFFFFF"/>
                </a:highlight>
                <a:hlinkClick r:id="rId3">
                  <a:extLst>
                    <a:ext uri="{A12FA001-AC4F-418D-AE19-62706E023703}">
                      <ahyp:hlinkClr xmlns:ahyp="http://schemas.microsoft.com/office/drawing/2018/hyperlinkcolor" val="tx"/>
                    </a:ext>
                  </a:extLst>
                </a:hlinkClick>
              </a:rPr>
              <a:t>Northcutt</a:t>
            </a:r>
            <a:r>
              <a:rPr lang="en" sz="2000">
                <a:solidFill>
                  <a:srgbClr val="02B4E5"/>
                </a:solidFill>
                <a:highlight>
                  <a:srgbClr val="FFFFFF"/>
                </a:highlight>
              </a:rPr>
              <a:t> </a:t>
            </a:r>
            <a:r>
              <a:rPr lang="en" sz="2000">
                <a:solidFill>
                  <a:srgbClr val="4F4F4F"/>
                </a:solidFill>
                <a:highlight>
                  <a:srgbClr val="FFFFFF"/>
                </a:highlight>
              </a:rPr>
              <a:t>or any other </a:t>
            </a:r>
            <a:r>
              <a:rPr lang="en" sz="2000">
                <a:solidFill>
                  <a:srgbClr val="525C65"/>
                </a:solidFill>
                <a:highlight>
                  <a:srgbClr val="FFFFFF"/>
                </a:highlight>
              </a:rPr>
              <a:t>tool, research how many of Udacity’s website or your company’s pages are indexed by Google.</a:t>
            </a:r>
            <a:endParaRPr sz="2000">
              <a:solidFill>
                <a:srgbClr val="525C65"/>
              </a:solidFill>
              <a:highlight>
                <a:srgbClr val="FFFFFF"/>
              </a:highlight>
            </a:endParaRPr>
          </a:p>
          <a:p>
            <a:pPr marL="457200" lvl="0" indent="-355600" algn="l" rtl="0">
              <a:spcBef>
                <a:spcPts val="0"/>
              </a:spcBef>
              <a:spcAft>
                <a:spcPts val="0"/>
              </a:spcAft>
              <a:buClr>
                <a:srgbClr val="525C65"/>
              </a:buClr>
              <a:buSzPts val="2000"/>
              <a:buAutoNum type="arabicPeriod"/>
            </a:pPr>
            <a:r>
              <a:rPr lang="en" sz="2000">
                <a:solidFill>
                  <a:srgbClr val="525C65"/>
                </a:solidFill>
                <a:highlight>
                  <a:srgbClr val="FFFFFF"/>
                </a:highlight>
              </a:rPr>
              <a:t>Using the </a:t>
            </a:r>
            <a:r>
              <a:rPr lang="en" sz="2000" u="sng">
                <a:solidFill>
                  <a:srgbClr val="02B3E4"/>
                </a:solidFill>
                <a:highlight>
                  <a:srgbClr val="FFFFFF"/>
                </a:highlight>
                <a:hlinkClick r:id="rId4">
                  <a:extLst>
                    <a:ext uri="{A12FA001-AC4F-418D-AE19-62706E023703}">
                      <ahyp:hlinkClr xmlns:ahyp="http://schemas.microsoft.com/office/drawing/2018/hyperlinkcolor" val="tx"/>
                    </a:ext>
                  </a:extLst>
                </a:hlinkClick>
              </a:rPr>
              <a:t>Google Page Speed </a:t>
            </a:r>
            <a:r>
              <a:rPr lang="en" sz="2000">
                <a:solidFill>
                  <a:srgbClr val="525C65"/>
                </a:solidFill>
                <a:highlight>
                  <a:srgbClr val="FFFFFF"/>
                </a:highlight>
                <a:uFill>
                  <a:noFill/>
                </a:uFill>
                <a:hlinkClick r:id="rId4">
                  <a:extLst>
                    <a:ext uri="{A12FA001-AC4F-418D-AE19-62706E023703}">
                      <ahyp:hlinkClr xmlns:ahyp="http://schemas.microsoft.com/office/drawing/2018/hyperlinkcolor" val="tx"/>
                    </a:ext>
                  </a:extLst>
                </a:hlinkClick>
              </a:rPr>
              <a:t>Insights</a:t>
            </a:r>
            <a:r>
              <a:rPr lang="en" sz="2000">
                <a:solidFill>
                  <a:srgbClr val="525C65"/>
                </a:solidFill>
                <a:highlight>
                  <a:srgbClr val="FFFFFF"/>
                </a:highlight>
              </a:rPr>
              <a:t> tool, perform a speed test of udacity.com’s or your company’s mobile presence.</a:t>
            </a:r>
            <a:endParaRPr sz="2000">
              <a:solidFill>
                <a:srgbClr val="525C65"/>
              </a:solidFill>
              <a:highlight>
                <a:srgbClr val="FFFFFF"/>
              </a:highlight>
            </a:endParaRPr>
          </a:p>
          <a:p>
            <a:pPr marL="457200" lvl="0" indent="-355600" algn="l" rtl="0">
              <a:spcBef>
                <a:spcPts val="0"/>
              </a:spcBef>
              <a:spcAft>
                <a:spcPts val="0"/>
              </a:spcAft>
              <a:buClr>
                <a:srgbClr val="525C65"/>
              </a:buClr>
              <a:buSzPts val="2000"/>
              <a:buAutoNum type="arabicPeriod"/>
            </a:pPr>
            <a:r>
              <a:rPr lang="en" sz="2000">
                <a:solidFill>
                  <a:srgbClr val="525C65"/>
                </a:solidFill>
                <a:highlight>
                  <a:srgbClr val="FFFFFF"/>
                </a:highlight>
              </a:rPr>
              <a:t>Using the </a:t>
            </a:r>
            <a:r>
              <a:rPr lang="en" sz="2000" u="sng">
                <a:solidFill>
                  <a:srgbClr val="02B3E4"/>
                </a:solidFill>
                <a:highlight>
                  <a:srgbClr val="FFFFFF"/>
                </a:highlight>
                <a:hlinkClick r:id="rId5">
                  <a:extLst>
                    <a:ext uri="{A12FA001-AC4F-418D-AE19-62706E023703}">
                      <ahyp:hlinkClr xmlns:ahyp="http://schemas.microsoft.com/office/drawing/2018/hyperlinkcolor" val="tx"/>
                    </a:ext>
                  </a:extLst>
                </a:hlinkClick>
              </a:rPr>
              <a:t>Think with Google</a:t>
            </a:r>
            <a:r>
              <a:rPr lang="en" sz="2000">
                <a:solidFill>
                  <a:srgbClr val="525C65"/>
                </a:solidFill>
                <a:highlight>
                  <a:srgbClr val="FFFFFF"/>
                </a:highlight>
              </a:rPr>
              <a:t> tool, assess the mobile-friendliness of the udacity.com site or your company’s website.</a:t>
            </a:r>
            <a:endParaRPr sz="2000">
              <a:solidFill>
                <a:srgbClr val="525C65"/>
              </a:solidFill>
              <a:highlight>
                <a:srgbClr val="FFFFFF"/>
              </a:highlight>
            </a:endParaRPr>
          </a:p>
          <a:p>
            <a:pPr marL="0" lvl="0" indent="0" algn="l" rtl="0">
              <a:spcBef>
                <a:spcPts val="1100"/>
              </a:spcBef>
              <a:spcAft>
                <a:spcPts val="1600"/>
              </a:spcAft>
              <a:buNone/>
            </a:pP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5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Page Index</a:t>
            </a:r>
            <a:endParaRPr/>
          </a:p>
        </p:txBody>
      </p:sp>
      <p:sp>
        <p:nvSpPr>
          <p:cNvPr id="232" name="Google Shape;232;p54"/>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rgbClr val="525C65"/>
                </a:solidFill>
                <a:highlight>
                  <a:srgbClr val="FFFFFF"/>
                </a:highlight>
              </a:rPr>
              <a:t>Using the </a:t>
            </a:r>
            <a:r>
              <a:rPr lang="en-US" sz="2200" u="sng" dirty="0">
                <a:solidFill>
                  <a:srgbClr val="02B4E5"/>
                </a:solidFill>
                <a:highlight>
                  <a:srgbClr val="FFFFFF"/>
                </a:highlight>
              </a:rPr>
              <a:t>https://seomagnifier.com/google-index-pages-checker/</a:t>
            </a:r>
            <a:r>
              <a:rPr lang="en" sz="2200" dirty="0">
                <a:solidFill>
                  <a:srgbClr val="525C65"/>
                </a:solidFill>
                <a:highlight>
                  <a:srgbClr val="FFFFFF"/>
                </a:highlight>
              </a:rPr>
              <a:t>  </a:t>
            </a:r>
            <a:r>
              <a:rPr lang="en-US" sz="2200" dirty="0">
                <a:solidFill>
                  <a:srgbClr val="525C65"/>
                </a:solidFill>
                <a:highlight>
                  <a:srgbClr val="FFFFFF"/>
                </a:highlight>
              </a:rPr>
              <a:t>I</a:t>
            </a:r>
            <a:r>
              <a:rPr lang="en" sz="2200" dirty="0">
                <a:solidFill>
                  <a:srgbClr val="525C65"/>
                </a:solidFill>
                <a:highlight>
                  <a:srgbClr val="FFFFFF"/>
                </a:highlight>
              </a:rPr>
              <a:t> found out that the pages index for udacity.com is 6,140 pages.</a:t>
            </a:r>
          </a:p>
          <a:p>
            <a:pPr marL="0" lvl="0" indent="0" algn="l" rtl="0">
              <a:spcBef>
                <a:spcPts val="0"/>
              </a:spcBef>
              <a:spcAft>
                <a:spcPts val="0"/>
              </a:spcAft>
              <a:buNone/>
            </a:pPr>
            <a:endParaRPr lang="en" sz="2200" dirty="0">
              <a:solidFill>
                <a:srgbClr val="525C65"/>
              </a:solidFill>
              <a:highlight>
                <a:srgbClr val="FFFFFF"/>
              </a:highlight>
            </a:endParaRPr>
          </a:p>
          <a:p>
            <a:pPr marL="0" lvl="0" indent="0" algn="l" rtl="0">
              <a:spcBef>
                <a:spcPts val="0"/>
              </a:spcBef>
              <a:spcAft>
                <a:spcPts val="0"/>
              </a:spcAft>
              <a:buNone/>
            </a:pPr>
            <a:r>
              <a:rPr lang="en" sz="2200" dirty="0">
                <a:solidFill>
                  <a:srgbClr val="525C65"/>
                </a:solidFill>
                <a:highlight>
                  <a:srgbClr val="FFFFFF"/>
                </a:highlight>
              </a:rPr>
              <a:t>Explain why the number of pages indexed is important. </a:t>
            </a:r>
            <a:endParaRPr sz="2200" dirty="0">
              <a:solidFill>
                <a:srgbClr val="525C65"/>
              </a:solidFill>
              <a:highlight>
                <a:srgbClr val="FFFFFF"/>
              </a:highlight>
            </a:endParaRPr>
          </a:p>
          <a:p>
            <a:pPr marL="0" lvl="0" indent="0" algn="l" rtl="0">
              <a:spcBef>
                <a:spcPts val="1100"/>
              </a:spcBef>
              <a:spcAft>
                <a:spcPts val="1600"/>
              </a:spcAft>
              <a:buNone/>
            </a:pPr>
            <a:r>
              <a:rPr lang="en-US" sz="2000" dirty="0">
                <a:latin typeface="Open Sans" panose="020B0606030504020204" pitchFamily="34" charset="0"/>
                <a:ea typeface="Open Sans" panose="020B0606030504020204" pitchFamily="34" charset="0"/>
                <a:cs typeface="Open Sans" panose="020B0606030504020204" pitchFamily="34" charset="0"/>
              </a:rPr>
              <a:t>Number of pages indexed is important because it gives your page </a:t>
            </a:r>
            <a:r>
              <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more traffic and whenever you post any new content, it will be discovered more quickly.</a:t>
            </a:r>
            <a:endParaRPr sz="20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4B8B-E71A-DC2F-850C-5897CA0EB577}"/>
              </a:ext>
            </a:extLst>
          </p:cNvPr>
          <p:cNvSpPr>
            <a:spLocks noGrp="1"/>
          </p:cNvSpPr>
          <p:nvPr>
            <p:ph type="title"/>
          </p:nvPr>
        </p:nvSpPr>
        <p:spPr/>
        <p:txBody>
          <a:bodyPr/>
          <a:lstStyle/>
          <a:p>
            <a:r>
              <a:rPr lang="en-US" dirty="0"/>
              <a:t>Google index page screenshot</a:t>
            </a:r>
          </a:p>
        </p:txBody>
      </p:sp>
      <p:pic>
        <p:nvPicPr>
          <p:cNvPr id="5" name="Picture 4">
            <a:extLst>
              <a:ext uri="{FF2B5EF4-FFF2-40B4-BE49-F238E27FC236}">
                <a16:creationId xmlns:a16="http://schemas.microsoft.com/office/drawing/2014/main" id="{BBBD6336-0059-6D3E-1DBC-94CBD70FE906}"/>
              </a:ext>
            </a:extLst>
          </p:cNvPr>
          <p:cNvPicPr>
            <a:picLocks noChangeAspect="1"/>
          </p:cNvPicPr>
          <p:nvPr/>
        </p:nvPicPr>
        <p:blipFill>
          <a:blip r:embed="rId2"/>
          <a:stretch>
            <a:fillRect/>
          </a:stretch>
        </p:blipFill>
        <p:spPr>
          <a:xfrm>
            <a:off x="104247" y="2478505"/>
            <a:ext cx="7563906" cy="3932013"/>
          </a:xfrm>
          <a:prstGeom prst="rect">
            <a:avLst/>
          </a:prstGeom>
        </p:spPr>
      </p:pic>
    </p:spTree>
    <p:extLst>
      <p:ext uri="{BB962C8B-B14F-4D97-AF65-F5344CB8AC3E}">
        <p14:creationId xmlns:p14="http://schemas.microsoft.com/office/powerpoint/2010/main" val="233706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5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Page Speed</a:t>
            </a:r>
            <a:endParaRPr/>
          </a:p>
        </p:txBody>
      </p:sp>
      <p:sp>
        <p:nvSpPr>
          <p:cNvPr id="238" name="Google Shape;238;p5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rgbClr val="525C65"/>
                </a:solidFill>
                <a:highlight>
                  <a:srgbClr val="FFFFFF"/>
                </a:highlight>
              </a:rPr>
              <a:t>Using the </a:t>
            </a:r>
            <a:r>
              <a:rPr lang="en" sz="2200" u="sng" dirty="0">
                <a:solidFill>
                  <a:srgbClr val="02B3E4"/>
                </a:solidFill>
                <a:highlight>
                  <a:srgbClr val="FFFFFF"/>
                </a:highlight>
                <a:hlinkClick r:id="rId3">
                  <a:extLst>
                    <a:ext uri="{A12FA001-AC4F-418D-AE19-62706E023703}">
                      <ahyp:hlinkClr xmlns:ahyp="http://schemas.microsoft.com/office/drawing/2018/hyperlinkcolor" val="tx"/>
                    </a:ext>
                  </a:extLst>
                </a:hlinkClick>
              </a:rPr>
              <a:t>Google Page Speed </a:t>
            </a:r>
            <a:r>
              <a:rPr lang="en" sz="2200" dirty="0">
                <a:solidFill>
                  <a:srgbClr val="525C65"/>
                </a:solidFill>
                <a:highlight>
                  <a:srgbClr val="FFFFFF"/>
                </a:highlight>
                <a:uFill>
                  <a:noFill/>
                </a:uFill>
              </a:rPr>
              <a:t>I found that the speed for Udacity mobile was 34/100  and for desktop was 90/100</a:t>
            </a:r>
            <a:endParaRPr lang="en-US" sz="2200" dirty="0"/>
          </a:p>
          <a:p>
            <a:pPr marL="0" lvl="0" indent="0" algn="l" rtl="0">
              <a:spcBef>
                <a:spcPts val="1100"/>
              </a:spcBef>
              <a:spcAft>
                <a:spcPts val="0"/>
              </a:spcAft>
              <a:buNone/>
            </a:pPr>
            <a:r>
              <a:rPr lang="en-US" sz="2200" dirty="0">
                <a:solidFill>
                  <a:srgbClr val="525C65"/>
                </a:solidFill>
                <a:highlight>
                  <a:srgbClr val="FFFFFF"/>
                </a:highlight>
              </a:rPr>
              <a:t>Explain why evaluating the Page Speed is important.</a:t>
            </a:r>
          </a:p>
          <a:p>
            <a:pPr marL="0" lvl="0" indent="0" algn="l" rtl="0">
              <a:spcBef>
                <a:spcPts val="1100"/>
              </a:spcBef>
              <a:spcAft>
                <a:spcPts val="0"/>
              </a:spcAft>
              <a:buNone/>
            </a:pPr>
            <a:r>
              <a:rPr lang="en-US" sz="2400" i="0" dirty="0">
                <a:solidFill>
                  <a:srgbClr val="5F6368"/>
                </a:solidFill>
                <a:effectLst/>
                <a:latin typeface="arial" panose="020B0604020202020204" pitchFamily="34" charset="0"/>
              </a:rPr>
              <a:t>Page speed test</a:t>
            </a:r>
            <a:r>
              <a:rPr lang="en-US" sz="2400" i="0" dirty="0">
                <a:solidFill>
                  <a:srgbClr val="4D5156"/>
                </a:solidFill>
                <a:effectLst/>
                <a:latin typeface="arial" panose="020B0604020202020204" pitchFamily="34" charset="0"/>
              </a:rPr>
              <a:t> is </a:t>
            </a:r>
            <a:r>
              <a:rPr lang="en-US" sz="2400" i="0" dirty="0">
                <a:solidFill>
                  <a:srgbClr val="5F6368"/>
                </a:solidFill>
                <a:effectLst/>
                <a:latin typeface="arial" panose="020B0604020202020204" pitchFamily="34" charset="0"/>
              </a:rPr>
              <a:t>important</a:t>
            </a:r>
            <a:r>
              <a:rPr lang="en-US" sz="2400" i="0" dirty="0">
                <a:solidFill>
                  <a:srgbClr val="4D5156"/>
                </a:solidFill>
                <a:effectLst/>
                <a:latin typeface="arial" panose="020B0604020202020204" pitchFamily="34" charset="0"/>
              </a:rPr>
              <a:t> to users because, well, faster pages are more efficient and it provides a much better on-page user experience</a:t>
            </a:r>
            <a:r>
              <a:rPr lang="en-US" sz="2200" dirty="0">
                <a:solidFill>
                  <a:srgbClr val="525C65"/>
                </a:solidFill>
                <a:highlight>
                  <a:srgbClr val="FFFFFF"/>
                </a:highlight>
              </a:rPr>
              <a:t> </a:t>
            </a:r>
          </a:p>
          <a:p>
            <a:pPr marL="0" lvl="0" indent="0" algn="l" rtl="0">
              <a:spcBef>
                <a:spcPts val="1100"/>
              </a:spcBef>
              <a:spcAft>
                <a:spcPts val="1600"/>
              </a:spcAft>
              <a:buNone/>
            </a:pPr>
            <a:endParaRPr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9298-2E3E-EF2A-833E-027D4478E6CA}"/>
              </a:ext>
            </a:extLst>
          </p:cNvPr>
          <p:cNvSpPr>
            <a:spLocks noGrp="1"/>
          </p:cNvSpPr>
          <p:nvPr>
            <p:ph type="title"/>
          </p:nvPr>
        </p:nvSpPr>
        <p:spPr/>
        <p:txBody>
          <a:bodyPr/>
          <a:lstStyle/>
          <a:p>
            <a:r>
              <a:rPr lang="en-US" dirty="0"/>
              <a:t>Mobile page speed</a:t>
            </a:r>
          </a:p>
        </p:txBody>
      </p:sp>
      <p:pic>
        <p:nvPicPr>
          <p:cNvPr id="5" name="Picture 4">
            <a:extLst>
              <a:ext uri="{FF2B5EF4-FFF2-40B4-BE49-F238E27FC236}">
                <a16:creationId xmlns:a16="http://schemas.microsoft.com/office/drawing/2014/main" id="{0CE50796-D086-2582-E004-A35CD89D6167}"/>
              </a:ext>
            </a:extLst>
          </p:cNvPr>
          <p:cNvPicPr>
            <a:picLocks noChangeAspect="1"/>
          </p:cNvPicPr>
          <p:nvPr/>
        </p:nvPicPr>
        <p:blipFill>
          <a:blip r:embed="rId2"/>
          <a:stretch>
            <a:fillRect/>
          </a:stretch>
        </p:blipFill>
        <p:spPr>
          <a:xfrm>
            <a:off x="0" y="2799542"/>
            <a:ext cx="7772400" cy="4459316"/>
          </a:xfrm>
          <a:prstGeom prst="rect">
            <a:avLst/>
          </a:prstGeom>
        </p:spPr>
      </p:pic>
    </p:spTree>
    <p:extLst>
      <p:ext uri="{BB962C8B-B14F-4D97-AF65-F5344CB8AC3E}">
        <p14:creationId xmlns:p14="http://schemas.microsoft.com/office/powerpoint/2010/main" val="3339782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9298-2E3E-EF2A-833E-027D4478E6CA}"/>
              </a:ext>
            </a:extLst>
          </p:cNvPr>
          <p:cNvSpPr>
            <a:spLocks noGrp="1"/>
          </p:cNvSpPr>
          <p:nvPr>
            <p:ph type="title"/>
          </p:nvPr>
        </p:nvSpPr>
        <p:spPr/>
        <p:txBody>
          <a:bodyPr/>
          <a:lstStyle/>
          <a:p>
            <a:r>
              <a:rPr lang="en-US" dirty="0"/>
              <a:t>desktop page speed</a:t>
            </a:r>
          </a:p>
        </p:txBody>
      </p:sp>
      <p:pic>
        <p:nvPicPr>
          <p:cNvPr id="4" name="Picture 3">
            <a:extLst>
              <a:ext uri="{FF2B5EF4-FFF2-40B4-BE49-F238E27FC236}">
                <a16:creationId xmlns:a16="http://schemas.microsoft.com/office/drawing/2014/main" id="{8DAFEFF0-471D-465F-706C-C463A03DCD27}"/>
              </a:ext>
            </a:extLst>
          </p:cNvPr>
          <p:cNvPicPr>
            <a:picLocks noChangeAspect="1"/>
          </p:cNvPicPr>
          <p:nvPr/>
        </p:nvPicPr>
        <p:blipFill>
          <a:blip r:embed="rId2"/>
          <a:stretch>
            <a:fillRect/>
          </a:stretch>
        </p:blipFill>
        <p:spPr>
          <a:xfrm>
            <a:off x="0" y="2724683"/>
            <a:ext cx="7772400" cy="4609033"/>
          </a:xfrm>
          <a:prstGeom prst="rect">
            <a:avLst/>
          </a:prstGeom>
        </p:spPr>
      </p:pic>
    </p:spTree>
    <p:extLst>
      <p:ext uri="{BB962C8B-B14F-4D97-AF65-F5344CB8AC3E}">
        <p14:creationId xmlns:p14="http://schemas.microsoft.com/office/powerpoint/2010/main" val="2217610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Mobile-Friendly Evaluation</a:t>
            </a:r>
            <a:endParaRPr/>
          </a:p>
        </p:txBody>
      </p:sp>
      <p:sp>
        <p:nvSpPr>
          <p:cNvPr id="244" name="Google Shape;244;p5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solidFill>
                  <a:srgbClr val="525C65"/>
                </a:solidFill>
                <a:highlight>
                  <a:srgbClr val="FFFFFF"/>
                </a:highlight>
              </a:rPr>
              <a:t>Using the </a:t>
            </a:r>
            <a:r>
              <a:rPr lang="en" sz="2200" u="sng" dirty="0">
                <a:solidFill>
                  <a:srgbClr val="02B3E4"/>
                </a:solidFill>
                <a:highlight>
                  <a:srgbClr val="FFFFFF"/>
                </a:highlight>
                <a:hlinkClick r:id="rId3">
                  <a:extLst>
                    <a:ext uri="{A12FA001-AC4F-418D-AE19-62706E023703}">
                      <ahyp:hlinkClr xmlns:ahyp="http://schemas.microsoft.com/office/drawing/2018/hyperlinkcolor" val="tx"/>
                    </a:ext>
                  </a:extLst>
                </a:hlinkClick>
              </a:rPr>
              <a:t>Think with Google</a:t>
            </a:r>
            <a:r>
              <a:rPr lang="en" sz="2200" dirty="0">
                <a:solidFill>
                  <a:srgbClr val="525C65"/>
                </a:solidFill>
                <a:highlight>
                  <a:srgbClr val="FFFFFF"/>
                </a:highlight>
              </a:rPr>
              <a:t> tool </a:t>
            </a:r>
            <a:r>
              <a:rPr lang="en-US" sz="2200" dirty="0">
                <a:solidFill>
                  <a:srgbClr val="525C65"/>
                </a:solidFill>
                <a:highlight>
                  <a:srgbClr val="FFFFFF"/>
                </a:highlight>
              </a:rPr>
              <a:t>I</a:t>
            </a:r>
            <a:r>
              <a:rPr lang="en" sz="2200" dirty="0">
                <a:solidFill>
                  <a:srgbClr val="525C65"/>
                </a:solidFill>
                <a:highlight>
                  <a:srgbClr val="FFFFFF"/>
                </a:highlight>
              </a:rPr>
              <a:t> found out that udacity mobile site speed is 2.4 seconds in United States on a 4G connection.</a:t>
            </a:r>
            <a:endParaRPr sz="2200" dirty="0">
              <a:solidFill>
                <a:srgbClr val="525C65"/>
              </a:solidFill>
              <a:highlight>
                <a:srgbClr val="FFFFFF"/>
              </a:highlight>
            </a:endParaRPr>
          </a:p>
          <a:p>
            <a:pPr marL="0" lvl="0" indent="0" algn="l" rtl="0">
              <a:spcBef>
                <a:spcPts val="1100"/>
              </a:spcBef>
              <a:spcAft>
                <a:spcPts val="1600"/>
              </a:spcAft>
              <a:buNone/>
            </a:pPr>
            <a:r>
              <a:rPr lang="en" sz="2200" dirty="0">
                <a:solidFill>
                  <a:srgbClr val="525C65"/>
                </a:solidFill>
                <a:highlight>
                  <a:srgbClr val="FFFFFF"/>
                </a:highlight>
              </a:rPr>
              <a:t>Explain why having a mobile-optimized is </a:t>
            </a:r>
            <a:r>
              <a:rPr lang="en-US" sz="2200" dirty="0">
                <a:solidFill>
                  <a:srgbClr val="525C65"/>
                </a:solidFill>
                <a:highlight>
                  <a:srgbClr val="FFFFFF"/>
                </a:highlight>
              </a:rPr>
              <a:t>I</a:t>
            </a:r>
            <a:r>
              <a:rPr lang="en" sz="2200" dirty="0">
                <a:solidFill>
                  <a:srgbClr val="525C65"/>
                </a:solidFill>
                <a:highlight>
                  <a:srgbClr val="FFFFFF"/>
                </a:highlight>
              </a:rPr>
              <a:t>mportant.</a:t>
            </a:r>
          </a:p>
          <a:p>
            <a:pPr marL="0" lvl="0" indent="0" algn="l" rtl="0">
              <a:spcBef>
                <a:spcPts val="1100"/>
              </a:spcBef>
              <a:spcAft>
                <a:spcPts val="1600"/>
              </a:spcAft>
              <a:buNone/>
            </a:pPr>
            <a:r>
              <a:rPr lang="en-US" sz="2200" dirty="0">
                <a:solidFill>
                  <a:srgbClr val="525C65"/>
                </a:solidFill>
                <a:highlight>
                  <a:srgbClr val="FFFFFF"/>
                </a:highlight>
              </a:rPr>
              <a:t>H</a:t>
            </a:r>
            <a:r>
              <a:rPr lang="en" sz="2200" dirty="0">
                <a:solidFill>
                  <a:srgbClr val="525C65"/>
                </a:solidFill>
                <a:highlight>
                  <a:srgbClr val="FFFFFF"/>
                </a:highlight>
              </a:rPr>
              <a:t>aving a mobile optimized is important because it  </a:t>
            </a:r>
            <a:r>
              <a:rPr lang="en-US" sz="2400" i="0" dirty="0">
                <a:solidFill>
                  <a:srgbClr val="202124"/>
                </a:solidFill>
                <a:effectLst/>
                <a:latin typeface="Open Sans" panose="020B0606030504020204" pitchFamily="34" charset="0"/>
                <a:ea typeface="Open Sans" panose="020B0606030504020204" pitchFamily="34" charset="0"/>
                <a:cs typeface="Open Sans" panose="020B0606030504020204" pitchFamily="34" charset="0"/>
              </a:rPr>
              <a:t>makes sure to properly display on smaller screens. Also, it makes the site much easier to navigate. It reformats content, displays larger navigation buttons and optimizes images according to screen size.</a:t>
            </a:r>
            <a:endParaRPr sz="22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009B-73F9-B1C9-C360-F0ACAF92A48D}"/>
              </a:ext>
            </a:extLst>
          </p:cNvPr>
          <p:cNvSpPr>
            <a:spLocks noGrp="1"/>
          </p:cNvSpPr>
          <p:nvPr>
            <p:ph type="title"/>
          </p:nvPr>
        </p:nvSpPr>
        <p:spPr/>
        <p:txBody>
          <a:bodyPr/>
          <a:lstStyle/>
          <a:p>
            <a:r>
              <a:rPr lang="en-US" dirty="0"/>
              <a:t>Mobile optimization</a:t>
            </a:r>
          </a:p>
        </p:txBody>
      </p:sp>
      <p:pic>
        <p:nvPicPr>
          <p:cNvPr id="5" name="Picture 4">
            <a:extLst>
              <a:ext uri="{FF2B5EF4-FFF2-40B4-BE49-F238E27FC236}">
                <a16:creationId xmlns:a16="http://schemas.microsoft.com/office/drawing/2014/main" id="{5550D180-110A-1F77-64EE-B695E4C5AEB2}"/>
              </a:ext>
            </a:extLst>
          </p:cNvPr>
          <p:cNvPicPr>
            <a:picLocks noChangeAspect="1"/>
          </p:cNvPicPr>
          <p:nvPr/>
        </p:nvPicPr>
        <p:blipFill>
          <a:blip r:embed="rId2"/>
          <a:stretch>
            <a:fillRect/>
          </a:stretch>
        </p:blipFill>
        <p:spPr>
          <a:xfrm>
            <a:off x="0" y="3216874"/>
            <a:ext cx="7772400" cy="3528400"/>
          </a:xfrm>
          <a:prstGeom prst="rect">
            <a:avLst/>
          </a:prstGeom>
        </p:spPr>
      </p:pic>
    </p:spTree>
    <p:extLst>
      <p:ext uri="{BB962C8B-B14F-4D97-AF65-F5344CB8AC3E}">
        <p14:creationId xmlns:p14="http://schemas.microsoft.com/office/powerpoint/2010/main" val="3539514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93E3BB"/>
        </a:solidFill>
        <a:effectLst/>
      </p:bgPr>
    </p:bg>
    <p:spTree>
      <p:nvGrpSpPr>
        <p:cNvPr id="1" name="Shape 248"/>
        <p:cNvGrpSpPr/>
        <p:nvPr/>
      </p:nvGrpSpPr>
      <p:grpSpPr>
        <a:xfrm>
          <a:off x="0" y="0"/>
          <a:ext cx="0" cy="0"/>
          <a:chOff x="0" y="0"/>
          <a:chExt cx="0" cy="0"/>
        </a:xfrm>
      </p:grpSpPr>
      <p:sp>
        <p:nvSpPr>
          <p:cNvPr id="249" name="Google Shape;249;p57"/>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5</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Recommendations</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endParaRPr sz="2000"/>
          </a:p>
        </p:txBody>
      </p:sp>
      <p:sp>
        <p:nvSpPr>
          <p:cNvPr id="250" name="Google Shape;250;p57"/>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8"/>
          <p:cNvSpPr txBox="1">
            <a:spLocks noGrp="1"/>
          </p:cNvSpPr>
          <p:nvPr>
            <p:ph type="title"/>
          </p:nvPr>
        </p:nvSpPr>
        <p:spPr>
          <a:xfrm>
            <a:off x="0" y="162560"/>
            <a:ext cx="7242600" cy="6313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sp>
        <p:nvSpPr>
          <p:cNvPr id="256" name="Google Shape;256;p58"/>
          <p:cNvSpPr txBox="1">
            <a:spLocks noGrp="1"/>
          </p:cNvSpPr>
          <p:nvPr>
            <p:ph type="body" idx="1"/>
          </p:nvPr>
        </p:nvSpPr>
        <p:spPr>
          <a:xfrm>
            <a:off x="0" y="1026885"/>
            <a:ext cx="7772400" cy="9031515"/>
          </a:xfrm>
          <a:prstGeom prst="rect">
            <a:avLst/>
          </a:prstGeom>
        </p:spPr>
        <p:txBody>
          <a:bodyPr spcFirstLastPara="1" wrap="square" lIns="91425" tIns="91425" rIns="91425" bIns="91425" anchor="t" anchorCtr="0">
            <a:noAutofit/>
          </a:bodyPr>
          <a:lstStyle/>
          <a:p>
            <a:pPr marL="342900" marR="0" lvl="0" indent="-342900">
              <a:lnSpc>
                <a:spcPct val="150000"/>
              </a:lnSpc>
              <a:spcBef>
                <a:spcPts val="0"/>
              </a:spcBef>
              <a:spcAft>
                <a:spcPts val="800"/>
              </a:spcAft>
              <a:buFont typeface="Symbol" panose="05050102010706020507" pitchFamily="18" charset="2"/>
              <a:buChar char=""/>
              <a:tabLst>
                <a:tab pos="457200" algn="l"/>
              </a:tabLst>
            </a:pPr>
            <a:r>
              <a:rPr lang="en-US" dirty="0">
                <a:effectLst/>
                <a:latin typeface="+mn-lt"/>
                <a:ea typeface="Calibri" panose="020F0502020204030204" pitchFamily="34" charset="0"/>
                <a:cs typeface="Times New Roman" panose="02020603050405020304" pitchFamily="18" charset="0"/>
              </a:rPr>
              <a:t>I experienced slowness in the speed of the mobile version of the Udacity site (34%), as opposed to the desktop speed (90%). This is bad as a lot of persons use mobile devices more when searching he internet. This kind of slowness can affect user’s mobile experience, thereby discouraging the person from waiting till he information he/she needs pops up. Hence, a drastic increase in their bounce back rate.  I suggest this be resolved by developers of the Udacity mobile page. The load time should be 0.1seconds. Also, they should set an explicit width and height on image elements to reduce layout shifts and improve CLS, reduced JavaScript execution time and ensure main thread work is minimized.</a:t>
            </a:r>
          </a:p>
          <a:p>
            <a:pPr marL="342900" marR="0" lvl="0" indent="-342900">
              <a:lnSpc>
                <a:spcPct val="150000"/>
              </a:lnSpc>
              <a:spcBef>
                <a:spcPts val="0"/>
              </a:spcBef>
              <a:spcAft>
                <a:spcPts val="800"/>
              </a:spcAft>
              <a:buFont typeface="Symbol" panose="05050102010706020507" pitchFamily="18" charset="2"/>
              <a:buChar char=""/>
              <a:tabLst>
                <a:tab pos="457200" algn="l"/>
              </a:tabLst>
            </a:pPr>
            <a:r>
              <a:rPr lang="en-US" dirty="0">
                <a:effectLst/>
                <a:latin typeface="+mn-lt"/>
                <a:ea typeface="Calibri" panose="020F0502020204030204" pitchFamily="34" charset="0"/>
                <a:cs typeface="Times New Roman" panose="02020603050405020304" pitchFamily="18" charset="0"/>
              </a:rPr>
              <a:t>The 3 websites mentioned for Link building have very high organic traffic, hence, a good platform for advert. We could reach out to them to place a Udacity advert on their pages. Also, we could suggest they make a blogpost about Udacity courses, especially the Digital Marketing Nanodegree, as some of their subscribers could be business owners or in need of a tech skill.</a:t>
            </a:r>
          </a:p>
          <a:p>
            <a:pPr marL="342900" marR="0" lvl="0" indent="-342900">
              <a:lnSpc>
                <a:spcPct val="150000"/>
              </a:lnSpc>
              <a:spcBef>
                <a:spcPts val="0"/>
              </a:spcBef>
              <a:spcAft>
                <a:spcPts val="800"/>
              </a:spcAft>
              <a:buFont typeface="Symbol" panose="05050102010706020507" pitchFamily="18" charset="2"/>
              <a:buChar char=""/>
              <a:tabLst>
                <a:tab pos="457200" algn="l"/>
              </a:tabLst>
            </a:pPr>
            <a:r>
              <a:rPr lang="en-US" dirty="0">
                <a:effectLst/>
                <a:latin typeface="+mn-lt"/>
                <a:ea typeface="Calibri" panose="020F0502020204030204" pitchFamily="34" charset="0"/>
                <a:cs typeface="Times New Roman" panose="02020603050405020304" pitchFamily="18" charset="0"/>
              </a:rPr>
              <a:t>The meta description of the Udacity Digital marketing nanodegree page should be modified to be more descriptive and concise. Blogposts I made can be featured in order to attract more traffic to the site.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Marketing Objective &amp; KPI</a:t>
            </a:r>
            <a:endParaRPr dirty="0"/>
          </a:p>
        </p:txBody>
      </p:sp>
      <p:sp>
        <p:nvSpPr>
          <p:cNvPr id="149" name="Google Shape;149;p4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b="1" dirty="0">
                <a:latin typeface="Open Sans"/>
                <a:ea typeface="Open Sans"/>
                <a:cs typeface="Open Sans"/>
                <a:sym typeface="Open Sans"/>
              </a:rPr>
              <a:t>Marketing Objective</a:t>
            </a:r>
            <a:r>
              <a:rPr lang="en" sz="3000" dirty="0"/>
              <a:t> – To increase organic serch traffic by 20 percent by September 2022</a:t>
            </a:r>
            <a:endParaRPr sz="3000" dirty="0"/>
          </a:p>
          <a:p>
            <a:pPr marL="457200" lvl="0" indent="-419100" algn="l" rtl="0">
              <a:spcBef>
                <a:spcPts val="0"/>
              </a:spcBef>
              <a:spcAft>
                <a:spcPts val="0"/>
              </a:spcAft>
              <a:buSzPts val="3000"/>
              <a:buChar char="●"/>
            </a:pPr>
            <a:r>
              <a:rPr lang="en" sz="3000" b="1" dirty="0">
                <a:latin typeface="Open Sans"/>
                <a:ea typeface="Open Sans"/>
                <a:cs typeface="Open Sans"/>
                <a:sym typeface="Open Sans"/>
              </a:rPr>
              <a:t>KPI </a:t>
            </a:r>
            <a:r>
              <a:rPr lang="en" sz="3000" dirty="0"/>
              <a:t>– </a:t>
            </a:r>
            <a:r>
              <a:rPr lang="en" dirty="0"/>
              <a:t>click through rate by September 2022</a:t>
            </a:r>
            <a:endParaRPr sz="3000" dirty="0"/>
          </a:p>
          <a:p>
            <a:pPr marL="0" lvl="0" indent="0" algn="l" rtl="0">
              <a:spcBef>
                <a:spcPts val="1600"/>
              </a:spcBef>
              <a:spcAft>
                <a:spcPts val="1600"/>
              </a:spcAft>
              <a:buNone/>
            </a:pP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67"/>
          <p:cNvSpPr txBox="1">
            <a:spLocks noGrp="1"/>
          </p:cNvSpPr>
          <p:nvPr>
            <p:ph type="title"/>
          </p:nvPr>
        </p:nvSpPr>
        <p:spPr>
          <a:xfrm>
            <a:off x="141755" y="60646"/>
            <a:ext cx="7242600" cy="1119900"/>
          </a:xfrm>
          <a:prstGeom prst="rect">
            <a:avLst/>
          </a:prstGeom>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GB" sz="4000" b="1" dirty="0">
                <a:solidFill>
                  <a:srgbClr val="2E3D49"/>
                </a:solidFill>
              </a:rPr>
              <a:t>Target</a:t>
            </a:r>
            <a:r>
              <a:rPr lang="en-GB" dirty="0"/>
              <a:t> </a:t>
            </a:r>
            <a:r>
              <a:rPr lang="en-GB" sz="4000" b="1" dirty="0">
                <a:solidFill>
                  <a:srgbClr val="2E3D49"/>
                </a:solidFill>
              </a:rPr>
              <a:t>Persona</a:t>
            </a:r>
            <a:r>
              <a:rPr lang="en-GB" dirty="0"/>
              <a:t> </a:t>
            </a:r>
            <a:br>
              <a:rPr lang="en-GB" dirty="0"/>
            </a:br>
            <a:endParaRPr lang="en-GB" dirty="0"/>
          </a:p>
        </p:txBody>
      </p:sp>
      <p:graphicFrame>
        <p:nvGraphicFramePr>
          <p:cNvPr id="281" name="Google Shape;281;p67"/>
          <p:cNvGraphicFramePr/>
          <p:nvPr/>
        </p:nvGraphicFramePr>
        <p:xfrm>
          <a:off x="65314" y="892629"/>
          <a:ext cx="7685315" cy="9541163"/>
        </p:xfrm>
        <a:graphic>
          <a:graphicData uri="http://schemas.openxmlformats.org/drawingml/2006/table">
            <a:tbl>
              <a:tblPr>
                <a:noFill/>
              </a:tblPr>
              <a:tblGrid>
                <a:gridCol w="2578826">
                  <a:extLst>
                    <a:ext uri="{9D8B030D-6E8A-4147-A177-3AD203B41FA5}">
                      <a16:colId xmlns:a16="http://schemas.microsoft.com/office/drawing/2014/main" val="20000"/>
                    </a:ext>
                  </a:extLst>
                </a:gridCol>
                <a:gridCol w="2483485">
                  <a:extLst>
                    <a:ext uri="{9D8B030D-6E8A-4147-A177-3AD203B41FA5}">
                      <a16:colId xmlns:a16="http://schemas.microsoft.com/office/drawing/2014/main" val="20001"/>
                    </a:ext>
                  </a:extLst>
                </a:gridCol>
                <a:gridCol w="2623004">
                  <a:extLst>
                    <a:ext uri="{9D8B030D-6E8A-4147-A177-3AD203B41FA5}">
                      <a16:colId xmlns:a16="http://schemas.microsoft.com/office/drawing/2014/main" val="20002"/>
                    </a:ext>
                  </a:extLst>
                </a:gridCol>
              </a:tblGrid>
              <a:tr h="817347">
                <a:tc>
                  <a:txBody>
                    <a:bodyPr/>
                    <a:lstStyle/>
                    <a:p>
                      <a:pPr marL="0" lvl="0" indent="0" algn="ctr" rtl="0">
                        <a:spcBef>
                          <a:spcPts val="0"/>
                        </a:spcBef>
                        <a:spcAft>
                          <a:spcPts val="0"/>
                        </a:spcAft>
                        <a:buNone/>
                      </a:pPr>
                      <a:r>
                        <a:rPr lang="en-GB" sz="1800" dirty="0">
                          <a:solidFill>
                            <a:schemeClr val="lt1"/>
                          </a:solidFill>
                          <a:latin typeface="Times New Roman" panose="02020603050405020304" charset="0"/>
                          <a:ea typeface="Open Sans"/>
                          <a:cs typeface="Times New Roman" panose="02020603050405020304" charset="0"/>
                          <a:sym typeface="Open Sans"/>
                        </a:rPr>
                        <a:t>Background and Demographics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GB" sz="1800" dirty="0">
                          <a:solidFill>
                            <a:schemeClr val="lt1"/>
                          </a:solidFill>
                          <a:latin typeface="Times New Roman" panose="02020603050405020304" charset="0"/>
                          <a:ea typeface="Open Sans"/>
                          <a:cs typeface="Times New Roman" panose="02020603050405020304" charset="0"/>
                          <a:sym typeface="Open Sans"/>
                        </a:rPr>
                        <a:t>Target Persona </a:t>
                      </a:r>
                      <a:endParaRPr sz="1800" dirty="0">
                        <a:solidFill>
                          <a:schemeClr val="lt1"/>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r>
                        <a:rPr lang="en-GB" sz="1800" dirty="0">
                          <a:solidFill>
                            <a:schemeClr val="lt1"/>
                          </a:solidFill>
                          <a:latin typeface="Times New Roman" panose="02020603050405020304" charset="0"/>
                          <a:ea typeface="Open Sans"/>
                          <a:cs typeface="Times New Roman" panose="02020603050405020304" charset="0"/>
                          <a:sym typeface="Open Sans"/>
                        </a:rPr>
                        <a:t>Name</a:t>
                      </a:r>
                      <a:endParaRPr sz="1800" dirty="0">
                        <a:solidFill>
                          <a:schemeClr val="lt1"/>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GB" sz="1800" dirty="0">
                          <a:solidFill>
                            <a:schemeClr val="lt1"/>
                          </a:solidFill>
                          <a:latin typeface="Times New Roman" panose="02020603050405020304" charset="0"/>
                          <a:ea typeface="Open Sans"/>
                          <a:cs typeface="Times New Roman" panose="02020603050405020304" charset="0"/>
                          <a:sym typeface="Open Sans"/>
                        </a:rPr>
                        <a:t>Needs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extLst>
                  <a:ext uri="{0D108BD9-81ED-4DB2-BD59-A6C34878D82A}">
                    <a16:rowId xmlns:a16="http://schemas.microsoft.com/office/drawing/2014/main" val="10000"/>
                  </a:ext>
                </a:extLst>
              </a:tr>
              <a:tr h="4140728">
                <a:tc>
                  <a:txBody>
                    <a:bodyPr/>
                    <a:lstStyle/>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AGE: 40</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GENDER: Male</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MARITAL STATUS: Married</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NUMBER OF CHILDREN: 3</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COUNTRY: Nigeria</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STATE OF RESIDENCE: Edo</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EMPLOYED: Yes</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ANNUAL INCOME: 1 million naira</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HIGHEST CERTIFICATION: Masters Degree</a:t>
                      </a:r>
                      <a:endParaRPr sz="1800" dirty="0">
                        <a:solidFill>
                          <a:srgbClr val="2E3D49"/>
                        </a:solidFill>
                        <a:latin typeface="Times New Roman" panose="02020603050405020304" charset="0"/>
                        <a:ea typeface="Open Sans"/>
                        <a:cs typeface="Times New Roman" panose="02020603050405020304" charset="0"/>
                        <a:sym typeface="Open Sans"/>
                      </a:endParaRPr>
                    </a:p>
                    <a:p>
                      <a:pPr marL="0" lvl="0" indent="0" algn="ctr" rtl="0">
                        <a:spcBef>
                          <a:spcPts val="0"/>
                        </a:spcBef>
                        <a:spcAft>
                          <a:spcPts val="0"/>
                        </a:spcAft>
                        <a:buNone/>
                      </a:pPr>
                      <a:endParaRPr sz="1800" dirty="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0" lvl="0" indent="0" algn="ctr" rtl="0">
                        <a:spcBef>
                          <a:spcPts val="0"/>
                        </a:spcBef>
                        <a:spcAft>
                          <a:spcPts val="0"/>
                        </a:spcAft>
                        <a:buNone/>
                      </a:pPr>
                      <a:r>
                        <a:rPr lang="en-US" sz="1800" dirty="0">
                          <a:solidFill>
                            <a:srgbClr val="2E3D49"/>
                          </a:solidFill>
                          <a:latin typeface="Times New Roman" panose="02020603050405020304" charset="0"/>
                          <a:ea typeface="Open Sans"/>
                          <a:cs typeface="Times New Roman" panose="02020603050405020304" charset="0"/>
                          <a:sym typeface="Open Sans"/>
                        </a:rPr>
                        <a:t>MATTHEW</a:t>
                      </a:r>
                    </a:p>
                    <a:p>
                      <a:pPr marL="0" lvl="0" indent="0" algn="ctr" rtl="0">
                        <a:spcBef>
                          <a:spcPts val="0"/>
                        </a:spcBef>
                        <a:spcAft>
                          <a:spcPts val="0"/>
                        </a:spcAft>
                        <a:buNone/>
                      </a:pPr>
                      <a:endParaRPr lang="en-US" sz="1800" dirty="0">
                        <a:solidFill>
                          <a:srgbClr val="2E3D49"/>
                        </a:solidFill>
                        <a:latin typeface="Times New Roman" panose="02020603050405020304" charset="0"/>
                        <a:ea typeface="Open Sans"/>
                        <a:cs typeface="Times New Roman" panose="02020603050405020304" charset="0"/>
                        <a:sym typeface="Open Sans"/>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Sufficient internet  network.</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Projects to practice Digital Marketing.</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Better work and better cash inflow.</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Tutorial videos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extLst>
                  <a:ext uri="{0D108BD9-81ED-4DB2-BD59-A6C34878D82A}">
                    <a16:rowId xmlns:a16="http://schemas.microsoft.com/office/drawing/2014/main" val="10001"/>
                  </a:ext>
                </a:extLst>
              </a:tr>
              <a:tr h="719290">
                <a:tc>
                  <a:txBody>
                    <a:bodyPr/>
                    <a:lstStyle/>
                    <a:p>
                      <a:pPr marL="0" lvl="0" indent="0" algn="ctr" rtl="0">
                        <a:spcBef>
                          <a:spcPts val="0"/>
                        </a:spcBef>
                        <a:spcAft>
                          <a:spcPts val="0"/>
                        </a:spcAft>
                        <a:buNone/>
                      </a:pPr>
                      <a:r>
                        <a:rPr lang="en-GB" sz="1800" dirty="0">
                          <a:solidFill>
                            <a:schemeClr val="lt1"/>
                          </a:solidFill>
                          <a:latin typeface="Times New Roman" panose="02020603050405020304" charset="0"/>
                          <a:ea typeface="Open Sans"/>
                          <a:cs typeface="Times New Roman" panose="02020603050405020304" charset="0"/>
                          <a:sym typeface="Open Sans"/>
                        </a:rPr>
                        <a:t>Hobbies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GB" sz="1800" dirty="0">
                          <a:solidFill>
                            <a:schemeClr val="lt1"/>
                          </a:solidFill>
                          <a:latin typeface="Times New Roman" panose="02020603050405020304" charset="0"/>
                          <a:ea typeface="Open Sans"/>
                          <a:cs typeface="Times New Roman" panose="02020603050405020304" charset="0"/>
                          <a:sym typeface="Open Sans"/>
                        </a:rPr>
                        <a:t>Goals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tc>
                  <a:txBody>
                    <a:bodyPr/>
                    <a:lstStyle/>
                    <a:p>
                      <a:pPr marL="0" lvl="0" indent="0" algn="ctr" rtl="0">
                        <a:spcBef>
                          <a:spcPts val="0"/>
                        </a:spcBef>
                        <a:spcAft>
                          <a:spcPts val="0"/>
                        </a:spcAft>
                        <a:buNone/>
                      </a:pPr>
                      <a:r>
                        <a:rPr lang="en-GB" sz="1800" dirty="0">
                          <a:solidFill>
                            <a:schemeClr val="lt1"/>
                          </a:solidFill>
                          <a:latin typeface="Times New Roman" panose="02020603050405020304" charset="0"/>
                          <a:ea typeface="Open Sans"/>
                          <a:cs typeface="Times New Roman" panose="02020603050405020304" charset="0"/>
                          <a:sym typeface="Open Sans"/>
                        </a:rPr>
                        <a:t>Barriers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solidFill>
                      <a:srgbClr val="02B4E5"/>
                    </a:solidFill>
                  </a:tcPr>
                </a:tc>
                <a:extLst>
                  <a:ext uri="{0D108BD9-81ED-4DB2-BD59-A6C34878D82A}">
                    <a16:rowId xmlns:a16="http://schemas.microsoft.com/office/drawing/2014/main" val="10002"/>
                  </a:ext>
                </a:extLst>
              </a:tr>
              <a:tr h="3488406">
                <a:tc>
                  <a:txBody>
                    <a:bodyPr/>
                    <a:lstStyle/>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Play FIFA PES</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Travel</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Singing</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Dancing</a:t>
                      </a: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Chess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A better job</a:t>
                      </a:r>
                    </a:p>
                    <a:p>
                      <a:pPr marL="0" lvl="0" indent="0" algn="ctr" rtl="0">
                        <a:spcBef>
                          <a:spcPts val="0"/>
                        </a:spcBef>
                        <a:spcAft>
                          <a:spcPts val="0"/>
                        </a:spcAft>
                        <a:buNone/>
                      </a:pP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Does not see self in this same industry in the next 3 years.</a:t>
                      </a:r>
                    </a:p>
                    <a:p>
                      <a:pPr marL="0" lvl="0" indent="0" algn="ctr" rtl="0">
                        <a:spcBef>
                          <a:spcPts val="0"/>
                        </a:spcBef>
                        <a:spcAft>
                          <a:spcPts val="0"/>
                        </a:spcAft>
                        <a:buNone/>
                      </a:pPr>
                      <a:endParaRPr lang="en-US" sz="1800" dirty="0">
                        <a:solidFill>
                          <a:srgbClr val="2E3D49"/>
                        </a:solidFill>
                        <a:latin typeface="Times New Roman" panose="02020603050405020304" charset="0"/>
                        <a:ea typeface="Open Sans"/>
                        <a:cs typeface="Times New Roman" panose="02020603050405020304" charset="0"/>
                        <a:sym typeface="Open Sans"/>
                      </a:endParaRPr>
                    </a:p>
                    <a:p>
                      <a:pPr marL="285750" lvl="0" indent="-285750" algn="ctr" rtl="0">
                        <a:spcBef>
                          <a:spcPts val="0"/>
                        </a:spcBef>
                        <a:spcAft>
                          <a:spcPts val="0"/>
                        </a:spcAft>
                        <a:buFont typeface="Arial" panose="020B0604020202020204" pitchFamily="34" charset="0"/>
                        <a:buChar char="•"/>
                      </a:pPr>
                      <a:r>
                        <a:rPr lang="en-US" sz="1800" dirty="0">
                          <a:solidFill>
                            <a:srgbClr val="2E3D49"/>
                          </a:solidFill>
                          <a:latin typeface="Times New Roman" panose="02020603050405020304" charset="0"/>
                          <a:ea typeface="Open Sans"/>
                          <a:cs typeface="Times New Roman" panose="02020603050405020304" charset="0"/>
                          <a:sym typeface="Open Sans"/>
                        </a:rPr>
                        <a:t>Sees self as a high profiled Digital Marketer in the next 3 years.</a:t>
                      </a: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tc>
                  <a:txBody>
                    <a:bodyPr/>
                    <a:lstStyle/>
                    <a:p>
                      <a:pPr marL="285750" lvl="0" indent="-285750" algn="ctr" rtl="0">
                        <a:spcBef>
                          <a:spcPts val="0"/>
                        </a:spcBef>
                        <a:spcAft>
                          <a:spcPts val="0"/>
                        </a:spcAft>
                        <a:buFont typeface="Arial" panose="020B0604020202020204" pitchFamily="34" charset="0"/>
                        <a:buChar char="•"/>
                      </a:pPr>
                      <a:r>
                        <a:rPr lang="en-US" sz="1800" b="0" dirty="0">
                          <a:effectLst/>
                          <a:latin typeface="Times New Roman" panose="02020603050405020304" charset="0"/>
                          <a:cs typeface="Times New Roman" panose="02020603050405020304" charset="0"/>
                        </a:rPr>
                        <a:t>High cost of data</a:t>
                      </a:r>
                    </a:p>
                    <a:p>
                      <a:pPr marL="285750" lvl="0" indent="-285750" algn="ctr" rtl="0">
                        <a:spcBef>
                          <a:spcPts val="0"/>
                        </a:spcBef>
                        <a:spcAft>
                          <a:spcPts val="0"/>
                        </a:spcAft>
                        <a:buFont typeface="Arial" panose="020B0604020202020204" pitchFamily="34" charset="0"/>
                        <a:buChar char="•"/>
                      </a:pPr>
                      <a:r>
                        <a:rPr lang="en-US" sz="1800" b="0" dirty="0">
                          <a:effectLst/>
                          <a:latin typeface="Times New Roman" panose="02020603050405020304" charset="0"/>
                          <a:cs typeface="Times New Roman" panose="02020603050405020304" charset="0"/>
                        </a:rPr>
                        <a:t>poor Internet</a:t>
                      </a:r>
                    </a:p>
                    <a:p>
                      <a:pPr marL="285750" lvl="0" indent="-285750" algn="ctr" rtl="0">
                        <a:spcBef>
                          <a:spcPts val="0"/>
                        </a:spcBef>
                        <a:spcAft>
                          <a:spcPts val="0"/>
                        </a:spcAft>
                        <a:buFont typeface="Arial" panose="020B0604020202020204" pitchFamily="34" charset="0"/>
                        <a:buChar char="•"/>
                      </a:pPr>
                      <a:r>
                        <a:rPr lang="en-US" sz="1800" b="0" dirty="0">
                          <a:effectLst/>
                          <a:latin typeface="Times New Roman" panose="02020603050405020304" charset="0"/>
                          <a:cs typeface="Times New Roman" panose="02020603050405020304" charset="0"/>
                        </a:rPr>
                        <a:t>Financial constraints </a:t>
                      </a:r>
                    </a:p>
                    <a:p>
                      <a:pPr marL="285750" lvl="0" indent="-285750" algn="ctr" rtl="0">
                        <a:spcBef>
                          <a:spcPts val="0"/>
                        </a:spcBef>
                        <a:spcAft>
                          <a:spcPts val="0"/>
                        </a:spcAft>
                        <a:buFont typeface="Arial" panose="020B0604020202020204" pitchFamily="34" charset="0"/>
                        <a:buChar char="•"/>
                      </a:pPr>
                      <a:r>
                        <a:rPr lang="en-US" sz="1800" b="0" dirty="0">
                          <a:effectLst/>
                          <a:latin typeface="Times New Roman" panose="02020603050405020304" charset="0"/>
                          <a:cs typeface="Times New Roman" panose="02020603050405020304" charset="0"/>
                        </a:rPr>
                        <a:t>Too many responsibilities at work</a:t>
                      </a:r>
                      <a:r>
                        <a:rPr lang="en-US" sz="1800" b="0" dirty="0">
                          <a:latin typeface="Times New Roman" panose="02020603050405020304" charset="0"/>
                          <a:cs typeface="Times New Roman" panose="02020603050405020304" charset="0"/>
                        </a:rPr>
                        <a:t>.</a:t>
                      </a:r>
                    </a:p>
                    <a:p>
                      <a:pPr marL="0" lvl="0" indent="0" algn="ctr" rtl="0">
                        <a:spcBef>
                          <a:spcPts val="0"/>
                        </a:spcBef>
                        <a:spcAft>
                          <a:spcPts val="0"/>
                        </a:spcAft>
                        <a:buNone/>
                      </a:pPr>
                      <a:endParaRPr lang="en-US" sz="1800" b="0" dirty="0">
                        <a:latin typeface="Times New Roman" panose="02020603050405020304" charset="0"/>
                        <a:cs typeface="Times New Roman" panose="02020603050405020304" charset="0"/>
                      </a:endParaRPr>
                    </a:p>
                    <a:p>
                      <a:pPr marL="0" lvl="0" indent="0" algn="ctr" rtl="0">
                        <a:spcBef>
                          <a:spcPts val="0"/>
                        </a:spcBef>
                        <a:spcAft>
                          <a:spcPts val="0"/>
                        </a:spcAft>
                        <a:buNone/>
                      </a:pPr>
                      <a:endParaRPr lang="en-US" sz="1800" b="0" dirty="0">
                        <a:latin typeface="Times New Roman" panose="02020603050405020304" charset="0"/>
                        <a:cs typeface="Times New Roman" panose="02020603050405020304" charset="0"/>
                      </a:endParaRPr>
                    </a:p>
                  </a:txBody>
                  <a:tcPr marL="63500" marR="63500" marT="63500" marB="63500" anchor="ctr">
                    <a:lnL w="12700" cap="flat" cmpd="sng">
                      <a:solidFill>
                        <a:srgbClr val="4F4F4F"/>
                      </a:solidFill>
                      <a:prstDash val="solid"/>
                      <a:round/>
                      <a:headEnd type="none" w="sm" len="sm"/>
                      <a:tailEnd type="none" w="sm" len="sm"/>
                    </a:lnL>
                    <a:lnR w="12700" cap="flat" cmpd="sng">
                      <a:solidFill>
                        <a:srgbClr val="4F4F4F"/>
                      </a:solidFill>
                      <a:prstDash val="solid"/>
                      <a:round/>
                      <a:headEnd type="none" w="sm" len="sm"/>
                      <a:tailEnd type="none" w="sm" len="sm"/>
                    </a:lnR>
                    <a:lnT w="12700" cap="flat" cmpd="sng">
                      <a:solidFill>
                        <a:srgbClr val="4F4F4F"/>
                      </a:solidFill>
                      <a:prstDash val="solid"/>
                      <a:round/>
                      <a:headEnd type="none" w="sm" len="sm"/>
                      <a:tailEnd type="none" w="sm" len="sm"/>
                    </a:lnT>
                    <a:lnB w="12700" cap="flat" cmpd="sng">
                      <a:solidFill>
                        <a:srgbClr val="4F4F4F"/>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3" name="Picture 2"/>
          <p:cNvPicPr>
            <a:picLocks noChangeAspect="1"/>
          </p:cNvPicPr>
          <p:nvPr/>
        </p:nvPicPr>
        <p:blipFill>
          <a:blip r:embed="rId3"/>
          <a:stretch>
            <a:fillRect/>
          </a:stretch>
        </p:blipFill>
        <p:spPr>
          <a:xfrm>
            <a:off x="3075214" y="1997511"/>
            <a:ext cx="1665514" cy="16655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3E3BB"/>
        </a:solidFill>
        <a:effectLst/>
      </p:bgPr>
    </p:bg>
    <p:spTree>
      <p:nvGrpSpPr>
        <p:cNvPr id="1" name="Shape 159"/>
        <p:cNvGrpSpPr/>
        <p:nvPr/>
      </p:nvGrpSpPr>
      <p:grpSpPr>
        <a:xfrm>
          <a:off x="0" y="0"/>
          <a:ext cx="0" cy="0"/>
          <a:chOff x="0" y="0"/>
          <a:chExt cx="0" cy="0"/>
        </a:xfrm>
      </p:grpSpPr>
      <p:sp>
        <p:nvSpPr>
          <p:cNvPr id="160" name="Google Shape;160;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a:t>
            </a:r>
            <a:endParaRPr sz="3000"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On Site SEO </a:t>
            </a:r>
            <a:endParaRPr sz="3000" dirty="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Audit</a:t>
            </a:r>
            <a:endParaRPr sz="2000" dirty="0"/>
          </a:p>
        </p:txBody>
      </p:sp>
      <p:sp>
        <p:nvSpPr>
          <p:cNvPr id="161" name="Google Shape;161;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dirty="0">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45"/>
          <p:cNvSpPr txBox="1">
            <a:spLocks noGrp="1"/>
          </p:cNvSpPr>
          <p:nvPr>
            <p:ph type="title"/>
          </p:nvPr>
        </p:nvSpPr>
        <p:spPr>
          <a:xfrm>
            <a:off x="264900" y="0"/>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Keywords </a:t>
            </a:r>
            <a:endParaRPr dirty="0"/>
          </a:p>
        </p:txBody>
      </p:sp>
      <p:sp>
        <p:nvSpPr>
          <p:cNvPr id="174" name="Google Shape;174;p45"/>
          <p:cNvSpPr txBox="1">
            <a:spLocks noGrp="1"/>
          </p:cNvSpPr>
          <p:nvPr>
            <p:ph type="body" idx="1"/>
          </p:nvPr>
        </p:nvSpPr>
        <p:spPr>
          <a:xfrm>
            <a:off x="264900" y="750049"/>
            <a:ext cx="7242600" cy="1993151"/>
          </a:xfrm>
          <a:prstGeom prst="rect">
            <a:avLst/>
          </a:prstGeom>
        </p:spPr>
        <p:txBody>
          <a:bodyPr spcFirstLastPara="1" wrap="square" lIns="91425" tIns="91425" rIns="91425" bIns="91425" anchor="t" anchorCtr="0">
            <a:noAutofit/>
          </a:bodyPr>
          <a:lstStyle/>
          <a:p>
            <a:pPr marL="457200" lvl="0" indent="-368300" algn="l" rtl="0">
              <a:lnSpc>
                <a:spcPct val="160000"/>
              </a:lnSpc>
              <a:spcBef>
                <a:spcPts val="0"/>
              </a:spcBef>
              <a:spcAft>
                <a:spcPts val="0"/>
              </a:spcAft>
              <a:buSzPts val="2200"/>
              <a:buAutoNum type="arabicPeriod"/>
            </a:pPr>
            <a:r>
              <a:rPr lang="en" dirty="0">
                <a:solidFill>
                  <a:srgbClr val="525C65"/>
                </a:solidFill>
                <a:highlight>
                  <a:schemeClr val="lt1"/>
                </a:highlight>
              </a:rPr>
              <a:t>Using </a:t>
            </a:r>
            <a:r>
              <a:rPr lang="en" u="sng" dirty="0">
                <a:solidFill>
                  <a:schemeClr val="accent5"/>
                </a:solidFill>
                <a:highlight>
                  <a:schemeClr val="lt1"/>
                </a:highlight>
                <a:hlinkClick r:id="rId3">
                  <a:extLst>
                    <a:ext uri="{A12FA001-AC4F-418D-AE19-62706E023703}">
                      <ahyp:hlinkClr xmlns:ahyp="http://schemas.microsoft.com/office/drawing/2018/hyperlinkcolor" val="tx"/>
                    </a:ext>
                  </a:extLst>
                </a:hlinkClick>
              </a:rPr>
              <a:t>Moz Keyword Explorer tool</a:t>
            </a:r>
            <a:r>
              <a:rPr lang="en" dirty="0">
                <a:solidFill>
                  <a:srgbClr val="525C65"/>
                </a:solidFill>
                <a:highlight>
                  <a:schemeClr val="lt1"/>
                </a:highlight>
              </a:rPr>
              <a:t>, identify the Keywords you might target to drive users to this page. Be sure to use a mix of branded and non-branded Keywords. List 5 head and 5 tail keywords.</a:t>
            </a:r>
            <a:endParaRPr dirty="0">
              <a:solidFill>
                <a:srgbClr val="525C65"/>
              </a:solidFill>
              <a:highlight>
                <a:schemeClr val="lt1"/>
              </a:highlight>
            </a:endParaRPr>
          </a:p>
          <a:p>
            <a:pPr marL="0" lvl="0" indent="0" algn="l" rtl="0">
              <a:spcBef>
                <a:spcPts val="1100"/>
              </a:spcBef>
              <a:spcAft>
                <a:spcPts val="1600"/>
              </a:spcAft>
              <a:buNone/>
            </a:pPr>
            <a:endParaRPr dirty="0"/>
          </a:p>
        </p:txBody>
      </p:sp>
      <p:graphicFrame>
        <p:nvGraphicFramePr>
          <p:cNvPr id="175" name="Google Shape;175;p45"/>
          <p:cNvGraphicFramePr/>
          <p:nvPr>
            <p:extLst>
              <p:ext uri="{D42A27DB-BD31-4B8C-83A1-F6EECF244321}">
                <p14:modId xmlns:p14="http://schemas.microsoft.com/office/powerpoint/2010/main" val="2697270653"/>
              </p:ext>
            </p:extLst>
          </p:nvPr>
        </p:nvGraphicFramePr>
        <p:xfrm>
          <a:off x="264950" y="2743200"/>
          <a:ext cx="7507450" cy="7119105"/>
        </p:xfrm>
        <a:graphic>
          <a:graphicData uri="http://schemas.openxmlformats.org/drawingml/2006/table">
            <a:tbl>
              <a:tblPr>
                <a:noFill/>
                <a:tableStyleId>{91B937ED-C6EF-4942-9DA8-D88E42B632BE}</a:tableStyleId>
              </a:tblPr>
              <a:tblGrid>
                <a:gridCol w="431525">
                  <a:extLst>
                    <a:ext uri="{9D8B030D-6E8A-4147-A177-3AD203B41FA5}">
                      <a16:colId xmlns:a16="http://schemas.microsoft.com/office/drawing/2014/main" val="20000"/>
                    </a:ext>
                  </a:extLst>
                </a:gridCol>
                <a:gridCol w="3370250">
                  <a:extLst>
                    <a:ext uri="{9D8B030D-6E8A-4147-A177-3AD203B41FA5}">
                      <a16:colId xmlns:a16="http://schemas.microsoft.com/office/drawing/2014/main" val="20001"/>
                    </a:ext>
                  </a:extLst>
                </a:gridCol>
                <a:gridCol w="3705675">
                  <a:extLst>
                    <a:ext uri="{9D8B030D-6E8A-4147-A177-3AD203B41FA5}">
                      <a16:colId xmlns:a16="http://schemas.microsoft.com/office/drawing/2014/main" val="20002"/>
                    </a:ext>
                  </a:extLst>
                </a:gridCol>
              </a:tblGrid>
              <a:tr h="805075">
                <a:tc>
                  <a:txBody>
                    <a:bodyPr/>
                    <a:lstStyle/>
                    <a:p>
                      <a:pPr marL="0" lvl="0" indent="0" algn="l" rtl="0">
                        <a:spcBef>
                          <a:spcPts val="0"/>
                        </a:spcBef>
                        <a:spcAft>
                          <a:spcPts val="0"/>
                        </a:spcAft>
                        <a:buNone/>
                      </a:pP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solidFill>
                      <a:srgbClr val="93E3BB"/>
                    </a:solidFill>
                  </a:tcPr>
                </a:tc>
                <a:tc>
                  <a:txBody>
                    <a:bodyPr/>
                    <a:lstStyle/>
                    <a:p>
                      <a:pPr marL="0" lvl="0" indent="0" algn="ctr" rtl="0">
                        <a:spcBef>
                          <a:spcPts val="0"/>
                        </a:spcBef>
                        <a:spcAft>
                          <a:spcPts val="0"/>
                        </a:spcAft>
                        <a:buNone/>
                      </a:pPr>
                      <a:r>
                        <a:rPr lang="en" sz="2700" dirty="0">
                          <a:solidFill>
                            <a:srgbClr val="525C65"/>
                          </a:solidFill>
                          <a:latin typeface="Open Sans"/>
                          <a:ea typeface="Open Sans"/>
                          <a:cs typeface="Open Sans"/>
                          <a:sym typeface="Open Sans"/>
                        </a:rPr>
                        <a:t>Head Keywords</a:t>
                      </a:r>
                      <a:endParaRPr sz="2700" dirty="0">
                        <a:solidFill>
                          <a:srgbClr val="525C65"/>
                        </a:solidFill>
                        <a:latin typeface="Open Sans"/>
                        <a:ea typeface="Open Sans"/>
                        <a:cs typeface="Open Sans"/>
                        <a:sym typeface="Open Sans"/>
                      </a:endParaRPr>
                    </a:p>
                  </a:txBody>
                  <a:tcPr marL="77700" marR="77700" marT="178775" marB="178775" anchor="ctr">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tcPr>
                </a:tc>
                <a:tc>
                  <a:txBody>
                    <a:bodyPr/>
                    <a:lstStyle/>
                    <a:p>
                      <a:pPr marL="0" lvl="0" indent="0" algn="ctr" rtl="0">
                        <a:spcBef>
                          <a:spcPts val="0"/>
                        </a:spcBef>
                        <a:spcAft>
                          <a:spcPts val="0"/>
                        </a:spcAft>
                        <a:buNone/>
                      </a:pPr>
                      <a:r>
                        <a:rPr lang="en" sz="2700" dirty="0">
                          <a:solidFill>
                            <a:srgbClr val="525C65"/>
                          </a:solidFill>
                          <a:latin typeface="Open Sans"/>
                          <a:ea typeface="Open Sans"/>
                          <a:cs typeface="Open Sans"/>
                          <a:sym typeface="Open Sans"/>
                        </a:rPr>
                        <a:t>Tail Keywords</a:t>
                      </a:r>
                      <a:endParaRPr sz="2700" dirty="0">
                        <a:solidFill>
                          <a:srgbClr val="525C65"/>
                        </a:solidFill>
                        <a:latin typeface="Open Sans"/>
                        <a:ea typeface="Open Sans"/>
                        <a:cs typeface="Open Sans"/>
                        <a:sym typeface="Open Sans"/>
                      </a:endParaRPr>
                    </a:p>
                  </a:txBody>
                  <a:tcPr marL="77700" marR="77700" marT="178775" marB="178775" anchor="ctr">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tcPr>
                </a:tc>
                <a:extLst>
                  <a:ext uri="{0D108BD9-81ED-4DB2-BD59-A6C34878D82A}">
                    <a16:rowId xmlns:a16="http://schemas.microsoft.com/office/drawing/2014/main" val="10000"/>
                  </a:ext>
                </a:extLst>
              </a:tr>
              <a:tr h="805075">
                <a:tc>
                  <a:txBody>
                    <a:bodyPr/>
                    <a:lstStyle/>
                    <a:p>
                      <a:pPr marL="0" lvl="0" indent="0" algn="l" rtl="0">
                        <a:spcBef>
                          <a:spcPts val="0"/>
                        </a:spcBef>
                        <a:spcAft>
                          <a:spcPts val="0"/>
                        </a:spcAft>
                        <a:buNone/>
                      </a:pPr>
                      <a:r>
                        <a:rPr lang="en" sz="2700">
                          <a:solidFill>
                            <a:srgbClr val="525C65"/>
                          </a:solidFill>
                          <a:latin typeface="Open Sans"/>
                          <a:ea typeface="Open Sans"/>
                          <a:cs typeface="Open Sans"/>
                          <a:sym typeface="Open Sans"/>
                        </a:rPr>
                        <a:t>1</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solidFill>
                      <a:srgbClr val="93E3BB"/>
                    </a:solidFill>
                  </a:tcPr>
                </a:tc>
                <a:tc>
                  <a:txBody>
                    <a:bodyPr/>
                    <a:lstStyle/>
                    <a:p>
                      <a:pPr marL="0" lvl="0" indent="0" algn="l" rtl="0">
                        <a:spcBef>
                          <a:spcPts val="0"/>
                        </a:spcBef>
                        <a:spcAft>
                          <a:spcPts val="0"/>
                        </a:spcAft>
                        <a:buNone/>
                      </a:pPr>
                      <a:r>
                        <a:rPr lang="en-US" sz="2700" dirty="0">
                          <a:solidFill>
                            <a:srgbClr val="525C65"/>
                          </a:solidFill>
                          <a:latin typeface="Open Sans"/>
                          <a:ea typeface="Open Sans"/>
                          <a:cs typeface="Open Sans"/>
                          <a:sym typeface="Open Sans"/>
                        </a:rPr>
                        <a:t>Digital marketing</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tcPr>
                </a:tc>
                <a:tc>
                  <a:txBody>
                    <a:bodyPr/>
                    <a:lstStyle/>
                    <a:p>
                      <a:pPr marL="0" lvl="0" indent="0" algn="l" rtl="0">
                        <a:spcBef>
                          <a:spcPts val="0"/>
                        </a:spcBef>
                        <a:spcAft>
                          <a:spcPts val="0"/>
                        </a:spcAft>
                        <a:buNone/>
                      </a:pPr>
                      <a:r>
                        <a:rPr lang="en-US" sz="2700" dirty="0">
                          <a:solidFill>
                            <a:srgbClr val="525C65"/>
                          </a:solidFill>
                          <a:latin typeface="Open Sans"/>
                          <a:ea typeface="Open Sans"/>
                          <a:cs typeface="Open Sans"/>
                          <a:sym typeface="Open Sans"/>
                        </a:rPr>
                        <a:t>Digital marketing certificate</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tcPr>
                </a:tc>
                <a:extLst>
                  <a:ext uri="{0D108BD9-81ED-4DB2-BD59-A6C34878D82A}">
                    <a16:rowId xmlns:a16="http://schemas.microsoft.com/office/drawing/2014/main" val="10001"/>
                  </a:ext>
                </a:extLst>
              </a:tr>
              <a:tr h="805075">
                <a:tc>
                  <a:txBody>
                    <a:bodyPr/>
                    <a:lstStyle/>
                    <a:p>
                      <a:pPr marL="0" lvl="0" indent="0" algn="l" rtl="0">
                        <a:spcBef>
                          <a:spcPts val="0"/>
                        </a:spcBef>
                        <a:spcAft>
                          <a:spcPts val="0"/>
                        </a:spcAft>
                        <a:buNone/>
                      </a:pPr>
                      <a:r>
                        <a:rPr lang="en" sz="2700">
                          <a:solidFill>
                            <a:srgbClr val="525C65"/>
                          </a:solidFill>
                          <a:latin typeface="Open Sans"/>
                          <a:ea typeface="Open Sans"/>
                          <a:cs typeface="Open Sans"/>
                          <a:sym typeface="Open Sans"/>
                        </a:rPr>
                        <a:t>2</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solidFill>
                      <a:srgbClr val="93E3BB"/>
                    </a:solidFill>
                  </a:tcPr>
                </a:tc>
                <a:tc>
                  <a:txBody>
                    <a:bodyPr/>
                    <a:lstStyle/>
                    <a:p>
                      <a:pPr marL="0" lvl="0" indent="0" algn="l" rtl="0">
                        <a:spcBef>
                          <a:spcPts val="0"/>
                        </a:spcBef>
                        <a:spcAft>
                          <a:spcPts val="0"/>
                        </a:spcAft>
                        <a:buNone/>
                      </a:pPr>
                      <a:r>
                        <a:rPr lang="en-US" sz="2700" dirty="0">
                          <a:solidFill>
                            <a:srgbClr val="525C65"/>
                          </a:solidFill>
                          <a:latin typeface="Open Sans"/>
                          <a:ea typeface="Open Sans"/>
                          <a:cs typeface="Open Sans"/>
                          <a:sym typeface="Open Sans"/>
                        </a:rPr>
                        <a:t>Marketing courses</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700" dirty="0">
                          <a:solidFill>
                            <a:srgbClr val="525C65"/>
                          </a:solidFill>
                          <a:latin typeface="Open Sans"/>
                          <a:ea typeface="Open Sans"/>
                          <a:cs typeface="Open Sans"/>
                          <a:sym typeface="Open Sans"/>
                        </a:rPr>
                        <a:t>Digital marketing course</a:t>
                      </a:r>
                    </a:p>
                    <a:p>
                      <a:pPr marL="0" lvl="0" indent="0" algn="l" rtl="0">
                        <a:spcBef>
                          <a:spcPts val="0"/>
                        </a:spcBef>
                        <a:spcAft>
                          <a:spcPts val="0"/>
                        </a:spcAft>
                        <a:buNone/>
                      </a:pP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tcPr>
                </a:tc>
                <a:extLst>
                  <a:ext uri="{0D108BD9-81ED-4DB2-BD59-A6C34878D82A}">
                    <a16:rowId xmlns:a16="http://schemas.microsoft.com/office/drawing/2014/main" val="10002"/>
                  </a:ext>
                </a:extLst>
              </a:tr>
              <a:tr h="805075">
                <a:tc>
                  <a:txBody>
                    <a:bodyPr/>
                    <a:lstStyle/>
                    <a:p>
                      <a:pPr marL="0" lvl="0" indent="0" algn="l" rtl="0">
                        <a:spcBef>
                          <a:spcPts val="0"/>
                        </a:spcBef>
                        <a:spcAft>
                          <a:spcPts val="0"/>
                        </a:spcAft>
                        <a:buNone/>
                      </a:pPr>
                      <a:r>
                        <a:rPr lang="en" sz="2700">
                          <a:solidFill>
                            <a:srgbClr val="525C65"/>
                          </a:solidFill>
                          <a:latin typeface="Open Sans"/>
                          <a:ea typeface="Open Sans"/>
                          <a:cs typeface="Open Sans"/>
                          <a:sym typeface="Open Sans"/>
                        </a:rPr>
                        <a:t>3</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solidFill>
                      <a:srgbClr val="93E3BB"/>
                    </a:solidFill>
                  </a:tcPr>
                </a:tc>
                <a:tc>
                  <a:txBody>
                    <a:bodyPr/>
                    <a:lstStyle/>
                    <a:p>
                      <a:pPr marL="0" lvl="0" indent="0" algn="l" rtl="0">
                        <a:spcBef>
                          <a:spcPts val="0"/>
                        </a:spcBef>
                        <a:spcAft>
                          <a:spcPts val="0"/>
                        </a:spcAft>
                        <a:buNone/>
                      </a:pPr>
                      <a:r>
                        <a:rPr lang="en-US" sz="2700" dirty="0">
                          <a:solidFill>
                            <a:srgbClr val="525C65"/>
                          </a:solidFill>
                          <a:latin typeface="Open Sans"/>
                          <a:ea typeface="Open Sans"/>
                          <a:cs typeface="Open Sans"/>
                          <a:sym typeface="Open Sans"/>
                        </a:rPr>
                        <a:t>nanodegree</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tcPr>
                </a:tc>
                <a:tc>
                  <a:txBody>
                    <a:bodyPr/>
                    <a:lstStyle/>
                    <a:p>
                      <a:pPr marL="0" lvl="0" indent="0" algn="l" rtl="0">
                        <a:spcBef>
                          <a:spcPts val="0"/>
                        </a:spcBef>
                        <a:spcAft>
                          <a:spcPts val="0"/>
                        </a:spcAft>
                        <a:buNone/>
                      </a:pPr>
                      <a:r>
                        <a:rPr lang="en-US" sz="2700" dirty="0">
                          <a:solidFill>
                            <a:srgbClr val="525C65"/>
                          </a:solidFill>
                          <a:latin typeface="Open Sans"/>
                          <a:ea typeface="Open Sans"/>
                          <a:cs typeface="Open Sans"/>
                          <a:sym typeface="Open Sans"/>
                        </a:rPr>
                        <a:t>Digital marketing courses</a:t>
                      </a: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tcPr>
                </a:tc>
                <a:extLst>
                  <a:ext uri="{0D108BD9-81ED-4DB2-BD59-A6C34878D82A}">
                    <a16:rowId xmlns:a16="http://schemas.microsoft.com/office/drawing/2014/main" val="10003"/>
                  </a:ext>
                </a:extLst>
              </a:tr>
              <a:tr h="805075">
                <a:tc>
                  <a:txBody>
                    <a:bodyPr/>
                    <a:lstStyle/>
                    <a:p>
                      <a:pPr marL="0" lvl="0" indent="0" algn="l" rtl="0">
                        <a:spcBef>
                          <a:spcPts val="0"/>
                        </a:spcBef>
                        <a:spcAft>
                          <a:spcPts val="0"/>
                        </a:spcAft>
                        <a:buNone/>
                      </a:pPr>
                      <a:r>
                        <a:rPr lang="en" sz="2700">
                          <a:solidFill>
                            <a:srgbClr val="525C65"/>
                          </a:solidFill>
                          <a:latin typeface="Open Sans"/>
                          <a:ea typeface="Open Sans"/>
                          <a:cs typeface="Open Sans"/>
                          <a:sym typeface="Open Sans"/>
                        </a:rPr>
                        <a:t>4</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solidFill>
                      <a:srgbClr val="93E3BB"/>
                    </a:solidFill>
                  </a:tcPr>
                </a:tc>
                <a:tc>
                  <a:txBody>
                    <a:bodyPr/>
                    <a:lstStyle/>
                    <a:p>
                      <a:pPr marL="0" lvl="0" indent="0" algn="l" rtl="0">
                        <a:spcBef>
                          <a:spcPts val="0"/>
                        </a:spcBef>
                        <a:spcAft>
                          <a:spcPts val="0"/>
                        </a:spcAft>
                        <a:buNone/>
                      </a:pPr>
                      <a:r>
                        <a:rPr lang="en-US" sz="2700" dirty="0">
                          <a:solidFill>
                            <a:srgbClr val="525C65"/>
                          </a:solidFill>
                          <a:latin typeface="Open Sans"/>
                          <a:ea typeface="Open Sans"/>
                          <a:cs typeface="Open Sans"/>
                          <a:sym typeface="Open Sans"/>
                        </a:rPr>
                        <a:t>Udacity </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700" dirty="0">
                          <a:solidFill>
                            <a:srgbClr val="525C65"/>
                          </a:solidFill>
                          <a:latin typeface="Open Sans"/>
                          <a:ea typeface="Open Sans"/>
                          <a:cs typeface="Open Sans"/>
                          <a:sym typeface="Open Sans"/>
                        </a:rPr>
                        <a:t>Digital marketing jobs</a:t>
                      </a:r>
                    </a:p>
                    <a:p>
                      <a:pPr marL="0" lvl="0" indent="0" algn="l" rtl="0">
                        <a:spcBef>
                          <a:spcPts val="0"/>
                        </a:spcBef>
                        <a:spcAft>
                          <a:spcPts val="0"/>
                        </a:spcAft>
                        <a:buNone/>
                      </a:pP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tcPr>
                </a:tc>
                <a:extLst>
                  <a:ext uri="{0D108BD9-81ED-4DB2-BD59-A6C34878D82A}">
                    <a16:rowId xmlns:a16="http://schemas.microsoft.com/office/drawing/2014/main" val="10004"/>
                  </a:ext>
                </a:extLst>
              </a:tr>
              <a:tr h="805075">
                <a:tc>
                  <a:txBody>
                    <a:bodyPr/>
                    <a:lstStyle/>
                    <a:p>
                      <a:pPr marL="0" lvl="0" indent="0" algn="l" rtl="0">
                        <a:spcBef>
                          <a:spcPts val="0"/>
                        </a:spcBef>
                        <a:spcAft>
                          <a:spcPts val="0"/>
                        </a:spcAft>
                        <a:buNone/>
                      </a:pPr>
                      <a:r>
                        <a:rPr lang="en" sz="2700">
                          <a:solidFill>
                            <a:srgbClr val="525C65"/>
                          </a:solidFill>
                          <a:latin typeface="Open Sans"/>
                          <a:ea typeface="Open Sans"/>
                          <a:cs typeface="Open Sans"/>
                          <a:sym typeface="Open Sans"/>
                        </a:rPr>
                        <a:t>5</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solidFill>
                      <a:srgbClr val="93E3BB"/>
                    </a:solidFill>
                  </a:tcPr>
                </a:tc>
                <a:tc>
                  <a:txBody>
                    <a:bodyPr/>
                    <a:lstStyle/>
                    <a:p>
                      <a:pPr marL="0" lvl="0" indent="0" algn="l" rtl="0">
                        <a:spcBef>
                          <a:spcPts val="0"/>
                        </a:spcBef>
                        <a:spcAft>
                          <a:spcPts val="0"/>
                        </a:spcAft>
                        <a:buNone/>
                      </a:pPr>
                      <a:r>
                        <a:rPr lang="en-US" sz="2700" dirty="0">
                          <a:solidFill>
                            <a:srgbClr val="525C65"/>
                          </a:solidFill>
                          <a:latin typeface="Open Sans"/>
                          <a:ea typeface="Open Sans"/>
                          <a:cs typeface="Open Sans"/>
                          <a:sym typeface="Open Sans"/>
                        </a:rPr>
                        <a:t>Udacity scholarships</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tcPr>
                </a:tc>
                <a:tc>
                  <a:txBody>
                    <a:bodyPr/>
                    <a:lstStyle/>
                    <a:p>
                      <a:pPr marL="0" lvl="0" indent="0" algn="l" rtl="0">
                        <a:spcBef>
                          <a:spcPts val="0"/>
                        </a:spcBef>
                        <a:spcAft>
                          <a:spcPts val="0"/>
                        </a:spcAft>
                        <a:buNone/>
                      </a:pPr>
                      <a:r>
                        <a:rPr lang="en-US" sz="2700" dirty="0">
                          <a:solidFill>
                            <a:srgbClr val="525C65"/>
                          </a:solidFill>
                          <a:latin typeface="Open Sans"/>
                          <a:ea typeface="Open Sans"/>
                          <a:cs typeface="Open Sans"/>
                          <a:sym typeface="Open Sans"/>
                        </a:rPr>
                        <a:t>Digital marketing salary</a:t>
                      </a:r>
                      <a:endParaRPr sz="2700" dirty="0">
                        <a:solidFill>
                          <a:srgbClr val="525C65"/>
                        </a:solidFill>
                        <a:latin typeface="Open Sans"/>
                        <a:ea typeface="Open Sans"/>
                        <a:cs typeface="Open Sans"/>
                        <a:sym typeface="Open Sans"/>
                      </a:endParaRPr>
                    </a:p>
                  </a:txBody>
                  <a:tcPr marL="77700" marR="77700" marT="178775" marB="178775">
                    <a:lnL w="19050" cap="flat" cmpd="sng">
                      <a:solidFill>
                        <a:srgbClr val="5D6769"/>
                      </a:solidFill>
                      <a:prstDash val="solid"/>
                      <a:round/>
                      <a:headEnd type="none" w="sm" len="sm"/>
                      <a:tailEnd type="none" w="sm" len="sm"/>
                    </a:lnL>
                    <a:lnR w="19050" cap="flat" cmpd="sng">
                      <a:solidFill>
                        <a:srgbClr val="5D6769"/>
                      </a:solidFill>
                      <a:prstDash val="solid"/>
                      <a:round/>
                      <a:headEnd type="none" w="sm" len="sm"/>
                      <a:tailEnd type="none" w="sm" len="sm"/>
                    </a:lnR>
                    <a:lnT w="19050" cap="flat" cmpd="sng">
                      <a:solidFill>
                        <a:srgbClr val="5D6769"/>
                      </a:solidFill>
                      <a:prstDash val="solid"/>
                      <a:round/>
                      <a:headEnd type="none" w="sm" len="sm"/>
                      <a:tailEnd type="none" w="sm" len="sm"/>
                    </a:lnT>
                    <a:lnB w="19050" cap="flat" cmpd="sng">
                      <a:solidFill>
                        <a:srgbClr val="5D676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B0EE-D606-28EB-313E-932B4E4B205E}"/>
              </a:ext>
            </a:extLst>
          </p:cNvPr>
          <p:cNvSpPr>
            <a:spLocks noGrp="1"/>
          </p:cNvSpPr>
          <p:nvPr>
            <p:ph type="title"/>
          </p:nvPr>
        </p:nvSpPr>
        <p:spPr>
          <a:xfrm>
            <a:off x="0" y="220031"/>
            <a:ext cx="7772400" cy="917889"/>
          </a:xfrm>
        </p:spPr>
        <p:txBody>
          <a:bodyPr/>
          <a:lstStyle/>
          <a:p>
            <a:r>
              <a:rPr lang="en-US" dirty="0"/>
              <a:t>Head screenshot</a:t>
            </a:r>
          </a:p>
        </p:txBody>
      </p:sp>
      <p:pic>
        <p:nvPicPr>
          <p:cNvPr id="5" name="Picture 4">
            <a:extLst>
              <a:ext uri="{FF2B5EF4-FFF2-40B4-BE49-F238E27FC236}">
                <a16:creationId xmlns:a16="http://schemas.microsoft.com/office/drawing/2014/main" id="{B763538F-54BD-0733-73A7-3762BFE99EF3}"/>
              </a:ext>
            </a:extLst>
          </p:cNvPr>
          <p:cNvPicPr>
            <a:picLocks noChangeAspect="1"/>
          </p:cNvPicPr>
          <p:nvPr/>
        </p:nvPicPr>
        <p:blipFill>
          <a:blip r:embed="rId2"/>
          <a:stretch>
            <a:fillRect/>
          </a:stretch>
        </p:blipFill>
        <p:spPr>
          <a:xfrm>
            <a:off x="0" y="1137920"/>
            <a:ext cx="7772400" cy="8700449"/>
          </a:xfrm>
          <a:prstGeom prst="rect">
            <a:avLst/>
          </a:prstGeom>
        </p:spPr>
      </p:pic>
    </p:spTree>
    <p:extLst>
      <p:ext uri="{BB962C8B-B14F-4D97-AF65-F5344CB8AC3E}">
        <p14:creationId xmlns:p14="http://schemas.microsoft.com/office/powerpoint/2010/main" val="179403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B0EE-D606-28EB-313E-932B4E4B205E}"/>
              </a:ext>
            </a:extLst>
          </p:cNvPr>
          <p:cNvSpPr>
            <a:spLocks noGrp="1"/>
          </p:cNvSpPr>
          <p:nvPr>
            <p:ph type="title"/>
          </p:nvPr>
        </p:nvSpPr>
        <p:spPr>
          <a:xfrm>
            <a:off x="0" y="220031"/>
            <a:ext cx="7772400" cy="917889"/>
          </a:xfrm>
        </p:spPr>
        <p:txBody>
          <a:bodyPr/>
          <a:lstStyle/>
          <a:p>
            <a:r>
              <a:rPr lang="en-US" dirty="0"/>
              <a:t>Tail screenshot</a:t>
            </a:r>
          </a:p>
        </p:txBody>
      </p:sp>
      <p:pic>
        <p:nvPicPr>
          <p:cNvPr id="4" name="Picture 3">
            <a:extLst>
              <a:ext uri="{FF2B5EF4-FFF2-40B4-BE49-F238E27FC236}">
                <a16:creationId xmlns:a16="http://schemas.microsoft.com/office/drawing/2014/main" id="{40D8DACC-9022-4BD5-D221-8A705AE0EEA0}"/>
              </a:ext>
            </a:extLst>
          </p:cNvPr>
          <p:cNvPicPr>
            <a:picLocks noChangeAspect="1"/>
          </p:cNvPicPr>
          <p:nvPr/>
        </p:nvPicPr>
        <p:blipFill>
          <a:blip r:embed="rId2"/>
          <a:stretch>
            <a:fillRect/>
          </a:stretch>
        </p:blipFill>
        <p:spPr>
          <a:xfrm>
            <a:off x="0" y="1137920"/>
            <a:ext cx="7772400" cy="8202023"/>
          </a:xfrm>
          <a:prstGeom prst="rect">
            <a:avLst/>
          </a:prstGeom>
        </p:spPr>
      </p:pic>
    </p:spTree>
    <p:extLst>
      <p:ext uri="{BB962C8B-B14F-4D97-AF65-F5344CB8AC3E}">
        <p14:creationId xmlns:p14="http://schemas.microsoft.com/office/powerpoint/2010/main" val="1502062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46"/>
          <p:cNvSpPr txBox="1">
            <a:spLocks noGrp="1"/>
          </p:cNvSpPr>
          <p:nvPr>
            <p:ph type="title"/>
          </p:nvPr>
        </p:nvSpPr>
        <p:spPr>
          <a:xfrm>
            <a:off x="264900" y="434842"/>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Keyword with the Greatest Potential</a:t>
            </a:r>
            <a:endParaRPr b="1" dirty="0"/>
          </a:p>
        </p:txBody>
      </p:sp>
      <p:sp>
        <p:nvSpPr>
          <p:cNvPr id="181" name="Google Shape;181;p46"/>
          <p:cNvSpPr txBox="1">
            <a:spLocks noGrp="1"/>
          </p:cNvSpPr>
          <p:nvPr>
            <p:ph type="body" idx="1"/>
          </p:nvPr>
        </p:nvSpPr>
        <p:spPr>
          <a:xfrm>
            <a:off x="264950" y="1990171"/>
            <a:ext cx="7242600" cy="8068229"/>
          </a:xfrm>
          <a:prstGeom prst="rect">
            <a:avLst/>
          </a:prstGeom>
        </p:spPr>
        <p:txBody>
          <a:bodyPr spcFirstLastPara="1" wrap="square" lIns="91425" tIns="91425" rIns="91425" bIns="91425" anchor="t" anchorCtr="0">
            <a:noAutofit/>
          </a:bodyPr>
          <a:lstStyle/>
          <a:p>
            <a:pPr marL="0" lvl="0" indent="0" algn="ctr" rtl="0">
              <a:lnSpc>
                <a:spcPct val="160000"/>
              </a:lnSpc>
              <a:spcBef>
                <a:spcPts val="0"/>
              </a:spcBef>
              <a:spcAft>
                <a:spcPts val="0"/>
              </a:spcAft>
              <a:buNone/>
            </a:pPr>
            <a:r>
              <a:rPr lang="en" sz="2200" b="1" dirty="0">
                <a:solidFill>
                  <a:srgbClr val="525C65"/>
                </a:solidFill>
                <a:highlight>
                  <a:schemeClr val="lt1"/>
                </a:highlight>
              </a:rPr>
              <a:t>Head Keyword with the greatest potential?</a:t>
            </a:r>
          </a:p>
          <a:p>
            <a:pPr marL="0" indent="0">
              <a:lnSpc>
                <a:spcPct val="160000"/>
              </a:lnSpc>
              <a:buNone/>
            </a:pPr>
            <a:r>
              <a:rPr lang="en-US" sz="2400" dirty="0">
                <a:solidFill>
                  <a:srgbClr val="525C65"/>
                </a:solidFill>
                <a:highlight>
                  <a:srgbClr val="FFFFFF"/>
                </a:highlight>
              </a:rPr>
              <a:t>From my keyword query, the keyword “Digital marketing” has the greatest potential because it has a monthly search volume of  33,896, difficulty of 69 and high click through rate of 34%</a:t>
            </a:r>
          </a:p>
          <a:p>
            <a:pPr marL="0" lvl="0" indent="0" algn="l" rtl="0">
              <a:lnSpc>
                <a:spcPct val="160000"/>
              </a:lnSpc>
              <a:spcBef>
                <a:spcPts val="0"/>
              </a:spcBef>
              <a:spcAft>
                <a:spcPts val="0"/>
              </a:spcAft>
              <a:buNone/>
            </a:pPr>
            <a:endParaRPr sz="2200" dirty="0">
              <a:solidFill>
                <a:srgbClr val="525C65"/>
              </a:solidFill>
              <a:highlight>
                <a:schemeClr val="lt1"/>
              </a:highlight>
            </a:endParaRPr>
          </a:p>
          <a:p>
            <a:pPr marL="0" lvl="0" indent="0" algn="ctr" rtl="0">
              <a:lnSpc>
                <a:spcPct val="160000"/>
              </a:lnSpc>
              <a:spcBef>
                <a:spcPts val="1100"/>
              </a:spcBef>
              <a:spcAft>
                <a:spcPts val="0"/>
              </a:spcAft>
              <a:buNone/>
            </a:pPr>
            <a:r>
              <a:rPr lang="en" sz="2200" b="1" dirty="0">
                <a:solidFill>
                  <a:srgbClr val="525C65"/>
                </a:solidFill>
                <a:highlight>
                  <a:schemeClr val="lt1"/>
                </a:highlight>
              </a:rPr>
              <a:t>Tail Keyword with the greatest potential? </a:t>
            </a:r>
            <a:endParaRPr sz="1400" b="1" dirty="0">
              <a:solidFill>
                <a:srgbClr val="525C65"/>
              </a:solidFill>
              <a:highlight>
                <a:schemeClr val="lt1"/>
              </a:highlight>
            </a:endParaRPr>
          </a:p>
          <a:p>
            <a:pPr marL="0" lvl="0" indent="0" algn="l" rtl="0">
              <a:lnSpc>
                <a:spcPct val="160000"/>
              </a:lnSpc>
              <a:spcBef>
                <a:spcPts val="1100"/>
              </a:spcBef>
              <a:spcAft>
                <a:spcPts val="0"/>
              </a:spcAft>
              <a:buNone/>
            </a:pPr>
            <a:r>
              <a:rPr lang="en-US" sz="2800" dirty="0">
                <a:solidFill>
                  <a:srgbClr val="525C65"/>
                </a:solidFill>
                <a:highlight>
                  <a:srgbClr val="FFFFFF"/>
                </a:highlight>
              </a:rPr>
              <a:t>From my keyword query, the keyword “Digital marketing Salary” has the greatest potential because it has a monthly search volume of  5656,  low difficulty of 51 and high click through rate of 93%.</a:t>
            </a:r>
            <a:endParaRPr sz="2800" dirty="0">
              <a:solidFill>
                <a:srgbClr val="525C65"/>
              </a:solidFill>
              <a:highlight>
                <a:srgbClr val="FFFFFF"/>
              </a:highlight>
            </a:endParaRPr>
          </a:p>
          <a:p>
            <a:pPr marL="0" lvl="0" indent="0" algn="l" rtl="0">
              <a:spcBef>
                <a:spcPts val="110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1134</TotalTime>
  <Words>2574</Words>
  <Application>Microsoft Office PowerPoint</Application>
  <PresentationFormat>Custom</PresentationFormat>
  <Paragraphs>223</Paragraphs>
  <Slides>29</Slides>
  <Notes>20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29</vt:i4>
      </vt:variant>
    </vt:vector>
  </HeadingPairs>
  <TitlesOfParts>
    <vt:vector size="41" baseType="lpstr">
      <vt:lpstr>Open Sans Light</vt:lpstr>
      <vt:lpstr>Arial</vt:lpstr>
      <vt:lpstr>Arial</vt:lpstr>
      <vt:lpstr>Helvetica Neue</vt:lpstr>
      <vt:lpstr>Symbol</vt:lpstr>
      <vt:lpstr>Helvetica</vt:lpstr>
      <vt:lpstr>Bahnschrift</vt:lpstr>
      <vt:lpstr>Open Sans</vt:lpstr>
      <vt:lpstr>Times New Roman</vt:lpstr>
      <vt:lpstr>Simple Light</vt:lpstr>
      <vt:lpstr>White</vt:lpstr>
      <vt:lpstr>Simple Light</vt:lpstr>
      <vt:lpstr>PowerPoint Presentation</vt:lpstr>
      <vt:lpstr>PowerPoint Presentation</vt:lpstr>
      <vt:lpstr>Marketing Objective &amp; KPI</vt:lpstr>
      <vt:lpstr>Target Persona  </vt:lpstr>
      <vt:lpstr>PowerPoint Presentation</vt:lpstr>
      <vt:lpstr>Keywords </vt:lpstr>
      <vt:lpstr>Head screenshot</vt:lpstr>
      <vt:lpstr>Tail screenshot</vt:lpstr>
      <vt:lpstr>Keyword with the Greatest Potential</vt:lpstr>
      <vt:lpstr>Technical Audit: Metadata</vt:lpstr>
      <vt:lpstr>PowerPoint Presentation</vt:lpstr>
      <vt:lpstr>Suggested Blog Topics </vt:lpstr>
      <vt:lpstr>Blog One: An Overview of Digital Marketing</vt:lpstr>
      <vt:lpstr>Blog Two: Digital Marketing Salary and Benefits</vt:lpstr>
      <vt:lpstr>Blog Three: Why You Should Pursue a Career in Digital Marketing.</vt:lpstr>
      <vt:lpstr>PowerPoint Presentation</vt:lpstr>
      <vt:lpstr>Technical Audit: Backlink Audit </vt:lpstr>
      <vt:lpstr>Link-Building</vt:lpstr>
      <vt:lpstr>PowerPoint Presentation</vt:lpstr>
      <vt:lpstr>Site Performance Audit: Performance Tests </vt:lpstr>
      <vt:lpstr>Page Index</vt:lpstr>
      <vt:lpstr>Google index page screenshot</vt:lpstr>
      <vt:lpstr>Page Speed</vt:lpstr>
      <vt:lpstr>Mobile page speed</vt:lpstr>
      <vt:lpstr>desktop page speed</vt:lpstr>
      <vt:lpstr>Mobile-Friendly Evaluation</vt:lpstr>
      <vt:lpstr>Mobile optimization</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edoinnovationhub2021@gmail.com</cp:lastModifiedBy>
  <cp:revision>70</cp:revision>
  <dcterms:modified xsi:type="dcterms:W3CDTF">2022-06-08T23:48:37Z</dcterms:modified>
</cp:coreProperties>
</file>